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9" r:id="rId5"/>
    <p:sldId id="261" r:id="rId6"/>
    <p:sldId id="260" r:id="rId7"/>
    <p:sldId id="263" r:id="rId8"/>
    <p:sldId id="309" r:id="rId9"/>
    <p:sldId id="417" r:id="rId10"/>
    <p:sldId id="419" r:id="rId11"/>
    <p:sldId id="452" r:id="rId12"/>
    <p:sldId id="453" r:id="rId13"/>
    <p:sldId id="459" r:id="rId14"/>
    <p:sldId id="460" r:id="rId15"/>
    <p:sldId id="267" r:id="rId16"/>
    <p:sldId id="494" r:id="rId17"/>
    <p:sldId id="463" r:id="rId18"/>
    <p:sldId id="495" r:id="rId19"/>
    <p:sldId id="496" r:id="rId20"/>
    <p:sldId id="497" r:id="rId21"/>
    <p:sldId id="268" r:id="rId22"/>
    <p:sldId id="283" r:id="rId23"/>
    <p:sldId id="398" r:id="rId24"/>
    <p:sldId id="397" r:id="rId25"/>
    <p:sldId id="399" r:id="rId26"/>
    <p:sldId id="270" r:id="rId27"/>
    <p:sldId id="271" r:id="rId28"/>
    <p:sldId id="523" r:id="rId29"/>
    <p:sldId id="401" r:id="rId30"/>
    <p:sldId id="297" r:id="rId31"/>
    <p:sldId id="298" r:id="rId32"/>
    <p:sldId id="273" r:id="rId33"/>
    <p:sldId id="274" r:id="rId34"/>
    <p:sldId id="275" r:id="rId35"/>
    <p:sldId id="277" r:id="rId36"/>
    <p:sldId id="278" r:id="rId37"/>
    <p:sldId id="279" r:id="rId38"/>
    <p:sldId id="280" r:id="rId39"/>
    <p:sldId id="281" r:id="rId40"/>
    <p:sldId id="282" r:id="rId41"/>
    <p:sldId id="299" r:id="rId4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1" qsCatId="simple" csTypeId="urn:microsoft.com/office/officeart/2005/8/colors/accent1_2" csCatId="accent1" phldr="0"/>
      <dgm:spPr/>
      <dgm:t>
        <a:bodyPr/>
        <a:p>
          <a:endParaRPr lang="zh-CN" altLang="en-US"/>
        </a:p>
      </dgm:t>
    </dgm:pt>
    <dgm:pt modelId="{90DDC401-903F-495B-A387-FFA8A45891F6}">
      <dgm:prSet phldrT="[文本]" phldr="0" custT="0"/>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zh-CN" altLang="en-US"/>
            <a:t>优点</a:t>
          </a:r>
          <a:endParaRPr lang="zh-CN" altLang="en-US"/>
        </a:p>
      </dgm:t>
    </dgm:pt>
    <dgm:pt modelId="{C8BB0B8A-C63A-4F83-B8DD-3A7CE259E4EE}" cxnId="{77082FD0-DA5E-4988-9B94-7873FC47102D}" type="parTrans">
      <dgm:prSet/>
      <dgm:spPr/>
      <dgm:t>
        <a:bodyPr/>
        <a:p>
          <a:endParaRPr lang="zh-CN" altLang="en-US"/>
        </a:p>
      </dgm:t>
    </dgm:pt>
    <dgm:pt modelId="{35E5E878-0907-4014-9CFA-56AEFE6C22E5}" cxnId="{77082FD0-DA5E-4988-9B94-7873FC47102D}" type="sibTrans">
      <dgm:prSet/>
      <dgm:spPr/>
      <dgm:t>
        <a:bodyPr/>
        <a:p>
          <a:endParaRPr lang="zh-CN" altLang="en-US"/>
        </a:p>
      </dgm:t>
    </dgm:pt>
    <dgm:pt modelId="{E08CEB0C-E37F-4DCA-A8EA-4B2CD3AD7754}">
      <dgm:prSet phldrT="[文本]" phldr="0" custT="0"/>
      <dgm:spPr/>
      <dgm:t>
        <a:bodyPr vert="horz" wrap="square"/>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a:lnSpc>
              <a:spcPct val="100000"/>
            </a:lnSpc>
            <a:spcBef>
              <a:spcPct val="0"/>
            </a:spcBef>
            <a:spcAft>
              <a:spcPct val="15000"/>
            </a:spcAft>
          </a:pPr>
          <a:r>
            <a:rPr lang="zh-CN" altLang="en-US"/>
            <a:t>模型简单，只关注单个时间序列。</a:t>
          </a:r>
          <a:endParaRPr lang="zh-CN" altLang="en-US"/>
        </a:p>
      </dgm:t>
    </dgm:pt>
    <dgm:pt modelId="{FB4BCC77-44E9-4065-8A2F-90CD32DE34E3}" cxnId="{EC648780-5AD9-4DF6-9478-629C1C5A3FBC}" type="parTrans">
      <dgm:prSet/>
      <dgm:spPr/>
      <dgm:t>
        <a:bodyPr/>
        <a:p>
          <a:endParaRPr lang="zh-CN" altLang="en-US"/>
        </a:p>
      </dgm:t>
    </dgm:pt>
    <dgm:pt modelId="{41FED480-3E2E-47A2-B997-02D527BC8082}" cxnId="{EC648780-5AD9-4DF6-9478-629C1C5A3FBC}" type="sibTrans">
      <dgm:prSet/>
      <dgm:spPr/>
      <dgm:t>
        <a:bodyPr/>
        <a:p>
          <a:endParaRPr lang="zh-CN" altLang="en-US"/>
        </a:p>
      </dgm:t>
    </dgm:pt>
    <dgm:pt modelId="{A6685E83-BEEC-49B3-B40A-539E2C0D7A1A}">
      <dgm:prSet phldrT="[文本]" phldr="0" custT="0"/>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zh-CN" altLang="en-US"/>
            <a:t>局限性</a:t>
          </a:r>
          <a:endParaRPr lang="zh-CN" altLang="en-US"/>
        </a:p>
      </dgm:t>
    </dgm:pt>
    <dgm:pt modelId="{FECC43A3-D59E-4EE1-9557-8FBB90D5B362}" cxnId="{635AE776-C29B-4C7D-A1D3-D09F72ADEF14}" type="parTrans">
      <dgm:prSet/>
      <dgm:spPr/>
      <dgm:t>
        <a:bodyPr/>
        <a:p>
          <a:endParaRPr lang="zh-CN" altLang="en-US"/>
        </a:p>
      </dgm:t>
    </dgm:pt>
    <dgm:pt modelId="{68BB6C9A-B7F0-43A0-955B-FC8C4D4009BF}" cxnId="{635AE776-C29B-4C7D-A1D3-D09F72ADEF14}" type="sibTrans">
      <dgm:prSet/>
      <dgm:spPr/>
      <dgm:t>
        <a:bodyPr/>
        <a:p>
          <a:endParaRPr lang="zh-CN" altLang="en-US"/>
        </a:p>
      </dgm:t>
    </dgm:pt>
    <dgm:pt modelId="{CBA50553-63FA-4B5A-9888-EDDBA06CA593}">
      <dgm:prSet phldrT="[文本]" phldr="0" custT="0"/>
      <dgm:spPr/>
      <dgm:t>
        <a:bodyPr vert="horz" wrap="square"/>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a:lnSpc>
              <a:spcPct val="100000"/>
            </a:lnSpc>
            <a:spcBef>
              <a:spcPct val="0"/>
            </a:spcBef>
            <a:spcAft>
              <a:spcPct val="15000"/>
            </a:spcAft>
          </a:pPr>
          <a:r>
            <a:rPr lang="zh-CN" altLang="en-US"/>
            <a:t>忽略了多只股票之间的内在联系，预测能力有待提升。</a:t>
          </a:r>
          <a:endParaRPr lang="zh-CN" altLang="en-US"/>
        </a:p>
      </dgm:t>
    </dgm:pt>
    <dgm:pt modelId="{73E2772F-165D-4B56-ACC2-969CBF53B0A8}" cxnId="{B1416116-6EA1-4F7A-BB9D-36316A572041}" type="parTrans">
      <dgm:prSet/>
      <dgm:spPr/>
      <dgm:t>
        <a:bodyPr/>
        <a:p>
          <a:endParaRPr lang="zh-CN" altLang="en-US"/>
        </a:p>
      </dgm:t>
    </dgm:pt>
    <dgm:pt modelId="{7BFD1607-7356-4D3D-A829-75D002A3A4B0}" cxnId="{B1416116-6EA1-4F7A-BB9D-36316A572041}" type="sibTrans">
      <dgm:prSet/>
      <dgm:spPr/>
      <dgm:t>
        <a:bodyPr/>
        <a:p>
          <a:endParaRPr lang="zh-CN" altLang="en-US"/>
        </a:p>
      </dgm:t>
    </dgm:pt>
    <dgm:pt modelId="{D5935282-3C7C-4F88-A1AE-C27DB8591514}" type="pres">
      <dgm:prSet presAssocID="{2E15931E-1654-4B73-89B2-8E333D9C42E0}" presName="Name0" presStyleCnt="0">
        <dgm:presLayoutVars>
          <dgm:dir/>
          <dgm:animLvl val="lvl"/>
          <dgm:resizeHandles val="exact"/>
        </dgm:presLayoutVars>
      </dgm:prSet>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2">
        <dgm:presLayoutVars>
          <dgm:chMax val="1"/>
          <dgm:bulletEnabled val="1"/>
        </dgm:presLayoutVars>
      </dgm:prSet>
      <dgm:spPr/>
    </dgm:pt>
    <dgm:pt modelId="{DD9406C3-FC80-4468-A55B-122D744D43F0}" type="pres">
      <dgm:prSet presAssocID="{90DDC401-903F-495B-A387-FFA8A45891F6}" presName="descendantText" presStyleLbl="alignAccFollowNode1" presStyleIdx="0" presStyleCnt="2">
        <dgm:presLayoutVars>
          <dgm:bulletEnabled val="1"/>
        </dgm:presLayoutVars>
      </dgm:prSet>
      <dgm:spPr/>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2">
        <dgm:presLayoutVars>
          <dgm:chMax val="1"/>
          <dgm:bulletEnabled val="1"/>
        </dgm:presLayoutVars>
      </dgm:prSet>
      <dgm:spPr/>
    </dgm:pt>
    <dgm:pt modelId="{6EB2A58E-CA03-4F76-94B6-D8FE50231963}" type="pres">
      <dgm:prSet presAssocID="{A6685E83-BEEC-49B3-B40A-539E2C0D7A1A}" presName="descendantText" presStyleLbl="alignAccFollowNode1" presStyleIdx="1" presStyleCnt="2">
        <dgm:presLayoutVars>
          <dgm:bulletEnabled val="1"/>
        </dgm:presLayoutVars>
      </dgm:prSet>
      <dgm:spPr/>
    </dgm:pt>
  </dgm:ptLst>
  <dgm:cxnLst>
    <dgm:cxn modelId="{77082FD0-DA5E-4988-9B94-7873FC47102D}" srcId="{2E15931E-1654-4B73-89B2-8E333D9C42E0}" destId="{90DDC401-903F-495B-A387-FFA8A45891F6}" srcOrd="0" destOrd="0" parTransId="{C8BB0B8A-C63A-4F83-B8DD-3A7CE259E4EE}" sibTransId="{35E5E878-0907-4014-9CFA-56AEFE6C22E5}"/>
    <dgm:cxn modelId="{EC648780-5AD9-4DF6-9478-629C1C5A3FBC}" srcId="{90DDC401-903F-495B-A387-FFA8A45891F6}" destId="{E08CEB0C-E37F-4DCA-A8EA-4B2CD3AD7754}" srcOrd="0" destOrd="0" parTransId="{FB4BCC77-44E9-4065-8A2F-90CD32DE34E3}" sibTransId="{41FED480-3E2E-47A2-B997-02D527BC8082}"/>
    <dgm:cxn modelId="{635AE776-C29B-4C7D-A1D3-D09F72ADEF14}" srcId="{2E15931E-1654-4B73-89B2-8E333D9C42E0}" destId="{A6685E83-BEEC-49B3-B40A-539E2C0D7A1A}" srcOrd="1" destOrd="0" parTransId="{FECC43A3-D59E-4EE1-9557-8FBB90D5B362}" sibTransId="{68BB6C9A-B7F0-43A0-955B-FC8C4D4009BF}"/>
    <dgm:cxn modelId="{B1416116-6EA1-4F7A-BB9D-36316A572041}" srcId="{A6685E83-BEEC-49B3-B40A-539E2C0D7A1A}" destId="{CBA50553-63FA-4B5A-9888-EDDBA06CA593}" srcOrd="0" destOrd="1" parTransId="{73E2772F-165D-4B56-ACC2-969CBF53B0A8}" sibTransId="{7BFD1607-7356-4D3D-A829-75D002A3A4B0}"/>
    <dgm:cxn modelId="{E3941787-10C1-4A77-BAD0-82CE7B9E0BBD}" type="presOf" srcId="{2E15931E-1654-4B73-89B2-8E333D9C42E0}" destId="{D5935282-3C7C-4F88-A1AE-C27DB8591514}" srcOrd="0" destOrd="0" presId="urn:microsoft.com/office/officeart/2005/8/layout/vList5"/>
    <dgm:cxn modelId="{B133300C-84F2-411D-A5BD-F752F82965BA}" type="presParOf" srcId="{D5935282-3C7C-4F88-A1AE-C27DB8591514}" destId="{E61486FD-113E-4C87-8ADF-B1A8E2A84801}" srcOrd="0" destOrd="0" presId="urn:microsoft.com/office/officeart/2005/8/layout/vList5"/>
    <dgm:cxn modelId="{1B356233-A9FC-4A41-A527-0E9632E90894}" type="presParOf" srcId="{E61486FD-113E-4C87-8ADF-B1A8E2A84801}" destId="{96BE2B31-D87C-43E1-BE64-4C27B13F4AA4}" srcOrd="0" destOrd="0" presId="urn:microsoft.com/office/officeart/2005/8/layout/vList5"/>
    <dgm:cxn modelId="{ACFF6C92-82F2-4935-8757-6630656B0BE4}" type="presOf" srcId="{90DDC401-903F-495B-A387-FFA8A45891F6}" destId="{96BE2B31-D87C-43E1-BE64-4C27B13F4AA4}" srcOrd="0" destOrd="0" presId="urn:microsoft.com/office/officeart/2005/8/layout/vList5"/>
    <dgm:cxn modelId="{BE543D98-2CEF-4785-B4D9-8527180874DD}" type="presParOf" srcId="{E61486FD-113E-4C87-8ADF-B1A8E2A84801}" destId="{DD9406C3-FC80-4468-A55B-122D744D43F0}" srcOrd="1" destOrd="0" presId="urn:microsoft.com/office/officeart/2005/8/layout/vList5"/>
    <dgm:cxn modelId="{B049D0EB-E46A-4CC8-9B7C-DAC49E1C54F2}" type="presOf" srcId="{E08CEB0C-E37F-4DCA-A8EA-4B2CD3AD7754}" destId="{DD9406C3-FC80-4468-A55B-122D744D43F0}" srcOrd="0" destOrd="0" presId="urn:microsoft.com/office/officeart/2005/8/layout/vList5"/>
    <dgm:cxn modelId="{6E527983-7E57-4D4D-8C48-3C902004BF8D}" type="presParOf" srcId="{D5935282-3C7C-4F88-A1AE-C27DB8591514}" destId="{F1941F29-E51C-4282-956D-50CFAFAEB9B8}" srcOrd="1" destOrd="0" presId="urn:microsoft.com/office/officeart/2005/8/layout/vList5"/>
    <dgm:cxn modelId="{67FF7658-D7E8-4FC6-AE81-B2B99AE7CB96}" type="presParOf" srcId="{D5935282-3C7C-4F88-A1AE-C27DB8591514}" destId="{B589D1EC-5156-4FB2-BB1C-8E1290A868B9}" srcOrd="2" destOrd="0" presId="urn:microsoft.com/office/officeart/2005/8/layout/vList5"/>
    <dgm:cxn modelId="{42F94E74-AA6E-46D9-B456-5EE1378547BE}" type="presParOf" srcId="{B589D1EC-5156-4FB2-BB1C-8E1290A868B9}" destId="{EBD335B5-8308-49CB-9630-99D852747B1F}" srcOrd="0" destOrd="2" presId="urn:microsoft.com/office/officeart/2005/8/layout/vList5"/>
    <dgm:cxn modelId="{F239B4ED-FE70-4302-A131-5769BADB3B6E}" type="presOf" srcId="{A6685E83-BEEC-49B3-B40A-539E2C0D7A1A}" destId="{EBD335B5-8308-49CB-9630-99D852747B1F}" srcOrd="0" destOrd="0" presId="urn:microsoft.com/office/officeart/2005/8/layout/vList5"/>
    <dgm:cxn modelId="{FA54FFD4-2608-44D0-86DF-A58A1D990B43}" type="presParOf" srcId="{B589D1EC-5156-4FB2-BB1C-8E1290A868B9}" destId="{6EB2A58E-CA03-4F76-94B6-D8FE50231963}" srcOrd="1" destOrd="2" presId="urn:microsoft.com/office/officeart/2005/8/layout/vList5"/>
    <dgm:cxn modelId="{5E55E72A-D475-4B1F-9B31-C1B6AEBC71DA}" type="presOf" srcId="{CBA50553-63FA-4B5A-9888-EDDBA06CA593}" destId="{6EB2A58E-CA03-4F76-94B6-D8FE50231963}"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6C2808-4946-4D10-B3C6-CFECB6B88B69}" type="doc">
      <dgm:prSet loTypeId="urn:microsoft.com/office/officeart/2005/8/layout/radial5" loCatId="relationship" qsTypeId="urn:microsoft.com/office/officeart/2005/8/quickstyle/simple1" qsCatId="simple" csTypeId="urn:microsoft.com/office/officeart/2005/8/colors/accent1_2" csCatId="accent1" phldr="0"/>
      <dgm:spPr/>
      <dgm:t>
        <a:bodyPr/>
        <a:p>
          <a:endParaRPr lang="zh-CN" altLang="en-US"/>
        </a:p>
      </dgm:t>
    </dgm:pt>
    <dgm:pt modelId="{606C32C2-2B81-43D2-8731-7AA5BC539E85}">
      <dgm:prSet phldrT="[文本]" phldr="0" custT="0"/>
      <dgm:spPr/>
      <dgm:t>
        <a:bodyPr vert="horz" wrap="square"/>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a:lnSpc>
              <a:spcPct val="100000"/>
            </a:lnSpc>
            <a:spcBef>
              <a:spcPct val="0"/>
            </a:spcBef>
            <a:spcAft>
              <a:spcPct val="35000"/>
            </a:spcAft>
          </a:pPr>
          <a:r>
            <a:rPr lang="zh-CN" altLang="en-US"/>
            <a:t>文章</a:t>
          </a:r>
          <a:endParaRPr lang="zh-CN" altLang="en-US"/>
        </a:p>
      </dgm:t>
    </dgm:pt>
    <dgm:pt modelId="{6A930F7C-102B-4B74-A810-0EF8A77C9C80}" cxnId="{747ACBC8-7E53-406A-ABDB-F3156FBE09DA}" type="parTrans">
      <dgm:prSet/>
      <dgm:spPr/>
      <dgm:t>
        <a:bodyPr/>
        <a:p>
          <a:endParaRPr lang="zh-CN" altLang="en-US"/>
        </a:p>
      </dgm:t>
    </dgm:pt>
    <dgm:pt modelId="{6834A72C-D888-4AEC-9D62-346A2EEC237F}" cxnId="{747ACBC8-7E53-406A-ABDB-F3156FBE09DA}" type="sibTrans">
      <dgm:prSet/>
      <dgm:spPr/>
      <dgm:t>
        <a:bodyPr/>
        <a:p>
          <a:endParaRPr lang="zh-CN" altLang="en-US"/>
        </a:p>
      </dgm:t>
    </dgm:pt>
    <dgm:pt modelId="{9EB41CF7-2687-4840-AAF4-087A996B7653}">
      <dgm:prSet phldrT="[文本]" phldr="0" custT="0"/>
      <dgm:spPr/>
      <dgm:t>
        <a:bodyPr vert="horz" wrap="square"/>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a:lnSpc>
              <a:spcPct val="100000"/>
            </a:lnSpc>
            <a:spcBef>
              <a:spcPct val="0"/>
            </a:spcBef>
            <a:spcAft>
              <a:spcPct val="35000"/>
            </a:spcAft>
          </a:pPr>
          <a:r>
            <a:rPr lang="zh-CN" altLang="en-US"/>
            <a:t>关键词</a:t>
          </a:r>
          <a:endParaRPr lang="zh-CN" altLang="en-US"/>
        </a:p>
      </dgm:t>
    </dgm:pt>
    <dgm:pt modelId="{F725B255-70E4-4BF2-A614-1EEFDC4C0EBD}" cxnId="{62716AC3-8985-4AAA-926B-D729D3E71A74}" type="parTrans">
      <dgm:prSet/>
      <dgm:spPr/>
      <dgm:t>
        <a:bodyPr/>
        <a:p>
          <a:endParaRPr lang="zh-CN" altLang="en-US"/>
        </a:p>
      </dgm:t>
    </dgm:pt>
    <dgm:pt modelId="{BE024001-52C8-4377-9A93-EA2645AD60B3}" cxnId="{62716AC3-8985-4AAA-926B-D729D3E71A74}" type="sibTrans">
      <dgm:prSet/>
      <dgm:spPr/>
      <dgm:t>
        <a:bodyPr/>
        <a:p>
          <a:endParaRPr lang="zh-CN" altLang="en-US"/>
        </a:p>
      </dgm:t>
    </dgm:pt>
    <dgm:pt modelId="{1FD7F08B-44CE-4CDA-8621-DB00C9588F7D}">
      <dgm:prSet phldrT="[文本]" phldr="0" custT="0"/>
      <dgm:spPr/>
      <dgm:t>
        <a:bodyPr vert="horz" wrap="square"/>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a:lnSpc>
              <a:spcPct val="100000"/>
            </a:lnSpc>
            <a:spcBef>
              <a:spcPct val="0"/>
            </a:spcBef>
            <a:spcAft>
              <a:spcPct val="35000"/>
            </a:spcAft>
          </a:pPr>
          <a:r>
            <a:rPr lang="zh-CN" altLang="en-US"/>
            <a:t>关键词组合</a:t>
          </a:r>
          <a:endParaRPr lang="zh-CN" altLang="en-US"/>
        </a:p>
      </dgm:t>
    </dgm:pt>
    <dgm:pt modelId="{3006E1B4-77FC-4EBD-A8B7-17D26EF2CDA2}" cxnId="{DC51D7C2-EB4D-4D84-A482-BF8A9A9F9DCC}" type="parTrans">
      <dgm:prSet/>
      <dgm:spPr/>
      <dgm:t>
        <a:bodyPr/>
        <a:p>
          <a:endParaRPr lang="zh-CN" altLang="en-US"/>
        </a:p>
      </dgm:t>
    </dgm:pt>
    <dgm:pt modelId="{397A3741-028F-425D-9B8D-8571BF64A664}" cxnId="{DC51D7C2-EB4D-4D84-A482-BF8A9A9F9DCC}" type="sibTrans">
      <dgm:prSet/>
      <dgm:spPr/>
      <dgm:t>
        <a:bodyPr/>
        <a:p>
          <a:endParaRPr lang="zh-CN" altLang="en-US"/>
        </a:p>
      </dgm:t>
    </dgm:pt>
    <dgm:pt modelId="{31D1D303-25E8-4D32-91E3-085595839514}">
      <dgm:prSet phldrT="[文本]" phldr="0" custT="0"/>
      <dgm:spPr/>
      <dgm:t>
        <a:bodyPr vert="horz" wrap="square"/>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a:lnSpc>
              <a:spcPct val="100000"/>
            </a:lnSpc>
            <a:spcBef>
              <a:spcPct val="0"/>
            </a:spcBef>
            <a:spcAft>
              <a:spcPct val="35000"/>
            </a:spcAft>
          </a:pPr>
          <a:r>
            <a:rPr lang="zh-CN" altLang="en-US"/>
            <a:t>其他</a:t>
          </a:r>
          <a:endParaRPr lang="zh-CN" altLang="en-US"/>
        </a:p>
      </dgm:t>
    </dgm:pt>
    <dgm:pt modelId="{E7143639-131F-4238-BF6C-40B660E1F12E}" cxnId="{7E45F82C-1EFA-4A3B-9EB0-BFB0BF3803E9}" type="parTrans">
      <dgm:prSet/>
      <dgm:spPr/>
      <dgm:t>
        <a:bodyPr/>
        <a:p>
          <a:endParaRPr lang="zh-CN" altLang="en-US"/>
        </a:p>
      </dgm:t>
    </dgm:pt>
    <dgm:pt modelId="{5A4727C6-0B9F-4DBB-9FD5-4817C9BACE96}" cxnId="{7E45F82C-1EFA-4A3B-9EB0-BFB0BF3803E9}" type="sibTrans">
      <dgm:prSet/>
      <dgm:spPr/>
      <dgm:t>
        <a:bodyPr/>
        <a:p>
          <a:endParaRPr lang="zh-CN" altLang="en-US"/>
        </a:p>
      </dgm:t>
    </dgm:pt>
    <dgm:pt modelId="{ACC556BC-B091-4088-80C6-AED14A312FB5}">
      <dgm:prSet phldrT="[文本]" phldr="0" custT="0"/>
      <dgm:spPr/>
      <dgm:t>
        <a:bodyPr vert="horz" wrap="square"/>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a:lnSpc>
              <a:spcPct val="100000"/>
            </a:lnSpc>
            <a:spcBef>
              <a:spcPct val="0"/>
            </a:spcBef>
            <a:spcAft>
              <a:spcPct val="35000"/>
            </a:spcAft>
          </a:pPr>
          <a:r>
            <a:rPr lang="zh-CN" altLang="en-US"/>
            <a:t>停用词</a:t>
          </a:r>
          <a:endParaRPr lang="zh-CN" altLang="en-US"/>
        </a:p>
      </dgm:t>
    </dgm:pt>
    <dgm:pt modelId="{D8C837FD-B8AC-4CC7-A639-B541B9D52215}" cxnId="{47C471E6-8338-47F4-8994-4DDD35ECCC52}" type="parTrans">
      <dgm:prSet/>
      <dgm:spPr/>
      <dgm:t>
        <a:bodyPr/>
        <a:p>
          <a:endParaRPr lang="zh-CN" altLang="en-US"/>
        </a:p>
      </dgm:t>
    </dgm:pt>
    <dgm:pt modelId="{F98D1FBC-D7A2-45AF-ABA0-D342C8F70BC4}" cxnId="{47C471E6-8338-47F4-8994-4DDD35ECCC52}" type="sibTrans">
      <dgm:prSet/>
      <dgm:spPr/>
      <dgm:t>
        <a:bodyPr/>
        <a:p>
          <a:endParaRPr lang="zh-CN" altLang="en-US"/>
        </a:p>
      </dgm:t>
    </dgm:pt>
    <dgm:pt modelId="{3159887D-BC34-4F44-B574-5DC0809E4A70}" type="pres">
      <dgm:prSet presAssocID="{E06C2808-4946-4D10-B3C6-CFECB6B88B69}" presName="Name0" presStyleCnt="0">
        <dgm:presLayoutVars>
          <dgm:chMax val="1"/>
          <dgm:dir/>
          <dgm:animLvl val="ctr"/>
          <dgm:resizeHandles val="exact"/>
        </dgm:presLayoutVars>
      </dgm:prSet>
      <dgm:spPr/>
    </dgm:pt>
    <dgm:pt modelId="{B49960C0-2478-4BCF-A9C0-745AB8F5088C}" type="pres">
      <dgm:prSet presAssocID="{606C32C2-2B81-43D2-8731-7AA5BC539E85}" presName="centerShape" presStyleLbl="node0" presStyleIdx="0" presStyleCnt="1"/>
      <dgm:spPr/>
    </dgm:pt>
    <dgm:pt modelId="{EC0B8BA3-D1A0-4681-887A-385E8DD367D4}" type="pres">
      <dgm:prSet presAssocID="{F725B255-70E4-4BF2-A614-1EEFDC4C0EBD}" presName="parTrans" presStyleLbl="sibTrans2D1" presStyleIdx="0" presStyleCnt="4"/>
      <dgm:spPr/>
    </dgm:pt>
    <dgm:pt modelId="{3EC7B1D9-2BD6-405A-B2BE-EE40634A0814}" type="pres">
      <dgm:prSet presAssocID="{F725B255-70E4-4BF2-A614-1EEFDC4C0EBD}" presName="connectorText" presStyleCnt="0"/>
      <dgm:spPr/>
    </dgm:pt>
    <dgm:pt modelId="{E439FB7C-643C-454F-9092-F27C7C66C5B0}" type="pres">
      <dgm:prSet presAssocID="{9EB41CF7-2687-4840-AAF4-087A996B7653}" presName="node" presStyleLbl="node1" presStyleIdx="0" presStyleCnt="4">
        <dgm:presLayoutVars>
          <dgm:bulletEnabled val="1"/>
        </dgm:presLayoutVars>
      </dgm:prSet>
      <dgm:spPr/>
    </dgm:pt>
    <dgm:pt modelId="{7B6555EF-08DC-4AF8-B351-7FF0D98BC600}" type="pres">
      <dgm:prSet presAssocID="{3006E1B4-77FC-4EBD-A8B7-17D26EF2CDA2}" presName="parTrans" presStyleLbl="sibTrans2D1" presStyleIdx="1" presStyleCnt="4"/>
      <dgm:spPr/>
    </dgm:pt>
    <dgm:pt modelId="{54D044D7-DDFF-4962-9EA3-1FA11B88BED4}" type="pres">
      <dgm:prSet presAssocID="{3006E1B4-77FC-4EBD-A8B7-17D26EF2CDA2}" presName="connectorText" presStyleCnt="0"/>
      <dgm:spPr/>
    </dgm:pt>
    <dgm:pt modelId="{DA72E5D4-62CF-433D-B5E8-B21F597C9891}" type="pres">
      <dgm:prSet presAssocID="{1FD7F08B-44CE-4CDA-8621-DB00C9588F7D}" presName="node" presStyleLbl="node1" presStyleIdx="1" presStyleCnt="4">
        <dgm:presLayoutVars>
          <dgm:bulletEnabled val="1"/>
        </dgm:presLayoutVars>
      </dgm:prSet>
      <dgm:spPr/>
    </dgm:pt>
    <dgm:pt modelId="{BAA4AF61-D85D-4172-B49F-287A0B9C89FD}" type="pres">
      <dgm:prSet presAssocID="{E7143639-131F-4238-BF6C-40B660E1F12E}" presName="parTrans" presStyleLbl="sibTrans2D1" presStyleIdx="2" presStyleCnt="4"/>
      <dgm:spPr/>
    </dgm:pt>
    <dgm:pt modelId="{0EA34702-5ACE-401D-9EDC-0AEAC90B2447}" type="pres">
      <dgm:prSet presAssocID="{E7143639-131F-4238-BF6C-40B660E1F12E}" presName="connectorText" presStyleCnt="0"/>
      <dgm:spPr/>
    </dgm:pt>
    <dgm:pt modelId="{9E9F3594-8892-41E8-B3EB-FCDEECCFF202}" type="pres">
      <dgm:prSet presAssocID="{31D1D303-25E8-4D32-91E3-085595839514}" presName="node" presStyleLbl="node1" presStyleIdx="2" presStyleCnt="4">
        <dgm:presLayoutVars>
          <dgm:bulletEnabled val="1"/>
        </dgm:presLayoutVars>
      </dgm:prSet>
      <dgm:spPr/>
    </dgm:pt>
    <dgm:pt modelId="{61326397-1233-4C08-8969-7FBCBC2B26B2}" type="pres">
      <dgm:prSet presAssocID="{D8C837FD-B8AC-4CC7-A639-B541B9D52215}" presName="parTrans" presStyleLbl="sibTrans2D1" presStyleIdx="3" presStyleCnt="4"/>
      <dgm:spPr/>
    </dgm:pt>
    <dgm:pt modelId="{6505D330-90B3-4BB2-8F76-B02E19E3B067}" type="pres">
      <dgm:prSet presAssocID="{D8C837FD-B8AC-4CC7-A639-B541B9D52215}" presName="connectorText" presStyleCnt="0"/>
      <dgm:spPr/>
    </dgm:pt>
    <dgm:pt modelId="{EFD94A1D-1705-44D4-9F71-52ACA21AC469}" type="pres">
      <dgm:prSet presAssocID="{ACC556BC-B091-4088-80C6-AED14A312FB5}" presName="node" presStyleLbl="node1" presStyleIdx="3" presStyleCnt="4">
        <dgm:presLayoutVars>
          <dgm:bulletEnabled val="1"/>
        </dgm:presLayoutVars>
      </dgm:prSet>
      <dgm:spPr/>
    </dgm:pt>
  </dgm:ptLst>
  <dgm:cxnLst>
    <dgm:cxn modelId="{747ACBC8-7E53-406A-ABDB-F3156FBE09DA}" srcId="{E06C2808-4946-4D10-B3C6-CFECB6B88B69}" destId="{606C32C2-2B81-43D2-8731-7AA5BC539E85}" srcOrd="0" destOrd="0" parTransId="{6A930F7C-102B-4B74-A810-0EF8A77C9C80}" sibTransId="{6834A72C-D888-4AEC-9D62-346A2EEC237F}"/>
    <dgm:cxn modelId="{62716AC3-8985-4AAA-926B-D729D3E71A74}" srcId="{606C32C2-2B81-43D2-8731-7AA5BC539E85}" destId="{9EB41CF7-2687-4840-AAF4-087A996B7653}" srcOrd="0" destOrd="0" parTransId="{F725B255-70E4-4BF2-A614-1EEFDC4C0EBD}" sibTransId="{BE024001-52C8-4377-9A93-EA2645AD60B3}"/>
    <dgm:cxn modelId="{DC51D7C2-EB4D-4D84-A482-BF8A9A9F9DCC}" srcId="{606C32C2-2B81-43D2-8731-7AA5BC539E85}" destId="{1FD7F08B-44CE-4CDA-8621-DB00C9588F7D}" srcOrd="1" destOrd="0" parTransId="{3006E1B4-77FC-4EBD-A8B7-17D26EF2CDA2}" sibTransId="{397A3741-028F-425D-9B8D-8571BF64A664}"/>
    <dgm:cxn modelId="{7E45F82C-1EFA-4A3B-9EB0-BFB0BF3803E9}" srcId="{606C32C2-2B81-43D2-8731-7AA5BC539E85}" destId="{31D1D303-25E8-4D32-91E3-085595839514}" srcOrd="2" destOrd="0" parTransId="{E7143639-131F-4238-BF6C-40B660E1F12E}" sibTransId="{5A4727C6-0B9F-4DBB-9FD5-4817C9BACE96}"/>
    <dgm:cxn modelId="{47C471E6-8338-47F4-8994-4DDD35ECCC52}" srcId="{606C32C2-2B81-43D2-8731-7AA5BC539E85}" destId="{ACC556BC-B091-4088-80C6-AED14A312FB5}" srcOrd="3" destOrd="0" parTransId="{D8C837FD-B8AC-4CC7-A639-B541B9D52215}" sibTransId="{F98D1FBC-D7A2-45AF-ABA0-D342C8F70BC4}"/>
    <dgm:cxn modelId="{2A870B42-0B64-4AA0-AA2C-88F24E014EB3}" type="presOf" srcId="{E06C2808-4946-4D10-B3C6-CFECB6B88B69}" destId="{3159887D-BC34-4F44-B574-5DC0809E4A70}" srcOrd="0" destOrd="0" presId="urn:microsoft.com/office/officeart/2005/8/layout/radial5"/>
    <dgm:cxn modelId="{D79F2F42-CC74-4152-A890-289529FB62F3}" type="presParOf" srcId="{3159887D-BC34-4F44-B574-5DC0809E4A70}" destId="{B49960C0-2478-4BCF-A9C0-745AB8F5088C}" srcOrd="0" destOrd="0" presId="urn:microsoft.com/office/officeart/2005/8/layout/radial5"/>
    <dgm:cxn modelId="{F6EDB36D-A5B8-47B0-8EA5-3EDFB4D1C589}" type="presOf" srcId="{606C32C2-2B81-43D2-8731-7AA5BC539E85}" destId="{B49960C0-2478-4BCF-A9C0-745AB8F5088C}" srcOrd="0" destOrd="0" presId="urn:microsoft.com/office/officeart/2005/8/layout/radial5"/>
    <dgm:cxn modelId="{C3C2088A-5C9C-46EF-B9BD-C61ED136C102}" type="presParOf" srcId="{3159887D-BC34-4F44-B574-5DC0809E4A70}" destId="{EC0B8BA3-D1A0-4681-887A-385E8DD367D4}" srcOrd="1" destOrd="0" presId="urn:microsoft.com/office/officeart/2005/8/layout/radial5"/>
    <dgm:cxn modelId="{37D2D1BB-4E7C-402B-B1C6-E2E4B040D5DF}" type="presOf" srcId="{F725B255-70E4-4BF2-A614-1EEFDC4C0EBD}" destId="{EC0B8BA3-D1A0-4681-887A-385E8DD367D4}" srcOrd="0" destOrd="0" presId="urn:microsoft.com/office/officeart/2005/8/layout/radial5"/>
    <dgm:cxn modelId="{FE3C9BC9-E236-40D1-8D94-2450DB971ECE}" type="presParOf" srcId="{EC0B8BA3-D1A0-4681-887A-385E8DD367D4}" destId="{3EC7B1D9-2BD6-405A-B2BE-EE40634A0814}" srcOrd="0" destOrd="1" presId="urn:microsoft.com/office/officeart/2005/8/layout/radial5"/>
    <dgm:cxn modelId="{C8279B27-6FB9-4542-A11D-A45B2C3057D7}" type="presOf" srcId="{F725B255-70E4-4BF2-A614-1EEFDC4C0EBD}" destId="{3EC7B1D9-2BD6-405A-B2BE-EE40634A0814}" srcOrd="1" destOrd="0" presId="urn:microsoft.com/office/officeart/2005/8/layout/radial5"/>
    <dgm:cxn modelId="{4E72F078-3941-40BB-AE4B-16C178382A7B}" type="presParOf" srcId="{3159887D-BC34-4F44-B574-5DC0809E4A70}" destId="{E439FB7C-643C-454F-9092-F27C7C66C5B0}" srcOrd="2" destOrd="0" presId="urn:microsoft.com/office/officeart/2005/8/layout/radial5"/>
    <dgm:cxn modelId="{8D995230-279C-42B6-B28D-2CED27D8B9FF}" type="presOf" srcId="{9EB41CF7-2687-4840-AAF4-087A996B7653}" destId="{E439FB7C-643C-454F-9092-F27C7C66C5B0}" srcOrd="0" destOrd="0" presId="urn:microsoft.com/office/officeart/2005/8/layout/radial5"/>
    <dgm:cxn modelId="{BFE890D0-3D38-48D6-BD5C-3443A47F888C}" type="presParOf" srcId="{3159887D-BC34-4F44-B574-5DC0809E4A70}" destId="{7B6555EF-08DC-4AF8-B351-7FF0D98BC600}" srcOrd="3" destOrd="0" presId="urn:microsoft.com/office/officeart/2005/8/layout/radial5"/>
    <dgm:cxn modelId="{CD698FF6-012F-4054-9A01-67EED1548373}" type="presOf" srcId="{3006E1B4-77FC-4EBD-A8B7-17D26EF2CDA2}" destId="{7B6555EF-08DC-4AF8-B351-7FF0D98BC600}" srcOrd="0" destOrd="0" presId="urn:microsoft.com/office/officeart/2005/8/layout/radial5"/>
    <dgm:cxn modelId="{CCA4A94A-FA10-48AC-B702-5C4B3A1B1E2F}" type="presParOf" srcId="{7B6555EF-08DC-4AF8-B351-7FF0D98BC600}" destId="{54D044D7-DDFF-4962-9EA3-1FA11B88BED4}" srcOrd="0" destOrd="3" presId="urn:microsoft.com/office/officeart/2005/8/layout/radial5"/>
    <dgm:cxn modelId="{8BD101BD-A9C9-4402-B074-7FD2D4831CE1}" type="presOf" srcId="{3006E1B4-77FC-4EBD-A8B7-17D26EF2CDA2}" destId="{54D044D7-DDFF-4962-9EA3-1FA11B88BED4}" srcOrd="1" destOrd="0" presId="urn:microsoft.com/office/officeart/2005/8/layout/radial5"/>
    <dgm:cxn modelId="{F1977A9F-E5D3-4127-A456-25D4A8BAF659}" type="presParOf" srcId="{3159887D-BC34-4F44-B574-5DC0809E4A70}" destId="{DA72E5D4-62CF-433D-B5E8-B21F597C9891}" srcOrd="4" destOrd="0" presId="urn:microsoft.com/office/officeart/2005/8/layout/radial5"/>
    <dgm:cxn modelId="{BB4B4221-A719-4437-9910-81E344DBA12B}" type="presOf" srcId="{1FD7F08B-44CE-4CDA-8621-DB00C9588F7D}" destId="{DA72E5D4-62CF-433D-B5E8-B21F597C9891}" srcOrd="0" destOrd="0" presId="urn:microsoft.com/office/officeart/2005/8/layout/radial5"/>
    <dgm:cxn modelId="{46FF7939-2226-4AEB-A2C7-C9BE95A6C503}" type="presParOf" srcId="{3159887D-BC34-4F44-B574-5DC0809E4A70}" destId="{BAA4AF61-D85D-4172-B49F-287A0B9C89FD}" srcOrd="5" destOrd="0" presId="urn:microsoft.com/office/officeart/2005/8/layout/radial5"/>
    <dgm:cxn modelId="{CD320084-4FD1-4E6D-834B-AB15D8E49621}" type="presOf" srcId="{E7143639-131F-4238-BF6C-40B660E1F12E}" destId="{BAA4AF61-D85D-4172-B49F-287A0B9C89FD}" srcOrd="0" destOrd="0" presId="urn:microsoft.com/office/officeart/2005/8/layout/radial5"/>
    <dgm:cxn modelId="{F2CEF20C-1757-4CB5-8994-B0AC5CFDCC72}" type="presParOf" srcId="{BAA4AF61-D85D-4172-B49F-287A0B9C89FD}" destId="{0EA34702-5ACE-401D-9EDC-0AEAC90B2447}" srcOrd="0" destOrd="5" presId="urn:microsoft.com/office/officeart/2005/8/layout/radial5"/>
    <dgm:cxn modelId="{F79255ED-19FD-4350-8151-473A9B231EAF}" type="presOf" srcId="{E7143639-131F-4238-BF6C-40B660E1F12E}" destId="{0EA34702-5ACE-401D-9EDC-0AEAC90B2447}" srcOrd="1" destOrd="0" presId="urn:microsoft.com/office/officeart/2005/8/layout/radial5"/>
    <dgm:cxn modelId="{EF4B0FD3-01F6-4586-9B5C-4213CB9DF660}" type="presParOf" srcId="{3159887D-BC34-4F44-B574-5DC0809E4A70}" destId="{9E9F3594-8892-41E8-B3EB-FCDEECCFF202}" srcOrd="6" destOrd="0" presId="urn:microsoft.com/office/officeart/2005/8/layout/radial5"/>
    <dgm:cxn modelId="{B2BFBC3D-797E-4877-87D9-0401C88397B1}" type="presOf" srcId="{31D1D303-25E8-4D32-91E3-085595839514}" destId="{9E9F3594-8892-41E8-B3EB-FCDEECCFF202}" srcOrd="0" destOrd="0" presId="urn:microsoft.com/office/officeart/2005/8/layout/radial5"/>
    <dgm:cxn modelId="{ED884E4F-2024-4B51-81FA-5FBEC8840CA2}" type="presParOf" srcId="{3159887D-BC34-4F44-B574-5DC0809E4A70}" destId="{61326397-1233-4C08-8969-7FBCBC2B26B2}" srcOrd="7" destOrd="0" presId="urn:microsoft.com/office/officeart/2005/8/layout/radial5"/>
    <dgm:cxn modelId="{3431BF5F-9748-452E-821D-F0C699F82D35}" type="presOf" srcId="{D8C837FD-B8AC-4CC7-A639-B541B9D52215}" destId="{61326397-1233-4C08-8969-7FBCBC2B26B2}" srcOrd="0" destOrd="0" presId="urn:microsoft.com/office/officeart/2005/8/layout/radial5"/>
    <dgm:cxn modelId="{EE1336DC-7FA0-4DCD-A585-B1E095AC6DF1}" type="presParOf" srcId="{61326397-1233-4C08-8969-7FBCBC2B26B2}" destId="{6505D330-90B3-4BB2-8F76-B02E19E3B067}" srcOrd="0" destOrd="7" presId="urn:microsoft.com/office/officeart/2005/8/layout/radial5"/>
    <dgm:cxn modelId="{C8FBC20B-5F27-4F06-BAD1-678BA2A8D224}" type="presOf" srcId="{D8C837FD-B8AC-4CC7-A639-B541B9D52215}" destId="{6505D330-90B3-4BB2-8F76-B02E19E3B067}" srcOrd="1" destOrd="0" presId="urn:microsoft.com/office/officeart/2005/8/layout/radial5"/>
    <dgm:cxn modelId="{C74803BB-1A8B-4FE8-AC80-DCA093C63B35}" type="presParOf" srcId="{3159887D-BC34-4F44-B574-5DC0809E4A70}" destId="{EFD94A1D-1705-44D4-9F71-52ACA21AC469}" srcOrd="8" destOrd="0" presId="urn:microsoft.com/office/officeart/2005/8/layout/radial5"/>
    <dgm:cxn modelId="{DE98B518-7438-4C57-9587-9E245DB993CF}" type="presOf" srcId="{ACC556BC-B091-4088-80C6-AED14A312FB5}" destId="{EFD94A1D-1705-44D4-9F71-52ACA21AC469}" srcOrd="0"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1" qsCatId="simple" csTypeId="urn:microsoft.com/office/officeart/2005/8/colors/accent1_2" csCatId="accent1" phldr="0"/>
      <dgm:spPr/>
      <dgm:t>
        <a:bodyPr/>
        <a:p>
          <a:endParaRPr lang="zh-CN" altLang="en-US"/>
        </a:p>
      </dgm:t>
    </dgm:pt>
    <dgm:pt modelId="{90DDC401-903F-495B-A387-FFA8A45891F6}">
      <dgm:prSet phldrT="[文本]" phldr="0" custT="0"/>
      <dgm:spPr/>
      <dgm:t>
        <a:bodyPr vert="horz" wrap="square"/>
        <a:lstStyle>
          <a:lvl1pPr algn="ctr">
            <a:defRPr sz="5800"/>
          </a:lvl1pPr>
          <a:lvl2pPr marL="285750" indent="-285750" algn="ctr">
            <a:defRPr sz="4500"/>
          </a:lvl2pPr>
          <a:lvl3pPr marL="571500" indent="-285750" algn="ctr">
            <a:defRPr sz="4500"/>
          </a:lvl3pPr>
          <a:lvl4pPr marL="857250" indent="-285750" algn="ctr">
            <a:defRPr sz="4500"/>
          </a:lvl4pPr>
          <a:lvl5pPr marL="1143000" indent="-285750" algn="ctr">
            <a:defRPr sz="4500"/>
          </a:lvl5pPr>
          <a:lvl6pPr marL="1428750" indent="-285750" algn="ctr">
            <a:defRPr sz="4500"/>
          </a:lvl6pPr>
          <a:lvl7pPr marL="1714500" indent="-285750" algn="ctr">
            <a:defRPr sz="4500"/>
          </a:lvl7pPr>
          <a:lvl8pPr marL="2000250" indent="-285750" algn="ctr">
            <a:defRPr sz="4500"/>
          </a:lvl8pPr>
          <a:lvl9pPr marL="2286000" indent="-285750" algn="ctr">
            <a:defRPr sz="4500"/>
          </a:lvl9pPr>
        </a:lstStyle>
        <a:p>
          <a:pPr>
            <a:lnSpc>
              <a:spcPct val="100000"/>
            </a:lnSpc>
            <a:spcBef>
              <a:spcPct val="0"/>
            </a:spcBef>
            <a:spcAft>
              <a:spcPct val="35000"/>
            </a:spcAft>
          </a:pPr>
          <a:r>
            <a:rPr lang="zh-CN" altLang="en-US"/>
            <a:t>写作风格</a:t>
          </a:r>
          <a:endParaRPr lang="zh-CN" altLang="en-US"/>
        </a:p>
      </dgm:t>
    </dgm:pt>
    <dgm:pt modelId="{C8BB0B8A-C63A-4F83-B8DD-3A7CE259E4EE}" cxnId="{23AADA04-24AD-49D6-9BB6-455B47152064}" type="parTrans">
      <dgm:prSet/>
      <dgm:spPr/>
      <dgm:t>
        <a:bodyPr/>
        <a:p>
          <a:endParaRPr lang="zh-CN" altLang="en-US"/>
        </a:p>
      </dgm:t>
    </dgm:pt>
    <dgm:pt modelId="{35E5E878-0907-4014-9CFA-56AEFE6C22E5}" cxnId="{23AADA04-24AD-49D6-9BB6-455B47152064}" type="sibTrans">
      <dgm:prSet/>
      <dgm:spPr/>
      <dgm:t>
        <a:bodyPr/>
        <a:p>
          <a:endParaRPr lang="zh-CN" altLang="en-US"/>
        </a:p>
      </dgm:t>
    </dgm:pt>
    <dgm:pt modelId="{E08CEB0C-E37F-4DCA-A8EA-4B2CD3AD7754}">
      <dgm:prSet phldrT="[文本]" phldr="0" custT="0"/>
      <dgm:spPr/>
      <dgm:t>
        <a:bodyPr vert="horz" wrap="square"/>
        <a:lstStyle>
          <a:lvl1pPr algn="l">
            <a:defRPr sz="2900"/>
          </a:lvl1pPr>
          <a:lvl2pPr marL="285750" indent="-285750" algn="l">
            <a:defRPr sz="2900"/>
          </a:lvl2pPr>
          <a:lvl3pPr marL="571500" indent="-285750" algn="l">
            <a:defRPr sz="2900"/>
          </a:lvl3pPr>
          <a:lvl4pPr marL="857250" indent="-285750" algn="l">
            <a:defRPr sz="2900"/>
          </a:lvl4pPr>
          <a:lvl5pPr marL="1143000" indent="-285750" algn="l">
            <a:defRPr sz="2900"/>
          </a:lvl5pPr>
          <a:lvl6pPr marL="1428750" indent="-285750" algn="l">
            <a:defRPr sz="2900"/>
          </a:lvl6pPr>
          <a:lvl7pPr marL="1714500" indent="-285750" algn="l">
            <a:defRPr sz="2900"/>
          </a:lvl7pPr>
          <a:lvl8pPr marL="2000250" indent="-285750" algn="l">
            <a:defRPr sz="2900"/>
          </a:lvl8pPr>
          <a:lvl9pPr marL="2286000" indent="-285750" algn="l">
            <a:defRPr sz="2900"/>
          </a:lvl9pPr>
        </a:lstStyle>
        <a:p>
          <a:pPr>
            <a:lnSpc>
              <a:spcPct val="100000"/>
            </a:lnSpc>
            <a:spcBef>
              <a:spcPct val="0"/>
            </a:spcBef>
            <a:spcAft>
              <a:spcPct val="15000"/>
            </a:spcAft>
          </a:pPr>
          <a:r>
            <a:rPr lang="zh-CN" altLang="en-US"/>
            <a:t>文章的相似度</a:t>
          </a:r>
          <a:r>
            <a:rPr lang="en-US" altLang="zh-CN"/>
            <a:t>/</a:t>
          </a:r>
          <a:r>
            <a:rPr lang="zh-CN" altLang="en-US"/>
            <a:t>用词</a:t>
          </a:r>
          <a:r>
            <a:rPr lang="en-US" altLang="zh-CN"/>
            <a:t>/</a:t>
          </a:r>
          <a:r>
            <a:rPr lang="zh-CN" altLang="en-US"/>
            <a:t>语法</a:t>
          </a:r>
          <a:endParaRPr lang="zh-CN" altLang="en-US"/>
        </a:p>
      </dgm:t>
    </dgm:pt>
    <dgm:pt modelId="{FB4BCC77-44E9-4065-8A2F-90CD32DE34E3}" cxnId="{771C3350-99CF-45F7-9FB6-660C53EE56D7}" type="parTrans">
      <dgm:prSet/>
      <dgm:spPr/>
      <dgm:t>
        <a:bodyPr/>
        <a:p>
          <a:endParaRPr lang="zh-CN" altLang="en-US"/>
        </a:p>
      </dgm:t>
    </dgm:pt>
    <dgm:pt modelId="{41FED480-3E2E-47A2-B997-02D527BC8082}" cxnId="{771C3350-99CF-45F7-9FB6-660C53EE56D7}" type="sibTrans">
      <dgm:prSet/>
      <dgm:spPr/>
      <dgm:t>
        <a:bodyPr/>
        <a:p>
          <a:endParaRPr lang="zh-CN" altLang="en-US"/>
        </a:p>
      </dgm:t>
    </dgm:pt>
    <dgm:pt modelId="{A6685E83-BEEC-49B3-B40A-539E2C0D7A1A}">
      <dgm:prSet phldrT="[文本]" phldr="0" custT="0"/>
      <dgm:spPr/>
      <dgm:t>
        <a:bodyPr vert="horz" wrap="square"/>
        <a:lstStyle>
          <a:lvl1pPr algn="ctr">
            <a:defRPr sz="5800"/>
          </a:lvl1pPr>
          <a:lvl2pPr marL="285750" indent="-285750" algn="ctr">
            <a:defRPr sz="4500"/>
          </a:lvl2pPr>
          <a:lvl3pPr marL="571500" indent="-285750" algn="ctr">
            <a:defRPr sz="4500"/>
          </a:lvl3pPr>
          <a:lvl4pPr marL="857250" indent="-285750" algn="ctr">
            <a:defRPr sz="4500"/>
          </a:lvl4pPr>
          <a:lvl5pPr marL="1143000" indent="-285750" algn="ctr">
            <a:defRPr sz="4500"/>
          </a:lvl5pPr>
          <a:lvl6pPr marL="1428750" indent="-285750" algn="ctr">
            <a:defRPr sz="4500"/>
          </a:lvl6pPr>
          <a:lvl7pPr marL="1714500" indent="-285750" algn="ctr">
            <a:defRPr sz="4500"/>
          </a:lvl7pPr>
          <a:lvl8pPr marL="2000250" indent="-285750" algn="ctr">
            <a:defRPr sz="4500"/>
          </a:lvl8pPr>
          <a:lvl9pPr marL="2286000" indent="-285750" algn="ctr">
            <a:defRPr sz="4500"/>
          </a:lvl9pPr>
        </a:lstStyle>
        <a:p>
          <a:pPr>
            <a:lnSpc>
              <a:spcPct val="100000"/>
            </a:lnSpc>
            <a:spcBef>
              <a:spcPct val="0"/>
            </a:spcBef>
            <a:spcAft>
              <a:spcPct val="35000"/>
            </a:spcAft>
          </a:pPr>
          <a:r>
            <a:rPr lang="zh-CN" altLang="en-US"/>
            <a:t>句法子集</a:t>
          </a:r>
          <a:endParaRPr lang="zh-CN" altLang="en-US"/>
        </a:p>
      </dgm:t>
    </dgm:pt>
    <dgm:pt modelId="{FECC43A3-D59E-4EE1-9557-8FBB90D5B362}" cxnId="{5E712567-6E20-4937-8CFF-376D1B882607}" type="parTrans">
      <dgm:prSet/>
      <dgm:spPr/>
      <dgm:t>
        <a:bodyPr/>
        <a:p>
          <a:endParaRPr lang="zh-CN" altLang="en-US"/>
        </a:p>
      </dgm:t>
    </dgm:pt>
    <dgm:pt modelId="{68BB6C9A-B7F0-43A0-955B-FC8C4D4009BF}" cxnId="{5E712567-6E20-4937-8CFF-376D1B882607}" type="sibTrans">
      <dgm:prSet/>
      <dgm:spPr/>
      <dgm:t>
        <a:bodyPr/>
        <a:p>
          <a:endParaRPr lang="zh-CN" altLang="en-US"/>
        </a:p>
      </dgm:t>
    </dgm:pt>
    <dgm:pt modelId="{CBA50553-63FA-4B5A-9888-EDDBA06CA593}">
      <dgm:prSet phldrT="[文本]" phldr="0" custT="0"/>
      <dgm:spPr/>
      <dgm:t>
        <a:bodyPr vert="horz" wrap="square"/>
        <a:lstStyle>
          <a:lvl1pPr algn="l">
            <a:defRPr sz="2900"/>
          </a:lvl1pPr>
          <a:lvl2pPr marL="285750" indent="-285750" algn="l">
            <a:defRPr sz="2900"/>
          </a:lvl2pPr>
          <a:lvl3pPr marL="571500" indent="-285750" algn="l">
            <a:defRPr sz="2900"/>
          </a:lvl3pPr>
          <a:lvl4pPr marL="857250" indent="-285750" algn="l">
            <a:defRPr sz="2900"/>
          </a:lvl4pPr>
          <a:lvl5pPr marL="1143000" indent="-285750" algn="l">
            <a:defRPr sz="2900"/>
          </a:lvl5pPr>
          <a:lvl6pPr marL="1428750" indent="-285750" algn="l">
            <a:defRPr sz="2900"/>
          </a:lvl6pPr>
          <a:lvl7pPr marL="1714500" indent="-285750" algn="l">
            <a:defRPr sz="2900"/>
          </a:lvl7pPr>
          <a:lvl8pPr marL="2000250" indent="-285750" algn="l">
            <a:defRPr sz="2900"/>
          </a:lvl8pPr>
          <a:lvl9pPr marL="2286000" indent="-285750" algn="l">
            <a:defRPr sz="2900"/>
          </a:lvl9pPr>
        </a:lstStyle>
        <a:p>
          <a:pPr>
            <a:lnSpc>
              <a:spcPct val="100000"/>
            </a:lnSpc>
            <a:spcBef>
              <a:spcPct val="0"/>
            </a:spcBef>
            <a:spcAft>
              <a:spcPct val="15000"/>
            </a:spcAft>
          </a:pPr>
          <a:r>
            <a:rPr lang="zh-CN" altLang="en-US"/>
            <a:t>词袋模型</a:t>
          </a:r>
          <a:r>
            <a:rPr lang="en-US" altLang="zh-CN"/>
            <a:t>/</a:t>
          </a:r>
          <a:r>
            <a:rPr lang="zh-CN" altLang="en-US"/>
            <a:t>名词短语</a:t>
          </a:r>
          <a:endParaRPr lang="zh-CN" altLang="en-US"/>
        </a:p>
      </dgm:t>
    </dgm:pt>
    <dgm:pt modelId="{73E2772F-165D-4B56-ACC2-969CBF53B0A8}" cxnId="{F6C496B9-0BD8-4160-A303-2206464D1221}" type="parTrans">
      <dgm:prSet/>
      <dgm:spPr/>
      <dgm:t>
        <a:bodyPr/>
        <a:p>
          <a:endParaRPr lang="zh-CN" altLang="en-US"/>
        </a:p>
      </dgm:t>
    </dgm:pt>
    <dgm:pt modelId="{7BFD1607-7356-4D3D-A829-75D002A3A4B0}" cxnId="{F6C496B9-0BD8-4160-A303-2206464D1221}" type="sibTrans">
      <dgm:prSet/>
      <dgm:spPr/>
      <dgm:t>
        <a:bodyPr/>
        <a:p>
          <a:endParaRPr lang="zh-CN" altLang="en-US"/>
        </a:p>
      </dgm:t>
    </dgm:pt>
    <dgm:pt modelId="{7BD63C94-019F-4806-9D92-FB473D53B6C6}">
      <dgm:prSet phldr="0" custT="0"/>
      <dgm:spPr/>
      <dgm:t>
        <a:bodyPr vert="horz" wrap="square"/>
        <a:lstStyle>
          <a:lvl1pPr algn="l">
            <a:defRPr sz="2900"/>
          </a:lvl1pPr>
          <a:lvl2pPr marL="285750" indent="-285750" algn="l">
            <a:defRPr sz="2900"/>
          </a:lvl2pPr>
          <a:lvl3pPr marL="571500" indent="-285750" algn="l">
            <a:defRPr sz="2900"/>
          </a:lvl3pPr>
          <a:lvl4pPr marL="857250" indent="-285750" algn="l">
            <a:defRPr sz="2900"/>
          </a:lvl4pPr>
          <a:lvl5pPr marL="1143000" indent="-285750" algn="l">
            <a:defRPr sz="2900"/>
          </a:lvl5pPr>
          <a:lvl6pPr marL="1428750" indent="-285750" algn="l">
            <a:defRPr sz="2900"/>
          </a:lvl6pPr>
          <a:lvl7pPr marL="1714500" indent="-285750" algn="l">
            <a:defRPr sz="2900"/>
          </a:lvl7pPr>
          <a:lvl8pPr marL="2000250" indent="-285750" algn="l">
            <a:defRPr sz="2900"/>
          </a:lvl8pPr>
          <a:lvl9pPr marL="2286000" indent="-285750" algn="l">
            <a:defRPr sz="2900"/>
          </a:lvl9pPr>
        </a:lstStyle>
        <a:p>
          <a:pPr>
            <a:lnSpc>
              <a:spcPct val="100000"/>
            </a:lnSpc>
            <a:spcBef>
              <a:spcPct val="0"/>
            </a:spcBef>
            <a:spcAft>
              <a:spcPct val="15000"/>
            </a:spcAft>
          </a:pPr>
          <a:r>
            <a:rPr lang="zh-CN" altLang="en-US"/>
            <a:t>命名实体</a:t>
          </a:r>
          <a:r>
            <a:rPr lang="en-US" altLang="zh-CN"/>
            <a:t>/</a:t>
          </a:r>
          <a:r>
            <a:rPr lang="zh-CN" altLang="en-US"/>
            <a:t>专有名词</a:t>
          </a:r>
          <a:r>
            <a:rPr lang="zh-CN" altLang="en-US"/>
            <a:t/>
          </a:r>
          <a:endParaRPr lang="zh-CN" altLang="en-US"/>
        </a:p>
      </dgm:t>
    </dgm:pt>
    <dgm:pt modelId="{DCA35E38-A08A-4258-B185-5F8E9AA819B3}" cxnId="{EECBA2C0-DDF1-4806-8AD5-2CBBAA3C106D}" type="parTrans">
      <dgm:prSet/>
      <dgm:spPr/>
    </dgm:pt>
    <dgm:pt modelId="{CF05E570-B6C1-4163-BC29-7B8D5AA86D6F}" cxnId="{EECBA2C0-DDF1-4806-8AD5-2CBBAA3C106D}" type="sibTrans">
      <dgm:prSet/>
      <dgm:spPr/>
    </dgm:pt>
    <dgm:pt modelId="{C8DDDFA1-AF37-4444-AAEB-D51CEE212719}">
      <dgm:prSet phldrT="[文本]" phldr="0" custT="0"/>
      <dgm:spPr/>
      <dgm:t>
        <a:bodyPr vert="horz" wrap="square"/>
        <a:lstStyle>
          <a:lvl1pPr algn="ctr">
            <a:defRPr sz="5800"/>
          </a:lvl1pPr>
          <a:lvl2pPr marL="285750" indent="-285750" algn="ctr">
            <a:defRPr sz="4500"/>
          </a:lvl2pPr>
          <a:lvl3pPr marL="571500" indent="-285750" algn="ctr">
            <a:defRPr sz="4500"/>
          </a:lvl3pPr>
          <a:lvl4pPr marL="857250" indent="-285750" algn="ctr">
            <a:defRPr sz="4500"/>
          </a:lvl4pPr>
          <a:lvl5pPr marL="1143000" indent="-285750" algn="ctr">
            <a:defRPr sz="4500"/>
          </a:lvl5pPr>
          <a:lvl6pPr marL="1428750" indent="-285750" algn="ctr">
            <a:defRPr sz="4500"/>
          </a:lvl6pPr>
          <a:lvl7pPr marL="1714500" indent="-285750" algn="ctr">
            <a:defRPr sz="4500"/>
          </a:lvl7pPr>
          <a:lvl8pPr marL="2000250" indent="-285750" algn="ctr">
            <a:defRPr sz="4500"/>
          </a:lvl8pPr>
          <a:lvl9pPr marL="2286000" indent="-285750" algn="ctr">
            <a:defRPr sz="4500"/>
          </a:lvl9pPr>
        </a:lstStyle>
        <a:p>
          <a:pPr>
            <a:lnSpc>
              <a:spcPct val="100000"/>
            </a:lnSpc>
            <a:spcBef>
              <a:spcPct val="0"/>
            </a:spcBef>
            <a:spcAft>
              <a:spcPct val="35000"/>
            </a:spcAft>
          </a:pPr>
          <a:r>
            <a:rPr lang="zh-CN" altLang="en-US"/>
            <a:t>作者情感</a:t>
          </a:r>
          <a:endParaRPr lang="zh-CN" altLang="en-US"/>
        </a:p>
      </dgm:t>
    </dgm:pt>
    <dgm:pt modelId="{26EA520A-5891-4EBA-B2AD-1840663D8C07}" cxnId="{7863E11A-6BF9-416E-8AC7-30102DCB5FCF}" type="parTrans">
      <dgm:prSet/>
      <dgm:spPr/>
      <dgm:t>
        <a:bodyPr/>
        <a:p>
          <a:endParaRPr lang="zh-CN" altLang="en-US"/>
        </a:p>
      </dgm:t>
    </dgm:pt>
    <dgm:pt modelId="{CE2287C8-6424-4771-88FD-4DADE15C5A04}" cxnId="{7863E11A-6BF9-416E-8AC7-30102DCB5FCF}" type="sibTrans">
      <dgm:prSet/>
      <dgm:spPr/>
      <dgm:t>
        <a:bodyPr/>
        <a:p>
          <a:endParaRPr lang="zh-CN" altLang="en-US"/>
        </a:p>
      </dgm:t>
    </dgm:pt>
    <dgm:pt modelId="{5AA02751-379E-46DB-884A-F23ACBC498EE}">
      <dgm:prSet phldrT="[文本]" phldr="0" custT="0"/>
      <dgm:spPr/>
      <dgm:t>
        <a:bodyPr vert="horz" wrap="square"/>
        <a:lstStyle>
          <a:lvl1pPr algn="l">
            <a:defRPr sz="2900"/>
          </a:lvl1pPr>
          <a:lvl2pPr marL="285750" indent="-285750" algn="l">
            <a:defRPr sz="2900"/>
          </a:lvl2pPr>
          <a:lvl3pPr marL="571500" indent="-285750" algn="l">
            <a:defRPr sz="2900"/>
          </a:lvl3pPr>
          <a:lvl4pPr marL="857250" indent="-285750" algn="l">
            <a:defRPr sz="2900"/>
          </a:lvl4pPr>
          <a:lvl5pPr marL="1143000" indent="-285750" algn="l">
            <a:defRPr sz="2900"/>
          </a:lvl5pPr>
          <a:lvl6pPr marL="1428750" indent="-285750" algn="l">
            <a:defRPr sz="2900"/>
          </a:lvl6pPr>
          <a:lvl7pPr marL="1714500" indent="-285750" algn="l">
            <a:defRPr sz="2900"/>
          </a:lvl7pPr>
          <a:lvl8pPr marL="2000250" indent="-285750" algn="l">
            <a:defRPr sz="2900"/>
          </a:lvl8pPr>
          <a:lvl9pPr marL="2286000" indent="-285750" algn="l">
            <a:defRPr sz="2900"/>
          </a:lvl9pPr>
        </a:lstStyle>
        <a:p>
          <a:pPr>
            <a:lnSpc>
              <a:spcPct val="100000"/>
            </a:lnSpc>
            <a:spcBef>
              <a:spcPct val="0"/>
            </a:spcBef>
            <a:spcAft>
              <a:spcPct val="15000"/>
            </a:spcAft>
          </a:pPr>
          <a:r>
            <a:rPr lang="zh-CN" altLang="en-US"/>
            <a:t>态度：主观</a:t>
          </a:r>
          <a:r>
            <a:rPr lang="en-US" altLang="zh-CN"/>
            <a:t>/</a:t>
          </a:r>
          <a:r>
            <a:rPr lang="zh-CN" altLang="en-US"/>
            <a:t>客观</a:t>
          </a:r>
          <a:r>
            <a:rPr lang="en-US" altLang="zh-CN"/>
            <a:t>/</a:t>
          </a:r>
          <a:r>
            <a:rPr lang="zh-CN" altLang="en-US"/>
            <a:t>中立</a:t>
          </a:r>
          <a:r>
            <a:rPr lang="zh-CN" altLang="en-US"/>
            <a:t/>
          </a:r>
          <a:endParaRPr lang="zh-CN" altLang="en-US"/>
        </a:p>
      </dgm:t>
    </dgm:pt>
    <dgm:pt modelId="{D0D77647-95BE-4607-B2F0-006D9CAB8F0E}" cxnId="{4A0EF385-B5CF-457B-BE77-281C21F89620}" type="parTrans">
      <dgm:prSet/>
      <dgm:spPr/>
      <dgm:t>
        <a:bodyPr/>
        <a:p>
          <a:endParaRPr lang="zh-CN" altLang="en-US"/>
        </a:p>
      </dgm:t>
    </dgm:pt>
    <dgm:pt modelId="{3DBF6B9F-A188-4D67-ABE8-0633561FA9E5}" cxnId="{4A0EF385-B5CF-457B-BE77-281C21F89620}" type="sibTrans">
      <dgm:prSet/>
      <dgm:spPr/>
      <dgm:t>
        <a:bodyPr/>
        <a:p>
          <a:endParaRPr lang="zh-CN" altLang="en-US"/>
        </a:p>
      </dgm:t>
    </dgm:pt>
    <dgm:pt modelId="{17C0B1CB-21CA-4FD0-9466-746C057208EC}">
      <dgm:prSet phldr="0" custT="0"/>
      <dgm:spPr/>
      <dgm:t>
        <a:bodyPr vert="horz" wrap="square"/>
        <a:lstStyle>
          <a:lvl1pPr algn="l">
            <a:defRPr sz="2900"/>
          </a:lvl1pPr>
          <a:lvl2pPr marL="285750" indent="-285750" algn="l">
            <a:defRPr sz="2900"/>
          </a:lvl2pPr>
          <a:lvl3pPr marL="571500" indent="-285750" algn="l">
            <a:defRPr sz="2900"/>
          </a:lvl3pPr>
          <a:lvl4pPr marL="857250" indent="-285750" algn="l">
            <a:defRPr sz="2900"/>
          </a:lvl4pPr>
          <a:lvl5pPr marL="1143000" indent="-285750" algn="l">
            <a:defRPr sz="2900"/>
          </a:lvl5pPr>
          <a:lvl6pPr marL="1428750" indent="-285750" algn="l">
            <a:defRPr sz="2900"/>
          </a:lvl6pPr>
          <a:lvl7pPr marL="1714500" indent="-285750" algn="l">
            <a:defRPr sz="2900"/>
          </a:lvl7pPr>
          <a:lvl8pPr marL="2000250" indent="-285750" algn="l">
            <a:defRPr sz="2900"/>
          </a:lvl8pPr>
          <a:lvl9pPr marL="2286000" indent="-285750" algn="l">
            <a:defRPr sz="2900"/>
          </a:lvl9pPr>
        </a:lstStyle>
        <a:p>
          <a:pPr>
            <a:lnSpc>
              <a:spcPct val="100000"/>
            </a:lnSpc>
            <a:spcBef>
              <a:spcPct val="0"/>
            </a:spcBef>
            <a:spcAft>
              <a:spcPct val="15000"/>
            </a:spcAft>
          </a:pPr>
          <a:r>
            <a:rPr lang="zh-CN" altLang="en-US"/>
            <a:t>情感：高兴</a:t>
          </a:r>
          <a:r>
            <a:rPr lang="en-US" altLang="zh-CN"/>
            <a:t>/</a:t>
          </a:r>
          <a:r>
            <a:rPr lang="zh-CN" altLang="en-US"/>
            <a:t>悲伤</a:t>
          </a:r>
          <a:r>
            <a:rPr lang="en-US" altLang="zh-CN"/>
            <a:t>/</a:t>
          </a:r>
          <a:r>
            <a:rPr lang="zh-CN" altLang="en-US"/>
            <a:t>愤怒</a:t>
          </a:r>
          <a:r>
            <a:rPr lang="en-US" altLang="zh-CN"/>
            <a:t>/</a:t>
          </a:r>
          <a:r>
            <a:rPr lang="zh-CN" altLang="en-US"/>
            <a:t>恐惧等</a:t>
          </a:r>
          <a:r>
            <a:rPr lang="zh-CN" altLang="en-US"/>
            <a:t/>
          </a:r>
          <a:endParaRPr lang="zh-CN" altLang="en-US"/>
        </a:p>
      </dgm:t>
    </dgm:pt>
    <dgm:pt modelId="{DBA8CFA6-8C04-4BC7-842E-7A1BDFF20428}" cxnId="{13CF742C-430A-467F-BBEE-12B2D8AC2E75}" type="parTrans">
      <dgm:prSet/>
      <dgm:spPr/>
    </dgm:pt>
    <dgm:pt modelId="{CA4331DC-F2CD-4204-A517-5FAC9FEF40A9}" cxnId="{13CF742C-430A-467F-BBEE-12B2D8AC2E75}" type="sibTrans">
      <dgm:prSet/>
      <dgm:spPr/>
    </dgm:pt>
    <dgm:pt modelId="{D5935282-3C7C-4F88-A1AE-C27DB8591514}" type="pres">
      <dgm:prSet presAssocID="{2E15931E-1654-4B73-89B2-8E333D9C42E0}" presName="Name0" presStyleCnt="0">
        <dgm:presLayoutVars>
          <dgm:dir/>
          <dgm:animLvl val="lvl"/>
          <dgm:resizeHandles val="exact"/>
        </dgm:presLayoutVars>
      </dgm:prSet>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3">
        <dgm:presLayoutVars>
          <dgm:chMax val="1"/>
          <dgm:bulletEnabled val="1"/>
        </dgm:presLayoutVars>
      </dgm:prSet>
      <dgm:spPr/>
    </dgm:pt>
    <dgm:pt modelId="{DD9406C3-FC80-4468-A55B-122D744D43F0}" type="pres">
      <dgm:prSet presAssocID="{90DDC401-903F-495B-A387-FFA8A45891F6}" presName="descendantText" presStyleLbl="alignAccFollowNode1" presStyleIdx="0" presStyleCnt="3">
        <dgm:presLayoutVars>
          <dgm:bulletEnabled val="1"/>
        </dgm:presLayoutVars>
      </dgm:prSet>
      <dgm:spPr/>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dgm:presLayoutVars>
          <dgm:chMax val="1"/>
          <dgm:bulletEnabled val="1"/>
        </dgm:presLayoutVars>
      </dgm:prSet>
      <dgm:spPr/>
    </dgm:pt>
    <dgm:pt modelId="{6EB2A58E-CA03-4F76-94B6-D8FE50231963}" type="pres">
      <dgm:prSet presAssocID="{A6685E83-BEEC-49B3-B40A-539E2C0D7A1A}" presName="descendantText" presStyleLbl="alignAccFollowNode1" presStyleIdx="1" presStyleCnt="3">
        <dgm:presLayoutVars>
          <dgm:bulletEnabled val="1"/>
        </dgm:presLayoutVars>
      </dgm:prSet>
      <dgm:spPr/>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dgm:presLayoutVars>
          <dgm:chMax val="1"/>
          <dgm:bulletEnabled val="1"/>
        </dgm:presLayoutVars>
      </dgm:prSet>
      <dgm:spPr/>
    </dgm:pt>
    <dgm:pt modelId="{64028F0D-BE57-4642-92F7-303D4E45C524}" type="pres">
      <dgm:prSet presAssocID="{C8DDDFA1-AF37-4444-AAEB-D51CEE212719}" presName="descendantText" presStyleLbl="alignAccFollowNode1" presStyleIdx="2" presStyleCnt="3">
        <dgm:presLayoutVars>
          <dgm:bulletEnabled val="1"/>
        </dgm:presLayoutVars>
      </dgm:prSet>
      <dgm:spPr/>
    </dgm:pt>
  </dgm:ptLst>
  <dgm:cxnLst>
    <dgm:cxn modelId="{23AADA04-24AD-49D6-9BB6-455B47152064}" srcId="{2E15931E-1654-4B73-89B2-8E333D9C42E0}" destId="{90DDC401-903F-495B-A387-FFA8A45891F6}" srcOrd="0" destOrd="0" parTransId="{C8BB0B8A-C63A-4F83-B8DD-3A7CE259E4EE}" sibTransId="{35E5E878-0907-4014-9CFA-56AEFE6C22E5}"/>
    <dgm:cxn modelId="{771C3350-99CF-45F7-9FB6-660C53EE56D7}" srcId="{90DDC401-903F-495B-A387-FFA8A45891F6}" destId="{E08CEB0C-E37F-4DCA-A8EA-4B2CD3AD7754}" srcOrd="0" destOrd="0" parTransId="{FB4BCC77-44E9-4065-8A2F-90CD32DE34E3}" sibTransId="{41FED480-3E2E-47A2-B997-02D527BC8082}"/>
    <dgm:cxn modelId="{5E712567-6E20-4937-8CFF-376D1B882607}" srcId="{2E15931E-1654-4B73-89B2-8E333D9C42E0}" destId="{A6685E83-BEEC-49B3-B40A-539E2C0D7A1A}" srcOrd="1" destOrd="0" parTransId="{FECC43A3-D59E-4EE1-9557-8FBB90D5B362}" sibTransId="{68BB6C9A-B7F0-43A0-955B-FC8C4D4009BF}"/>
    <dgm:cxn modelId="{F6C496B9-0BD8-4160-A303-2206464D1221}" srcId="{A6685E83-BEEC-49B3-B40A-539E2C0D7A1A}" destId="{CBA50553-63FA-4B5A-9888-EDDBA06CA593}" srcOrd="0" destOrd="1" parTransId="{73E2772F-165D-4B56-ACC2-969CBF53B0A8}" sibTransId="{7BFD1607-7356-4D3D-A829-75D002A3A4B0}"/>
    <dgm:cxn modelId="{EECBA2C0-DDF1-4806-8AD5-2CBBAA3C106D}" srcId="{A6685E83-BEEC-49B3-B40A-539E2C0D7A1A}" destId="{7BD63C94-019F-4806-9D92-FB473D53B6C6}" srcOrd="1" destOrd="1" parTransId="{DCA35E38-A08A-4258-B185-5F8E9AA819B3}" sibTransId="{CF05E570-B6C1-4163-BC29-7B8D5AA86D6F}"/>
    <dgm:cxn modelId="{7863E11A-6BF9-416E-8AC7-30102DCB5FCF}" srcId="{2E15931E-1654-4B73-89B2-8E333D9C42E0}" destId="{C8DDDFA1-AF37-4444-AAEB-D51CEE212719}" srcOrd="2" destOrd="0" parTransId="{26EA520A-5891-4EBA-B2AD-1840663D8C07}" sibTransId="{CE2287C8-6424-4771-88FD-4DADE15C5A04}"/>
    <dgm:cxn modelId="{4A0EF385-B5CF-457B-BE77-281C21F89620}" srcId="{C8DDDFA1-AF37-4444-AAEB-D51CEE212719}" destId="{5AA02751-379E-46DB-884A-F23ACBC498EE}" srcOrd="0" destOrd="2" parTransId="{D0D77647-95BE-4607-B2F0-006D9CAB8F0E}" sibTransId="{3DBF6B9F-A188-4D67-ABE8-0633561FA9E5}"/>
    <dgm:cxn modelId="{13CF742C-430A-467F-BBEE-12B2D8AC2E75}" srcId="{C8DDDFA1-AF37-4444-AAEB-D51CEE212719}" destId="{17C0B1CB-21CA-4FD0-9466-746C057208EC}" srcOrd="1" destOrd="2" parTransId="{DBA8CFA6-8C04-4BC7-842E-7A1BDFF20428}" sibTransId="{CA4331DC-F2CD-4204-A517-5FAC9FEF40A9}"/>
    <dgm:cxn modelId="{EB945805-55DB-4535-A7F5-EE48B4677025}" type="presOf" srcId="{2E15931E-1654-4B73-89B2-8E333D9C42E0}" destId="{D5935282-3C7C-4F88-A1AE-C27DB8591514}" srcOrd="0" destOrd="0" presId="urn:microsoft.com/office/officeart/2005/8/layout/vList5"/>
    <dgm:cxn modelId="{E6904E79-C027-4527-831F-16DEBD9823DD}" type="presParOf" srcId="{D5935282-3C7C-4F88-A1AE-C27DB8591514}" destId="{E61486FD-113E-4C87-8ADF-B1A8E2A84801}" srcOrd="0" destOrd="0" presId="urn:microsoft.com/office/officeart/2005/8/layout/vList5"/>
    <dgm:cxn modelId="{7A42BC47-0DC8-4A0E-929A-71BF831F6605}" type="presParOf" srcId="{E61486FD-113E-4C87-8ADF-B1A8E2A84801}" destId="{96BE2B31-D87C-43E1-BE64-4C27B13F4AA4}" srcOrd="0" destOrd="0" presId="urn:microsoft.com/office/officeart/2005/8/layout/vList5"/>
    <dgm:cxn modelId="{EB2A6C54-37F2-4CC9-8521-8C8EA03BDFFA}" type="presOf" srcId="{90DDC401-903F-495B-A387-FFA8A45891F6}" destId="{96BE2B31-D87C-43E1-BE64-4C27B13F4AA4}" srcOrd="0" destOrd="0" presId="urn:microsoft.com/office/officeart/2005/8/layout/vList5"/>
    <dgm:cxn modelId="{3022B37D-71FE-45B7-B2E3-5E66DB06B366}" type="presParOf" srcId="{E61486FD-113E-4C87-8ADF-B1A8E2A84801}" destId="{DD9406C3-FC80-4468-A55B-122D744D43F0}" srcOrd="1" destOrd="0" presId="urn:microsoft.com/office/officeart/2005/8/layout/vList5"/>
    <dgm:cxn modelId="{7DE64C84-2D2C-4E40-9F51-426FB2F0344F}" type="presOf" srcId="{E08CEB0C-E37F-4DCA-A8EA-4B2CD3AD7754}" destId="{DD9406C3-FC80-4468-A55B-122D744D43F0}" srcOrd="0" destOrd="0" presId="urn:microsoft.com/office/officeart/2005/8/layout/vList5"/>
    <dgm:cxn modelId="{85F06BBB-7750-4FDC-A29F-1C166B8834EC}" type="presParOf" srcId="{D5935282-3C7C-4F88-A1AE-C27DB8591514}" destId="{F1941F29-E51C-4282-956D-50CFAFAEB9B8}" srcOrd="1" destOrd="0" presId="urn:microsoft.com/office/officeart/2005/8/layout/vList5"/>
    <dgm:cxn modelId="{85E14929-2D5A-4A32-AF08-970C157FBB35}" type="presParOf" srcId="{D5935282-3C7C-4F88-A1AE-C27DB8591514}" destId="{B589D1EC-5156-4FB2-BB1C-8E1290A868B9}" srcOrd="2" destOrd="0" presId="urn:microsoft.com/office/officeart/2005/8/layout/vList5"/>
    <dgm:cxn modelId="{470EC52B-6D3C-4581-81CD-A78C4740F886}" type="presParOf" srcId="{B589D1EC-5156-4FB2-BB1C-8E1290A868B9}" destId="{EBD335B5-8308-49CB-9630-99D852747B1F}" srcOrd="0" destOrd="2" presId="urn:microsoft.com/office/officeart/2005/8/layout/vList5"/>
    <dgm:cxn modelId="{688959F1-E8A2-430C-BCCE-F5BBC5CD4764}" type="presOf" srcId="{A6685E83-BEEC-49B3-B40A-539E2C0D7A1A}" destId="{EBD335B5-8308-49CB-9630-99D852747B1F}" srcOrd="0" destOrd="0" presId="urn:microsoft.com/office/officeart/2005/8/layout/vList5"/>
    <dgm:cxn modelId="{2D63A6FF-4024-4A08-8280-493ED7D330CB}" type="presParOf" srcId="{B589D1EC-5156-4FB2-BB1C-8E1290A868B9}" destId="{6EB2A58E-CA03-4F76-94B6-D8FE50231963}" srcOrd="1" destOrd="2" presId="urn:microsoft.com/office/officeart/2005/8/layout/vList5"/>
    <dgm:cxn modelId="{1CA3533B-F311-4F2A-A20A-43C792E1D935}" type="presOf" srcId="{CBA50553-63FA-4B5A-9888-EDDBA06CA593}" destId="{6EB2A58E-CA03-4F76-94B6-D8FE50231963}" srcOrd="0" destOrd="0" presId="urn:microsoft.com/office/officeart/2005/8/layout/vList5"/>
    <dgm:cxn modelId="{40FB185F-FFA6-4785-8678-FCEAF7635A01}" type="presOf" srcId="{7BD63C94-019F-4806-9D92-FB473D53B6C6}" destId="{6EB2A58E-CA03-4F76-94B6-D8FE50231963}" srcOrd="0" destOrd="1" presId="urn:microsoft.com/office/officeart/2005/8/layout/vList5"/>
    <dgm:cxn modelId="{FAE46606-0249-49CE-99A6-366945E3FB92}" type="presParOf" srcId="{D5935282-3C7C-4F88-A1AE-C27DB8591514}" destId="{A76EE5BB-CBA4-4DD9-BFB7-3F3F246C9BF0}" srcOrd="3" destOrd="0" presId="urn:microsoft.com/office/officeart/2005/8/layout/vList5"/>
    <dgm:cxn modelId="{7925820D-7602-4381-9CF2-1070A764E482}" type="presParOf" srcId="{D5935282-3C7C-4F88-A1AE-C27DB8591514}" destId="{2BB2A428-FB05-47E5-AC5F-C6A7936A9AC0}" srcOrd="4" destOrd="0" presId="urn:microsoft.com/office/officeart/2005/8/layout/vList5"/>
    <dgm:cxn modelId="{AC52AE23-B64F-4504-A317-F0BA81BF8D81}" type="presParOf" srcId="{2BB2A428-FB05-47E5-AC5F-C6A7936A9AC0}" destId="{B093CE78-670B-40EB-95CF-315E334D550F}" srcOrd="0" destOrd="4" presId="urn:microsoft.com/office/officeart/2005/8/layout/vList5"/>
    <dgm:cxn modelId="{8E51D1B0-EE68-4D96-827C-A6CACFF33652}" type="presOf" srcId="{C8DDDFA1-AF37-4444-AAEB-D51CEE212719}" destId="{B093CE78-670B-40EB-95CF-315E334D550F}" srcOrd="0" destOrd="0" presId="urn:microsoft.com/office/officeart/2005/8/layout/vList5"/>
    <dgm:cxn modelId="{88DAD2B7-06FE-452A-AE1C-79346E8FC32E}" type="presParOf" srcId="{2BB2A428-FB05-47E5-AC5F-C6A7936A9AC0}" destId="{64028F0D-BE57-4642-92F7-303D4E45C524}" srcOrd="1" destOrd="4" presId="urn:microsoft.com/office/officeart/2005/8/layout/vList5"/>
    <dgm:cxn modelId="{0A2A82BA-41BB-43C8-ABBB-04F284FB2A2C}" type="presOf" srcId="{5AA02751-379E-46DB-884A-F23ACBC498EE}" destId="{64028F0D-BE57-4642-92F7-303D4E45C524}" srcOrd="0" destOrd="0" presId="urn:microsoft.com/office/officeart/2005/8/layout/vList5"/>
    <dgm:cxn modelId="{E5453DA3-0C50-46DE-943D-4BF43918A448}" type="presOf" srcId="{17C0B1CB-21CA-4FD0-9466-746C057208EC}" destId="{64028F0D-BE57-4642-92F7-303D4E45C524}" srcOrd="0" destOrd="1"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930765" cy="4034155"/>
        <a:chOff x="0" y="0"/>
        <a:chExt cx="9930765" cy="4034155"/>
      </a:xfrm>
    </dsp:grpSpPr>
    <dsp:sp modelId="{DD9406C3-FC80-4468-A55B-122D744D43F0}">
      <dsp:nvSpPr>
        <dsp:cNvPr id="4" name="同侧圆角矩形 3"/>
        <dsp:cNvSpPr/>
      </dsp:nvSpPr>
      <dsp:spPr bwMode="white">
        <a:xfrm rot="5400000">
          <a:off x="5965768" y="-2193905"/>
          <a:ext cx="1574304" cy="6355690"/>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121920" tIns="60960" rIns="121920" bIns="60960" anchor="ctr"/>
        <a:lstStyle>
          <a:lvl1pPr algn="l">
            <a:defRPr sz="3200"/>
          </a:lvl1pPr>
          <a:lvl2pPr marL="285750" indent="-285750" algn="l">
            <a:defRPr sz="3200"/>
          </a:lvl2pPr>
          <a:lvl3pPr marL="571500" indent="-285750" algn="l">
            <a:defRPr sz="3200"/>
          </a:lvl3pPr>
          <a:lvl4pPr marL="857250" indent="-285750" algn="l">
            <a:defRPr sz="3200"/>
          </a:lvl4pPr>
          <a:lvl5pPr marL="1143000" indent="-285750" algn="l">
            <a:defRPr sz="3200"/>
          </a:lvl5pPr>
          <a:lvl6pPr marL="1428750" indent="-285750" algn="l">
            <a:defRPr sz="3200"/>
          </a:lvl6pPr>
          <a:lvl7pPr marL="1714500" indent="-285750" algn="l">
            <a:defRPr sz="3200"/>
          </a:lvl7pPr>
          <a:lvl8pPr marL="2000250" indent="-285750" algn="l">
            <a:defRPr sz="3200"/>
          </a:lvl8pPr>
          <a:lvl9pPr marL="2286000" indent="-285750" algn="l">
            <a:defRPr sz="3200"/>
          </a:lvl9pPr>
        </a:lstStyle>
        <a:p>
          <a:pPr lvl="1">
            <a:lnSpc>
              <a:spcPct val="100000"/>
            </a:lnSpc>
            <a:spcBef>
              <a:spcPct val="0"/>
            </a:spcBef>
            <a:spcAft>
              <a:spcPct val="15000"/>
            </a:spcAft>
            <a:buChar char="•"/>
          </a:pPr>
          <a:r>
            <a:rPr lang="zh-CN" altLang="en-US">
              <a:solidFill>
                <a:schemeClr val="dk1"/>
              </a:solidFill>
            </a:rPr>
            <a:t>模型简单，只关注单个时间序列</a:t>
          </a:r>
          <a:endParaRPr lang="zh-CN" altLang="en-US">
            <a:solidFill>
              <a:schemeClr val="dk1"/>
            </a:solidFill>
          </a:endParaRPr>
        </a:p>
        <a:p>
          <a:pPr lvl="1">
            <a:lnSpc>
              <a:spcPct val="100000"/>
            </a:lnSpc>
            <a:spcBef>
              <a:spcPct val="0"/>
            </a:spcBef>
            <a:spcAft>
              <a:spcPct val="15000"/>
            </a:spcAft>
            <a:buChar char="•"/>
          </a:pPr>
          <a:r>
            <a:rPr lang="zh-CN" altLang="en-US">
              <a:solidFill>
                <a:schemeClr val="dk1"/>
              </a:solidFill>
            </a:rPr>
            <a:t>对单只股票有不错的预测效果</a:t>
          </a:r>
          <a:endParaRPr lang="zh-CN" altLang="en-US">
            <a:solidFill>
              <a:schemeClr val="dk1"/>
            </a:solidFill>
          </a:endParaRPr>
        </a:p>
      </dsp:txBody>
      <dsp:txXfrm rot="5400000">
        <a:off x="5965768" y="-2193905"/>
        <a:ext cx="1574304" cy="6355690"/>
      </dsp:txXfrm>
    </dsp:sp>
    <dsp:sp modelId="{96BE2B31-D87C-43E1-BE64-4C27B13F4AA4}">
      <dsp:nvSpPr>
        <dsp:cNvPr id="3" name="圆角矩形 2"/>
        <dsp:cNvSpPr/>
      </dsp:nvSpPr>
      <dsp:spPr bwMode="white">
        <a:xfrm>
          <a:off x="0" y="0"/>
          <a:ext cx="3575075" cy="1967880"/>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247650" tIns="123825" rIns="247650" bIns="12382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a:t>优点</a:t>
          </a:r>
          <a:endParaRPr lang="zh-CN" altLang="en-US"/>
        </a:p>
      </dsp:txBody>
      <dsp:txXfrm>
        <a:off x="0" y="0"/>
        <a:ext cx="3575075" cy="1967880"/>
      </dsp:txXfrm>
    </dsp:sp>
    <dsp:sp modelId="{6EB2A58E-CA03-4F76-94B6-D8FE50231963}">
      <dsp:nvSpPr>
        <dsp:cNvPr id="6" name="同侧圆角矩形 5"/>
        <dsp:cNvSpPr/>
      </dsp:nvSpPr>
      <dsp:spPr bwMode="white">
        <a:xfrm rot="5400000">
          <a:off x="5965768" y="-127630"/>
          <a:ext cx="1574304" cy="6355690"/>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121920" tIns="60960" rIns="121920" bIns="60960" anchor="ctr"/>
        <a:lstStyle>
          <a:lvl1pPr algn="l">
            <a:defRPr sz="3200"/>
          </a:lvl1pPr>
          <a:lvl2pPr marL="285750" indent="-285750" algn="l">
            <a:defRPr sz="3200"/>
          </a:lvl2pPr>
          <a:lvl3pPr marL="571500" indent="-285750" algn="l">
            <a:defRPr sz="3200"/>
          </a:lvl3pPr>
          <a:lvl4pPr marL="857250" indent="-285750" algn="l">
            <a:defRPr sz="3200"/>
          </a:lvl4pPr>
          <a:lvl5pPr marL="1143000" indent="-285750" algn="l">
            <a:defRPr sz="3200"/>
          </a:lvl5pPr>
          <a:lvl6pPr marL="1428750" indent="-285750" algn="l">
            <a:defRPr sz="3200"/>
          </a:lvl6pPr>
          <a:lvl7pPr marL="1714500" indent="-285750" algn="l">
            <a:defRPr sz="3200"/>
          </a:lvl7pPr>
          <a:lvl8pPr marL="2000250" indent="-285750" algn="l">
            <a:defRPr sz="3200"/>
          </a:lvl8pPr>
          <a:lvl9pPr marL="2286000" indent="-285750" algn="l">
            <a:defRPr sz="3200"/>
          </a:lvl9pPr>
        </a:lstStyle>
        <a:p>
          <a:pPr lvl="1">
            <a:lnSpc>
              <a:spcPct val="100000"/>
            </a:lnSpc>
            <a:spcBef>
              <a:spcPct val="0"/>
            </a:spcBef>
            <a:spcAft>
              <a:spcPct val="15000"/>
            </a:spcAft>
            <a:buChar char="•"/>
          </a:pPr>
          <a:r>
            <a:rPr lang="zh-CN" altLang="en-US">
              <a:solidFill>
                <a:schemeClr val="dk1"/>
              </a:solidFill>
            </a:rPr>
            <a:t>忽略了多只股票之间的内在联系</a:t>
          </a:r>
          <a:endParaRPr lang="zh-CN" altLang="en-US">
            <a:solidFill>
              <a:schemeClr val="dk1"/>
            </a:solidFill>
          </a:endParaRPr>
        </a:p>
        <a:p>
          <a:pPr lvl="1">
            <a:lnSpc>
              <a:spcPct val="100000"/>
            </a:lnSpc>
            <a:spcBef>
              <a:spcPct val="0"/>
            </a:spcBef>
            <a:spcAft>
              <a:spcPct val="15000"/>
            </a:spcAft>
            <a:buChar char="•"/>
          </a:pPr>
          <a:r>
            <a:rPr lang="zh-CN" altLang="en-US">
              <a:solidFill>
                <a:schemeClr val="dk1"/>
              </a:solidFill>
            </a:rPr>
            <a:t>欠缺对整体股市预测的能力</a:t>
          </a:r>
          <a:endParaRPr lang="zh-CN" altLang="en-US">
            <a:solidFill>
              <a:schemeClr val="dk1"/>
            </a:solidFill>
          </a:endParaRPr>
        </a:p>
      </dsp:txBody>
      <dsp:txXfrm rot="5400000">
        <a:off x="5965768" y="-127630"/>
        <a:ext cx="1574304" cy="6355690"/>
      </dsp:txXfrm>
    </dsp:sp>
    <dsp:sp modelId="{EBD335B5-8308-49CB-9630-99D852747B1F}">
      <dsp:nvSpPr>
        <dsp:cNvPr id="5" name="圆角矩形 4"/>
        <dsp:cNvSpPr/>
      </dsp:nvSpPr>
      <dsp:spPr bwMode="white">
        <a:xfrm>
          <a:off x="0" y="2066275"/>
          <a:ext cx="3575075" cy="1967880"/>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247650" tIns="123825" rIns="247650" bIns="12382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a:t>局限性</a:t>
          </a:r>
          <a:endParaRPr lang="zh-CN" altLang="en-US"/>
        </a:p>
      </dsp:txBody>
      <dsp:txXfrm>
        <a:off x="0" y="2066275"/>
        <a:ext cx="3575075" cy="1967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4392295"/>
        <a:chOff x="0" y="0"/>
        <a:chExt cx="8128000" cy="4392295"/>
      </a:xfrm>
    </dsp:grpSpPr>
    <dsp:sp modelId="{B49960C0-2478-4BCF-A9C0-745AB8F5088C}">
      <dsp:nvSpPr>
        <dsp:cNvPr id="3" name="椭圆 2"/>
        <dsp:cNvSpPr/>
      </dsp:nvSpPr>
      <dsp:spPr bwMode="white">
        <a:xfrm>
          <a:off x="3486066" y="1618214"/>
          <a:ext cx="1155867" cy="1155867"/>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6830" tIns="36830" rIns="36830" bIns="36830"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zh-CN" altLang="en-US"/>
            <a:t>文章</a:t>
          </a:r>
          <a:endParaRPr lang="zh-CN" altLang="en-US"/>
        </a:p>
      </dsp:txBody>
      <dsp:txXfrm>
        <a:off x="3486066" y="1618214"/>
        <a:ext cx="1155867" cy="1155867"/>
      </dsp:txXfrm>
    </dsp:sp>
    <dsp:sp modelId="{EC0B8BA3-D1A0-4681-887A-385E8DD367D4}">
      <dsp:nvSpPr>
        <dsp:cNvPr id="4" name="右箭头 3"/>
        <dsp:cNvSpPr/>
      </dsp:nvSpPr>
      <dsp:spPr bwMode="white">
        <a:xfrm rot="16199999">
          <a:off x="3941478" y="1190543"/>
          <a:ext cx="245044" cy="392995"/>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rot="16199999">
        <a:off x="3941478" y="1190543"/>
        <a:ext cx="245044" cy="392995"/>
      </dsp:txXfrm>
    </dsp:sp>
    <dsp:sp modelId="{E439FB7C-643C-454F-9092-F27C7C66C5B0}">
      <dsp:nvSpPr>
        <dsp:cNvPr id="6" name="椭圆 5"/>
        <dsp:cNvSpPr/>
      </dsp:nvSpPr>
      <dsp:spPr bwMode="white">
        <a:xfrm>
          <a:off x="3486066" y="0"/>
          <a:ext cx="1155867" cy="1155867"/>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a:t>关键词</a:t>
          </a:r>
          <a:endParaRPr lang="zh-CN" altLang="en-US"/>
        </a:p>
      </dsp:txBody>
      <dsp:txXfrm>
        <a:off x="3486066" y="0"/>
        <a:ext cx="1155867" cy="1155867"/>
      </dsp:txXfrm>
    </dsp:sp>
    <dsp:sp modelId="{7B6555EF-08DC-4AF8-B351-7FF0D98BC600}">
      <dsp:nvSpPr>
        <dsp:cNvPr id="7" name="右箭头 6"/>
        <dsp:cNvSpPr/>
      </dsp:nvSpPr>
      <dsp:spPr bwMode="white">
        <a:xfrm>
          <a:off x="4750585" y="1999650"/>
          <a:ext cx="245044" cy="392995"/>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4750585" y="1999650"/>
        <a:ext cx="245044" cy="392995"/>
      </dsp:txXfrm>
    </dsp:sp>
    <dsp:sp modelId="{DA72E5D4-62CF-433D-B5E8-B21F597C9891}">
      <dsp:nvSpPr>
        <dsp:cNvPr id="9" name="椭圆 8"/>
        <dsp:cNvSpPr/>
      </dsp:nvSpPr>
      <dsp:spPr bwMode="white">
        <a:xfrm>
          <a:off x="5104280" y="1618214"/>
          <a:ext cx="1155867" cy="1155867"/>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a:t>关键词组合</a:t>
          </a:r>
          <a:endParaRPr lang="zh-CN" altLang="en-US"/>
        </a:p>
      </dsp:txBody>
      <dsp:txXfrm>
        <a:off x="5104280" y="1618214"/>
        <a:ext cx="1155867" cy="1155867"/>
      </dsp:txXfrm>
    </dsp:sp>
    <dsp:sp modelId="{BAA4AF61-D85D-4172-B49F-287A0B9C89FD}">
      <dsp:nvSpPr>
        <dsp:cNvPr id="10" name="右箭头 9"/>
        <dsp:cNvSpPr/>
      </dsp:nvSpPr>
      <dsp:spPr bwMode="white">
        <a:xfrm rot="5400000">
          <a:off x="3941478" y="2808757"/>
          <a:ext cx="245044" cy="392995"/>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rot="5400000">
        <a:off x="3941478" y="2808757"/>
        <a:ext cx="245044" cy="392995"/>
      </dsp:txXfrm>
    </dsp:sp>
    <dsp:sp modelId="{9E9F3594-8892-41E8-B3EB-FCDEECCFF202}">
      <dsp:nvSpPr>
        <dsp:cNvPr id="12" name="椭圆 11"/>
        <dsp:cNvSpPr/>
      </dsp:nvSpPr>
      <dsp:spPr bwMode="white">
        <a:xfrm>
          <a:off x="3486066" y="3236428"/>
          <a:ext cx="1155867" cy="1155867"/>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a:t>其他</a:t>
          </a:r>
          <a:endParaRPr lang="zh-CN" altLang="en-US"/>
        </a:p>
      </dsp:txBody>
      <dsp:txXfrm>
        <a:off x="3486066" y="3236428"/>
        <a:ext cx="1155867" cy="1155867"/>
      </dsp:txXfrm>
    </dsp:sp>
    <dsp:sp modelId="{61326397-1233-4C08-8969-7FBCBC2B26B2}">
      <dsp:nvSpPr>
        <dsp:cNvPr id="13" name="右箭头 12"/>
        <dsp:cNvSpPr/>
      </dsp:nvSpPr>
      <dsp:spPr bwMode="white">
        <a:xfrm rot="10800000">
          <a:off x="3132371" y="1999650"/>
          <a:ext cx="245044" cy="392995"/>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rot="10800000">
        <a:off x="3132371" y="1999650"/>
        <a:ext cx="245044" cy="392995"/>
      </dsp:txXfrm>
    </dsp:sp>
    <dsp:sp modelId="{EFD94A1D-1705-44D4-9F71-52ACA21AC469}">
      <dsp:nvSpPr>
        <dsp:cNvPr id="15" name="椭圆 14"/>
        <dsp:cNvSpPr/>
      </dsp:nvSpPr>
      <dsp:spPr bwMode="white">
        <a:xfrm>
          <a:off x="1867853" y="1618214"/>
          <a:ext cx="1155867" cy="1155867"/>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a:t>停用词</a:t>
          </a:r>
          <a:endParaRPr lang="zh-CN" altLang="en-US"/>
        </a:p>
      </dsp:txBody>
      <dsp:txXfrm>
        <a:off x="1867853" y="1618214"/>
        <a:ext cx="1155867" cy="1155867"/>
      </dsp:txXfrm>
    </dsp:sp>
    <dsp:sp modelId="{3EC7B1D9-2BD6-405A-B2BE-EE40634A0814}">
      <dsp:nvSpPr>
        <dsp:cNvPr id="5" name="右箭头 4"/>
        <dsp:cNvSpPr/>
      </dsp:nvSpPr>
      <dsp:spPr bwMode="white">
        <a:xfrm rot="16199999">
          <a:off x="3941478" y="1190543"/>
          <a:ext cx="245044" cy="392995"/>
        </a:xfrm>
        <a:prstGeom prst="rightArrow">
          <a:avLst>
            <a:gd name="adj1" fmla="val 60000"/>
            <a:gd name="adj2" fmla="val 50000"/>
          </a:avLst>
        </a:prstGeom>
        <a:noFill/>
        <a:ln>
          <a:noFill/>
        </a:ln>
      </dsp:spPr>
      <dsp:style>
        <a:lnRef idx="2">
          <a:schemeClr val="lt1"/>
        </a:lnRef>
        <a:fillRef idx="1">
          <a:schemeClr val="accent1"/>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rot="16199999">
        <a:off x="3941478" y="1190543"/>
        <a:ext cx="245044" cy="392995"/>
      </dsp:txXfrm>
    </dsp:sp>
    <dsp:sp modelId="{54D044D7-DDFF-4962-9EA3-1FA11B88BED4}">
      <dsp:nvSpPr>
        <dsp:cNvPr id="8" name="右箭头 7"/>
        <dsp:cNvSpPr/>
      </dsp:nvSpPr>
      <dsp:spPr bwMode="white">
        <a:xfrm>
          <a:off x="4750585" y="1999650"/>
          <a:ext cx="245044" cy="392995"/>
        </a:xfrm>
        <a:prstGeom prst="rightArrow">
          <a:avLst>
            <a:gd name="adj1" fmla="val 60000"/>
            <a:gd name="adj2" fmla="val 50000"/>
          </a:avLst>
        </a:prstGeom>
        <a:noFill/>
        <a:ln>
          <a:noFill/>
        </a:ln>
      </dsp:spPr>
      <dsp:style>
        <a:lnRef idx="2">
          <a:schemeClr val="lt1"/>
        </a:lnRef>
        <a:fillRef idx="1">
          <a:schemeClr val="accent1"/>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4750585" y="1999650"/>
        <a:ext cx="245044" cy="392995"/>
      </dsp:txXfrm>
    </dsp:sp>
    <dsp:sp modelId="{0EA34702-5ACE-401D-9EDC-0AEAC90B2447}">
      <dsp:nvSpPr>
        <dsp:cNvPr id="11" name="右箭头 10"/>
        <dsp:cNvSpPr/>
      </dsp:nvSpPr>
      <dsp:spPr bwMode="white">
        <a:xfrm rot="5400000">
          <a:off x="3941478" y="2808757"/>
          <a:ext cx="245044" cy="392995"/>
        </a:xfrm>
        <a:prstGeom prst="rightArrow">
          <a:avLst>
            <a:gd name="adj1" fmla="val 60000"/>
            <a:gd name="adj2" fmla="val 50000"/>
          </a:avLst>
        </a:prstGeom>
        <a:noFill/>
        <a:ln>
          <a:noFill/>
        </a:ln>
      </dsp:spPr>
      <dsp:style>
        <a:lnRef idx="2">
          <a:schemeClr val="lt1"/>
        </a:lnRef>
        <a:fillRef idx="1">
          <a:schemeClr val="accent1"/>
        </a:fillRef>
        <a:effectRef idx="0">
          <a:scrgbClr r="0" g="0" b="0"/>
        </a:effectRef>
        <a:fontRef idx="minor">
          <a:schemeClr val="lt1"/>
        </a:fontRef>
      </dsp:style>
      <dsp:txBody>
        <a:bodyPr rot="10800000"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rot="5400000">
        <a:off x="3941478" y="2808757"/>
        <a:ext cx="245044" cy="392995"/>
      </dsp:txXfrm>
    </dsp:sp>
    <dsp:sp modelId="{6505D330-90B3-4BB2-8F76-B02E19E3B067}">
      <dsp:nvSpPr>
        <dsp:cNvPr id="14" name="右箭头 13"/>
        <dsp:cNvSpPr/>
      </dsp:nvSpPr>
      <dsp:spPr bwMode="white">
        <a:xfrm rot="10800000">
          <a:off x="3132371" y="1999650"/>
          <a:ext cx="245044" cy="392995"/>
        </a:xfrm>
        <a:prstGeom prst="rightArrow">
          <a:avLst>
            <a:gd name="adj1" fmla="val 60000"/>
            <a:gd name="adj2" fmla="val 50000"/>
          </a:avLst>
        </a:prstGeom>
        <a:noFill/>
        <a:ln>
          <a:noFill/>
        </a:ln>
      </dsp:spPr>
      <dsp:style>
        <a:lnRef idx="2">
          <a:schemeClr val="lt1"/>
        </a:lnRef>
        <a:fillRef idx="1">
          <a:schemeClr val="accent1"/>
        </a:fillRef>
        <a:effectRef idx="0">
          <a:scrgbClr r="0" g="0" b="0"/>
        </a:effectRef>
        <a:fontRef idx="minor">
          <a:schemeClr val="lt1"/>
        </a:fontRef>
      </dsp:style>
      <dsp:txBody>
        <a:bodyPr rot="10800000"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rot="10800000">
        <a:off x="3132371" y="1999650"/>
        <a:ext cx="245044" cy="392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860915" cy="4668520"/>
        <a:chOff x="0" y="0"/>
        <a:chExt cx="9860915" cy="4668520"/>
      </a:xfrm>
    </dsp:grpSpPr>
    <dsp:sp modelId="{DD9406C3-FC80-4468-A55B-122D744D43F0}">
      <dsp:nvSpPr>
        <dsp:cNvPr id="4" name="同侧圆角矩形 3"/>
        <dsp:cNvSpPr/>
      </dsp:nvSpPr>
      <dsp:spPr bwMode="white">
        <a:xfrm rot="5400000">
          <a:off x="6103033" y="-2402506"/>
          <a:ext cx="1204779" cy="6310986"/>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110489" tIns="55244" rIns="110489" bIns="55244" anchor="ctr"/>
        <a:lstStyle>
          <a:lvl1pPr algn="l">
            <a:defRPr sz="2900"/>
          </a:lvl1pPr>
          <a:lvl2pPr marL="285750" indent="-285750" algn="l">
            <a:defRPr sz="2900"/>
          </a:lvl2pPr>
          <a:lvl3pPr marL="571500" indent="-285750" algn="l">
            <a:defRPr sz="2900"/>
          </a:lvl3pPr>
          <a:lvl4pPr marL="857250" indent="-285750" algn="l">
            <a:defRPr sz="2900"/>
          </a:lvl4pPr>
          <a:lvl5pPr marL="1143000" indent="-285750" algn="l">
            <a:defRPr sz="2900"/>
          </a:lvl5pPr>
          <a:lvl6pPr marL="1428750" indent="-285750" algn="l">
            <a:defRPr sz="2900"/>
          </a:lvl6pPr>
          <a:lvl7pPr marL="1714500" indent="-285750" algn="l">
            <a:defRPr sz="2900"/>
          </a:lvl7pPr>
          <a:lvl8pPr marL="2000250" indent="-285750" algn="l">
            <a:defRPr sz="2900"/>
          </a:lvl8pPr>
          <a:lvl9pPr marL="2286000" indent="-285750" algn="l">
            <a:defRPr sz="2900"/>
          </a:lvl9pPr>
        </a:lstStyle>
        <a:p>
          <a:pPr lvl="1">
            <a:lnSpc>
              <a:spcPct val="100000"/>
            </a:lnSpc>
            <a:spcBef>
              <a:spcPct val="0"/>
            </a:spcBef>
            <a:spcAft>
              <a:spcPct val="15000"/>
            </a:spcAft>
            <a:buChar char="•"/>
          </a:pPr>
          <a:r>
            <a:rPr lang="zh-CN" altLang="en-US">
              <a:solidFill>
                <a:schemeClr val="dk1"/>
              </a:solidFill>
            </a:rPr>
            <a:t>文章的相似度</a:t>
          </a:r>
          <a:r>
            <a:rPr lang="en-US" altLang="zh-CN">
              <a:solidFill>
                <a:schemeClr val="dk1"/>
              </a:solidFill>
            </a:rPr>
            <a:t>/</a:t>
          </a:r>
          <a:r>
            <a:rPr lang="zh-CN" altLang="en-US">
              <a:solidFill>
                <a:schemeClr val="dk1"/>
              </a:solidFill>
            </a:rPr>
            <a:t>用词</a:t>
          </a:r>
          <a:r>
            <a:rPr lang="en-US" altLang="zh-CN">
              <a:solidFill>
                <a:schemeClr val="dk1"/>
              </a:solidFill>
            </a:rPr>
            <a:t>/</a:t>
          </a:r>
          <a:r>
            <a:rPr lang="zh-CN" altLang="en-US">
              <a:solidFill>
                <a:schemeClr val="dk1"/>
              </a:solidFill>
            </a:rPr>
            <a:t>语法</a:t>
          </a:r>
          <a:endParaRPr lang="zh-CN" altLang="en-US">
            <a:solidFill>
              <a:schemeClr val="dk1"/>
            </a:solidFill>
          </a:endParaRPr>
        </a:p>
      </dsp:txBody>
      <dsp:txXfrm rot="5400000">
        <a:off x="6103033" y="-2402506"/>
        <a:ext cx="1204779" cy="6310986"/>
      </dsp:txXfrm>
    </dsp:sp>
    <dsp:sp modelId="{96BE2B31-D87C-43E1-BE64-4C27B13F4AA4}">
      <dsp:nvSpPr>
        <dsp:cNvPr id="3" name="圆角矩形 2"/>
        <dsp:cNvSpPr/>
      </dsp:nvSpPr>
      <dsp:spPr bwMode="white">
        <a:xfrm>
          <a:off x="0" y="0"/>
          <a:ext cx="3549929" cy="1505974"/>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220979" tIns="110489" rIns="220979" bIns="110489" anchor="ctr"/>
        <a:lstStyle>
          <a:lvl1pPr algn="ctr">
            <a:defRPr sz="5800"/>
          </a:lvl1pPr>
          <a:lvl2pPr marL="285750" indent="-285750" algn="ctr">
            <a:defRPr sz="4500"/>
          </a:lvl2pPr>
          <a:lvl3pPr marL="571500" indent="-285750" algn="ctr">
            <a:defRPr sz="4500"/>
          </a:lvl3pPr>
          <a:lvl4pPr marL="857250" indent="-285750" algn="ctr">
            <a:defRPr sz="4500"/>
          </a:lvl4pPr>
          <a:lvl5pPr marL="1143000" indent="-285750" algn="ctr">
            <a:defRPr sz="4500"/>
          </a:lvl5pPr>
          <a:lvl6pPr marL="1428750" indent="-285750" algn="ctr">
            <a:defRPr sz="4500"/>
          </a:lvl6pPr>
          <a:lvl7pPr marL="1714500" indent="-285750" algn="ctr">
            <a:defRPr sz="4500"/>
          </a:lvl7pPr>
          <a:lvl8pPr marL="2000250" indent="-285750" algn="ctr">
            <a:defRPr sz="4500"/>
          </a:lvl8pPr>
          <a:lvl9pPr marL="2286000" indent="-285750" algn="ctr">
            <a:defRPr sz="4500"/>
          </a:lvl9pPr>
        </a:lstStyle>
        <a:p>
          <a:pPr lvl="0">
            <a:lnSpc>
              <a:spcPct val="100000"/>
            </a:lnSpc>
            <a:spcBef>
              <a:spcPct val="0"/>
            </a:spcBef>
            <a:spcAft>
              <a:spcPct val="35000"/>
            </a:spcAft>
          </a:pPr>
          <a:r>
            <a:rPr lang="zh-CN" altLang="en-US"/>
            <a:t>写作风格</a:t>
          </a:r>
          <a:endParaRPr lang="zh-CN" altLang="en-US"/>
        </a:p>
      </dsp:txBody>
      <dsp:txXfrm>
        <a:off x="0" y="0"/>
        <a:ext cx="3549929" cy="1505974"/>
      </dsp:txXfrm>
    </dsp:sp>
    <dsp:sp modelId="{6EB2A58E-CA03-4F76-94B6-D8FE50231963}">
      <dsp:nvSpPr>
        <dsp:cNvPr id="6" name="同侧圆角矩形 5"/>
        <dsp:cNvSpPr/>
      </dsp:nvSpPr>
      <dsp:spPr bwMode="white">
        <a:xfrm rot="5400000">
          <a:off x="6103033" y="-821233"/>
          <a:ext cx="1204779" cy="6310986"/>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110489" tIns="55244" rIns="110489" bIns="55244" anchor="ctr"/>
        <a:lstStyle>
          <a:lvl1pPr algn="l">
            <a:defRPr sz="2900"/>
          </a:lvl1pPr>
          <a:lvl2pPr marL="285750" indent="-285750" algn="l">
            <a:defRPr sz="2900"/>
          </a:lvl2pPr>
          <a:lvl3pPr marL="571500" indent="-285750" algn="l">
            <a:defRPr sz="2900"/>
          </a:lvl3pPr>
          <a:lvl4pPr marL="857250" indent="-285750" algn="l">
            <a:defRPr sz="2900"/>
          </a:lvl4pPr>
          <a:lvl5pPr marL="1143000" indent="-285750" algn="l">
            <a:defRPr sz="2900"/>
          </a:lvl5pPr>
          <a:lvl6pPr marL="1428750" indent="-285750" algn="l">
            <a:defRPr sz="2900"/>
          </a:lvl6pPr>
          <a:lvl7pPr marL="1714500" indent="-285750" algn="l">
            <a:defRPr sz="2900"/>
          </a:lvl7pPr>
          <a:lvl8pPr marL="2000250" indent="-285750" algn="l">
            <a:defRPr sz="2900"/>
          </a:lvl8pPr>
          <a:lvl9pPr marL="2286000" indent="-285750" algn="l">
            <a:defRPr sz="2900"/>
          </a:lvl9pPr>
        </a:lstStyle>
        <a:p>
          <a:pPr lvl="1">
            <a:lnSpc>
              <a:spcPct val="100000"/>
            </a:lnSpc>
            <a:spcBef>
              <a:spcPct val="0"/>
            </a:spcBef>
            <a:spcAft>
              <a:spcPct val="15000"/>
            </a:spcAft>
            <a:buChar char="•"/>
          </a:pPr>
          <a:r>
            <a:rPr lang="zh-CN" altLang="en-US">
              <a:solidFill>
                <a:schemeClr val="dk1"/>
              </a:solidFill>
            </a:rPr>
            <a:t>词袋模型</a:t>
          </a:r>
          <a:r>
            <a:rPr lang="en-US" altLang="zh-CN">
              <a:solidFill>
                <a:schemeClr val="dk1"/>
              </a:solidFill>
            </a:rPr>
            <a:t>/</a:t>
          </a:r>
          <a:r>
            <a:rPr lang="zh-CN" altLang="en-US">
              <a:solidFill>
                <a:schemeClr val="dk1"/>
              </a:solidFill>
            </a:rPr>
            <a:t>名词短语</a:t>
          </a:r>
          <a:endParaRPr lang="zh-CN" altLang="en-US">
            <a:solidFill>
              <a:schemeClr val="dk1"/>
            </a:solidFill>
          </a:endParaRPr>
        </a:p>
        <a:p>
          <a:pPr lvl="1">
            <a:lnSpc>
              <a:spcPct val="100000"/>
            </a:lnSpc>
            <a:spcBef>
              <a:spcPct val="0"/>
            </a:spcBef>
            <a:spcAft>
              <a:spcPct val="15000"/>
            </a:spcAft>
            <a:buChar char="•"/>
          </a:pPr>
          <a:r>
            <a:rPr lang="zh-CN" altLang="en-US">
              <a:solidFill>
                <a:schemeClr val="dk1"/>
              </a:solidFill>
            </a:rPr>
            <a:t>命名实体</a:t>
          </a:r>
          <a:r>
            <a:rPr lang="en-US" altLang="zh-CN">
              <a:solidFill>
                <a:schemeClr val="dk1"/>
              </a:solidFill>
            </a:rPr>
            <a:t>/</a:t>
          </a:r>
          <a:r>
            <a:rPr lang="zh-CN" altLang="en-US">
              <a:solidFill>
                <a:schemeClr val="dk1"/>
              </a:solidFill>
            </a:rPr>
            <a:t>专有名词</a:t>
          </a:r>
          <a:endParaRPr lang="zh-CN" altLang="en-US">
            <a:solidFill>
              <a:schemeClr val="dk1"/>
            </a:solidFill>
          </a:endParaRPr>
        </a:p>
      </dsp:txBody>
      <dsp:txXfrm rot="5400000">
        <a:off x="6103033" y="-821233"/>
        <a:ext cx="1204779" cy="6310986"/>
      </dsp:txXfrm>
    </dsp:sp>
    <dsp:sp modelId="{EBD335B5-8308-49CB-9630-99D852747B1F}">
      <dsp:nvSpPr>
        <dsp:cNvPr id="5" name="圆角矩形 4"/>
        <dsp:cNvSpPr/>
      </dsp:nvSpPr>
      <dsp:spPr bwMode="white">
        <a:xfrm>
          <a:off x="0" y="1581273"/>
          <a:ext cx="3549929" cy="1505974"/>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220979" tIns="110489" rIns="220979" bIns="110489" anchor="ctr"/>
        <a:lstStyle>
          <a:lvl1pPr algn="ctr">
            <a:defRPr sz="5800"/>
          </a:lvl1pPr>
          <a:lvl2pPr marL="285750" indent="-285750" algn="ctr">
            <a:defRPr sz="4500"/>
          </a:lvl2pPr>
          <a:lvl3pPr marL="571500" indent="-285750" algn="ctr">
            <a:defRPr sz="4500"/>
          </a:lvl3pPr>
          <a:lvl4pPr marL="857250" indent="-285750" algn="ctr">
            <a:defRPr sz="4500"/>
          </a:lvl4pPr>
          <a:lvl5pPr marL="1143000" indent="-285750" algn="ctr">
            <a:defRPr sz="4500"/>
          </a:lvl5pPr>
          <a:lvl6pPr marL="1428750" indent="-285750" algn="ctr">
            <a:defRPr sz="4500"/>
          </a:lvl6pPr>
          <a:lvl7pPr marL="1714500" indent="-285750" algn="ctr">
            <a:defRPr sz="4500"/>
          </a:lvl7pPr>
          <a:lvl8pPr marL="2000250" indent="-285750" algn="ctr">
            <a:defRPr sz="4500"/>
          </a:lvl8pPr>
          <a:lvl9pPr marL="2286000" indent="-285750" algn="ctr">
            <a:defRPr sz="4500"/>
          </a:lvl9pPr>
        </a:lstStyle>
        <a:p>
          <a:pPr lvl="0">
            <a:lnSpc>
              <a:spcPct val="100000"/>
            </a:lnSpc>
            <a:spcBef>
              <a:spcPct val="0"/>
            </a:spcBef>
            <a:spcAft>
              <a:spcPct val="35000"/>
            </a:spcAft>
          </a:pPr>
          <a:r>
            <a:rPr lang="zh-CN" altLang="en-US"/>
            <a:t>句法子集</a:t>
          </a:r>
          <a:endParaRPr lang="zh-CN" altLang="en-US"/>
        </a:p>
      </dsp:txBody>
      <dsp:txXfrm>
        <a:off x="0" y="1581273"/>
        <a:ext cx="3549929" cy="1505974"/>
      </dsp:txXfrm>
    </dsp:sp>
    <dsp:sp modelId="{64028F0D-BE57-4642-92F7-303D4E45C524}">
      <dsp:nvSpPr>
        <dsp:cNvPr id="8" name="同侧圆角矩形 7"/>
        <dsp:cNvSpPr/>
      </dsp:nvSpPr>
      <dsp:spPr bwMode="white">
        <a:xfrm rot="5400000">
          <a:off x="6103033" y="760040"/>
          <a:ext cx="1204779" cy="6310986"/>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110489" tIns="55244" rIns="110489" bIns="55244" anchor="ctr"/>
        <a:lstStyle>
          <a:lvl1pPr algn="l">
            <a:defRPr sz="2900"/>
          </a:lvl1pPr>
          <a:lvl2pPr marL="285750" indent="-285750" algn="l">
            <a:defRPr sz="2900"/>
          </a:lvl2pPr>
          <a:lvl3pPr marL="571500" indent="-285750" algn="l">
            <a:defRPr sz="2900"/>
          </a:lvl3pPr>
          <a:lvl4pPr marL="857250" indent="-285750" algn="l">
            <a:defRPr sz="2900"/>
          </a:lvl4pPr>
          <a:lvl5pPr marL="1143000" indent="-285750" algn="l">
            <a:defRPr sz="2900"/>
          </a:lvl5pPr>
          <a:lvl6pPr marL="1428750" indent="-285750" algn="l">
            <a:defRPr sz="2900"/>
          </a:lvl6pPr>
          <a:lvl7pPr marL="1714500" indent="-285750" algn="l">
            <a:defRPr sz="2900"/>
          </a:lvl7pPr>
          <a:lvl8pPr marL="2000250" indent="-285750" algn="l">
            <a:defRPr sz="2900"/>
          </a:lvl8pPr>
          <a:lvl9pPr marL="2286000" indent="-285750" algn="l">
            <a:defRPr sz="2900"/>
          </a:lvl9pPr>
        </a:lstStyle>
        <a:p>
          <a:pPr lvl="1">
            <a:lnSpc>
              <a:spcPct val="100000"/>
            </a:lnSpc>
            <a:spcBef>
              <a:spcPct val="0"/>
            </a:spcBef>
            <a:spcAft>
              <a:spcPct val="15000"/>
            </a:spcAft>
            <a:buChar char="•"/>
          </a:pPr>
          <a:r>
            <a:rPr lang="zh-CN" altLang="en-US">
              <a:solidFill>
                <a:schemeClr val="dk1"/>
              </a:solidFill>
            </a:rPr>
            <a:t>态度：主观（消极、积极）</a:t>
          </a:r>
          <a:r>
            <a:rPr lang="en-US" altLang="zh-CN">
              <a:solidFill>
                <a:schemeClr val="dk1"/>
              </a:solidFill>
            </a:rPr>
            <a:t>/</a:t>
          </a:r>
          <a:r>
            <a:rPr lang="zh-CN" altLang="en-US">
              <a:solidFill>
                <a:schemeClr val="dk1"/>
              </a:solidFill>
            </a:rPr>
            <a:t>消极</a:t>
          </a:r>
          <a:endParaRPr lang="zh-CN" altLang="en-US">
            <a:solidFill>
              <a:schemeClr val="dk1"/>
            </a:solidFill>
          </a:endParaRPr>
        </a:p>
        <a:p>
          <a:pPr lvl="1">
            <a:lnSpc>
              <a:spcPct val="100000"/>
            </a:lnSpc>
            <a:spcBef>
              <a:spcPct val="0"/>
            </a:spcBef>
            <a:spcAft>
              <a:spcPct val="15000"/>
            </a:spcAft>
            <a:buChar char="•"/>
          </a:pPr>
          <a:r>
            <a:rPr lang="zh-CN" altLang="en-US">
              <a:solidFill>
                <a:schemeClr val="dk1"/>
              </a:solidFill>
            </a:rPr>
            <a:t>情感：高兴</a:t>
          </a:r>
          <a:r>
            <a:rPr lang="en-US" altLang="zh-CN">
              <a:solidFill>
                <a:schemeClr val="dk1"/>
              </a:solidFill>
            </a:rPr>
            <a:t>/</a:t>
          </a:r>
          <a:r>
            <a:rPr lang="zh-CN" altLang="en-US">
              <a:solidFill>
                <a:schemeClr val="dk1"/>
              </a:solidFill>
            </a:rPr>
            <a:t>悲伤</a:t>
          </a:r>
          <a:r>
            <a:rPr lang="en-US" altLang="zh-CN">
              <a:solidFill>
                <a:schemeClr val="dk1"/>
              </a:solidFill>
            </a:rPr>
            <a:t>/</a:t>
          </a:r>
          <a:r>
            <a:rPr lang="zh-CN" altLang="en-US">
              <a:solidFill>
                <a:schemeClr val="dk1"/>
              </a:solidFill>
            </a:rPr>
            <a:t>愤怒</a:t>
          </a:r>
          <a:r>
            <a:rPr lang="en-US" altLang="zh-CN">
              <a:solidFill>
                <a:schemeClr val="dk1"/>
              </a:solidFill>
            </a:rPr>
            <a:t>/</a:t>
          </a:r>
          <a:r>
            <a:rPr lang="zh-CN" altLang="en-US">
              <a:solidFill>
                <a:schemeClr val="dk1"/>
              </a:solidFill>
            </a:rPr>
            <a:t>恐惧等</a:t>
          </a:r>
          <a:endParaRPr lang="zh-CN" altLang="en-US">
            <a:solidFill>
              <a:schemeClr val="dk1"/>
            </a:solidFill>
          </a:endParaRPr>
        </a:p>
      </dsp:txBody>
      <dsp:txXfrm rot="5400000">
        <a:off x="6103033" y="760040"/>
        <a:ext cx="1204779" cy="6310986"/>
      </dsp:txXfrm>
    </dsp:sp>
    <dsp:sp modelId="{B093CE78-670B-40EB-95CF-315E334D550F}">
      <dsp:nvSpPr>
        <dsp:cNvPr id="7" name="圆角矩形 6"/>
        <dsp:cNvSpPr/>
      </dsp:nvSpPr>
      <dsp:spPr bwMode="white">
        <a:xfrm>
          <a:off x="0" y="3162546"/>
          <a:ext cx="3549929" cy="1505974"/>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220979" tIns="110489" rIns="220979" bIns="110489" anchor="ctr"/>
        <a:lstStyle>
          <a:lvl1pPr algn="ctr">
            <a:defRPr sz="5800"/>
          </a:lvl1pPr>
          <a:lvl2pPr marL="285750" indent="-285750" algn="ctr">
            <a:defRPr sz="4500"/>
          </a:lvl2pPr>
          <a:lvl3pPr marL="571500" indent="-285750" algn="ctr">
            <a:defRPr sz="4500"/>
          </a:lvl3pPr>
          <a:lvl4pPr marL="857250" indent="-285750" algn="ctr">
            <a:defRPr sz="4500"/>
          </a:lvl4pPr>
          <a:lvl5pPr marL="1143000" indent="-285750" algn="ctr">
            <a:defRPr sz="4500"/>
          </a:lvl5pPr>
          <a:lvl6pPr marL="1428750" indent="-285750" algn="ctr">
            <a:defRPr sz="4500"/>
          </a:lvl6pPr>
          <a:lvl7pPr marL="1714500" indent="-285750" algn="ctr">
            <a:defRPr sz="4500"/>
          </a:lvl7pPr>
          <a:lvl8pPr marL="2000250" indent="-285750" algn="ctr">
            <a:defRPr sz="4500"/>
          </a:lvl8pPr>
          <a:lvl9pPr marL="2286000" indent="-285750" algn="ctr">
            <a:defRPr sz="4500"/>
          </a:lvl9pPr>
        </a:lstStyle>
        <a:p>
          <a:pPr lvl="0">
            <a:lnSpc>
              <a:spcPct val="100000"/>
            </a:lnSpc>
            <a:spcBef>
              <a:spcPct val="0"/>
            </a:spcBef>
            <a:spcAft>
              <a:spcPct val="35000"/>
            </a:spcAft>
          </a:pPr>
          <a:r>
            <a:rPr lang="zh-CN" altLang="en-US"/>
            <a:t>作者情感</a:t>
          </a:r>
          <a:endParaRPr lang="zh-CN" altLang="en-US"/>
        </a:p>
      </dsp:txBody>
      <dsp:txXfrm>
        <a:off x="0" y="3162546"/>
        <a:ext cx="3549929" cy="150597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7.wmf"/><Relationship Id="rId7" Type="http://schemas.openxmlformats.org/officeDocument/2006/relationships/image" Target="../media/image26.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31.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5.wmf"/><Relationship Id="rId3"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37.wmf"/><Relationship Id="rId8" Type="http://schemas.openxmlformats.org/officeDocument/2006/relationships/image" Target="../media/image36.wmf"/><Relationship Id="rId7" Type="http://schemas.openxmlformats.org/officeDocument/2006/relationships/image" Target="../media/image35.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14.wmf"/><Relationship Id="rId2" Type="http://schemas.openxmlformats.org/officeDocument/2006/relationships/image" Target="../media/image21.wmf"/><Relationship Id="rId10" Type="http://schemas.openxmlformats.org/officeDocument/2006/relationships/image" Target="../media/image38.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47B1E610-0118-4C00-B7D6-3AE44F057782}"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38FB813C-F362-4A25-8F67-42DAEA588C87}"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438A0F00-4E7F-490D-81C3-D7D1F9C38DB0}" type="slidenum">
              <a:rPr lang="zh-CN" altLang="en-US"/>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47B1E610-0118-4C00-B7D6-3AE44F057782}" type="slidenum">
              <a:rPr lang="zh-CN" altLang="en-US"/>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38FB813C-F362-4A25-8F67-42DAEA588C87}" type="slidenum">
              <a:rPr lang="zh-CN" altLang="en-US"/>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438A0F00-4E7F-490D-81C3-D7D1F9C38DB0}" type="slidenum">
              <a:rPr lang="zh-CN" altLang="en-US"/>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438A0F00-4E7F-490D-81C3-D7D1F9C38DB0}" type="slidenum">
              <a:rPr lang="zh-CN" altLang="en-US"/>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438A0F00-4E7F-490D-81C3-D7D1F9C38DB0}" type="slidenum">
              <a:rPr lang="zh-CN" altLang="en-US"/>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438A0F00-4E7F-490D-81C3-D7D1F9C38DB0}" type="slidenum">
              <a:rPr lang="zh-CN" altLang="en-US"/>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438A0F00-4E7F-490D-81C3-D7D1F9C38DB0}" type="slidenum">
              <a:rPr lang="zh-CN" altLang="en-US"/>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438A0F00-4E7F-490D-81C3-D7D1F9C38DB0}" type="slidenum">
              <a:rPr lang="zh-CN" altLang="en-US"/>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438A0F00-4E7F-490D-81C3-D7D1F9C38DB0}" type="slidenum">
              <a:rPr lang="zh-CN" altLang="en-US"/>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438A0F00-4E7F-490D-81C3-D7D1F9C38DB0}"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438A0F00-4E7F-490D-81C3-D7D1F9C38DB0}"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C421D533-27C2-43EA-80F6-1546AC3A4C80}"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B7CF7D9F-8D87-4A93-BF75-69D0CC2E2833}"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42958647-8301-40F2-BFB2-347285AFD04F}" type="datetimeFigureOut">
              <a:rPr lang="zh-CN" altLang="en-US"/>
            </a:fld>
            <a:endParaRPr lang="zh-CN" altLang="en-US"/>
          </a:p>
        </p:txBody>
      </p:sp>
      <p:sp>
        <p:nvSpPr>
          <p:cNvPr id="5" name="页脚占位符 4"/>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8F90E423-6AA0-49D7-8C4E-9E21AEA9A611}"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35E1C186-E6F3-4779-8306-04F233470E65}" type="datetimeFigureOut">
              <a:rPr lang="zh-CN" altLang="en-US"/>
            </a:fld>
            <a:endParaRPr lang="zh-CN" altLang="en-US"/>
          </a:p>
        </p:txBody>
      </p:sp>
      <p:sp>
        <p:nvSpPr>
          <p:cNvPr id="5" name="页脚占位符 4"/>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FB31BD73-94C8-4938-98B3-F7D7DBF3ACD5}"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375"/>
            <a:ext cx="8026400" cy="4387851"/>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0C142143-CF79-48C6-9AF8-A9DDB5EAB0AF}" type="datetimeFigureOut">
              <a:rPr lang="zh-CN" altLang="en-US"/>
            </a:fld>
            <a:endParaRPr lang="zh-CN" altLang="en-US"/>
          </a:p>
        </p:txBody>
      </p:sp>
      <p:sp>
        <p:nvSpPr>
          <p:cNvPr id="5" name="页脚占位符 4"/>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6FB284EC-B968-4B18-AE9B-967D992A6B4F}"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9" name="组合 8"/>
          <p:cNvGrpSpPr/>
          <p:nvPr userDrawn="1"/>
        </p:nvGrpSpPr>
        <p:grpSpPr>
          <a:xfrm>
            <a:off x="0" y="0"/>
            <a:ext cx="12192000" cy="933451"/>
            <a:chOff x="0" y="0"/>
            <a:chExt cx="9144000" cy="700088"/>
          </a:xfrm>
        </p:grpSpPr>
        <p:sp>
          <p:nvSpPr>
            <p:cNvPr id="2" name="矩形 1"/>
            <p:cNvSpPr/>
            <p:nvPr userDrawn="1"/>
          </p:nvSpPr>
          <p:spPr>
            <a:xfrm>
              <a:off x="0" y="0"/>
              <a:ext cx="9144000" cy="700088"/>
            </a:xfrm>
            <a:prstGeom prst="rect">
              <a:avLst/>
            </a:prstGeom>
            <a:solidFill>
              <a:srgbClr val="E8E8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p>
          </p:txBody>
        </p:sp>
        <p:pic>
          <p:nvPicPr>
            <p:cNvPr id="8" name="Picture 10" descr="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333" t="5577" r="50833" b="79982"/>
            <a:stretch>
              <a:fillRect/>
            </a:stretch>
          </p:blipFill>
          <p:spPr bwMode="auto">
            <a:xfrm>
              <a:off x="323528" y="35172"/>
              <a:ext cx="2664296" cy="629743"/>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grpSp>
        <p:nvGrpSpPr>
          <p:cNvPr id="11" name="组合 10"/>
          <p:cNvGrpSpPr/>
          <p:nvPr userDrawn="1"/>
        </p:nvGrpSpPr>
        <p:grpSpPr>
          <a:xfrm>
            <a:off x="0" y="0"/>
            <a:ext cx="12192000" cy="933451"/>
            <a:chOff x="0" y="0"/>
            <a:chExt cx="9144000" cy="700088"/>
          </a:xfrm>
        </p:grpSpPr>
        <p:sp>
          <p:nvSpPr>
            <p:cNvPr id="12" name="矩形 11"/>
            <p:cNvSpPr/>
            <p:nvPr userDrawn="1"/>
          </p:nvSpPr>
          <p:spPr>
            <a:xfrm>
              <a:off x="0" y="0"/>
              <a:ext cx="9144000" cy="700088"/>
            </a:xfrm>
            <a:prstGeom prst="rect">
              <a:avLst/>
            </a:prstGeom>
            <a:solidFill>
              <a:srgbClr val="E8E8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p>
          </p:txBody>
        </p:sp>
        <p:pic>
          <p:nvPicPr>
            <p:cNvPr id="13" name="Picture 10" descr="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333" t="5577" r="50833" b="79982"/>
            <a:stretch>
              <a:fillRect/>
            </a:stretch>
          </p:blipFill>
          <p:spPr bwMode="auto">
            <a:xfrm>
              <a:off x="323528" y="35172"/>
              <a:ext cx="2664296" cy="629743"/>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C463EBF5-A425-4B14-9266-CD2CA0F36100}" type="datetimeFigureOut">
              <a:rPr lang="zh-CN" altLang="en-US"/>
            </a:fld>
            <a:endParaRPr lang="zh-CN" altLang="en-US"/>
          </a:p>
        </p:txBody>
      </p:sp>
      <p:sp>
        <p:nvSpPr>
          <p:cNvPr id="5" name="页脚占位符 4"/>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21D04713-6037-458C-9720-217A6623126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5335"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4066CEE0-1428-4CA8-BA12-C459636996FA}" type="datetimeFigureOut">
              <a:rPr lang="zh-CN" altLang="en-US"/>
            </a:fld>
            <a:endParaRPr lang="zh-CN" altLang="en-US"/>
          </a:p>
        </p:txBody>
      </p:sp>
      <p:sp>
        <p:nvSpPr>
          <p:cNvPr id="5" name="页脚占位符 4"/>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ED5E8523-CA97-4C14-B4E0-564C9298A9D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151"/>
            <a:ext cx="53848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200151"/>
            <a:ext cx="53848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4304057E-1340-4FB4-B922-E9A78856B460}" type="datetimeFigureOut">
              <a:rPr lang="zh-CN" altLang="en-US"/>
            </a:fld>
            <a:endParaRPr lang="zh-CN" altLang="en-US"/>
          </a:p>
        </p:txBody>
      </p:sp>
      <p:sp>
        <p:nvSpPr>
          <p:cNvPr id="6" name="页脚占位符 5"/>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2716CE61-90AD-487E-BEF1-CAA2EC1DE520}"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DB44E73D-6265-4429-961D-D6989FE85F6F}" type="datetimeFigureOut">
              <a:rPr lang="zh-CN" altLang="en-US"/>
            </a:fld>
            <a:endParaRPr lang="zh-CN" altLang="en-US"/>
          </a:p>
        </p:txBody>
      </p:sp>
      <p:sp>
        <p:nvSpPr>
          <p:cNvPr id="8" name="页脚占位符 7"/>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DD03815B-E52B-4748-850E-17E9AB31E575}"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FC2B58E0-FC5D-4047-A9B7-8C4611C4A338}" type="datetimeFigureOut">
              <a:rPr lang="zh-CN" altLang="en-US"/>
            </a:fld>
            <a:endParaRPr lang="zh-CN" altLang="en-US"/>
          </a:p>
        </p:txBody>
      </p:sp>
      <p:sp>
        <p:nvSpPr>
          <p:cNvPr id="4" name="页脚占位符 3"/>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8454B9F8-806D-42FE-981F-3A46129576A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BFA13232-6738-4433-8B7A-9116C89361A4}" type="datetimeFigureOut">
              <a:rPr lang="zh-CN" altLang="en-US"/>
            </a:fld>
            <a:endParaRPr lang="zh-CN" altLang="en-US"/>
          </a:p>
        </p:txBody>
      </p:sp>
      <p:sp>
        <p:nvSpPr>
          <p:cNvPr id="3" name="页脚占位符 2"/>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9D62B080-C6CC-485C-A686-59748702CD8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49"/>
            <a:ext cx="4011084" cy="1162051"/>
          </a:xfrm>
          <a:prstGeom prst="rect">
            <a:avLst/>
          </a:prstGeom>
        </p:spPr>
        <p:txBody>
          <a:bodyPr anchor="b"/>
          <a:lstStyle>
            <a:lvl1pPr algn="l">
              <a:defRPr sz="266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FBF1C897-577B-4685-990F-B9C921748390}" type="datetimeFigureOut">
              <a:rPr lang="zh-CN" altLang="en-US"/>
            </a:fld>
            <a:endParaRPr lang="zh-CN" altLang="en-US"/>
          </a:p>
        </p:txBody>
      </p:sp>
      <p:sp>
        <p:nvSpPr>
          <p:cNvPr id="6" name="页脚占位符 5"/>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7E148DF1-A482-4FAD-980B-285419CCCC2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a:prstGeom prst="rect">
            <a:avLst/>
          </a:prstGeom>
        </p:spPr>
        <p:txBody>
          <a:bodyPr anchor="b"/>
          <a:lstStyle>
            <a:lvl1pPr algn="l">
              <a:defRPr sz="266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lvl="0"/>
            <a:endParaRPr lang="zh-CN" altLang="en-US" noProof="0"/>
          </a:p>
        </p:txBody>
      </p:sp>
      <p:sp>
        <p:nvSpPr>
          <p:cNvPr id="4" name="文本占位符 3"/>
          <p:cNvSpPr>
            <a:spLocks noGrp="1"/>
          </p:cNvSpPr>
          <p:nvPr>
            <p:ph type="body" sz="half" idx="2"/>
          </p:nvPr>
        </p:nvSpPr>
        <p:spPr>
          <a:xfrm>
            <a:off x="2389717" y="5367337"/>
            <a:ext cx="7315200" cy="8048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609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803053DF-AF29-4C56-B389-A9DDEC4E0BCC}" type="datetimeFigureOut">
              <a:rPr lang="zh-CN" altLang="en-US"/>
            </a:fld>
            <a:endParaRPr lang="zh-CN" altLang="en-US"/>
          </a:p>
        </p:txBody>
      </p:sp>
      <p:sp>
        <p:nvSpPr>
          <p:cNvPr id="6" name="页脚占位符 5"/>
          <p:cNvSpPr>
            <a:spLocks noGrp="1"/>
          </p:cNvSpPr>
          <p:nvPr>
            <p:ph type="ftr" sz="quarter" idx="11"/>
          </p:nvPr>
        </p:nvSpPr>
        <p:spPr>
          <a:xfrm>
            <a:off x="4165600" y="6356351"/>
            <a:ext cx="3860800" cy="366183"/>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737600" y="6356351"/>
            <a:ext cx="2844800" cy="366183"/>
          </a:xfrm>
          <a:prstGeom prst="rect">
            <a:avLst/>
          </a:prstGeom>
        </p:spPr>
        <p:txBody>
          <a:bodyPr/>
          <a:lstStyle>
            <a:lvl1pPr fontAlgn="auto">
              <a:spcBef>
                <a:spcPts val="0"/>
              </a:spcBef>
              <a:spcAft>
                <a:spcPts val="0"/>
              </a:spcAft>
              <a:defRPr>
                <a:latin typeface="+mn-lt"/>
                <a:ea typeface="+mn-ea"/>
              </a:defRPr>
            </a:lvl1pPr>
          </a:lstStyle>
          <a:p>
            <a:pPr>
              <a:defRPr/>
            </a:pPr>
            <a:fld id="{9C9EDD21-C6E0-4F22-8098-62AE7BC1C825}"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rgbClr val="F2F2F2"/>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txStyles>
    <p:titleStyle>
      <a:lvl1pPr algn="ctr" rtl="0" fontAlgn="base">
        <a:spcBef>
          <a:spcPct val="0"/>
        </a:spcBef>
        <a:spcAft>
          <a:spcPct val="0"/>
        </a:spcAft>
        <a:defRPr sz="5865"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457200" indent="-457200" algn="l" rtl="0" fontAlgn="base">
        <a:spcBef>
          <a:spcPts val="13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fontAlgn="base">
        <a:spcBef>
          <a:spcPts val="13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fontAlgn="base">
        <a:spcBef>
          <a:spcPts val="13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fontAlgn="base">
        <a:spcBef>
          <a:spcPts val="13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fontAlgn="base">
        <a:spcBef>
          <a:spcPts val="13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vmlDrawing" Target="../drawings/vmlDrawing2.vml"/><Relationship Id="rId4" Type="http://schemas.openxmlformats.org/officeDocument/2006/relationships/slideLayout" Target="../slideLayouts/slideLayout12.xml"/><Relationship Id="rId3" Type="http://schemas.openxmlformats.org/officeDocument/2006/relationships/tags" Target="../tags/tag5.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7.wmf"/><Relationship Id="rId7" Type="http://schemas.openxmlformats.org/officeDocument/2006/relationships/oleObject" Target="../embeddings/oleObject6.bin"/><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 Id="rId3" Type="http://schemas.openxmlformats.org/officeDocument/2006/relationships/oleObject" Target="../embeddings/oleObject4.bin"/><Relationship Id="rId2" Type="http://schemas.openxmlformats.org/officeDocument/2006/relationships/image" Target="../media/image4.wmf"/><Relationship Id="rId14" Type="http://schemas.openxmlformats.org/officeDocument/2006/relationships/notesSlide" Target="../notesSlides/notesSlide11.xml"/><Relationship Id="rId13" Type="http://schemas.openxmlformats.org/officeDocument/2006/relationships/vmlDrawing" Target="../drawings/vmlDrawing3.vml"/><Relationship Id="rId12" Type="http://schemas.openxmlformats.org/officeDocument/2006/relationships/slideLayout" Target="../slideLayouts/slideLayout12.xml"/><Relationship Id="rId11" Type="http://schemas.openxmlformats.org/officeDocument/2006/relationships/tags" Target="../tags/tag6.xml"/><Relationship Id="rId10" Type="http://schemas.openxmlformats.org/officeDocument/2006/relationships/image" Target="../media/image8.w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1.wmf"/><Relationship Id="rId7" Type="http://schemas.openxmlformats.org/officeDocument/2006/relationships/oleObject" Target="../embeddings/oleObject11.bin"/><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 Id="rId3" Type="http://schemas.openxmlformats.org/officeDocument/2006/relationships/oleObject" Target="../embeddings/oleObject9.bin"/><Relationship Id="rId2" Type="http://schemas.openxmlformats.org/officeDocument/2006/relationships/image" Target="../media/image4.wmf"/><Relationship Id="rId16" Type="http://schemas.openxmlformats.org/officeDocument/2006/relationships/notesSlide" Target="../notesSlides/notesSlide12.xml"/><Relationship Id="rId15" Type="http://schemas.openxmlformats.org/officeDocument/2006/relationships/vmlDrawing" Target="../drawings/vmlDrawing4.vml"/><Relationship Id="rId14" Type="http://schemas.openxmlformats.org/officeDocument/2006/relationships/slideLayout" Target="../slideLayouts/slideLayout12.xml"/><Relationship Id="rId13" Type="http://schemas.openxmlformats.org/officeDocument/2006/relationships/tags" Target="../tags/tag7.xml"/><Relationship Id="rId12" Type="http://schemas.openxmlformats.org/officeDocument/2006/relationships/image" Target="../media/image13.wmf"/><Relationship Id="rId11" Type="http://schemas.openxmlformats.org/officeDocument/2006/relationships/oleObject" Target="../embeddings/oleObject13.bin"/><Relationship Id="rId10" Type="http://schemas.openxmlformats.org/officeDocument/2006/relationships/image" Target="../media/image12.wmf"/><Relationship Id="rId1"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2.xml"/><Relationship Id="rId6" Type="http://schemas.openxmlformats.org/officeDocument/2006/relationships/tags" Target="../tags/tag8.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17.wmf"/><Relationship Id="rId7" Type="http://schemas.openxmlformats.org/officeDocument/2006/relationships/oleObject" Target="../embeddings/oleObject17.bin"/><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 Id="rId3" Type="http://schemas.openxmlformats.org/officeDocument/2006/relationships/oleObject" Target="../embeddings/oleObject15.bin"/><Relationship Id="rId2" Type="http://schemas.openxmlformats.org/officeDocument/2006/relationships/image" Target="../media/image14.wmf"/><Relationship Id="rId17" Type="http://schemas.openxmlformats.org/officeDocument/2006/relationships/notesSlide" Target="../notesSlides/notesSlide14.xml"/><Relationship Id="rId16" Type="http://schemas.openxmlformats.org/officeDocument/2006/relationships/vmlDrawing" Target="../drawings/vmlDrawing5.vml"/><Relationship Id="rId15" Type="http://schemas.openxmlformats.org/officeDocument/2006/relationships/slideLayout" Target="../slideLayouts/slideLayout12.xml"/><Relationship Id="rId14" Type="http://schemas.openxmlformats.org/officeDocument/2006/relationships/tags" Target="../tags/tag9.xml"/><Relationship Id="rId13" Type="http://schemas.openxmlformats.org/officeDocument/2006/relationships/oleObject" Target="../embeddings/oleObject20.bin"/><Relationship Id="rId12" Type="http://schemas.openxmlformats.org/officeDocument/2006/relationships/image" Target="../media/image19.wmf"/><Relationship Id="rId11" Type="http://schemas.openxmlformats.org/officeDocument/2006/relationships/oleObject" Target="../embeddings/oleObject19.bin"/><Relationship Id="rId10" Type="http://schemas.openxmlformats.org/officeDocument/2006/relationships/image" Target="../media/image18.wmf"/><Relationship Id="rId1"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25.bin"/><Relationship Id="rId8" Type="http://schemas.openxmlformats.org/officeDocument/2006/relationships/image" Target="../media/image23.wmf"/><Relationship Id="rId7" Type="http://schemas.openxmlformats.org/officeDocument/2006/relationships/oleObject" Target="../embeddings/oleObject24.bin"/><Relationship Id="rId6" Type="http://schemas.openxmlformats.org/officeDocument/2006/relationships/image" Target="../media/image22.wmf"/><Relationship Id="rId5" Type="http://schemas.openxmlformats.org/officeDocument/2006/relationships/oleObject" Target="../embeddings/oleObject23.bin"/><Relationship Id="rId4" Type="http://schemas.openxmlformats.org/officeDocument/2006/relationships/image" Target="../media/image21.wmf"/><Relationship Id="rId3" Type="http://schemas.openxmlformats.org/officeDocument/2006/relationships/oleObject" Target="../embeddings/oleObject22.bin"/><Relationship Id="rId20" Type="http://schemas.openxmlformats.org/officeDocument/2006/relationships/notesSlide" Target="../notesSlides/notesSlide15.xml"/><Relationship Id="rId2" Type="http://schemas.openxmlformats.org/officeDocument/2006/relationships/image" Target="../media/image20.wmf"/><Relationship Id="rId19" Type="http://schemas.openxmlformats.org/officeDocument/2006/relationships/vmlDrawing" Target="../drawings/vmlDrawing6.vml"/><Relationship Id="rId18" Type="http://schemas.openxmlformats.org/officeDocument/2006/relationships/slideLayout" Target="../slideLayouts/slideLayout12.xml"/><Relationship Id="rId17" Type="http://schemas.openxmlformats.org/officeDocument/2006/relationships/tags" Target="../tags/tag10.xml"/><Relationship Id="rId16" Type="http://schemas.openxmlformats.org/officeDocument/2006/relationships/image" Target="../media/image27.wmf"/><Relationship Id="rId15" Type="http://schemas.openxmlformats.org/officeDocument/2006/relationships/oleObject" Target="../embeddings/oleObject28.bin"/><Relationship Id="rId14" Type="http://schemas.openxmlformats.org/officeDocument/2006/relationships/image" Target="../media/image26.wmf"/><Relationship Id="rId13" Type="http://schemas.openxmlformats.org/officeDocument/2006/relationships/oleObject" Target="../embeddings/oleObject27.bin"/><Relationship Id="rId12" Type="http://schemas.openxmlformats.org/officeDocument/2006/relationships/image" Target="../media/image25.wmf"/><Relationship Id="rId11" Type="http://schemas.openxmlformats.org/officeDocument/2006/relationships/oleObject" Target="../embeddings/oleObject26.bin"/><Relationship Id="rId10" Type="http://schemas.openxmlformats.org/officeDocument/2006/relationships/image" Target="../media/image24.wmf"/><Relationship Id="rId1"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25.wmf"/><Relationship Id="rId7" Type="http://schemas.openxmlformats.org/officeDocument/2006/relationships/oleObject" Target="../embeddings/oleObject32.bin"/><Relationship Id="rId6" Type="http://schemas.openxmlformats.org/officeDocument/2006/relationships/image" Target="../media/image28.wmf"/><Relationship Id="rId5" Type="http://schemas.openxmlformats.org/officeDocument/2006/relationships/oleObject" Target="../embeddings/oleObject31.bin"/><Relationship Id="rId4" Type="http://schemas.openxmlformats.org/officeDocument/2006/relationships/image" Target="../media/image23.wmf"/><Relationship Id="rId3" Type="http://schemas.openxmlformats.org/officeDocument/2006/relationships/oleObject" Target="../embeddings/oleObject30.bin"/><Relationship Id="rId20" Type="http://schemas.openxmlformats.org/officeDocument/2006/relationships/notesSlide" Target="../notesSlides/notesSlide16.xml"/><Relationship Id="rId2" Type="http://schemas.openxmlformats.org/officeDocument/2006/relationships/image" Target="../media/image22.wmf"/><Relationship Id="rId19" Type="http://schemas.openxmlformats.org/officeDocument/2006/relationships/vmlDrawing" Target="../drawings/vmlDrawing7.vml"/><Relationship Id="rId18" Type="http://schemas.openxmlformats.org/officeDocument/2006/relationships/slideLayout" Target="../slideLayouts/slideLayout12.xml"/><Relationship Id="rId17" Type="http://schemas.openxmlformats.org/officeDocument/2006/relationships/tags" Target="../tags/tag11.xml"/><Relationship Id="rId16" Type="http://schemas.openxmlformats.org/officeDocument/2006/relationships/image" Target="../media/image31.wmf"/><Relationship Id="rId15" Type="http://schemas.openxmlformats.org/officeDocument/2006/relationships/oleObject" Target="../embeddings/oleObject37.bin"/><Relationship Id="rId14" Type="http://schemas.openxmlformats.org/officeDocument/2006/relationships/oleObject" Target="../embeddings/oleObject36.bin"/><Relationship Id="rId13" Type="http://schemas.openxmlformats.org/officeDocument/2006/relationships/oleObject" Target="../embeddings/oleObject35.bin"/><Relationship Id="rId12" Type="http://schemas.openxmlformats.org/officeDocument/2006/relationships/image" Target="../media/image30.wmf"/><Relationship Id="rId11" Type="http://schemas.openxmlformats.org/officeDocument/2006/relationships/oleObject" Target="../embeddings/oleObject34.bin"/><Relationship Id="rId10" Type="http://schemas.openxmlformats.org/officeDocument/2006/relationships/image" Target="../media/image29.wmf"/><Relationship Id="rId1" Type="http://schemas.openxmlformats.org/officeDocument/2006/relationships/oleObject" Target="../embeddings/oleObject29.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32.wmf"/><Relationship Id="rId7" Type="http://schemas.openxmlformats.org/officeDocument/2006/relationships/oleObject" Target="../embeddings/oleObject41.bin"/><Relationship Id="rId6" Type="http://schemas.openxmlformats.org/officeDocument/2006/relationships/image" Target="../media/image14.wmf"/><Relationship Id="rId5" Type="http://schemas.openxmlformats.org/officeDocument/2006/relationships/oleObject" Target="../embeddings/oleObject40.bin"/><Relationship Id="rId4" Type="http://schemas.openxmlformats.org/officeDocument/2006/relationships/image" Target="../media/image21.wmf"/><Relationship Id="rId3" Type="http://schemas.openxmlformats.org/officeDocument/2006/relationships/oleObject" Target="../embeddings/oleObject39.bin"/><Relationship Id="rId24" Type="http://schemas.openxmlformats.org/officeDocument/2006/relationships/notesSlide" Target="../notesSlides/notesSlide17.xml"/><Relationship Id="rId23" Type="http://schemas.openxmlformats.org/officeDocument/2006/relationships/vmlDrawing" Target="../drawings/vmlDrawing8.vml"/><Relationship Id="rId22" Type="http://schemas.openxmlformats.org/officeDocument/2006/relationships/slideLayout" Target="../slideLayouts/slideLayout12.xml"/><Relationship Id="rId21" Type="http://schemas.openxmlformats.org/officeDocument/2006/relationships/tags" Target="../tags/tag12.xml"/><Relationship Id="rId20" Type="http://schemas.openxmlformats.org/officeDocument/2006/relationships/image" Target="../media/image38.wmf"/><Relationship Id="rId2" Type="http://schemas.openxmlformats.org/officeDocument/2006/relationships/image" Target="../media/image20.wmf"/><Relationship Id="rId19" Type="http://schemas.openxmlformats.org/officeDocument/2006/relationships/oleObject" Target="../embeddings/oleObject47.bin"/><Relationship Id="rId18" Type="http://schemas.openxmlformats.org/officeDocument/2006/relationships/image" Target="../media/image37.wmf"/><Relationship Id="rId17" Type="http://schemas.openxmlformats.org/officeDocument/2006/relationships/oleObject" Target="../embeddings/oleObject46.bin"/><Relationship Id="rId16" Type="http://schemas.openxmlformats.org/officeDocument/2006/relationships/image" Target="../media/image36.wmf"/><Relationship Id="rId15" Type="http://schemas.openxmlformats.org/officeDocument/2006/relationships/oleObject" Target="../embeddings/oleObject45.bin"/><Relationship Id="rId14" Type="http://schemas.openxmlformats.org/officeDocument/2006/relationships/image" Target="../media/image35.wmf"/><Relationship Id="rId13" Type="http://schemas.openxmlformats.org/officeDocument/2006/relationships/oleObject" Target="../embeddings/oleObject44.bin"/><Relationship Id="rId12" Type="http://schemas.openxmlformats.org/officeDocument/2006/relationships/image" Target="../media/image34.wmf"/><Relationship Id="rId11" Type="http://schemas.openxmlformats.org/officeDocument/2006/relationships/oleObject" Target="../embeddings/oleObject43.bin"/><Relationship Id="rId10" Type="http://schemas.openxmlformats.org/officeDocument/2006/relationships/image" Target="../media/image33.wmf"/><Relationship Id="rId1" Type="http://schemas.openxmlformats.org/officeDocument/2006/relationships/oleObject" Target="../embeddings/oleObject3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2.xml"/><Relationship Id="rId3" Type="http://schemas.openxmlformats.org/officeDocument/2006/relationships/tags" Target="../tags/tag14.xml"/><Relationship Id="rId2" Type="http://schemas.openxmlformats.org/officeDocument/2006/relationships/image" Target="../media/image40.jpeg"/><Relationship Id="rId1" Type="http://schemas.openxmlformats.org/officeDocument/2006/relationships/image" Target="../media/image3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2.xml"/><Relationship Id="rId2" Type="http://schemas.openxmlformats.org/officeDocument/2006/relationships/tags" Target="../tags/tag15.xml"/><Relationship Id="rId1" Type="http://schemas.openxmlformats.org/officeDocument/2006/relationships/image" Target="../media/image41.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42.jpeg"/></Relationships>
</file>

<file path=ppt/slides/_rels/slide22.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12.xml"/><Relationship Id="rId7" Type="http://schemas.openxmlformats.org/officeDocument/2006/relationships/tags" Target="../tags/tag17.xml"/><Relationship Id="rId6" Type="http://schemas.openxmlformats.org/officeDocument/2006/relationships/image" Target="../media/image45.wmf"/><Relationship Id="rId5" Type="http://schemas.openxmlformats.org/officeDocument/2006/relationships/oleObject" Target="../embeddings/oleObject50.bin"/><Relationship Id="rId4" Type="http://schemas.openxmlformats.org/officeDocument/2006/relationships/image" Target="../media/image44.wmf"/><Relationship Id="rId3" Type="http://schemas.openxmlformats.org/officeDocument/2006/relationships/oleObject" Target="../embeddings/oleObject49.bin"/><Relationship Id="rId2" Type="http://schemas.openxmlformats.org/officeDocument/2006/relationships/image" Target="../media/image43.wmf"/><Relationship Id="rId10" Type="http://schemas.openxmlformats.org/officeDocument/2006/relationships/notesSlide" Target="../notesSlides/notesSlide22.xml"/><Relationship Id="rId1" Type="http://schemas.openxmlformats.org/officeDocument/2006/relationships/oleObject" Target="../embeddings/oleObject48.bin"/></Relationships>
</file>

<file path=ppt/slides/_rels/slide23.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12.xml"/><Relationship Id="rId7" Type="http://schemas.openxmlformats.org/officeDocument/2006/relationships/tags" Target="../tags/tag18.xml"/><Relationship Id="rId6" Type="http://schemas.openxmlformats.org/officeDocument/2006/relationships/image" Target="../media/image48.wmf"/><Relationship Id="rId5" Type="http://schemas.openxmlformats.org/officeDocument/2006/relationships/oleObject" Target="../embeddings/oleObject53.bin"/><Relationship Id="rId4" Type="http://schemas.openxmlformats.org/officeDocument/2006/relationships/image" Target="../media/image47.wmf"/><Relationship Id="rId3" Type="http://schemas.openxmlformats.org/officeDocument/2006/relationships/oleObject" Target="../embeddings/oleObject52.bin"/><Relationship Id="rId2" Type="http://schemas.openxmlformats.org/officeDocument/2006/relationships/image" Target="../media/image46.wmf"/><Relationship Id="rId10" Type="http://schemas.openxmlformats.org/officeDocument/2006/relationships/notesSlide" Target="../notesSlides/notesSlide23.xml"/><Relationship Id="rId1" Type="http://schemas.openxmlformats.org/officeDocument/2006/relationships/oleObject" Target="../embeddings/oleObject51.bin"/></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2.xml"/><Relationship Id="rId3" Type="http://schemas.openxmlformats.org/officeDocument/2006/relationships/tags" Target="../tags/tag19.xml"/><Relationship Id="rId2" Type="http://schemas.openxmlformats.org/officeDocument/2006/relationships/image" Target="../media/image50.jpeg"/><Relationship Id="rId1" Type="http://schemas.openxmlformats.org/officeDocument/2006/relationships/image" Target="../media/image49.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2.xml"/><Relationship Id="rId3" Type="http://schemas.openxmlformats.org/officeDocument/2006/relationships/tags" Target="../tags/tag23.xml"/><Relationship Id="rId2" Type="http://schemas.openxmlformats.org/officeDocument/2006/relationships/image" Target="../media/image52.jpeg"/><Relationship Id="rId1" Type="http://schemas.openxmlformats.org/officeDocument/2006/relationships/image" Target="../media/image51.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vmlDrawing" Target="../drawings/vmlDrawing11.vml"/><Relationship Id="rId5" Type="http://schemas.openxmlformats.org/officeDocument/2006/relationships/slideLayout" Target="../slideLayouts/slideLayout12.xml"/><Relationship Id="rId4" Type="http://schemas.openxmlformats.org/officeDocument/2006/relationships/image" Target="../media/image54.wmf"/><Relationship Id="rId3" Type="http://schemas.openxmlformats.org/officeDocument/2006/relationships/oleObject" Target="../embeddings/oleObject55.bin"/><Relationship Id="rId2" Type="http://schemas.openxmlformats.org/officeDocument/2006/relationships/image" Target="../media/image53.wmf"/><Relationship Id="rId1" Type="http://schemas.openxmlformats.org/officeDocument/2006/relationships/oleObject" Target="../embeddings/oleObject54.bin"/></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1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image" Target="../media/image5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2.xml"/><Relationship Id="rId2" Type="http://schemas.openxmlformats.org/officeDocument/2006/relationships/image" Target="../media/image57.jpeg"/><Relationship Id="rId1" Type="http://schemas.openxmlformats.org/officeDocument/2006/relationships/image" Target="../media/image56.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2.xml"/><Relationship Id="rId6" Type="http://schemas.openxmlformats.org/officeDocument/2006/relationships/image" Target="../media/image2.jpe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vmlDrawing" Target="../drawings/vmlDrawing1.vml"/><Relationship Id="rId4" Type="http://schemas.openxmlformats.org/officeDocument/2006/relationships/slideLayout" Target="../slideLayouts/slideLayout12.xml"/><Relationship Id="rId3" Type="http://schemas.openxmlformats.org/officeDocument/2006/relationships/tags" Target="../tags/tag4.xml"/><Relationship Id="rId2" Type="http://schemas.openxmlformats.org/officeDocument/2006/relationships/image" Target="../media/image3.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38"/>
          <p:cNvSpPr txBox="1"/>
          <p:nvPr/>
        </p:nvSpPr>
        <p:spPr>
          <a:xfrm>
            <a:off x="218017" y="3128433"/>
            <a:ext cx="4165600" cy="748030"/>
          </a:xfrm>
          <a:prstGeom prst="rect">
            <a:avLst/>
          </a:prstGeom>
          <a:noFill/>
        </p:spPr>
        <p:txBody>
          <a:bodyPr>
            <a:spAutoFit/>
          </a:bodyPr>
          <a:lstStyle/>
          <a:p>
            <a:pPr fontAlgn="auto">
              <a:spcBef>
                <a:spcPts val="0"/>
              </a:spcBef>
              <a:spcAft>
                <a:spcPts val="0"/>
              </a:spcAft>
              <a:defRPr/>
            </a:pPr>
            <a:r>
              <a:rPr lang="en-US" altLang="zh-CN" sz="4265" b="1" dirty="0">
                <a:solidFill>
                  <a:schemeClr val="bg1">
                    <a:lumMod val="65000"/>
                  </a:schemeClr>
                </a:solidFill>
                <a:latin typeface="微软雅黑" panose="020B0503020204020204" charset="-122"/>
                <a:ea typeface="微软雅黑" panose="020B0503020204020204" charset="-122"/>
              </a:rPr>
              <a:t>CONTENTS</a:t>
            </a:r>
            <a:endParaRPr lang="zh-CN" altLang="en-US" sz="4265" b="1" dirty="0">
              <a:solidFill>
                <a:schemeClr val="bg1">
                  <a:lumMod val="65000"/>
                </a:schemeClr>
              </a:solidFill>
              <a:latin typeface="微软雅黑" panose="020B0503020204020204" charset="-122"/>
              <a:ea typeface="微软雅黑" panose="020B0503020204020204" charset="-122"/>
            </a:endParaRPr>
          </a:p>
        </p:txBody>
      </p:sp>
      <p:sp>
        <p:nvSpPr>
          <p:cNvPr id="15" name="文本框 11"/>
          <p:cNvSpPr txBox="1">
            <a:spLocks noChangeArrowheads="1"/>
          </p:cNvSpPr>
          <p:nvPr/>
        </p:nvSpPr>
        <p:spPr bwMode="auto">
          <a:xfrm>
            <a:off x="2639484" y="2635251"/>
            <a:ext cx="1132840" cy="66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3735" b="1">
                <a:solidFill>
                  <a:srgbClr val="414455"/>
                </a:solidFill>
                <a:latin typeface="微软雅黑" panose="020B0503020204020204" charset="-122"/>
                <a:ea typeface="微软雅黑" panose="020B0503020204020204" charset="-122"/>
              </a:rPr>
              <a:t>目录</a:t>
            </a:r>
            <a:endParaRPr lang="zh-CN" altLang="en-US" sz="3735" b="1">
              <a:solidFill>
                <a:srgbClr val="414455"/>
              </a:solidFill>
              <a:latin typeface="微软雅黑" panose="020B0503020204020204" charset="-122"/>
              <a:ea typeface="微软雅黑" panose="020B0503020204020204" charset="-122"/>
            </a:endParaRPr>
          </a:p>
        </p:txBody>
      </p:sp>
      <p:sp>
        <p:nvSpPr>
          <p:cNvPr id="17" name="文本框 18"/>
          <p:cNvSpPr txBox="1"/>
          <p:nvPr/>
        </p:nvSpPr>
        <p:spPr>
          <a:xfrm>
            <a:off x="5312833" y="2819400"/>
            <a:ext cx="1402080" cy="460375"/>
          </a:xfrm>
          <a:prstGeom prst="rect">
            <a:avLst/>
          </a:prstGeom>
          <a:noFill/>
        </p:spPr>
        <p:txBody>
          <a:bodyPr wrap="none">
            <a:spAutoFit/>
          </a:bodyPr>
          <a:lstStyle/>
          <a:p>
            <a:pPr fontAlgn="auto">
              <a:spcBef>
                <a:spcPts val="0"/>
              </a:spcBef>
              <a:spcAft>
                <a:spcPts val="0"/>
              </a:spcAft>
              <a:defRPr/>
            </a:pPr>
            <a:r>
              <a:rPr lang="zh-CN" altLang="en-US" sz="2400" dirty="0" smtClean="0">
                <a:solidFill>
                  <a:schemeClr val="tx1">
                    <a:lumMod val="75000"/>
                    <a:lumOff val="25000"/>
                  </a:schemeClr>
                </a:solidFill>
                <a:latin typeface="微软雅黑" panose="020B0503020204020204" charset="-122"/>
                <a:ea typeface="微软雅黑" panose="020B0503020204020204" charset="-122"/>
              </a:rPr>
              <a:t>课题综述</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grpSp>
        <p:nvGrpSpPr>
          <p:cNvPr id="35" name="组合 34"/>
          <p:cNvGrpSpPr/>
          <p:nvPr/>
        </p:nvGrpSpPr>
        <p:grpSpPr bwMode="auto">
          <a:xfrm>
            <a:off x="4583297" y="2730500"/>
            <a:ext cx="727415" cy="666116"/>
            <a:chOff x="3437236" y="2047768"/>
            <a:chExt cx="545851" cy="498962"/>
          </a:xfrm>
        </p:grpSpPr>
        <p:sp>
          <p:nvSpPr>
            <p:cNvPr id="23579" name="文本框 16"/>
            <p:cNvSpPr txBox="1">
              <a:spLocks noChangeArrowheads="1"/>
            </p:cNvSpPr>
            <p:nvPr/>
          </p:nvSpPr>
          <p:spPr bwMode="auto">
            <a:xfrm>
              <a:off x="3437236" y="2047768"/>
              <a:ext cx="317828"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3735" dirty="0">
                  <a:solidFill>
                    <a:srgbClr val="414455"/>
                  </a:solidFill>
                  <a:ea typeface="微软雅黑" panose="020B0503020204020204" charset="-122"/>
                </a:rPr>
                <a:t>1</a:t>
              </a:r>
              <a:endParaRPr lang="zh-CN" altLang="en-US" sz="3735" dirty="0">
                <a:solidFill>
                  <a:srgbClr val="414455"/>
                </a:solidFill>
                <a:ea typeface="微软雅黑" panose="020B0503020204020204" charset="-122"/>
              </a:endParaRPr>
            </a:p>
          </p:txBody>
        </p:sp>
        <p:cxnSp>
          <p:nvCxnSpPr>
            <p:cNvPr id="18" name="直接连接符 17"/>
            <p:cNvCxnSpPr/>
            <p:nvPr/>
          </p:nvCxnSpPr>
          <p:spPr>
            <a:xfrm flipH="1">
              <a:off x="3736893" y="2226932"/>
              <a:ext cx="246194"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3" name="文本框 24"/>
          <p:cNvSpPr txBox="1"/>
          <p:nvPr/>
        </p:nvSpPr>
        <p:spPr>
          <a:xfrm>
            <a:off x="5312833" y="3591984"/>
            <a:ext cx="1402080" cy="460375"/>
          </a:xfrm>
          <a:prstGeom prst="rect">
            <a:avLst/>
          </a:prstGeom>
          <a:noFill/>
        </p:spPr>
        <p:txBody>
          <a:bodyPr wrap="none">
            <a:spAutoFit/>
          </a:bodyPr>
          <a:lstStyle/>
          <a:p>
            <a:pPr fontAlgn="auto">
              <a:spcBef>
                <a:spcPts val="0"/>
              </a:spcBef>
              <a:spcAft>
                <a:spcPts val="0"/>
              </a:spcAft>
              <a:defRPr/>
            </a:pPr>
            <a:r>
              <a:rPr lang="zh-CN" altLang="en-US" sz="2400" dirty="0">
                <a:solidFill>
                  <a:schemeClr val="tx1">
                    <a:lumMod val="75000"/>
                    <a:lumOff val="25000"/>
                  </a:schemeClr>
                </a:solidFill>
                <a:latin typeface="微软雅黑" panose="020B0503020204020204" charset="-122"/>
                <a:ea typeface="微软雅黑" panose="020B0503020204020204" charset="-122"/>
              </a:rPr>
              <a:t>系统架构</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grpSp>
        <p:nvGrpSpPr>
          <p:cNvPr id="37" name="组合 36"/>
          <p:cNvGrpSpPr/>
          <p:nvPr/>
        </p:nvGrpSpPr>
        <p:grpSpPr bwMode="auto">
          <a:xfrm>
            <a:off x="4592868" y="3503084"/>
            <a:ext cx="717847" cy="666115"/>
            <a:chOff x="3444416" y="2627150"/>
            <a:chExt cx="538671" cy="500479"/>
          </a:xfrm>
        </p:grpSpPr>
        <p:sp>
          <p:nvSpPr>
            <p:cNvPr id="23575" name="文本框 23"/>
            <p:cNvSpPr txBox="1">
              <a:spLocks noChangeArrowheads="1"/>
            </p:cNvSpPr>
            <p:nvPr/>
          </p:nvSpPr>
          <p:spPr bwMode="auto">
            <a:xfrm>
              <a:off x="3444416" y="2627150"/>
              <a:ext cx="317827" cy="50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3735" dirty="0">
                  <a:solidFill>
                    <a:srgbClr val="414455"/>
                  </a:solidFill>
                  <a:ea typeface="微软雅黑" panose="020B0503020204020204" charset="-122"/>
                </a:rPr>
                <a:t>2</a:t>
              </a:r>
              <a:endParaRPr lang="zh-CN" altLang="en-US" sz="3735" dirty="0">
                <a:solidFill>
                  <a:srgbClr val="414455"/>
                </a:solidFill>
                <a:ea typeface="微软雅黑" panose="020B0503020204020204" charset="-122"/>
              </a:endParaRPr>
            </a:p>
          </p:txBody>
        </p:sp>
        <p:cxnSp>
          <p:nvCxnSpPr>
            <p:cNvPr id="24" name="直接连接符 23"/>
            <p:cNvCxnSpPr/>
            <p:nvPr/>
          </p:nvCxnSpPr>
          <p:spPr>
            <a:xfrm flipH="1">
              <a:off x="3736893" y="2806857"/>
              <a:ext cx="246194" cy="246503"/>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a:off x="4370917" y="2853267"/>
            <a:ext cx="0" cy="20616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3495" y="939800"/>
            <a:ext cx="12228195" cy="15938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p>
            <a:pPr algn="ctr" fontAlgn="auto">
              <a:spcBef>
                <a:spcPts val="0"/>
              </a:spcBef>
              <a:spcAft>
                <a:spcPts val="0"/>
              </a:spcAft>
              <a:defRPr/>
            </a:pPr>
            <a:endParaRPr lang="zh-CN" altLang="en-US" sz="2400"/>
          </a:p>
        </p:txBody>
      </p:sp>
      <p:sp>
        <p:nvSpPr>
          <p:cNvPr id="3" name="文本框 2"/>
          <p:cNvSpPr txBox="1"/>
          <p:nvPr/>
        </p:nvSpPr>
        <p:spPr>
          <a:xfrm>
            <a:off x="65405" y="1089025"/>
            <a:ext cx="12152630" cy="1445260"/>
          </a:xfrm>
          <a:prstGeom prst="rect">
            <a:avLst/>
          </a:prstGeom>
          <a:noFill/>
        </p:spPr>
        <p:txBody>
          <a:bodyPr wrap="square" rtlCol="0">
            <a:spAutoFit/>
          </a:bodyPr>
          <a:p>
            <a:pPr algn="l"/>
            <a:r>
              <a:rPr lang="zh-CN" altLang="en-US" sz="4400">
                <a:solidFill>
                  <a:schemeClr val="bg1"/>
                </a:solidFill>
              </a:rPr>
              <a:t>Stock Prediction: Integrating Text Mining Approach using Real-Time News</a:t>
            </a:r>
            <a:endParaRPr lang="zh-CN" altLang="en-US" sz="4400">
              <a:solidFill>
                <a:schemeClr val="bg1"/>
              </a:solidFill>
            </a:endParaRPr>
          </a:p>
        </p:txBody>
      </p:sp>
      <p:grpSp>
        <p:nvGrpSpPr>
          <p:cNvPr id="4" name="组合 3"/>
          <p:cNvGrpSpPr/>
          <p:nvPr/>
        </p:nvGrpSpPr>
        <p:grpSpPr bwMode="auto">
          <a:xfrm>
            <a:off x="4688753" y="4419389"/>
            <a:ext cx="717847" cy="666115"/>
            <a:chOff x="3444416" y="2627150"/>
            <a:chExt cx="538671" cy="500479"/>
          </a:xfrm>
        </p:grpSpPr>
        <p:sp>
          <p:nvSpPr>
            <p:cNvPr id="5" name="文本框 23"/>
            <p:cNvSpPr txBox="1">
              <a:spLocks noChangeArrowheads="1"/>
            </p:cNvSpPr>
            <p:nvPr/>
          </p:nvSpPr>
          <p:spPr bwMode="auto">
            <a:xfrm>
              <a:off x="3444416" y="2627150"/>
              <a:ext cx="317827" cy="50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3735" dirty="0">
                  <a:solidFill>
                    <a:srgbClr val="414455"/>
                  </a:solidFill>
                  <a:ea typeface="微软雅黑" panose="020B0503020204020204" charset="-122"/>
                </a:rPr>
                <a:t>3</a:t>
              </a:r>
              <a:endParaRPr lang="en-US" altLang="zh-CN" sz="3735" dirty="0">
                <a:solidFill>
                  <a:srgbClr val="414455"/>
                </a:solidFill>
                <a:ea typeface="微软雅黑" panose="020B0503020204020204" charset="-122"/>
              </a:endParaRPr>
            </a:p>
          </p:txBody>
        </p:sp>
        <p:cxnSp>
          <p:nvCxnSpPr>
            <p:cNvPr id="6" name="直接连接符 5"/>
            <p:cNvCxnSpPr/>
            <p:nvPr/>
          </p:nvCxnSpPr>
          <p:spPr>
            <a:xfrm flipH="1">
              <a:off x="3736893" y="2806857"/>
              <a:ext cx="246194" cy="246503"/>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7" name="文本框 24"/>
          <p:cNvSpPr txBox="1"/>
          <p:nvPr/>
        </p:nvSpPr>
        <p:spPr>
          <a:xfrm>
            <a:off x="5440468" y="4526069"/>
            <a:ext cx="1402080" cy="460375"/>
          </a:xfrm>
          <a:prstGeom prst="rect">
            <a:avLst/>
          </a:prstGeom>
          <a:noFill/>
        </p:spPr>
        <p:txBody>
          <a:bodyPr wrap="none">
            <a:spAutoFit/>
          </a:bodyPr>
          <a:p>
            <a:pPr fontAlgn="auto">
              <a:spcBef>
                <a:spcPts val="0"/>
              </a:spcBef>
              <a:spcAft>
                <a:spcPts val="0"/>
              </a:spcAft>
              <a:defRPr/>
            </a:pPr>
            <a:r>
              <a:rPr lang="zh-CN" altLang="en-US" sz="2400" dirty="0">
                <a:solidFill>
                  <a:schemeClr val="tx1">
                    <a:lumMod val="75000"/>
                    <a:lumOff val="25000"/>
                  </a:schemeClr>
                </a:solidFill>
                <a:latin typeface="微软雅黑" panose="020B0503020204020204" charset="-122"/>
                <a:ea typeface="微软雅黑" panose="020B0503020204020204" charset="-122"/>
              </a:rPr>
              <a:t>数据处理</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grpSp>
        <p:nvGrpSpPr>
          <p:cNvPr id="8" name="组合 7"/>
          <p:cNvGrpSpPr/>
          <p:nvPr/>
        </p:nvGrpSpPr>
        <p:grpSpPr bwMode="auto">
          <a:xfrm>
            <a:off x="8287298" y="2819189"/>
            <a:ext cx="717847" cy="666115"/>
            <a:chOff x="3444416" y="2627150"/>
            <a:chExt cx="538671" cy="500479"/>
          </a:xfrm>
        </p:grpSpPr>
        <p:sp>
          <p:nvSpPr>
            <p:cNvPr id="9" name="文本框 23"/>
            <p:cNvSpPr txBox="1">
              <a:spLocks noChangeArrowheads="1"/>
            </p:cNvSpPr>
            <p:nvPr/>
          </p:nvSpPr>
          <p:spPr bwMode="auto">
            <a:xfrm>
              <a:off x="3444416" y="2627150"/>
              <a:ext cx="317827" cy="50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3735" dirty="0">
                  <a:solidFill>
                    <a:srgbClr val="414455"/>
                  </a:solidFill>
                  <a:ea typeface="微软雅黑" panose="020B0503020204020204" charset="-122"/>
                </a:rPr>
                <a:t>4</a:t>
              </a:r>
              <a:endParaRPr lang="en-US" altLang="zh-CN" sz="3735" dirty="0">
                <a:solidFill>
                  <a:srgbClr val="414455"/>
                </a:solidFill>
                <a:ea typeface="微软雅黑" panose="020B0503020204020204" charset="-122"/>
              </a:endParaRPr>
            </a:p>
          </p:txBody>
        </p:sp>
        <p:cxnSp>
          <p:nvCxnSpPr>
            <p:cNvPr id="10" name="直接连接符 9"/>
            <p:cNvCxnSpPr/>
            <p:nvPr/>
          </p:nvCxnSpPr>
          <p:spPr>
            <a:xfrm flipH="1">
              <a:off x="3736893" y="2806857"/>
              <a:ext cx="246194" cy="246503"/>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1" name="文本框 24"/>
          <p:cNvSpPr txBox="1"/>
          <p:nvPr/>
        </p:nvSpPr>
        <p:spPr>
          <a:xfrm>
            <a:off x="9133628" y="2904279"/>
            <a:ext cx="1402080" cy="460375"/>
          </a:xfrm>
          <a:prstGeom prst="rect">
            <a:avLst/>
          </a:prstGeom>
          <a:noFill/>
        </p:spPr>
        <p:txBody>
          <a:bodyPr wrap="none">
            <a:spAutoFit/>
          </a:bodyPr>
          <a:p>
            <a:pPr fontAlgn="auto">
              <a:spcBef>
                <a:spcPts val="0"/>
              </a:spcBef>
              <a:spcAft>
                <a:spcPts val="0"/>
              </a:spcAft>
              <a:defRPr/>
            </a:pPr>
            <a:r>
              <a:rPr lang="zh-CN" altLang="en-US" sz="2400" dirty="0">
                <a:solidFill>
                  <a:schemeClr val="tx1">
                    <a:lumMod val="75000"/>
                    <a:lumOff val="25000"/>
                  </a:schemeClr>
                </a:solidFill>
                <a:latin typeface="微软雅黑" panose="020B0503020204020204" charset="-122"/>
                <a:ea typeface="微软雅黑" panose="020B0503020204020204" charset="-122"/>
              </a:rPr>
              <a:t>模型训练</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grpSp>
        <p:nvGrpSpPr>
          <p:cNvPr id="12" name="组合 11"/>
          <p:cNvGrpSpPr/>
          <p:nvPr/>
        </p:nvGrpSpPr>
        <p:grpSpPr bwMode="auto">
          <a:xfrm>
            <a:off x="8287298" y="3572934"/>
            <a:ext cx="717847" cy="666115"/>
            <a:chOff x="3444416" y="2627150"/>
            <a:chExt cx="538671" cy="500479"/>
          </a:xfrm>
        </p:grpSpPr>
        <p:sp>
          <p:nvSpPr>
            <p:cNvPr id="13" name="文本框 23"/>
            <p:cNvSpPr txBox="1">
              <a:spLocks noChangeArrowheads="1"/>
            </p:cNvSpPr>
            <p:nvPr/>
          </p:nvSpPr>
          <p:spPr bwMode="auto">
            <a:xfrm>
              <a:off x="3444416" y="2627150"/>
              <a:ext cx="317827" cy="50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3735" dirty="0">
                  <a:solidFill>
                    <a:srgbClr val="414455"/>
                  </a:solidFill>
                  <a:ea typeface="微软雅黑" panose="020B0503020204020204" charset="-122"/>
                </a:rPr>
                <a:t>5</a:t>
              </a:r>
              <a:endParaRPr lang="en-US" altLang="zh-CN" sz="3735" dirty="0">
                <a:solidFill>
                  <a:srgbClr val="414455"/>
                </a:solidFill>
                <a:ea typeface="微软雅黑" panose="020B0503020204020204" charset="-122"/>
              </a:endParaRPr>
            </a:p>
          </p:txBody>
        </p:sp>
        <p:cxnSp>
          <p:nvCxnSpPr>
            <p:cNvPr id="16" name="直接连接符 15"/>
            <p:cNvCxnSpPr/>
            <p:nvPr/>
          </p:nvCxnSpPr>
          <p:spPr>
            <a:xfrm flipH="1">
              <a:off x="3736893" y="2806857"/>
              <a:ext cx="246194" cy="246503"/>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9" name="文本框 24"/>
          <p:cNvSpPr txBox="1"/>
          <p:nvPr/>
        </p:nvSpPr>
        <p:spPr>
          <a:xfrm>
            <a:off x="9249833" y="3609764"/>
            <a:ext cx="1402080" cy="460375"/>
          </a:xfrm>
          <a:prstGeom prst="rect">
            <a:avLst/>
          </a:prstGeom>
          <a:noFill/>
        </p:spPr>
        <p:txBody>
          <a:bodyPr wrap="none">
            <a:spAutoFit/>
          </a:bodyPr>
          <a:p>
            <a:pPr fontAlgn="auto">
              <a:spcBef>
                <a:spcPts val="0"/>
              </a:spcBef>
              <a:spcAft>
                <a:spcPts val="0"/>
              </a:spcAft>
              <a:defRPr/>
            </a:pPr>
            <a:r>
              <a:rPr lang="zh-CN" altLang="en-US" sz="2400" dirty="0">
                <a:solidFill>
                  <a:schemeClr val="tx1">
                    <a:lumMod val="75000"/>
                    <a:lumOff val="25000"/>
                  </a:schemeClr>
                </a:solidFill>
                <a:latin typeface="微软雅黑" panose="020B0503020204020204" charset="-122"/>
                <a:ea typeface="微软雅黑" panose="020B0503020204020204" charset="-122"/>
              </a:rPr>
              <a:t>模型评估</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grpSp>
        <p:nvGrpSpPr>
          <p:cNvPr id="25" name="组合 24"/>
          <p:cNvGrpSpPr/>
          <p:nvPr/>
        </p:nvGrpSpPr>
        <p:grpSpPr bwMode="auto">
          <a:xfrm>
            <a:off x="8416203" y="4526069"/>
            <a:ext cx="717847" cy="666115"/>
            <a:chOff x="3444416" y="2627150"/>
            <a:chExt cx="538671" cy="500479"/>
          </a:xfrm>
        </p:grpSpPr>
        <p:sp>
          <p:nvSpPr>
            <p:cNvPr id="26" name="文本框 23"/>
            <p:cNvSpPr txBox="1">
              <a:spLocks noChangeArrowheads="1"/>
            </p:cNvSpPr>
            <p:nvPr/>
          </p:nvSpPr>
          <p:spPr bwMode="auto">
            <a:xfrm>
              <a:off x="3444416" y="2627150"/>
              <a:ext cx="317827" cy="50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3735" dirty="0">
                  <a:solidFill>
                    <a:srgbClr val="414455"/>
                  </a:solidFill>
                  <a:ea typeface="微软雅黑" panose="020B0503020204020204" charset="-122"/>
                </a:rPr>
                <a:t>6</a:t>
              </a:r>
              <a:endParaRPr lang="en-US" altLang="zh-CN" sz="3735" dirty="0">
                <a:solidFill>
                  <a:srgbClr val="414455"/>
                </a:solidFill>
                <a:ea typeface="微软雅黑" panose="020B0503020204020204" charset="-122"/>
              </a:endParaRPr>
            </a:p>
          </p:txBody>
        </p:sp>
        <p:cxnSp>
          <p:nvCxnSpPr>
            <p:cNvPr id="27" name="直接连接符 26"/>
            <p:cNvCxnSpPr/>
            <p:nvPr/>
          </p:nvCxnSpPr>
          <p:spPr>
            <a:xfrm flipH="1">
              <a:off x="3736893" y="2806857"/>
              <a:ext cx="246194" cy="246503"/>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8" name="文本框 24"/>
          <p:cNvSpPr txBox="1"/>
          <p:nvPr/>
        </p:nvSpPr>
        <p:spPr>
          <a:xfrm>
            <a:off x="9436523" y="4526069"/>
            <a:ext cx="792480" cy="460375"/>
          </a:xfrm>
          <a:prstGeom prst="rect">
            <a:avLst/>
          </a:prstGeom>
          <a:noFill/>
        </p:spPr>
        <p:txBody>
          <a:bodyPr wrap="none">
            <a:spAutoFit/>
          </a:bodyPr>
          <a:p>
            <a:pPr fontAlgn="auto">
              <a:spcBef>
                <a:spcPts val="0"/>
              </a:spcBef>
              <a:spcAft>
                <a:spcPts val="0"/>
              </a:spcAft>
              <a:defRPr/>
            </a:pPr>
            <a:r>
              <a:rPr lang="zh-CN" altLang="en-US" sz="2400" dirty="0">
                <a:solidFill>
                  <a:schemeClr val="tx1">
                    <a:lumMod val="75000"/>
                    <a:lumOff val="25000"/>
                  </a:schemeClr>
                </a:solidFill>
                <a:latin typeface="微软雅黑" panose="020B0503020204020204" charset="-122"/>
                <a:ea typeface="微软雅黑" panose="020B0503020204020204" charset="-122"/>
              </a:rPr>
              <a:t>总结</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p:transition spd="slow" advClick="0" advTm="21951">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75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750"/>
                                        <p:tgtEl>
                                          <p:spTgt spid="14"/>
                                        </p:tgtEl>
                                      </p:cBhvr>
                                    </p:animEffect>
                                  </p:childTnLst>
                                </p:cTn>
                              </p:par>
                            </p:childTnLst>
                          </p:cTn>
                        </p:par>
                        <p:par>
                          <p:cTn id="11" fill="hold">
                            <p:stCondLst>
                              <p:cond delay="1000"/>
                            </p:stCondLst>
                            <p:childTnLst>
                              <p:par>
                                <p:cTn id="12" presetID="2" presetClass="entr" presetSubtype="1" fill="hold"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additive="base">
                                        <p:cTn id="14" dur="500" fill="hold"/>
                                        <p:tgtEl>
                                          <p:spTgt spid="34"/>
                                        </p:tgtEl>
                                        <p:attrNameLst>
                                          <p:attrName>ppt_x</p:attrName>
                                        </p:attrNameLst>
                                      </p:cBhvr>
                                      <p:tavLst>
                                        <p:tav tm="0">
                                          <p:val>
                                            <p:strVal val="#ppt_x"/>
                                          </p:val>
                                        </p:tav>
                                        <p:tav tm="100000">
                                          <p:val>
                                            <p:strVal val="#ppt_x"/>
                                          </p:val>
                                        </p:tav>
                                      </p:tavLst>
                                    </p:anim>
                                    <p:anim calcmode="lin" valueType="num">
                                      <p:cBhvr additive="base">
                                        <p:cTn id="15" dur="500" fill="hold"/>
                                        <p:tgtEl>
                                          <p:spTgt spid="34"/>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childTnLst>
                                </p:cTn>
                              </p:par>
                              <p:par>
                                <p:cTn id="20" presetID="56" presetClass="path" presetSubtype="0" accel="50000" decel="50000" fill="hold" nodeType="withEffect">
                                  <p:stCondLst>
                                    <p:cond delay="0"/>
                                  </p:stCondLst>
                                  <p:childTnLst>
                                    <p:animMotion origin="layout" path="M -0.03737 0.04121 L -6.25E-7 -3.33333E-6 " pathEditMode="relative" rAng="0" ptsTypes="AA">
                                      <p:cBhvr>
                                        <p:cTn id="21" dur="700" fill="hold"/>
                                        <p:tgtEl>
                                          <p:spTgt spid="35"/>
                                        </p:tgtEl>
                                        <p:attrNameLst>
                                          <p:attrName>ppt_x</p:attrName>
                                          <p:attrName>ppt_y</p:attrName>
                                        </p:attrNameLst>
                                      </p:cBhvr>
                                      <p:rCtr x="1862" y="-2060"/>
                                    </p:animMotion>
                                  </p:childTnLst>
                                </p:cTn>
                              </p:par>
                              <p:par>
                                <p:cTn id="22" presetID="22" presetClass="entr" presetSubtype="8" fill="hold" grpId="0" nodeType="withEffect">
                                  <p:stCondLst>
                                    <p:cond delay="25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par>
                                <p:cTn id="25" presetID="10" presetClass="entr" presetSubtype="0" fill="hold" nodeType="withEffect">
                                  <p:stCondLst>
                                    <p:cond delay="25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childTnLst>
                                </p:cTn>
                              </p:par>
                              <p:par>
                                <p:cTn id="28" presetID="56" presetClass="path" presetSubtype="0" accel="50000" decel="50000" fill="hold" nodeType="withEffect">
                                  <p:stCondLst>
                                    <p:cond delay="250"/>
                                  </p:stCondLst>
                                  <p:childTnLst>
                                    <p:animMotion origin="layout" path="M -0.03737 0.0412 L -6.25E-7 2.96296E-6 " pathEditMode="relative" rAng="0" ptsTypes="AA">
                                      <p:cBhvr>
                                        <p:cTn id="29" dur="700" fill="hold"/>
                                        <p:tgtEl>
                                          <p:spTgt spid="37"/>
                                        </p:tgtEl>
                                        <p:attrNameLst>
                                          <p:attrName>ppt_x</p:attrName>
                                          <p:attrName>ppt_y</p:attrName>
                                        </p:attrNameLst>
                                      </p:cBhvr>
                                      <p:rCtr x="1862" y="-2060"/>
                                    </p:animMotion>
                                  </p:childTnLst>
                                </p:cTn>
                              </p:par>
                              <p:par>
                                <p:cTn id="30" presetID="22" presetClass="entr" presetSubtype="8"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up)">
                                      <p:cBhvr>
                                        <p:cTn id="36" dur="500"/>
                                        <p:tgtEl>
                                          <p:spTgt spid="2"/>
                                        </p:tgtEl>
                                      </p:cBhvr>
                                    </p:animEffect>
                                  </p:childTnLst>
                                </p:cTn>
                              </p:par>
                              <p:par>
                                <p:cTn id="37" presetID="10" presetClass="entr" presetSubtype="0" fill="hold" nodeType="withEffect">
                                  <p:stCondLst>
                                    <p:cond delay="25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childTnLst>
                                </p:cTn>
                              </p:par>
                              <p:par>
                                <p:cTn id="40" presetID="56" presetClass="path" presetSubtype="0" accel="50000" decel="50000" fill="hold" nodeType="withEffect">
                                  <p:stCondLst>
                                    <p:cond delay="250"/>
                                  </p:stCondLst>
                                  <p:childTnLst>
                                    <p:animMotion origin="layout" path="M -0.03737 0.0412 L -6.25E-7 2.96296E-6 " pathEditMode="relative" rAng="0" ptsTypes="AA">
                                      <p:cBhvr>
                                        <p:cTn id="41" dur="700" fill="hold"/>
                                        <p:tgtEl>
                                          <p:spTgt spid="4"/>
                                        </p:tgtEl>
                                        <p:attrNameLst>
                                          <p:attrName>ppt_x</p:attrName>
                                          <p:attrName>ppt_y</p:attrName>
                                        </p:attrNameLst>
                                      </p:cBhvr>
                                      <p:rCtr x="1862" y="-2060"/>
                                    </p:animMotion>
                                  </p:childTnLst>
                                </p:cTn>
                              </p:par>
                              <p:par>
                                <p:cTn id="42" presetID="22" presetClass="entr" presetSubtype="8" fill="hold" grpId="0" nodeType="withEffect">
                                  <p:stCondLst>
                                    <p:cond delay="50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10" presetClass="entr" presetSubtype="0" fill="hold" nodeType="withEffect">
                                  <p:stCondLst>
                                    <p:cond delay="25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childTnLst>
                                </p:cTn>
                              </p:par>
                              <p:par>
                                <p:cTn id="48" presetID="56" presetClass="path" presetSubtype="0" accel="50000" decel="50000" fill="hold" nodeType="withEffect">
                                  <p:stCondLst>
                                    <p:cond delay="250"/>
                                  </p:stCondLst>
                                  <p:childTnLst>
                                    <p:animMotion origin="layout" path="M -0.03737 0.0412 L -6.25E-7 2.96296E-6 " pathEditMode="relative" rAng="0" ptsTypes="AA">
                                      <p:cBhvr>
                                        <p:cTn id="49" dur="700" fill="hold"/>
                                        <p:tgtEl>
                                          <p:spTgt spid="8"/>
                                        </p:tgtEl>
                                        <p:attrNameLst>
                                          <p:attrName>ppt_x</p:attrName>
                                          <p:attrName>ppt_y</p:attrName>
                                        </p:attrNameLst>
                                      </p:cBhvr>
                                      <p:rCtr x="1862" y="-2060"/>
                                    </p:animMotion>
                                  </p:childTnLst>
                                </p:cTn>
                              </p:par>
                              <p:par>
                                <p:cTn id="50" presetID="22" presetClass="entr" presetSubtype="8" fill="hold" grpId="0" nodeType="withEffect">
                                  <p:stCondLst>
                                    <p:cond delay="50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par>
                                <p:cTn id="53" presetID="10" presetClass="entr" presetSubtype="0" fill="hold" nodeType="withEffect">
                                  <p:stCondLst>
                                    <p:cond delay="25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childTnLst>
                                </p:cTn>
                              </p:par>
                              <p:par>
                                <p:cTn id="56" presetID="56" presetClass="path" presetSubtype="0" accel="50000" decel="50000" fill="hold" nodeType="withEffect">
                                  <p:stCondLst>
                                    <p:cond delay="250"/>
                                  </p:stCondLst>
                                  <p:childTnLst>
                                    <p:animMotion origin="layout" path="M -0.03737 0.0412 L -6.25E-7 2.96296E-6 " pathEditMode="relative" rAng="0" ptsTypes="AA">
                                      <p:cBhvr>
                                        <p:cTn id="57" dur="700" fill="hold"/>
                                        <p:tgtEl>
                                          <p:spTgt spid="12"/>
                                        </p:tgtEl>
                                        <p:attrNameLst>
                                          <p:attrName>ppt_x</p:attrName>
                                          <p:attrName>ppt_y</p:attrName>
                                        </p:attrNameLst>
                                      </p:cBhvr>
                                      <p:rCtr x="1862" y="-2060"/>
                                    </p:animMotion>
                                  </p:childTnLst>
                                </p:cTn>
                              </p:par>
                              <p:par>
                                <p:cTn id="58" presetID="22" presetClass="entr" presetSubtype="8" fill="hold" grpId="0" nodeType="withEffect">
                                  <p:stCondLst>
                                    <p:cond delay="500"/>
                                  </p:stCondLst>
                                  <p:childTnLst>
                                    <p:set>
                                      <p:cBhvr>
                                        <p:cTn id="59" dur="1" fill="hold">
                                          <p:stCondLst>
                                            <p:cond delay="0"/>
                                          </p:stCondLst>
                                        </p:cTn>
                                        <p:tgtEl>
                                          <p:spTgt spid="19"/>
                                        </p:tgtEl>
                                        <p:attrNameLst>
                                          <p:attrName>style.visibility</p:attrName>
                                        </p:attrNameLst>
                                      </p:cBhvr>
                                      <p:to>
                                        <p:strVal val="visible"/>
                                      </p:to>
                                    </p:set>
                                    <p:animEffect transition="in" filter="wipe(left)">
                                      <p:cBhvr>
                                        <p:cTn id="60" dur="500"/>
                                        <p:tgtEl>
                                          <p:spTgt spid="19"/>
                                        </p:tgtEl>
                                      </p:cBhvr>
                                    </p:animEffect>
                                  </p:childTnLst>
                                </p:cTn>
                              </p:par>
                              <p:par>
                                <p:cTn id="61" presetID="10" presetClass="entr" presetSubtype="0" fill="hold" nodeType="withEffect">
                                  <p:stCondLst>
                                    <p:cond delay="25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childTnLst>
                                </p:cTn>
                              </p:par>
                              <p:par>
                                <p:cTn id="64" presetID="56" presetClass="path" presetSubtype="0" accel="50000" decel="50000" fill="hold" nodeType="withEffect">
                                  <p:stCondLst>
                                    <p:cond delay="250"/>
                                  </p:stCondLst>
                                  <p:childTnLst>
                                    <p:animMotion origin="layout" path="M -0.03737 0.0412 L -6.25E-7 2.96296E-6 " pathEditMode="relative" rAng="0" ptsTypes="AA">
                                      <p:cBhvr>
                                        <p:cTn id="65" dur="700" fill="hold"/>
                                        <p:tgtEl>
                                          <p:spTgt spid="25"/>
                                        </p:tgtEl>
                                        <p:attrNameLst>
                                          <p:attrName>ppt_x</p:attrName>
                                          <p:attrName>ppt_y</p:attrName>
                                        </p:attrNameLst>
                                      </p:cBhvr>
                                      <p:rCtr x="1862" y="-2060"/>
                                    </p:animMotion>
                                  </p:childTnLst>
                                </p:cTn>
                              </p:par>
                              <p:par>
                                <p:cTn id="66" presetID="22" presetClass="entr" presetSubtype="8"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wipe(left)">
                                      <p:cBhvr>
                                        <p:cTn id="6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23" grpId="0"/>
      <p:bldP spid="2" grpId="0" bldLvl="0" animBg="1"/>
      <p:bldP spid="7" grpId="0"/>
      <p:bldP spid="11" grpId="0"/>
      <p:bldP spid="19"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0" y="932815"/>
            <a:ext cx="10414635"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sym typeface="+mn-ea"/>
              </a:rPr>
              <a:t>合并</a:t>
            </a:r>
            <a:endParaRPr lang="zh-CN" altLang="en-US" sz="2400" b="1" dirty="0">
              <a:latin typeface="微软雅黑" panose="020B0503020204020204" charset="-122"/>
              <a:ea typeface="微软雅黑" panose="020B0503020204020204" charset="-122"/>
              <a:sym typeface="+mn-ea"/>
            </a:endParaRPr>
          </a:p>
        </p:txBody>
      </p:sp>
      <p:cxnSp>
        <p:nvCxnSpPr>
          <p:cNvPr id="10" name="直接连接符 9"/>
          <p:cNvCxnSpPr/>
          <p:nvPr/>
        </p:nvCxnSpPr>
        <p:spPr>
          <a:xfrm>
            <a:off x="1126490" y="1654175"/>
            <a:ext cx="0" cy="24549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736600" y="3921760"/>
            <a:ext cx="5010785" cy="0"/>
          </a:xfrm>
          <a:prstGeom prst="line">
            <a:avLst/>
          </a:prstGeom>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4943475" y="3921760"/>
            <a:ext cx="655955" cy="398780"/>
          </a:xfrm>
          <a:prstGeom prst="rect">
            <a:avLst/>
          </a:prstGeom>
          <a:noFill/>
        </p:spPr>
        <p:txBody>
          <a:bodyPr wrap="none" rtlCol="0">
            <a:spAutoFit/>
          </a:bodyPr>
          <a:p>
            <a:r>
              <a:rPr lang="en-US" altLang="zh-CN" sz="2000"/>
              <a:t>time</a:t>
            </a:r>
            <a:endParaRPr lang="en-US" altLang="zh-CN" sz="2000"/>
          </a:p>
        </p:txBody>
      </p:sp>
      <p:sp>
        <p:nvSpPr>
          <p:cNvPr id="13" name="文本框 12"/>
          <p:cNvSpPr txBox="1"/>
          <p:nvPr/>
        </p:nvSpPr>
        <p:spPr>
          <a:xfrm>
            <a:off x="429895" y="1654175"/>
            <a:ext cx="696595" cy="398780"/>
          </a:xfrm>
          <a:prstGeom prst="rect">
            <a:avLst/>
          </a:prstGeom>
          <a:noFill/>
        </p:spPr>
        <p:txBody>
          <a:bodyPr wrap="none" rtlCol="0">
            <a:spAutoFit/>
          </a:bodyPr>
          <a:p>
            <a:r>
              <a:rPr lang="en-US" altLang="zh-CN" sz="2000"/>
              <a:t>price</a:t>
            </a:r>
            <a:endParaRPr lang="en-US" altLang="zh-CN" sz="2000"/>
          </a:p>
        </p:txBody>
      </p:sp>
      <p:sp>
        <p:nvSpPr>
          <p:cNvPr id="16" name="任意多边形 15"/>
          <p:cNvSpPr/>
          <p:nvPr/>
        </p:nvSpPr>
        <p:spPr>
          <a:xfrm>
            <a:off x="1388745" y="2366010"/>
            <a:ext cx="3973195" cy="1410335"/>
          </a:xfrm>
          <a:custGeom>
            <a:avLst/>
            <a:gdLst>
              <a:gd name="connisteX0" fmla="*/ 0 w 3973195"/>
              <a:gd name="connsiteY0" fmla="*/ 1025352 h 1025352"/>
              <a:gd name="connisteX1" fmla="*/ 25400 w 3973195"/>
              <a:gd name="connsiteY1" fmla="*/ 937087 h 1025352"/>
              <a:gd name="connisteX2" fmla="*/ 88265 w 3973195"/>
              <a:gd name="connsiteY2" fmla="*/ 860887 h 1025352"/>
              <a:gd name="connisteX3" fmla="*/ 164465 w 3973195"/>
              <a:gd name="connsiteY3" fmla="*/ 785322 h 1025352"/>
              <a:gd name="connisteX4" fmla="*/ 215265 w 3973195"/>
              <a:gd name="connsiteY4" fmla="*/ 696422 h 1025352"/>
              <a:gd name="connisteX5" fmla="*/ 278130 w 3973195"/>
              <a:gd name="connsiteY5" fmla="*/ 620857 h 1025352"/>
              <a:gd name="connisteX6" fmla="*/ 328930 w 3973195"/>
              <a:gd name="connsiteY6" fmla="*/ 544657 h 1025352"/>
              <a:gd name="connisteX7" fmla="*/ 405130 w 3973195"/>
              <a:gd name="connsiteY7" fmla="*/ 608157 h 1025352"/>
              <a:gd name="connisteX8" fmla="*/ 480695 w 3973195"/>
              <a:gd name="connsiteY8" fmla="*/ 620857 h 1025352"/>
              <a:gd name="connisteX9" fmla="*/ 556895 w 3973195"/>
              <a:gd name="connsiteY9" fmla="*/ 671657 h 1025352"/>
              <a:gd name="connisteX10" fmla="*/ 632460 w 3973195"/>
              <a:gd name="connsiteY10" fmla="*/ 709122 h 1025352"/>
              <a:gd name="connisteX11" fmla="*/ 708660 w 3973195"/>
              <a:gd name="connsiteY11" fmla="*/ 734522 h 1025352"/>
              <a:gd name="connisteX12" fmla="*/ 784225 w 3973195"/>
              <a:gd name="connsiteY12" fmla="*/ 721822 h 1025352"/>
              <a:gd name="connisteX13" fmla="*/ 809625 w 3973195"/>
              <a:gd name="connsiteY13" fmla="*/ 646257 h 1025352"/>
              <a:gd name="connisteX14" fmla="*/ 822325 w 3973195"/>
              <a:gd name="connsiteY14" fmla="*/ 570057 h 1025352"/>
              <a:gd name="connisteX15" fmla="*/ 873125 w 3973195"/>
              <a:gd name="connsiteY15" fmla="*/ 494492 h 1025352"/>
              <a:gd name="connisteX16" fmla="*/ 935990 w 3973195"/>
              <a:gd name="connsiteY16" fmla="*/ 418292 h 1025352"/>
              <a:gd name="connisteX17" fmla="*/ 1012190 w 3973195"/>
              <a:gd name="connsiteY17" fmla="*/ 367492 h 1025352"/>
              <a:gd name="connisteX18" fmla="*/ 1088390 w 3973195"/>
              <a:gd name="connsiteY18" fmla="*/ 330027 h 1025352"/>
              <a:gd name="connisteX19" fmla="*/ 1163955 w 3973195"/>
              <a:gd name="connsiteY19" fmla="*/ 266527 h 1025352"/>
              <a:gd name="connisteX20" fmla="*/ 1240155 w 3973195"/>
              <a:gd name="connsiteY20" fmla="*/ 203027 h 1025352"/>
              <a:gd name="connisteX21" fmla="*/ 1265555 w 3973195"/>
              <a:gd name="connsiteY21" fmla="*/ 127462 h 1025352"/>
              <a:gd name="connisteX22" fmla="*/ 1341120 w 3973195"/>
              <a:gd name="connsiteY22" fmla="*/ 203027 h 1025352"/>
              <a:gd name="connisteX23" fmla="*/ 1417320 w 3973195"/>
              <a:gd name="connsiteY23" fmla="*/ 253827 h 1025352"/>
              <a:gd name="connisteX24" fmla="*/ 1492885 w 3973195"/>
              <a:gd name="connsiteY24" fmla="*/ 279227 h 1025352"/>
              <a:gd name="connisteX25" fmla="*/ 1569085 w 3973195"/>
              <a:gd name="connsiteY25" fmla="*/ 304627 h 1025352"/>
              <a:gd name="connisteX26" fmla="*/ 1657350 w 3973195"/>
              <a:gd name="connsiteY26" fmla="*/ 279227 h 1025352"/>
              <a:gd name="connisteX27" fmla="*/ 1733550 w 3973195"/>
              <a:gd name="connsiteY27" fmla="*/ 241127 h 1025352"/>
              <a:gd name="connisteX28" fmla="*/ 1809115 w 3973195"/>
              <a:gd name="connsiteY28" fmla="*/ 215727 h 1025352"/>
              <a:gd name="connisteX29" fmla="*/ 1885315 w 3973195"/>
              <a:gd name="connsiteY29" fmla="*/ 190327 h 1025352"/>
              <a:gd name="connisteX30" fmla="*/ 1973580 w 3973195"/>
              <a:gd name="connsiteY30" fmla="*/ 164927 h 1025352"/>
              <a:gd name="connisteX31" fmla="*/ 2049780 w 3973195"/>
              <a:gd name="connsiteY31" fmla="*/ 127462 h 1025352"/>
              <a:gd name="connisteX32" fmla="*/ 2138045 w 3973195"/>
              <a:gd name="connsiteY32" fmla="*/ 89362 h 1025352"/>
              <a:gd name="connisteX33" fmla="*/ 2214245 w 3973195"/>
              <a:gd name="connsiteY33" fmla="*/ 51262 h 1025352"/>
              <a:gd name="connisteX34" fmla="*/ 2290445 w 3973195"/>
              <a:gd name="connsiteY34" fmla="*/ 462 h 1025352"/>
              <a:gd name="connisteX35" fmla="*/ 2327910 w 3973195"/>
              <a:gd name="connsiteY35" fmla="*/ 76662 h 1025352"/>
              <a:gd name="connisteX36" fmla="*/ 2378710 w 3973195"/>
              <a:gd name="connsiteY36" fmla="*/ 152862 h 1025352"/>
              <a:gd name="connisteX37" fmla="*/ 2454910 w 3973195"/>
              <a:gd name="connsiteY37" fmla="*/ 203027 h 1025352"/>
              <a:gd name="connisteX38" fmla="*/ 2530475 w 3973195"/>
              <a:gd name="connsiteY38" fmla="*/ 190327 h 1025352"/>
              <a:gd name="connisteX39" fmla="*/ 2606675 w 3973195"/>
              <a:gd name="connsiteY39" fmla="*/ 177627 h 1025352"/>
              <a:gd name="connisteX40" fmla="*/ 2682240 w 3973195"/>
              <a:gd name="connsiteY40" fmla="*/ 152862 h 1025352"/>
              <a:gd name="connisteX41" fmla="*/ 2758440 w 3973195"/>
              <a:gd name="connsiteY41" fmla="*/ 114762 h 1025352"/>
              <a:gd name="connisteX42" fmla="*/ 2834005 w 3973195"/>
              <a:gd name="connsiteY42" fmla="*/ 76662 h 1025352"/>
              <a:gd name="connisteX43" fmla="*/ 2910205 w 3973195"/>
              <a:gd name="connsiteY43" fmla="*/ 38562 h 1025352"/>
              <a:gd name="connisteX44" fmla="*/ 2985770 w 3973195"/>
              <a:gd name="connsiteY44" fmla="*/ 102062 h 1025352"/>
              <a:gd name="connisteX45" fmla="*/ 3011170 w 3973195"/>
              <a:gd name="connsiteY45" fmla="*/ 177627 h 1025352"/>
              <a:gd name="connisteX46" fmla="*/ 3036570 w 3973195"/>
              <a:gd name="connsiteY46" fmla="*/ 253827 h 1025352"/>
              <a:gd name="connisteX47" fmla="*/ 3061970 w 3973195"/>
              <a:gd name="connsiteY47" fmla="*/ 330027 h 1025352"/>
              <a:gd name="connisteX48" fmla="*/ 3138170 w 3973195"/>
              <a:gd name="connsiteY48" fmla="*/ 380192 h 1025352"/>
              <a:gd name="connisteX49" fmla="*/ 3213735 w 3973195"/>
              <a:gd name="connsiteY49" fmla="*/ 430992 h 1025352"/>
              <a:gd name="connisteX50" fmla="*/ 3289935 w 3973195"/>
              <a:gd name="connsiteY50" fmla="*/ 481792 h 1025352"/>
              <a:gd name="connisteX51" fmla="*/ 3365500 w 3973195"/>
              <a:gd name="connsiteY51" fmla="*/ 531957 h 1025352"/>
              <a:gd name="connisteX52" fmla="*/ 3441700 w 3973195"/>
              <a:gd name="connsiteY52" fmla="*/ 582757 h 1025352"/>
              <a:gd name="connisteX53" fmla="*/ 3517265 w 3973195"/>
              <a:gd name="connsiteY53" fmla="*/ 658957 h 1025352"/>
              <a:gd name="connisteX54" fmla="*/ 3593465 w 3973195"/>
              <a:gd name="connsiteY54" fmla="*/ 671657 h 1025352"/>
              <a:gd name="connisteX55" fmla="*/ 3681730 w 3973195"/>
              <a:gd name="connsiteY55" fmla="*/ 608157 h 1025352"/>
              <a:gd name="connisteX56" fmla="*/ 3757930 w 3973195"/>
              <a:gd name="connsiteY56" fmla="*/ 557357 h 1025352"/>
              <a:gd name="connisteX57" fmla="*/ 3783330 w 3973195"/>
              <a:gd name="connsiteY57" fmla="*/ 633557 h 1025352"/>
              <a:gd name="connisteX58" fmla="*/ 3783330 w 3973195"/>
              <a:gd name="connsiteY58" fmla="*/ 709122 h 1025352"/>
              <a:gd name="connisteX59" fmla="*/ 3821430 w 3973195"/>
              <a:gd name="connsiteY59" fmla="*/ 785322 h 1025352"/>
              <a:gd name="connisteX60" fmla="*/ 3884295 w 3973195"/>
              <a:gd name="connsiteY60" fmla="*/ 860887 h 1025352"/>
              <a:gd name="connisteX61" fmla="*/ 3935095 w 3973195"/>
              <a:gd name="connsiteY61" fmla="*/ 937087 h 1025352"/>
              <a:gd name="connisteX62" fmla="*/ 3973195 w 3973195"/>
              <a:gd name="connsiteY62" fmla="*/ 1013287 h 102535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Lst>
            <a:rect l="l" t="t" r="r" b="b"/>
            <a:pathLst>
              <a:path w="3973195" h="1025352">
                <a:moveTo>
                  <a:pt x="0" y="1025352"/>
                </a:moveTo>
                <a:cubicBezTo>
                  <a:pt x="3810" y="1009477"/>
                  <a:pt x="7620" y="970107"/>
                  <a:pt x="25400" y="937087"/>
                </a:cubicBezTo>
                <a:cubicBezTo>
                  <a:pt x="43180" y="904067"/>
                  <a:pt x="60325" y="891367"/>
                  <a:pt x="88265" y="860887"/>
                </a:cubicBezTo>
                <a:cubicBezTo>
                  <a:pt x="116205" y="830407"/>
                  <a:pt x="139065" y="818342"/>
                  <a:pt x="164465" y="785322"/>
                </a:cubicBezTo>
                <a:cubicBezTo>
                  <a:pt x="189865" y="752302"/>
                  <a:pt x="192405" y="729442"/>
                  <a:pt x="215265" y="696422"/>
                </a:cubicBezTo>
                <a:cubicBezTo>
                  <a:pt x="238125" y="663402"/>
                  <a:pt x="255270" y="651337"/>
                  <a:pt x="278130" y="620857"/>
                </a:cubicBezTo>
                <a:cubicBezTo>
                  <a:pt x="300990" y="590377"/>
                  <a:pt x="303530" y="547197"/>
                  <a:pt x="328930" y="544657"/>
                </a:cubicBezTo>
                <a:cubicBezTo>
                  <a:pt x="354330" y="542117"/>
                  <a:pt x="374650" y="592917"/>
                  <a:pt x="405130" y="608157"/>
                </a:cubicBezTo>
                <a:cubicBezTo>
                  <a:pt x="435610" y="623397"/>
                  <a:pt x="450215" y="608157"/>
                  <a:pt x="480695" y="620857"/>
                </a:cubicBezTo>
                <a:cubicBezTo>
                  <a:pt x="511175" y="633557"/>
                  <a:pt x="526415" y="653877"/>
                  <a:pt x="556895" y="671657"/>
                </a:cubicBezTo>
                <a:cubicBezTo>
                  <a:pt x="587375" y="689437"/>
                  <a:pt x="601980" y="696422"/>
                  <a:pt x="632460" y="709122"/>
                </a:cubicBezTo>
                <a:cubicBezTo>
                  <a:pt x="662940" y="721822"/>
                  <a:pt x="678180" y="731982"/>
                  <a:pt x="708660" y="734522"/>
                </a:cubicBezTo>
                <a:cubicBezTo>
                  <a:pt x="739140" y="737062"/>
                  <a:pt x="763905" y="739602"/>
                  <a:pt x="784225" y="721822"/>
                </a:cubicBezTo>
                <a:cubicBezTo>
                  <a:pt x="804545" y="704042"/>
                  <a:pt x="802005" y="676737"/>
                  <a:pt x="809625" y="646257"/>
                </a:cubicBezTo>
                <a:cubicBezTo>
                  <a:pt x="817245" y="615777"/>
                  <a:pt x="809625" y="600537"/>
                  <a:pt x="822325" y="570057"/>
                </a:cubicBezTo>
                <a:cubicBezTo>
                  <a:pt x="835025" y="539577"/>
                  <a:pt x="850265" y="524972"/>
                  <a:pt x="873125" y="494492"/>
                </a:cubicBezTo>
                <a:cubicBezTo>
                  <a:pt x="895985" y="464012"/>
                  <a:pt x="908050" y="443692"/>
                  <a:pt x="935990" y="418292"/>
                </a:cubicBezTo>
                <a:cubicBezTo>
                  <a:pt x="963930" y="392892"/>
                  <a:pt x="981710" y="385272"/>
                  <a:pt x="1012190" y="367492"/>
                </a:cubicBezTo>
                <a:cubicBezTo>
                  <a:pt x="1042670" y="349712"/>
                  <a:pt x="1057910" y="350347"/>
                  <a:pt x="1088390" y="330027"/>
                </a:cubicBezTo>
                <a:cubicBezTo>
                  <a:pt x="1118870" y="309707"/>
                  <a:pt x="1133475" y="291927"/>
                  <a:pt x="1163955" y="266527"/>
                </a:cubicBezTo>
                <a:cubicBezTo>
                  <a:pt x="1194435" y="241127"/>
                  <a:pt x="1219835" y="230967"/>
                  <a:pt x="1240155" y="203027"/>
                </a:cubicBezTo>
                <a:cubicBezTo>
                  <a:pt x="1260475" y="175087"/>
                  <a:pt x="1245235" y="127462"/>
                  <a:pt x="1265555" y="127462"/>
                </a:cubicBezTo>
                <a:cubicBezTo>
                  <a:pt x="1285875" y="127462"/>
                  <a:pt x="1310640" y="177627"/>
                  <a:pt x="1341120" y="203027"/>
                </a:cubicBezTo>
                <a:cubicBezTo>
                  <a:pt x="1371600" y="228427"/>
                  <a:pt x="1386840" y="238587"/>
                  <a:pt x="1417320" y="253827"/>
                </a:cubicBezTo>
                <a:cubicBezTo>
                  <a:pt x="1447800" y="269067"/>
                  <a:pt x="1462405" y="269067"/>
                  <a:pt x="1492885" y="279227"/>
                </a:cubicBezTo>
                <a:cubicBezTo>
                  <a:pt x="1523365" y="289387"/>
                  <a:pt x="1536065" y="304627"/>
                  <a:pt x="1569085" y="304627"/>
                </a:cubicBezTo>
                <a:cubicBezTo>
                  <a:pt x="1602105" y="304627"/>
                  <a:pt x="1624330" y="291927"/>
                  <a:pt x="1657350" y="279227"/>
                </a:cubicBezTo>
                <a:cubicBezTo>
                  <a:pt x="1690370" y="266527"/>
                  <a:pt x="1703070" y="253827"/>
                  <a:pt x="1733550" y="241127"/>
                </a:cubicBezTo>
                <a:cubicBezTo>
                  <a:pt x="1764030" y="228427"/>
                  <a:pt x="1778635" y="225887"/>
                  <a:pt x="1809115" y="215727"/>
                </a:cubicBezTo>
                <a:cubicBezTo>
                  <a:pt x="1839595" y="205567"/>
                  <a:pt x="1852295" y="200487"/>
                  <a:pt x="1885315" y="190327"/>
                </a:cubicBezTo>
                <a:cubicBezTo>
                  <a:pt x="1918335" y="180167"/>
                  <a:pt x="1940560" y="177627"/>
                  <a:pt x="1973580" y="164927"/>
                </a:cubicBezTo>
                <a:cubicBezTo>
                  <a:pt x="2006600" y="152227"/>
                  <a:pt x="2016760" y="142702"/>
                  <a:pt x="2049780" y="127462"/>
                </a:cubicBezTo>
                <a:cubicBezTo>
                  <a:pt x="2082800" y="112222"/>
                  <a:pt x="2105025" y="104602"/>
                  <a:pt x="2138045" y="89362"/>
                </a:cubicBezTo>
                <a:cubicBezTo>
                  <a:pt x="2171065" y="74122"/>
                  <a:pt x="2183765" y="69042"/>
                  <a:pt x="2214245" y="51262"/>
                </a:cubicBezTo>
                <a:cubicBezTo>
                  <a:pt x="2244725" y="33482"/>
                  <a:pt x="2267585" y="-4618"/>
                  <a:pt x="2290445" y="462"/>
                </a:cubicBezTo>
                <a:cubicBezTo>
                  <a:pt x="2313305" y="5542"/>
                  <a:pt x="2310130" y="46182"/>
                  <a:pt x="2327910" y="76662"/>
                </a:cubicBezTo>
                <a:cubicBezTo>
                  <a:pt x="2345690" y="107142"/>
                  <a:pt x="2353310" y="127462"/>
                  <a:pt x="2378710" y="152862"/>
                </a:cubicBezTo>
                <a:cubicBezTo>
                  <a:pt x="2404110" y="178262"/>
                  <a:pt x="2424430" y="195407"/>
                  <a:pt x="2454910" y="203027"/>
                </a:cubicBezTo>
                <a:cubicBezTo>
                  <a:pt x="2485390" y="210647"/>
                  <a:pt x="2499995" y="195407"/>
                  <a:pt x="2530475" y="190327"/>
                </a:cubicBezTo>
                <a:cubicBezTo>
                  <a:pt x="2560955" y="185247"/>
                  <a:pt x="2576195" y="185247"/>
                  <a:pt x="2606675" y="177627"/>
                </a:cubicBezTo>
                <a:cubicBezTo>
                  <a:pt x="2637155" y="170007"/>
                  <a:pt x="2651760" y="165562"/>
                  <a:pt x="2682240" y="152862"/>
                </a:cubicBezTo>
                <a:cubicBezTo>
                  <a:pt x="2712720" y="140162"/>
                  <a:pt x="2727960" y="130002"/>
                  <a:pt x="2758440" y="114762"/>
                </a:cubicBezTo>
                <a:cubicBezTo>
                  <a:pt x="2788920" y="99522"/>
                  <a:pt x="2803525" y="91902"/>
                  <a:pt x="2834005" y="76662"/>
                </a:cubicBezTo>
                <a:cubicBezTo>
                  <a:pt x="2864485" y="61422"/>
                  <a:pt x="2879725" y="33482"/>
                  <a:pt x="2910205" y="38562"/>
                </a:cubicBezTo>
                <a:cubicBezTo>
                  <a:pt x="2940685" y="43642"/>
                  <a:pt x="2965450" y="74122"/>
                  <a:pt x="2985770" y="102062"/>
                </a:cubicBezTo>
                <a:cubicBezTo>
                  <a:pt x="3006090" y="130002"/>
                  <a:pt x="3001010" y="147147"/>
                  <a:pt x="3011170" y="177627"/>
                </a:cubicBezTo>
                <a:cubicBezTo>
                  <a:pt x="3021330" y="208107"/>
                  <a:pt x="3026410" y="223347"/>
                  <a:pt x="3036570" y="253827"/>
                </a:cubicBezTo>
                <a:cubicBezTo>
                  <a:pt x="3046730" y="284307"/>
                  <a:pt x="3041650" y="304627"/>
                  <a:pt x="3061970" y="330027"/>
                </a:cubicBezTo>
                <a:cubicBezTo>
                  <a:pt x="3082290" y="355427"/>
                  <a:pt x="3107690" y="359872"/>
                  <a:pt x="3138170" y="380192"/>
                </a:cubicBezTo>
                <a:cubicBezTo>
                  <a:pt x="3168650" y="400512"/>
                  <a:pt x="3183255" y="410672"/>
                  <a:pt x="3213735" y="430992"/>
                </a:cubicBezTo>
                <a:cubicBezTo>
                  <a:pt x="3244215" y="451312"/>
                  <a:pt x="3259455" y="461472"/>
                  <a:pt x="3289935" y="481792"/>
                </a:cubicBezTo>
                <a:cubicBezTo>
                  <a:pt x="3320415" y="502112"/>
                  <a:pt x="3335020" y="511637"/>
                  <a:pt x="3365500" y="531957"/>
                </a:cubicBezTo>
                <a:cubicBezTo>
                  <a:pt x="3395980" y="552277"/>
                  <a:pt x="3411220" y="557357"/>
                  <a:pt x="3441700" y="582757"/>
                </a:cubicBezTo>
                <a:cubicBezTo>
                  <a:pt x="3472180" y="608157"/>
                  <a:pt x="3486785" y="641177"/>
                  <a:pt x="3517265" y="658957"/>
                </a:cubicBezTo>
                <a:cubicBezTo>
                  <a:pt x="3547745" y="676737"/>
                  <a:pt x="3560445" y="681817"/>
                  <a:pt x="3593465" y="671657"/>
                </a:cubicBezTo>
                <a:cubicBezTo>
                  <a:pt x="3626485" y="661497"/>
                  <a:pt x="3648710" y="631017"/>
                  <a:pt x="3681730" y="608157"/>
                </a:cubicBezTo>
                <a:cubicBezTo>
                  <a:pt x="3714750" y="585297"/>
                  <a:pt x="3737610" y="552277"/>
                  <a:pt x="3757930" y="557357"/>
                </a:cubicBezTo>
                <a:cubicBezTo>
                  <a:pt x="3778250" y="562437"/>
                  <a:pt x="3778250" y="603077"/>
                  <a:pt x="3783330" y="633557"/>
                </a:cubicBezTo>
                <a:cubicBezTo>
                  <a:pt x="3788410" y="664037"/>
                  <a:pt x="3775710" y="678642"/>
                  <a:pt x="3783330" y="709122"/>
                </a:cubicBezTo>
                <a:cubicBezTo>
                  <a:pt x="3790950" y="739602"/>
                  <a:pt x="3801110" y="754842"/>
                  <a:pt x="3821430" y="785322"/>
                </a:cubicBezTo>
                <a:cubicBezTo>
                  <a:pt x="3841750" y="815802"/>
                  <a:pt x="3861435" y="830407"/>
                  <a:pt x="3884295" y="860887"/>
                </a:cubicBezTo>
                <a:cubicBezTo>
                  <a:pt x="3907155" y="891367"/>
                  <a:pt x="3917315" y="906607"/>
                  <a:pt x="3935095" y="937087"/>
                </a:cubicBezTo>
                <a:cubicBezTo>
                  <a:pt x="3952875" y="967567"/>
                  <a:pt x="3966845" y="999317"/>
                  <a:pt x="3973195" y="1013287"/>
                </a:cubicBezTo>
              </a:path>
            </a:pathLst>
          </a:cu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graphicFrame>
        <p:nvGraphicFramePr>
          <p:cNvPr id="2" name="对象 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cxnSp>
        <p:nvCxnSpPr>
          <p:cNvPr id="17" name="直接连接符 16"/>
          <p:cNvCxnSpPr>
            <a:stCxn id="16" idx="0"/>
            <a:endCxn id="16" idx="21"/>
          </p:cNvCxnSpPr>
          <p:nvPr/>
        </p:nvCxnSpPr>
        <p:spPr>
          <a:xfrm flipV="1">
            <a:off x="1388745" y="2541270"/>
            <a:ext cx="1265555" cy="12350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6" idx="34"/>
          </p:cNvCxnSpPr>
          <p:nvPr/>
        </p:nvCxnSpPr>
        <p:spPr>
          <a:xfrm flipV="1">
            <a:off x="2645410" y="2366645"/>
            <a:ext cx="1033780" cy="2139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6" idx="34"/>
          </p:cNvCxnSpPr>
          <p:nvPr/>
        </p:nvCxnSpPr>
        <p:spPr>
          <a:xfrm>
            <a:off x="3679190" y="2366645"/>
            <a:ext cx="737235" cy="2146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391660" y="2580640"/>
            <a:ext cx="946150" cy="11245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42235" y="1563370"/>
            <a:ext cx="0" cy="1998980"/>
          </a:xfrm>
          <a:prstGeom prst="line">
            <a:avLst/>
          </a:prstGeom>
          <a:ln w="285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679190" y="1537970"/>
            <a:ext cx="0" cy="1998980"/>
          </a:xfrm>
          <a:prstGeom prst="line">
            <a:avLst/>
          </a:prstGeom>
          <a:ln w="285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399915" y="1563370"/>
            <a:ext cx="0" cy="1998980"/>
          </a:xfrm>
          <a:prstGeom prst="line">
            <a:avLst/>
          </a:prstGeom>
          <a:ln w="285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657350" y="4225925"/>
            <a:ext cx="2316480" cy="460375"/>
          </a:xfrm>
          <a:prstGeom prst="rect">
            <a:avLst/>
          </a:prstGeom>
          <a:noFill/>
          <a:ln>
            <a:noFill/>
          </a:ln>
        </p:spPr>
        <p:txBody>
          <a:bodyPr wrap="none" rtlCol="0">
            <a:spAutoFit/>
          </a:bodyPr>
          <a:p>
            <a:r>
              <a:rPr lang="zh-CN" altLang="en-US" sz="2400"/>
              <a:t>分段后的趋势段</a:t>
            </a:r>
            <a:endParaRPr lang="zh-CN" altLang="en-US" sz="2400"/>
          </a:p>
        </p:txBody>
      </p:sp>
      <p:sp>
        <p:nvSpPr>
          <p:cNvPr id="34" name="文本框 33"/>
          <p:cNvSpPr txBox="1"/>
          <p:nvPr/>
        </p:nvSpPr>
        <p:spPr>
          <a:xfrm>
            <a:off x="1841500" y="2651125"/>
            <a:ext cx="359410" cy="460375"/>
          </a:xfrm>
          <a:prstGeom prst="rect">
            <a:avLst/>
          </a:prstGeom>
          <a:noFill/>
          <a:ln>
            <a:noFill/>
          </a:ln>
        </p:spPr>
        <p:txBody>
          <a:bodyPr wrap="none" rtlCol="0">
            <a:spAutoFit/>
          </a:bodyPr>
          <a:p>
            <a:r>
              <a:rPr lang="en-US" altLang="zh-CN" sz="2400"/>
              <a:t>A</a:t>
            </a:r>
            <a:endParaRPr lang="en-US" altLang="zh-CN" sz="2400"/>
          </a:p>
        </p:txBody>
      </p:sp>
      <p:sp>
        <p:nvSpPr>
          <p:cNvPr id="35" name="文本框 34"/>
          <p:cNvSpPr txBox="1"/>
          <p:nvPr/>
        </p:nvSpPr>
        <p:spPr>
          <a:xfrm>
            <a:off x="2879725" y="1905635"/>
            <a:ext cx="353695" cy="460375"/>
          </a:xfrm>
          <a:prstGeom prst="rect">
            <a:avLst/>
          </a:prstGeom>
          <a:noFill/>
          <a:ln>
            <a:noFill/>
          </a:ln>
        </p:spPr>
        <p:txBody>
          <a:bodyPr wrap="none" rtlCol="0">
            <a:spAutoFit/>
          </a:bodyPr>
          <a:p>
            <a:r>
              <a:rPr lang="en-US" altLang="zh-CN" sz="2400" b="1"/>
              <a:t>B</a:t>
            </a:r>
            <a:endParaRPr lang="en-US" altLang="zh-CN" sz="2400" b="1"/>
          </a:p>
        </p:txBody>
      </p:sp>
      <p:sp>
        <p:nvSpPr>
          <p:cNvPr id="37" name="文本框 36"/>
          <p:cNvSpPr txBox="1"/>
          <p:nvPr/>
        </p:nvSpPr>
        <p:spPr>
          <a:xfrm>
            <a:off x="4791710" y="2541270"/>
            <a:ext cx="370205" cy="460375"/>
          </a:xfrm>
          <a:prstGeom prst="rect">
            <a:avLst/>
          </a:prstGeom>
          <a:noFill/>
          <a:ln>
            <a:noFill/>
          </a:ln>
        </p:spPr>
        <p:txBody>
          <a:bodyPr wrap="none" rtlCol="0">
            <a:spAutoFit/>
          </a:bodyPr>
          <a:p>
            <a:r>
              <a:rPr lang="en-US" altLang="zh-CN" sz="2400"/>
              <a:t>D</a:t>
            </a:r>
            <a:endParaRPr lang="en-US" altLang="zh-CN" sz="2400"/>
          </a:p>
        </p:txBody>
      </p:sp>
      <p:sp>
        <p:nvSpPr>
          <p:cNvPr id="38" name="文本框 37"/>
          <p:cNvSpPr txBox="1"/>
          <p:nvPr/>
        </p:nvSpPr>
        <p:spPr>
          <a:xfrm>
            <a:off x="3867785" y="1905635"/>
            <a:ext cx="309880" cy="460375"/>
          </a:xfrm>
          <a:prstGeom prst="rect">
            <a:avLst/>
          </a:prstGeom>
          <a:noFill/>
          <a:ln>
            <a:noFill/>
          </a:ln>
        </p:spPr>
        <p:txBody>
          <a:bodyPr wrap="none" rtlCol="0">
            <a:spAutoFit/>
          </a:bodyPr>
          <a:p>
            <a:endParaRPr lang="en-US" altLang="zh-CN" sz="2400"/>
          </a:p>
        </p:txBody>
      </p:sp>
      <p:sp>
        <p:nvSpPr>
          <p:cNvPr id="39" name="文本框 38"/>
          <p:cNvSpPr txBox="1"/>
          <p:nvPr/>
        </p:nvSpPr>
        <p:spPr>
          <a:xfrm>
            <a:off x="3867785" y="1905635"/>
            <a:ext cx="344170" cy="460375"/>
          </a:xfrm>
          <a:prstGeom prst="rect">
            <a:avLst/>
          </a:prstGeom>
          <a:noFill/>
          <a:ln>
            <a:noFill/>
          </a:ln>
        </p:spPr>
        <p:txBody>
          <a:bodyPr wrap="none" rtlCol="0">
            <a:spAutoFit/>
          </a:bodyPr>
          <a:p>
            <a:r>
              <a:rPr lang="en-US" altLang="zh-CN" sz="2400" b="1"/>
              <a:t>C</a:t>
            </a:r>
            <a:endParaRPr lang="en-US" altLang="zh-CN" sz="2400" b="1"/>
          </a:p>
        </p:txBody>
      </p:sp>
      <p:cxnSp>
        <p:nvCxnSpPr>
          <p:cNvPr id="40" name="直接连接符 39"/>
          <p:cNvCxnSpPr/>
          <p:nvPr/>
        </p:nvCxnSpPr>
        <p:spPr>
          <a:xfrm>
            <a:off x="6338570" y="3921760"/>
            <a:ext cx="5010785"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6553200" y="1563370"/>
            <a:ext cx="0" cy="2454910"/>
          </a:xfrm>
          <a:prstGeom prst="line">
            <a:avLst/>
          </a:prstGeom>
        </p:spPr>
        <p:style>
          <a:lnRef idx="1">
            <a:schemeClr val="dk1"/>
          </a:lnRef>
          <a:fillRef idx="0">
            <a:schemeClr val="dk1"/>
          </a:fillRef>
          <a:effectRef idx="0">
            <a:schemeClr val="dk1"/>
          </a:effectRef>
          <a:fontRef idx="minor">
            <a:schemeClr val="tx1"/>
          </a:fontRef>
        </p:style>
      </p:cxnSp>
      <p:sp>
        <p:nvSpPr>
          <p:cNvPr id="48" name="任意多边形 47"/>
          <p:cNvSpPr/>
          <p:nvPr/>
        </p:nvSpPr>
        <p:spPr>
          <a:xfrm>
            <a:off x="6754495" y="2126615"/>
            <a:ext cx="3973195" cy="1410335"/>
          </a:xfrm>
          <a:custGeom>
            <a:avLst/>
            <a:gdLst>
              <a:gd name="connisteX0" fmla="*/ 0 w 3973195"/>
              <a:gd name="connsiteY0" fmla="*/ 1025352 h 1025352"/>
              <a:gd name="connisteX1" fmla="*/ 25400 w 3973195"/>
              <a:gd name="connsiteY1" fmla="*/ 937087 h 1025352"/>
              <a:gd name="connisteX2" fmla="*/ 88265 w 3973195"/>
              <a:gd name="connsiteY2" fmla="*/ 860887 h 1025352"/>
              <a:gd name="connisteX3" fmla="*/ 164465 w 3973195"/>
              <a:gd name="connsiteY3" fmla="*/ 785322 h 1025352"/>
              <a:gd name="connisteX4" fmla="*/ 215265 w 3973195"/>
              <a:gd name="connsiteY4" fmla="*/ 696422 h 1025352"/>
              <a:gd name="connisteX5" fmla="*/ 278130 w 3973195"/>
              <a:gd name="connsiteY5" fmla="*/ 620857 h 1025352"/>
              <a:gd name="connisteX6" fmla="*/ 328930 w 3973195"/>
              <a:gd name="connsiteY6" fmla="*/ 544657 h 1025352"/>
              <a:gd name="connisteX7" fmla="*/ 405130 w 3973195"/>
              <a:gd name="connsiteY7" fmla="*/ 608157 h 1025352"/>
              <a:gd name="connisteX8" fmla="*/ 480695 w 3973195"/>
              <a:gd name="connsiteY8" fmla="*/ 620857 h 1025352"/>
              <a:gd name="connisteX9" fmla="*/ 556895 w 3973195"/>
              <a:gd name="connsiteY9" fmla="*/ 671657 h 1025352"/>
              <a:gd name="connisteX10" fmla="*/ 632460 w 3973195"/>
              <a:gd name="connsiteY10" fmla="*/ 709122 h 1025352"/>
              <a:gd name="connisteX11" fmla="*/ 708660 w 3973195"/>
              <a:gd name="connsiteY11" fmla="*/ 734522 h 1025352"/>
              <a:gd name="connisteX12" fmla="*/ 784225 w 3973195"/>
              <a:gd name="connsiteY12" fmla="*/ 721822 h 1025352"/>
              <a:gd name="connisteX13" fmla="*/ 809625 w 3973195"/>
              <a:gd name="connsiteY13" fmla="*/ 646257 h 1025352"/>
              <a:gd name="connisteX14" fmla="*/ 822325 w 3973195"/>
              <a:gd name="connsiteY14" fmla="*/ 570057 h 1025352"/>
              <a:gd name="connisteX15" fmla="*/ 873125 w 3973195"/>
              <a:gd name="connsiteY15" fmla="*/ 494492 h 1025352"/>
              <a:gd name="connisteX16" fmla="*/ 935990 w 3973195"/>
              <a:gd name="connsiteY16" fmla="*/ 418292 h 1025352"/>
              <a:gd name="connisteX17" fmla="*/ 1012190 w 3973195"/>
              <a:gd name="connsiteY17" fmla="*/ 367492 h 1025352"/>
              <a:gd name="connisteX18" fmla="*/ 1088390 w 3973195"/>
              <a:gd name="connsiteY18" fmla="*/ 330027 h 1025352"/>
              <a:gd name="connisteX19" fmla="*/ 1163955 w 3973195"/>
              <a:gd name="connsiteY19" fmla="*/ 266527 h 1025352"/>
              <a:gd name="connisteX20" fmla="*/ 1240155 w 3973195"/>
              <a:gd name="connsiteY20" fmla="*/ 203027 h 1025352"/>
              <a:gd name="connisteX21" fmla="*/ 1265555 w 3973195"/>
              <a:gd name="connsiteY21" fmla="*/ 127462 h 1025352"/>
              <a:gd name="connisteX22" fmla="*/ 1341120 w 3973195"/>
              <a:gd name="connsiteY22" fmla="*/ 203027 h 1025352"/>
              <a:gd name="connisteX23" fmla="*/ 1417320 w 3973195"/>
              <a:gd name="connsiteY23" fmla="*/ 253827 h 1025352"/>
              <a:gd name="connisteX24" fmla="*/ 1492885 w 3973195"/>
              <a:gd name="connsiteY24" fmla="*/ 279227 h 1025352"/>
              <a:gd name="connisteX25" fmla="*/ 1569085 w 3973195"/>
              <a:gd name="connsiteY25" fmla="*/ 304627 h 1025352"/>
              <a:gd name="connisteX26" fmla="*/ 1657350 w 3973195"/>
              <a:gd name="connsiteY26" fmla="*/ 279227 h 1025352"/>
              <a:gd name="connisteX27" fmla="*/ 1733550 w 3973195"/>
              <a:gd name="connsiteY27" fmla="*/ 241127 h 1025352"/>
              <a:gd name="connisteX28" fmla="*/ 1809115 w 3973195"/>
              <a:gd name="connsiteY28" fmla="*/ 215727 h 1025352"/>
              <a:gd name="connisteX29" fmla="*/ 1885315 w 3973195"/>
              <a:gd name="connsiteY29" fmla="*/ 190327 h 1025352"/>
              <a:gd name="connisteX30" fmla="*/ 1973580 w 3973195"/>
              <a:gd name="connsiteY30" fmla="*/ 164927 h 1025352"/>
              <a:gd name="connisteX31" fmla="*/ 2049780 w 3973195"/>
              <a:gd name="connsiteY31" fmla="*/ 127462 h 1025352"/>
              <a:gd name="connisteX32" fmla="*/ 2138045 w 3973195"/>
              <a:gd name="connsiteY32" fmla="*/ 89362 h 1025352"/>
              <a:gd name="connisteX33" fmla="*/ 2214245 w 3973195"/>
              <a:gd name="connsiteY33" fmla="*/ 51262 h 1025352"/>
              <a:gd name="connisteX34" fmla="*/ 2290445 w 3973195"/>
              <a:gd name="connsiteY34" fmla="*/ 462 h 1025352"/>
              <a:gd name="connisteX35" fmla="*/ 2327910 w 3973195"/>
              <a:gd name="connsiteY35" fmla="*/ 76662 h 1025352"/>
              <a:gd name="connisteX36" fmla="*/ 2378710 w 3973195"/>
              <a:gd name="connsiteY36" fmla="*/ 152862 h 1025352"/>
              <a:gd name="connisteX37" fmla="*/ 2454910 w 3973195"/>
              <a:gd name="connsiteY37" fmla="*/ 203027 h 1025352"/>
              <a:gd name="connisteX38" fmla="*/ 2530475 w 3973195"/>
              <a:gd name="connsiteY38" fmla="*/ 190327 h 1025352"/>
              <a:gd name="connisteX39" fmla="*/ 2606675 w 3973195"/>
              <a:gd name="connsiteY39" fmla="*/ 177627 h 1025352"/>
              <a:gd name="connisteX40" fmla="*/ 2682240 w 3973195"/>
              <a:gd name="connsiteY40" fmla="*/ 152862 h 1025352"/>
              <a:gd name="connisteX41" fmla="*/ 2758440 w 3973195"/>
              <a:gd name="connsiteY41" fmla="*/ 114762 h 1025352"/>
              <a:gd name="connisteX42" fmla="*/ 2834005 w 3973195"/>
              <a:gd name="connsiteY42" fmla="*/ 76662 h 1025352"/>
              <a:gd name="connisteX43" fmla="*/ 2910205 w 3973195"/>
              <a:gd name="connsiteY43" fmla="*/ 38562 h 1025352"/>
              <a:gd name="connisteX44" fmla="*/ 2985770 w 3973195"/>
              <a:gd name="connsiteY44" fmla="*/ 102062 h 1025352"/>
              <a:gd name="connisteX45" fmla="*/ 3011170 w 3973195"/>
              <a:gd name="connsiteY45" fmla="*/ 177627 h 1025352"/>
              <a:gd name="connisteX46" fmla="*/ 3036570 w 3973195"/>
              <a:gd name="connsiteY46" fmla="*/ 253827 h 1025352"/>
              <a:gd name="connisteX47" fmla="*/ 3061970 w 3973195"/>
              <a:gd name="connsiteY47" fmla="*/ 330027 h 1025352"/>
              <a:gd name="connisteX48" fmla="*/ 3138170 w 3973195"/>
              <a:gd name="connsiteY48" fmla="*/ 380192 h 1025352"/>
              <a:gd name="connisteX49" fmla="*/ 3213735 w 3973195"/>
              <a:gd name="connsiteY49" fmla="*/ 430992 h 1025352"/>
              <a:gd name="connisteX50" fmla="*/ 3289935 w 3973195"/>
              <a:gd name="connsiteY50" fmla="*/ 481792 h 1025352"/>
              <a:gd name="connisteX51" fmla="*/ 3365500 w 3973195"/>
              <a:gd name="connsiteY51" fmla="*/ 531957 h 1025352"/>
              <a:gd name="connisteX52" fmla="*/ 3441700 w 3973195"/>
              <a:gd name="connsiteY52" fmla="*/ 582757 h 1025352"/>
              <a:gd name="connisteX53" fmla="*/ 3517265 w 3973195"/>
              <a:gd name="connsiteY53" fmla="*/ 658957 h 1025352"/>
              <a:gd name="connisteX54" fmla="*/ 3593465 w 3973195"/>
              <a:gd name="connsiteY54" fmla="*/ 671657 h 1025352"/>
              <a:gd name="connisteX55" fmla="*/ 3681730 w 3973195"/>
              <a:gd name="connsiteY55" fmla="*/ 608157 h 1025352"/>
              <a:gd name="connisteX56" fmla="*/ 3757930 w 3973195"/>
              <a:gd name="connsiteY56" fmla="*/ 557357 h 1025352"/>
              <a:gd name="connisteX57" fmla="*/ 3783330 w 3973195"/>
              <a:gd name="connsiteY57" fmla="*/ 633557 h 1025352"/>
              <a:gd name="connisteX58" fmla="*/ 3783330 w 3973195"/>
              <a:gd name="connsiteY58" fmla="*/ 709122 h 1025352"/>
              <a:gd name="connisteX59" fmla="*/ 3821430 w 3973195"/>
              <a:gd name="connsiteY59" fmla="*/ 785322 h 1025352"/>
              <a:gd name="connisteX60" fmla="*/ 3884295 w 3973195"/>
              <a:gd name="connsiteY60" fmla="*/ 860887 h 1025352"/>
              <a:gd name="connisteX61" fmla="*/ 3935095 w 3973195"/>
              <a:gd name="connsiteY61" fmla="*/ 937087 h 1025352"/>
              <a:gd name="connisteX62" fmla="*/ 3973195 w 3973195"/>
              <a:gd name="connsiteY62" fmla="*/ 1013287 h 102535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Lst>
            <a:rect l="l" t="t" r="r" b="b"/>
            <a:pathLst>
              <a:path w="3973195" h="1025352">
                <a:moveTo>
                  <a:pt x="0" y="1025352"/>
                </a:moveTo>
                <a:cubicBezTo>
                  <a:pt x="3810" y="1009477"/>
                  <a:pt x="7620" y="970107"/>
                  <a:pt x="25400" y="937087"/>
                </a:cubicBezTo>
                <a:cubicBezTo>
                  <a:pt x="43180" y="904067"/>
                  <a:pt x="60325" y="891367"/>
                  <a:pt x="88265" y="860887"/>
                </a:cubicBezTo>
                <a:cubicBezTo>
                  <a:pt x="116205" y="830407"/>
                  <a:pt x="139065" y="818342"/>
                  <a:pt x="164465" y="785322"/>
                </a:cubicBezTo>
                <a:cubicBezTo>
                  <a:pt x="189865" y="752302"/>
                  <a:pt x="192405" y="729442"/>
                  <a:pt x="215265" y="696422"/>
                </a:cubicBezTo>
                <a:cubicBezTo>
                  <a:pt x="238125" y="663402"/>
                  <a:pt x="255270" y="651337"/>
                  <a:pt x="278130" y="620857"/>
                </a:cubicBezTo>
                <a:cubicBezTo>
                  <a:pt x="300990" y="590377"/>
                  <a:pt x="303530" y="547197"/>
                  <a:pt x="328930" y="544657"/>
                </a:cubicBezTo>
                <a:cubicBezTo>
                  <a:pt x="354330" y="542117"/>
                  <a:pt x="374650" y="592917"/>
                  <a:pt x="405130" y="608157"/>
                </a:cubicBezTo>
                <a:cubicBezTo>
                  <a:pt x="435610" y="623397"/>
                  <a:pt x="450215" y="608157"/>
                  <a:pt x="480695" y="620857"/>
                </a:cubicBezTo>
                <a:cubicBezTo>
                  <a:pt x="511175" y="633557"/>
                  <a:pt x="526415" y="653877"/>
                  <a:pt x="556895" y="671657"/>
                </a:cubicBezTo>
                <a:cubicBezTo>
                  <a:pt x="587375" y="689437"/>
                  <a:pt x="601980" y="696422"/>
                  <a:pt x="632460" y="709122"/>
                </a:cubicBezTo>
                <a:cubicBezTo>
                  <a:pt x="662940" y="721822"/>
                  <a:pt x="678180" y="731982"/>
                  <a:pt x="708660" y="734522"/>
                </a:cubicBezTo>
                <a:cubicBezTo>
                  <a:pt x="739140" y="737062"/>
                  <a:pt x="763905" y="739602"/>
                  <a:pt x="784225" y="721822"/>
                </a:cubicBezTo>
                <a:cubicBezTo>
                  <a:pt x="804545" y="704042"/>
                  <a:pt x="802005" y="676737"/>
                  <a:pt x="809625" y="646257"/>
                </a:cubicBezTo>
                <a:cubicBezTo>
                  <a:pt x="817245" y="615777"/>
                  <a:pt x="809625" y="600537"/>
                  <a:pt x="822325" y="570057"/>
                </a:cubicBezTo>
                <a:cubicBezTo>
                  <a:pt x="835025" y="539577"/>
                  <a:pt x="850265" y="524972"/>
                  <a:pt x="873125" y="494492"/>
                </a:cubicBezTo>
                <a:cubicBezTo>
                  <a:pt x="895985" y="464012"/>
                  <a:pt x="908050" y="443692"/>
                  <a:pt x="935990" y="418292"/>
                </a:cubicBezTo>
                <a:cubicBezTo>
                  <a:pt x="963930" y="392892"/>
                  <a:pt x="981710" y="385272"/>
                  <a:pt x="1012190" y="367492"/>
                </a:cubicBezTo>
                <a:cubicBezTo>
                  <a:pt x="1042670" y="349712"/>
                  <a:pt x="1057910" y="350347"/>
                  <a:pt x="1088390" y="330027"/>
                </a:cubicBezTo>
                <a:cubicBezTo>
                  <a:pt x="1118870" y="309707"/>
                  <a:pt x="1133475" y="291927"/>
                  <a:pt x="1163955" y="266527"/>
                </a:cubicBezTo>
                <a:cubicBezTo>
                  <a:pt x="1194435" y="241127"/>
                  <a:pt x="1219835" y="230967"/>
                  <a:pt x="1240155" y="203027"/>
                </a:cubicBezTo>
                <a:cubicBezTo>
                  <a:pt x="1260475" y="175087"/>
                  <a:pt x="1245235" y="127462"/>
                  <a:pt x="1265555" y="127462"/>
                </a:cubicBezTo>
                <a:cubicBezTo>
                  <a:pt x="1285875" y="127462"/>
                  <a:pt x="1310640" y="177627"/>
                  <a:pt x="1341120" y="203027"/>
                </a:cubicBezTo>
                <a:cubicBezTo>
                  <a:pt x="1371600" y="228427"/>
                  <a:pt x="1386840" y="238587"/>
                  <a:pt x="1417320" y="253827"/>
                </a:cubicBezTo>
                <a:cubicBezTo>
                  <a:pt x="1447800" y="269067"/>
                  <a:pt x="1462405" y="269067"/>
                  <a:pt x="1492885" y="279227"/>
                </a:cubicBezTo>
                <a:cubicBezTo>
                  <a:pt x="1523365" y="289387"/>
                  <a:pt x="1536065" y="304627"/>
                  <a:pt x="1569085" y="304627"/>
                </a:cubicBezTo>
                <a:cubicBezTo>
                  <a:pt x="1602105" y="304627"/>
                  <a:pt x="1624330" y="291927"/>
                  <a:pt x="1657350" y="279227"/>
                </a:cubicBezTo>
                <a:cubicBezTo>
                  <a:pt x="1690370" y="266527"/>
                  <a:pt x="1703070" y="253827"/>
                  <a:pt x="1733550" y="241127"/>
                </a:cubicBezTo>
                <a:cubicBezTo>
                  <a:pt x="1764030" y="228427"/>
                  <a:pt x="1778635" y="225887"/>
                  <a:pt x="1809115" y="215727"/>
                </a:cubicBezTo>
                <a:cubicBezTo>
                  <a:pt x="1839595" y="205567"/>
                  <a:pt x="1852295" y="200487"/>
                  <a:pt x="1885315" y="190327"/>
                </a:cubicBezTo>
                <a:cubicBezTo>
                  <a:pt x="1918335" y="180167"/>
                  <a:pt x="1940560" y="177627"/>
                  <a:pt x="1973580" y="164927"/>
                </a:cubicBezTo>
                <a:cubicBezTo>
                  <a:pt x="2006600" y="152227"/>
                  <a:pt x="2016760" y="142702"/>
                  <a:pt x="2049780" y="127462"/>
                </a:cubicBezTo>
                <a:cubicBezTo>
                  <a:pt x="2082800" y="112222"/>
                  <a:pt x="2105025" y="104602"/>
                  <a:pt x="2138045" y="89362"/>
                </a:cubicBezTo>
                <a:cubicBezTo>
                  <a:pt x="2171065" y="74122"/>
                  <a:pt x="2183765" y="69042"/>
                  <a:pt x="2214245" y="51262"/>
                </a:cubicBezTo>
                <a:cubicBezTo>
                  <a:pt x="2244725" y="33482"/>
                  <a:pt x="2267585" y="-4618"/>
                  <a:pt x="2290445" y="462"/>
                </a:cubicBezTo>
                <a:cubicBezTo>
                  <a:pt x="2313305" y="5542"/>
                  <a:pt x="2310130" y="46182"/>
                  <a:pt x="2327910" y="76662"/>
                </a:cubicBezTo>
                <a:cubicBezTo>
                  <a:pt x="2345690" y="107142"/>
                  <a:pt x="2353310" y="127462"/>
                  <a:pt x="2378710" y="152862"/>
                </a:cubicBezTo>
                <a:cubicBezTo>
                  <a:pt x="2404110" y="178262"/>
                  <a:pt x="2424430" y="195407"/>
                  <a:pt x="2454910" y="203027"/>
                </a:cubicBezTo>
                <a:cubicBezTo>
                  <a:pt x="2485390" y="210647"/>
                  <a:pt x="2499995" y="195407"/>
                  <a:pt x="2530475" y="190327"/>
                </a:cubicBezTo>
                <a:cubicBezTo>
                  <a:pt x="2560955" y="185247"/>
                  <a:pt x="2576195" y="185247"/>
                  <a:pt x="2606675" y="177627"/>
                </a:cubicBezTo>
                <a:cubicBezTo>
                  <a:pt x="2637155" y="170007"/>
                  <a:pt x="2651760" y="165562"/>
                  <a:pt x="2682240" y="152862"/>
                </a:cubicBezTo>
                <a:cubicBezTo>
                  <a:pt x="2712720" y="140162"/>
                  <a:pt x="2727960" y="130002"/>
                  <a:pt x="2758440" y="114762"/>
                </a:cubicBezTo>
                <a:cubicBezTo>
                  <a:pt x="2788920" y="99522"/>
                  <a:pt x="2803525" y="91902"/>
                  <a:pt x="2834005" y="76662"/>
                </a:cubicBezTo>
                <a:cubicBezTo>
                  <a:pt x="2864485" y="61422"/>
                  <a:pt x="2879725" y="33482"/>
                  <a:pt x="2910205" y="38562"/>
                </a:cubicBezTo>
                <a:cubicBezTo>
                  <a:pt x="2940685" y="43642"/>
                  <a:pt x="2965450" y="74122"/>
                  <a:pt x="2985770" y="102062"/>
                </a:cubicBezTo>
                <a:cubicBezTo>
                  <a:pt x="3006090" y="130002"/>
                  <a:pt x="3001010" y="147147"/>
                  <a:pt x="3011170" y="177627"/>
                </a:cubicBezTo>
                <a:cubicBezTo>
                  <a:pt x="3021330" y="208107"/>
                  <a:pt x="3026410" y="223347"/>
                  <a:pt x="3036570" y="253827"/>
                </a:cubicBezTo>
                <a:cubicBezTo>
                  <a:pt x="3046730" y="284307"/>
                  <a:pt x="3041650" y="304627"/>
                  <a:pt x="3061970" y="330027"/>
                </a:cubicBezTo>
                <a:cubicBezTo>
                  <a:pt x="3082290" y="355427"/>
                  <a:pt x="3107690" y="359872"/>
                  <a:pt x="3138170" y="380192"/>
                </a:cubicBezTo>
                <a:cubicBezTo>
                  <a:pt x="3168650" y="400512"/>
                  <a:pt x="3183255" y="410672"/>
                  <a:pt x="3213735" y="430992"/>
                </a:cubicBezTo>
                <a:cubicBezTo>
                  <a:pt x="3244215" y="451312"/>
                  <a:pt x="3259455" y="461472"/>
                  <a:pt x="3289935" y="481792"/>
                </a:cubicBezTo>
                <a:cubicBezTo>
                  <a:pt x="3320415" y="502112"/>
                  <a:pt x="3335020" y="511637"/>
                  <a:pt x="3365500" y="531957"/>
                </a:cubicBezTo>
                <a:cubicBezTo>
                  <a:pt x="3395980" y="552277"/>
                  <a:pt x="3411220" y="557357"/>
                  <a:pt x="3441700" y="582757"/>
                </a:cubicBezTo>
                <a:cubicBezTo>
                  <a:pt x="3472180" y="608157"/>
                  <a:pt x="3486785" y="641177"/>
                  <a:pt x="3517265" y="658957"/>
                </a:cubicBezTo>
                <a:cubicBezTo>
                  <a:pt x="3547745" y="676737"/>
                  <a:pt x="3560445" y="681817"/>
                  <a:pt x="3593465" y="671657"/>
                </a:cubicBezTo>
                <a:cubicBezTo>
                  <a:pt x="3626485" y="661497"/>
                  <a:pt x="3648710" y="631017"/>
                  <a:pt x="3681730" y="608157"/>
                </a:cubicBezTo>
                <a:cubicBezTo>
                  <a:pt x="3714750" y="585297"/>
                  <a:pt x="3737610" y="552277"/>
                  <a:pt x="3757930" y="557357"/>
                </a:cubicBezTo>
                <a:cubicBezTo>
                  <a:pt x="3778250" y="562437"/>
                  <a:pt x="3778250" y="603077"/>
                  <a:pt x="3783330" y="633557"/>
                </a:cubicBezTo>
                <a:cubicBezTo>
                  <a:pt x="3788410" y="664037"/>
                  <a:pt x="3775710" y="678642"/>
                  <a:pt x="3783330" y="709122"/>
                </a:cubicBezTo>
                <a:cubicBezTo>
                  <a:pt x="3790950" y="739602"/>
                  <a:pt x="3801110" y="754842"/>
                  <a:pt x="3821430" y="785322"/>
                </a:cubicBezTo>
                <a:cubicBezTo>
                  <a:pt x="3841750" y="815802"/>
                  <a:pt x="3861435" y="830407"/>
                  <a:pt x="3884295" y="860887"/>
                </a:cubicBezTo>
                <a:cubicBezTo>
                  <a:pt x="3907155" y="891367"/>
                  <a:pt x="3917315" y="906607"/>
                  <a:pt x="3935095" y="937087"/>
                </a:cubicBezTo>
                <a:cubicBezTo>
                  <a:pt x="3952875" y="967567"/>
                  <a:pt x="3966845" y="999317"/>
                  <a:pt x="3973195" y="1013287"/>
                </a:cubicBezTo>
              </a:path>
            </a:pathLst>
          </a:cu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cxnSp>
        <p:nvCxnSpPr>
          <p:cNvPr id="49" name="直接连接符 48"/>
          <p:cNvCxnSpPr/>
          <p:nvPr/>
        </p:nvCxnSpPr>
        <p:spPr>
          <a:xfrm>
            <a:off x="8033385" y="1474470"/>
            <a:ext cx="0" cy="1998980"/>
          </a:xfrm>
          <a:prstGeom prst="line">
            <a:avLst/>
          </a:prstGeom>
          <a:ln w="285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9792970" y="1474470"/>
            <a:ext cx="0" cy="1998980"/>
          </a:xfrm>
          <a:prstGeom prst="line">
            <a:avLst/>
          </a:prstGeom>
          <a:ln w="285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6767830" y="2301875"/>
            <a:ext cx="1265555" cy="12350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9792970" y="2466975"/>
            <a:ext cx="934720" cy="10064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034020" y="2315210"/>
            <a:ext cx="1784350" cy="113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7463155" y="4225925"/>
            <a:ext cx="2926080" cy="460375"/>
          </a:xfrm>
          <a:prstGeom prst="rect">
            <a:avLst/>
          </a:prstGeom>
          <a:noFill/>
          <a:ln>
            <a:noFill/>
          </a:ln>
        </p:spPr>
        <p:txBody>
          <a:bodyPr wrap="none" rtlCol="0">
            <a:spAutoFit/>
          </a:bodyPr>
          <a:p>
            <a:r>
              <a:rPr lang="zh-CN" altLang="en-US" sz="2400"/>
              <a:t>合并后的最终趋势段</a:t>
            </a:r>
            <a:endParaRPr lang="zh-CN" altLang="en-US" sz="2400"/>
          </a:p>
        </p:txBody>
      </p:sp>
      <p:sp>
        <p:nvSpPr>
          <p:cNvPr id="55" name="文本框 54"/>
          <p:cNvSpPr txBox="1"/>
          <p:nvPr/>
        </p:nvSpPr>
        <p:spPr>
          <a:xfrm>
            <a:off x="7103745" y="2366645"/>
            <a:ext cx="359410" cy="460375"/>
          </a:xfrm>
          <a:prstGeom prst="rect">
            <a:avLst/>
          </a:prstGeom>
          <a:noFill/>
          <a:ln>
            <a:noFill/>
          </a:ln>
        </p:spPr>
        <p:txBody>
          <a:bodyPr wrap="none" rtlCol="0">
            <a:spAutoFit/>
          </a:bodyPr>
          <a:p>
            <a:r>
              <a:rPr lang="en-US" altLang="zh-CN" sz="2400"/>
              <a:t>A</a:t>
            </a:r>
            <a:endParaRPr lang="en-US" altLang="zh-CN" sz="2400"/>
          </a:p>
        </p:txBody>
      </p:sp>
      <p:sp>
        <p:nvSpPr>
          <p:cNvPr id="56" name="文本框 55"/>
          <p:cNvSpPr txBox="1"/>
          <p:nvPr/>
        </p:nvSpPr>
        <p:spPr>
          <a:xfrm>
            <a:off x="10168255" y="2332990"/>
            <a:ext cx="370205" cy="460375"/>
          </a:xfrm>
          <a:prstGeom prst="rect">
            <a:avLst/>
          </a:prstGeom>
          <a:noFill/>
          <a:ln>
            <a:noFill/>
          </a:ln>
        </p:spPr>
        <p:txBody>
          <a:bodyPr wrap="none" rtlCol="0">
            <a:spAutoFit/>
          </a:bodyPr>
          <a:p>
            <a:r>
              <a:rPr lang="en-US" altLang="zh-CN" sz="2400"/>
              <a:t>D</a:t>
            </a:r>
            <a:endParaRPr lang="en-US" altLang="zh-CN" sz="2400"/>
          </a:p>
        </p:txBody>
      </p:sp>
      <p:sp>
        <p:nvSpPr>
          <p:cNvPr id="57" name="文本框 56"/>
          <p:cNvSpPr txBox="1"/>
          <p:nvPr/>
        </p:nvSpPr>
        <p:spPr>
          <a:xfrm>
            <a:off x="8462010" y="1666240"/>
            <a:ext cx="1130935" cy="460375"/>
          </a:xfrm>
          <a:prstGeom prst="rect">
            <a:avLst/>
          </a:prstGeom>
          <a:noFill/>
          <a:ln>
            <a:noFill/>
          </a:ln>
        </p:spPr>
        <p:txBody>
          <a:bodyPr wrap="square" rtlCol="0">
            <a:spAutoFit/>
          </a:bodyPr>
          <a:p>
            <a:r>
              <a:rPr lang="zh-CN" altLang="en-US" sz="2400"/>
              <a:t>合并</a:t>
            </a:r>
            <a:r>
              <a:rPr lang="en-US" altLang="zh-CN" sz="2400"/>
              <a:t>BC</a:t>
            </a:r>
            <a:endParaRPr lang="en-US" altLang="zh-CN" sz="2400"/>
          </a:p>
        </p:txBody>
      </p:sp>
      <p:sp>
        <p:nvSpPr>
          <p:cNvPr id="58" name="文本框 57"/>
          <p:cNvSpPr txBox="1"/>
          <p:nvPr/>
        </p:nvSpPr>
        <p:spPr>
          <a:xfrm>
            <a:off x="694055" y="4820285"/>
            <a:ext cx="10803255" cy="1198880"/>
          </a:xfrm>
          <a:prstGeom prst="rect">
            <a:avLst/>
          </a:prstGeom>
          <a:noFill/>
          <a:ln>
            <a:noFill/>
          </a:ln>
        </p:spPr>
        <p:txBody>
          <a:bodyPr wrap="none" rtlCol="0">
            <a:spAutoFit/>
          </a:bodyPr>
          <a:p>
            <a:pPr algn="l"/>
            <a:r>
              <a:rPr lang="zh-CN" altLang="en-US" sz="2400"/>
              <a:t>目的：消除分段过程中出现的</a:t>
            </a:r>
            <a:r>
              <a:rPr lang="zh-CN" altLang="en-US" sz="2400">
                <a:sym typeface="+mn-ea"/>
              </a:rPr>
              <a:t>过拟合</a:t>
            </a:r>
            <a:r>
              <a:rPr lang="en-US" altLang="zh-CN" sz="2400">
                <a:sym typeface="+mn-ea"/>
              </a:rPr>
              <a:t> </a:t>
            </a:r>
            <a:r>
              <a:rPr lang="zh-CN" altLang="en-US" sz="2400">
                <a:sym typeface="+mn-ea"/>
              </a:rPr>
              <a:t>。</a:t>
            </a:r>
            <a:endParaRPr lang="zh-CN" altLang="en-US" sz="2400">
              <a:sym typeface="+mn-ea"/>
            </a:endParaRPr>
          </a:p>
          <a:p>
            <a:pPr algn="l"/>
            <a:r>
              <a:rPr lang="zh-CN" altLang="en-US" sz="2400"/>
              <a:t> 步骤：依次选取相邻趋势段，采用分段阶段同样的</a:t>
            </a:r>
            <a:r>
              <a:rPr lang="en-US" altLang="zh-CN" sz="2400"/>
              <a:t>T</a:t>
            </a:r>
            <a:r>
              <a:rPr lang="zh-CN" altLang="en-US" sz="2400"/>
              <a:t>假设检验，当</a:t>
            </a:r>
            <a:r>
              <a:rPr lang="en-US" altLang="zh-CN" sz="2400"/>
              <a:t>H0</a:t>
            </a:r>
            <a:r>
              <a:rPr lang="zh-CN" altLang="en-US" sz="2400"/>
              <a:t>被接受时，</a:t>
            </a:r>
            <a:endParaRPr lang="zh-CN" altLang="en-US" sz="2400"/>
          </a:p>
          <a:p>
            <a:pPr algn="l"/>
            <a:r>
              <a:rPr lang="en-US" altLang="zh-CN" sz="2400"/>
              <a:t>	</a:t>
            </a:r>
            <a:r>
              <a:rPr lang="zh-CN" altLang="en-US" sz="2400"/>
              <a:t>就合并这两个趋势段。</a:t>
            </a:r>
            <a:endParaRPr lang="zh-CN" altLang="en-US" sz="2400"/>
          </a:p>
        </p:txBody>
      </p:sp>
    </p:spTree>
    <p:custDataLst>
      <p:tags r:id="rId3"/>
    </p:custDataLst>
  </p:cSld>
  <p:clrMapOvr>
    <a:masterClrMapping/>
  </p:clrMapOvr>
  <p:transition spd="slow" advClick="0" advTm="41837">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0" y="932815"/>
            <a:ext cx="10414635"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sym typeface="+mn-ea"/>
              </a:rPr>
              <a:t>趋势标注</a:t>
            </a:r>
            <a:endParaRPr lang="zh-CN" altLang="en-US" sz="2400" b="1" dirty="0">
              <a:latin typeface="微软雅黑" panose="020B0503020204020204" charset="-122"/>
              <a:ea typeface="微软雅黑" panose="020B0503020204020204" charset="-122"/>
              <a:sym typeface="+mn-ea"/>
            </a:endParaRPr>
          </a:p>
        </p:txBody>
      </p:sp>
      <p:sp>
        <p:nvSpPr>
          <p:cNvPr id="12" name="文本框 11"/>
          <p:cNvSpPr txBox="1"/>
          <p:nvPr/>
        </p:nvSpPr>
        <p:spPr>
          <a:xfrm>
            <a:off x="5126990" y="3706495"/>
            <a:ext cx="655955" cy="398780"/>
          </a:xfrm>
          <a:prstGeom prst="rect">
            <a:avLst/>
          </a:prstGeom>
          <a:noFill/>
        </p:spPr>
        <p:txBody>
          <a:bodyPr wrap="none" rtlCol="0">
            <a:spAutoFit/>
          </a:bodyPr>
          <a:p>
            <a:r>
              <a:rPr lang="en-US" altLang="zh-CN" sz="2000"/>
              <a:t>time</a:t>
            </a:r>
            <a:endParaRPr lang="en-US" altLang="zh-CN" sz="2000"/>
          </a:p>
        </p:txBody>
      </p:sp>
      <p:graphicFrame>
        <p:nvGraphicFramePr>
          <p:cNvPr id="2" name="对象 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38" name="文本框 37"/>
          <p:cNvSpPr txBox="1"/>
          <p:nvPr/>
        </p:nvSpPr>
        <p:spPr>
          <a:xfrm>
            <a:off x="3867785" y="1905635"/>
            <a:ext cx="309880" cy="460375"/>
          </a:xfrm>
          <a:prstGeom prst="rect">
            <a:avLst/>
          </a:prstGeom>
          <a:noFill/>
          <a:ln>
            <a:noFill/>
          </a:ln>
        </p:spPr>
        <p:txBody>
          <a:bodyPr wrap="none" rtlCol="0">
            <a:spAutoFit/>
          </a:bodyPr>
          <a:p>
            <a:endParaRPr lang="en-US" altLang="zh-CN" sz="2400"/>
          </a:p>
        </p:txBody>
      </p:sp>
      <p:cxnSp>
        <p:nvCxnSpPr>
          <p:cNvPr id="40" name="直接连接符 39"/>
          <p:cNvCxnSpPr/>
          <p:nvPr/>
        </p:nvCxnSpPr>
        <p:spPr>
          <a:xfrm>
            <a:off x="588645" y="3706495"/>
            <a:ext cx="5010785"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884555" y="1474470"/>
            <a:ext cx="0" cy="2454910"/>
          </a:xfrm>
          <a:prstGeom prst="line">
            <a:avLst/>
          </a:prstGeom>
        </p:spPr>
        <p:style>
          <a:lnRef idx="1">
            <a:schemeClr val="dk1"/>
          </a:lnRef>
          <a:fillRef idx="0">
            <a:schemeClr val="dk1"/>
          </a:fillRef>
          <a:effectRef idx="0">
            <a:schemeClr val="dk1"/>
          </a:effectRef>
          <a:fontRef idx="minor">
            <a:schemeClr val="tx1"/>
          </a:fontRef>
        </p:style>
      </p:cxnSp>
      <p:sp>
        <p:nvSpPr>
          <p:cNvPr id="48" name="任意多边形 47"/>
          <p:cNvSpPr/>
          <p:nvPr/>
        </p:nvSpPr>
        <p:spPr>
          <a:xfrm>
            <a:off x="1107440" y="1858010"/>
            <a:ext cx="3973195" cy="1410335"/>
          </a:xfrm>
          <a:custGeom>
            <a:avLst/>
            <a:gdLst>
              <a:gd name="connisteX0" fmla="*/ 0 w 3973195"/>
              <a:gd name="connsiteY0" fmla="*/ 1025352 h 1025352"/>
              <a:gd name="connisteX1" fmla="*/ 25400 w 3973195"/>
              <a:gd name="connsiteY1" fmla="*/ 937087 h 1025352"/>
              <a:gd name="connisteX2" fmla="*/ 88265 w 3973195"/>
              <a:gd name="connsiteY2" fmla="*/ 860887 h 1025352"/>
              <a:gd name="connisteX3" fmla="*/ 164465 w 3973195"/>
              <a:gd name="connsiteY3" fmla="*/ 785322 h 1025352"/>
              <a:gd name="connisteX4" fmla="*/ 215265 w 3973195"/>
              <a:gd name="connsiteY4" fmla="*/ 696422 h 1025352"/>
              <a:gd name="connisteX5" fmla="*/ 278130 w 3973195"/>
              <a:gd name="connsiteY5" fmla="*/ 620857 h 1025352"/>
              <a:gd name="connisteX6" fmla="*/ 328930 w 3973195"/>
              <a:gd name="connsiteY6" fmla="*/ 544657 h 1025352"/>
              <a:gd name="connisteX7" fmla="*/ 405130 w 3973195"/>
              <a:gd name="connsiteY7" fmla="*/ 608157 h 1025352"/>
              <a:gd name="connisteX8" fmla="*/ 480695 w 3973195"/>
              <a:gd name="connsiteY8" fmla="*/ 620857 h 1025352"/>
              <a:gd name="connisteX9" fmla="*/ 556895 w 3973195"/>
              <a:gd name="connsiteY9" fmla="*/ 671657 h 1025352"/>
              <a:gd name="connisteX10" fmla="*/ 632460 w 3973195"/>
              <a:gd name="connsiteY10" fmla="*/ 709122 h 1025352"/>
              <a:gd name="connisteX11" fmla="*/ 708660 w 3973195"/>
              <a:gd name="connsiteY11" fmla="*/ 734522 h 1025352"/>
              <a:gd name="connisteX12" fmla="*/ 784225 w 3973195"/>
              <a:gd name="connsiteY12" fmla="*/ 721822 h 1025352"/>
              <a:gd name="connisteX13" fmla="*/ 809625 w 3973195"/>
              <a:gd name="connsiteY13" fmla="*/ 646257 h 1025352"/>
              <a:gd name="connisteX14" fmla="*/ 822325 w 3973195"/>
              <a:gd name="connsiteY14" fmla="*/ 570057 h 1025352"/>
              <a:gd name="connisteX15" fmla="*/ 873125 w 3973195"/>
              <a:gd name="connsiteY15" fmla="*/ 494492 h 1025352"/>
              <a:gd name="connisteX16" fmla="*/ 935990 w 3973195"/>
              <a:gd name="connsiteY16" fmla="*/ 418292 h 1025352"/>
              <a:gd name="connisteX17" fmla="*/ 1012190 w 3973195"/>
              <a:gd name="connsiteY17" fmla="*/ 367492 h 1025352"/>
              <a:gd name="connisteX18" fmla="*/ 1088390 w 3973195"/>
              <a:gd name="connsiteY18" fmla="*/ 330027 h 1025352"/>
              <a:gd name="connisteX19" fmla="*/ 1163955 w 3973195"/>
              <a:gd name="connsiteY19" fmla="*/ 266527 h 1025352"/>
              <a:gd name="connisteX20" fmla="*/ 1240155 w 3973195"/>
              <a:gd name="connsiteY20" fmla="*/ 203027 h 1025352"/>
              <a:gd name="connisteX21" fmla="*/ 1265555 w 3973195"/>
              <a:gd name="connsiteY21" fmla="*/ 127462 h 1025352"/>
              <a:gd name="connisteX22" fmla="*/ 1341120 w 3973195"/>
              <a:gd name="connsiteY22" fmla="*/ 203027 h 1025352"/>
              <a:gd name="connisteX23" fmla="*/ 1417320 w 3973195"/>
              <a:gd name="connsiteY23" fmla="*/ 253827 h 1025352"/>
              <a:gd name="connisteX24" fmla="*/ 1492885 w 3973195"/>
              <a:gd name="connsiteY24" fmla="*/ 279227 h 1025352"/>
              <a:gd name="connisteX25" fmla="*/ 1569085 w 3973195"/>
              <a:gd name="connsiteY25" fmla="*/ 304627 h 1025352"/>
              <a:gd name="connisteX26" fmla="*/ 1657350 w 3973195"/>
              <a:gd name="connsiteY26" fmla="*/ 279227 h 1025352"/>
              <a:gd name="connisteX27" fmla="*/ 1733550 w 3973195"/>
              <a:gd name="connsiteY27" fmla="*/ 241127 h 1025352"/>
              <a:gd name="connisteX28" fmla="*/ 1809115 w 3973195"/>
              <a:gd name="connsiteY28" fmla="*/ 215727 h 1025352"/>
              <a:gd name="connisteX29" fmla="*/ 1885315 w 3973195"/>
              <a:gd name="connsiteY29" fmla="*/ 190327 h 1025352"/>
              <a:gd name="connisteX30" fmla="*/ 1973580 w 3973195"/>
              <a:gd name="connsiteY30" fmla="*/ 164927 h 1025352"/>
              <a:gd name="connisteX31" fmla="*/ 2049780 w 3973195"/>
              <a:gd name="connsiteY31" fmla="*/ 127462 h 1025352"/>
              <a:gd name="connisteX32" fmla="*/ 2138045 w 3973195"/>
              <a:gd name="connsiteY32" fmla="*/ 89362 h 1025352"/>
              <a:gd name="connisteX33" fmla="*/ 2214245 w 3973195"/>
              <a:gd name="connsiteY33" fmla="*/ 51262 h 1025352"/>
              <a:gd name="connisteX34" fmla="*/ 2290445 w 3973195"/>
              <a:gd name="connsiteY34" fmla="*/ 462 h 1025352"/>
              <a:gd name="connisteX35" fmla="*/ 2327910 w 3973195"/>
              <a:gd name="connsiteY35" fmla="*/ 76662 h 1025352"/>
              <a:gd name="connisteX36" fmla="*/ 2378710 w 3973195"/>
              <a:gd name="connsiteY36" fmla="*/ 152862 h 1025352"/>
              <a:gd name="connisteX37" fmla="*/ 2454910 w 3973195"/>
              <a:gd name="connsiteY37" fmla="*/ 203027 h 1025352"/>
              <a:gd name="connisteX38" fmla="*/ 2530475 w 3973195"/>
              <a:gd name="connsiteY38" fmla="*/ 190327 h 1025352"/>
              <a:gd name="connisteX39" fmla="*/ 2606675 w 3973195"/>
              <a:gd name="connsiteY39" fmla="*/ 177627 h 1025352"/>
              <a:gd name="connisteX40" fmla="*/ 2682240 w 3973195"/>
              <a:gd name="connsiteY40" fmla="*/ 152862 h 1025352"/>
              <a:gd name="connisteX41" fmla="*/ 2758440 w 3973195"/>
              <a:gd name="connsiteY41" fmla="*/ 114762 h 1025352"/>
              <a:gd name="connisteX42" fmla="*/ 2834005 w 3973195"/>
              <a:gd name="connsiteY42" fmla="*/ 76662 h 1025352"/>
              <a:gd name="connisteX43" fmla="*/ 2910205 w 3973195"/>
              <a:gd name="connsiteY43" fmla="*/ 38562 h 1025352"/>
              <a:gd name="connisteX44" fmla="*/ 2985770 w 3973195"/>
              <a:gd name="connsiteY44" fmla="*/ 102062 h 1025352"/>
              <a:gd name="connisteX45" fmla="*/ 3011170 w 3973195"/>
              <a:gd name="connsiteY45" fmla="*/ 177627 h 1025352"/>
              <a:gd name="connisteX46" fmla="*/ 3036570 w 3973195"/>
              <a:gd name="connsiteY46" fmla="*/ 253827 h 1025352"/>
              <a:gd name="connisteX47" fmla="*/ 3061970 w 3973195"/>
              <a:gd name="connsiteY47" fmla="*/ 330027 h 1025352"/>
              <a:gd name="connisteX48" fmla="*/ 3138170 w 3973195"/>
              <a:gd name="connsiteY48" fmla="*/ 380192 h 1025352"/>
              <a:gd name="connisteX49" fmla="*/ 3213735 w 3973195"/>
              <a:gd name="connsiteY49" fmla="*/ 430992 h 1025352"/>
              <a:gd name="connisteX50" fmla="*/ 3289935 w 3973195"/>
              <a:gd name="connsiteY50" fmla="*/ 481792 h 1025352"/>
              <a:gd name="connisteX51" fmla="*/ 3365500 w 3973195"/>
              <a:gd name="connsiteY51" fmla="*/ 531957 h 1025352"/>
              <a:gd name="connisteX52" fmla="*/ 3441700 w 3973195"/>
              <a:gd name="connsiteY52" fmla="*/ 582757 h 1025352"/>
              <a:gd name="connisteX53" fmla="*/ 3517265 w 3973195"/>
              <a:gd name="connsiteY53" fmla="*/ 658957 h 1025352"/>
              <a:gd name="connisteX54" fmla="*/ 3593465 w 3973195"/>
              <a:gd name="connsiteY54" fmla="*/ 671657 h 1025352"/>
              <a:gd name="connisteX55" fmla="*/ 3681730 w 3973195"/>
              <a:gd name="connsiteY55" fmla="*/ 608157 h 1025352"/>
              <a:gd name="connisteX56" fmla="*/ 3757930 w 3973195"/>
              <a:gd name="connsiteY56" fmla="*/ 557357 h 1025352"/>
              <a:gd name="connisteX57" fmla="*/ 3783330 w 3973195"/>
              <a:gd name="connsiteY57" fmla="*/ 633557 h 1025352"/>
              <a:gd name="connisteX58" fmla="*/ 3783330 w 3973195"/>
              <a:gd name="connsiteY58" fmla="*/ 709122 h 1025352"/>
              <a:gd name="connisteX59" fmla="*/ 3821430 w 3973195"/>
              <a:gd name="connsiteY59" fmla="*/ 785322 h 1025352"/>
              <a:gd name="connisteX60" fmla="*/ 3884295 w 3973195"/>
              <a:gd name="connsiteY60" fmla="*/ 860887 h 1025352"/>
              <a:gd name="connisteX61" fmla="*/ 3935095 w 3973195"/>
              <a:gd name="connsiteY61" fmla="*/ 937087 h 1025352"/>
              <a:gd name="connisteX62" fmla="*/ 3973195 w 3973195"/>
              <a:gd name="connsiteY62" fmla="*/ 1013287 h 102535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Lst>
            <a:rect l="l" t="t" r="r" b="b"/>
            <a:pathLst>
              <a:path w="3973195" h="1025352">
                <a:moveTo>
                  <a:pt x="0" y="1025352"/>
                </a:moveTo>
                <a:cubicBezTo>
                  <a:pt x="3810" y="1009477"/>
                  <a:pt x="7620" y="970107"/>
                  <a:pt x="25400" y="937087"/>
                </a:cubicBezTo>
                <a:cubicBezTo>
                  <a:pt x="43180" y="904067"/>
                  <a:pt x="60325" y="891367"/>
                  <a:pt x="88265" y="860887"/>
                </a:cubicBezTo>
                <a:cubicBezTo>
                  <a:pt x="116205" y="830407"/>
                  <a:pt x="139065" y="818342"/>
                  <a:pt x="164465" y="785322"/>
                </a:cubicBezTo>
                <a:cubicBezTo>
                  <a:pt x="189865" y="752302"/>
                  <a:pt x="192405" y="729442"/>
                  <a:pt x="215265" y="696422"/>
                </a:cubicBezTo>
                <a:cubicBezTo>
                  <a:pt x="238125" y="663402"/>
                  <a:pt x="255270" y="651337"/>
                  <a:pt x="278130" y="620857"/>
                </a:cubicBezTo>
                <a:cubicBezTo>
                  <a:pt x="300990" y="590377"/>
                  <a:pt x="303530" y="547197"/>
                  <a:pt x="328930" y="544657"/>
                </a:cubicBezTo>
                <a:cubicBezTo>
                  <a:pt x="354330" y="542117"/>
                  <a:pt x="374650" y="592917"/>
                  <a:pt x="405130" y="608157"/>
                </a:cubicBezTo>
                <a:cubicBezTo>
                  <a:pt x="435610" y="623397"/>
                  <a:pt x="450215" y="608157"/>
                  <a:pt x="480695" y="620857"/>
                </a:cubicBezTo>
                <a:cubicBezTo>
                  <a:pt x="511175" y="633557"/>
                  <a:pt x="526415" y="653877"/>
                  <a:pt x="556895" y="671657"/>
                </a:cubicBezTo>
                <a:cubicBezTo>
                  <a:pt x="587375" y="689437"/>
                  <a:pt x="601980" y="696422"/>
                  <a:pt x="632460" y="709122"/>
                </a:cubicBezTo>
                <a:cubicBezTo>
                  <a:pt x="662940" y="721822"/>
                  <a:pt x="678180" y="731982"/>
                  <a:pt x="708660" y="734522"/>
                </a:cubicBezTo>
                <a:cubicBezTo>
                  <a:pt x="739140" y="737062"/>
                  <a:pt x="763905" y="739602"/>
                  <a:pt x="784225" y="721822"/>
                </a:cubicBezTo>
                <a:cubicBezTo>
                  <a:pt x="804545" y="704042"/>
                  <a:pt x="802005" y="676737"/>
                  <a:pt x="809625" y="646257"/>
                </a:cubicBezTo>
                <a:cubicBezTo>
                  <a:pt x="817245" y="615777"/>
                  <a:pt x="809625" y="600537"/>
                  <a:pt x="822325" y="570057"/>
                </a:cubicBezTo>
                <a:cubicBezTo>
                  <a:pt x="835025" y="539577"/>
                  <a:pt x="850265" y="524972"/>
                  <a:pt x="873125" y="494492"/>
                </a:cubicBezTo>
                <a:cubicBezTo>
                  <a:pt x="895985" y="464012"/>
                  <a:pt x="908050" y="443692"/>
                  <a:pt x="935990" y="418292"/>
                </a:cubicBezTo>
                <a:cubicBezTo>
                  <a:pt x="963930" y="392892"/>
                  <a:pt x="981710" y="385272"/>
                  <a:pt x="1012190" y="367492"/>
                </a:cubicBezTo>
                <a:cubicBezTo>
                  <a:pt x="1042670" y="349712"/>
                  <a:pt x="1057910" y="350347"/>
                  <a:pt x="1088390" y="330027"/>
                </a:cubicBezTo>
                <a:cubicBezTo>
                  <a:pt x="1118870" y="309707"/>
                  <a:pt x="1133475" y="291927"/>
                  <a:pt x="1163955" y="266527"/>
                </a:cubicBezTo>
                <a:cubicBezTo>
                  <a:pt x="1194435" y="241127"/>
                  <a:pt x="1219835" y="230967"/>
                  <a:pt x="1240155" y="203027"/>
                </a:cubicBezTo>
                <a:cubicBezTo>
                  <a:pt x="1260475" y="175087"/>
                  <a:pt x="1245235" y="127462"/>
                  <a:pt x="1265555" y="127462"/>
                </a:cubicBezTo>
                <a:cubicBezTo>
                  <a:pt x="1285875" y="127462"/>
                  <a:pt x="1310640" y="177627"/>
                  <a:pt x="1341120" y="203027"/>
                </a:cubicBezTo>
                <a:cubicBezTo>
                  <a:pt x="1371600" y="228427"/>
                  <a:pt x="1386840" y="238587"/>
                  <a:pt x="1417320" y="253827"/>
                </a:cubicBezTo>
                <a:cubicBezTo>
                  <a:pt x="1447800" y="269067"/>
                  <a:pt x="1462405" y="269067"/>
                  <a:pt x="1492885" y="279227"/>
                </a:cubicBezTo>
                <a:cubicBezTo>
                  <a:pt x="1523365" y="289387"/>
                  <a:pt x="1536065" y="304627"/>
                  <a:pt x="1569085" y="304627"/>
                </a:cubicBezTo>
                <a:cubicBezTo>
                  <a:pt x="1602105" y="304627"/>
                  <a:pt x="1624330" y="291927"/>
                  <a:pt x="1657350" y="279227"/>
                </a:cubicBezTo>
                <a:cubicBezTo>
                  <a:pt x="1690370" y="266527"/>
                  <a:pt x="1703070" y="253827"/>
                  <a:pt x="1733550" y="241127"/>
                </a:cubicBezTo>
                <a:cubicBezTo>
                  <a:pt x="1764030" y="228427"/>
                  <a:pt x="1778635" y="225887"/>
                  <a:pt x="1809115" y="215727"/>
                </a:cubicBezTo>
                <a:cubicBezTo>
                  <a:pt x="1839595" y="205567"/>
                  <a:pt x="1852295" y="200487"/>
                  <a:pt x="1885315" y="190327"/>
                </a:cubicBezTo>
                <a:cubicBezTo>
                  <a:pt x="1918335" y="180167"/>
                  <a:pt x="1940560" y="177627"/>
                  <a:pt x="1973580" y="164927"/>
                </a:cubicBezTo>
                <a:cubicBezTo>
                  <a:pt x="2006600" y="152227"/>
                  <a:pt x="2016760" y="142702"/>
                  <a:pt x="2049780" y="127462"/>
                </a:cubicBezTo>
                <a:cubicBezTo>
                  <a:pt x="2082800" y="112222"/>
                  <a:pt x="2105025" y="104602"/>
                  <a:pt x="2138045" y="89362"/>
                </a:cubicBezTo>
                <a:cubicBezTo>
                  <a:pt x="2171065" y="74122"/>
                  <a:pt x="2183765" y="69042"/>
                  <a:pt x="2214245" y="51262"/>
                </a:cubicBezTo>
                <a:cubicBezTo>
                  <a:pt x="2244725" y="33482"/>
                  <a:pt x="2267585" y="-4618"/>
                  <a:pt x="2290445" y="462"/>
                </a:cubicBezTo>
                <a:cubicBezTo>
                  <a:pt x="2313305" y="5542"/>
                  <a:pt x="2310130" y="46182"/>
                  <a:pt x="2327910" y="76662"/>
                </a:cubicBezTo>
                <a:cubicBezTo>
                  <a:pt x="2345690" y="107142"/>
                  <a:pt x="2353310" y="127462"/>
                  <a:pt x="2378710" y="152862"/>
                </a:cubicBezTo>
                <a:cubicBezTo>
                  <a:pt x="2404110" y="178262"/>
                  <a:pt x="2424430" y="195407"/>
                  <a:pt x="2454910" y="203027"/>
                </a:cubicBezTo>
                <a:cubicBezTo>
                  <a:pt x="2485390" y="210647"/>
                  <a:pt x="2499995" y="195407"/>
                  <a:pt x="2530475" y="190327"/>
                </a:cubicBezTo>
                <a:cubicBezTo>
                  <a:pt x="2560955" y="185247"/>
                  <a:pt x="2576195" y="185247"/>
                  <a:pt x="2606675" y="177627"/>
                </a:cubicBezTo>
                <a:cubicBezTo>
                  <a:pt x="2637155" y="170007"/>
                  <a:pt x="2651760" y="165562"/>
                  <a:pt x="2682240" y="152862"/>
                </a:cubicBezTo>
                <a:cubicBezTo>
                  <a:pt x="2712720" y="140162"/>
                  <a:pt x="2727960" y="130002"/>
                  <a:pt x="2758440" y="114762"/>
                </a:cubicBezTo>
                <a:cubicBezTo>
                  <a:pt x="2788920" y="99522"/>
                  <a:pt x="2803525" y="91902"/>
                  <a:pt x="2834005" y="76662"/>
                </a:cubicBezTo>
                <a:cubicBezTo>
                  <a:pt x="2864485" y="61422"/>
                  <a:pt x="2879725" y="33482"/>
                  <a:pt x="2910205" y="38562"/>
                </a:cubicBezTo>
                <a:cubicBezTo>
                  <a:pt x="2940685" y="43642"/>
                  <a:pt x="2965450" y="74122"/>
                  <a:pt x="2985770" y="102062"/>
                </a:cubicBezTo>
                <a:cubicBezTo>
                  <a:pt x="3006090" y="130002"/>
                  <a:pt x="3001010" y="147147"/>
                  <a:pt x="3011170" y="177627"/>
                </a:cubicBezTo>
                <a:cubicBezTo>
                  <a:pt x="3021330" y="208107"/>
                  <a:pt x="3026410" y="223347"/>
                  <a:pt x="3036570" y="253827"/>
                </a:cubicBezTo>
                <a:cubicBezTo>
                  <a:pt x="3046730" y="284307"/>
                  <a:pt x="3041650" y="304627"/>
                  <a:pt x="3061970" y="330027"/>
                </a:cubicBezTo>
                <a:cubicBezTo>
                  <a:pt x="3082290" y="355427"/>
                  <a:pt x="3107690" y="359872"/>
                  <a:pt x="3138170" y="380192"/>
                </a:cubicBezTo>
                <a:cubicBezTo>
                  <a:pt x="3168650" y="400512"/>
                  <a:pt x="3183255" y="410672"/>
                  <a:pt x="3213735" y="430992"/>
                </a:cubicBezTo>
                <a:cubicBezTo>
                  <a:pt x="3244215" y="451312"/>
                  <a:pt x="3259455" y="461472"/>
                  <a:pt x="3289935" y="481792"/>
                </a:cubicBezTo>
                <a:cubicBezTo>
                  <a:pt x="3320415" y="502112"/>
                  <a:pt x="3335020" y="511637"/>
                  <a:pt x="3365500" y="531957"/>
                </a:cubicBezTo>
                <a:cubicBezTo>
                  <a:pt x="3395980" y="552277"/>
                  <a:pt x="3411220" y="557357"/>
                  <a:pt x="3441700" y="582757"/>
                </a:cubicBezTo>
                <a:cubicBezTo>
                  <a:pt x="3472180" y="608157"/>
                  <a:pt x="3486785" y="641177"/>
                  <a:pt x="3517265" y="658957"/>
                </a:cubicBezTo>
                <a:cubicBezTo>
                  <a:pt x="3547745" y="676737"/>
                  <a:pt x="3560445" y="681817"/>
                  <a:pt x="3593465" y="671657"/>
                </a:cubicBezTo>
                <a:cubicBezTo>
                  <a:pt x="3626485" y="661497"/>
                  <a:pt x="3648710" y="631017"/>
                  <a:pt x="3681730" y="608157"/>
                </a:cubicBezTo>
                <a:cubicBezTo>
                  <a:pt x="3714750" y="585297"/>
                  <a:pt x="3737610" y="552277"/>
                  <a:pt x="3757930" y="557357"/>
                </a:cubicBezTo>
                <a:cubicBezTo>
                  <a:pt x="3778250" y="562437"/>
                  <a:pt x="3778250" y="603077"/>
                  <a:pt x="3783330" y="633557"/>
                </a:cubicBezTo>
                <a:cubicBezTo>
                  <a:pt x="3788410" y="664037"/>
                  <a:pt x="3775710" y="678642"/>
                  <a:pt x="3783330" y="709122"/>
                </a:cubicBezTo>
                <a:cubicBezTo>
                  <a:pt x="3790950" y="739602"/>
                  <a:pt x="3801110" y="754842"/>
                  <a:pt x="3821430" y="785322"/>
                </a:cubicBezTo>
                <a:cubicBezTo>
                  <a:pt x="3841750" y="815802"/>
                  <a:pt x="3861435" y="830407"/>
                  <a:pt x="3884295" y="860887"/>
                </a:cubicBezTo>
                <a:cubicBezTo>
                  <a:pt x="3907155" y="891367"/>
                  <a:pt x="3917315" y="906607"/>
                  <a:pt x="3935095" y="937087"/>
                </a:cubicBezTo>
                <a:cubicBezTo>
                  <a:pt x="3952875" y="967567"/>
                  <a:pt x="3966845" y="999317"/>
                  <a:pt x="3973195" y="1013287"/>
                </a:cubicBezTo>
              </a:path>
            </a:pathLst>
          </a:cu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cxnSp>
        <p:nvCxnSpPr>
          <p:cNvPr id="49" name="直接连接符 48"/>
          <p:cNvCxnSpPr/>
          <p:nvPr/>
        </p:nvCxnSpPr>
        <p:spPr>
          <a:xfrm>
            <a:off x="2376170" y="1323975"/>
            <a:ext cx="0" cy="1998980"/>
          </a:xfrm>
          <a:prstGeom prst="line">
            <a:avLst/>
          </a:prstGeom>
          <a:ln w="285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129405" y="1269365"/>
            <a:ext cx="0" cy="1998980"/>
          </a:xfrm>
          <a:prstGeom prst="line">
            <a:avLst/>
          </a:prstGeom>
          <a:ln w="285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1107440" y="2033270"/>
            <a:ext cx="1265555" cy="12350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145915" y="2199005"/>
            <a:ext cx="934720" cy="10064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160905" y="3929380"/>
            <a:ext cx="1706880" cy="460375"/>
          </a:xfrm>
          <a:prstGeom prst="rect">
            <a:avLst/>
          </a:prstGeom>
          <a:noFill/>
          <a:ln>
            <a:noFill/>
          </a:ln>
        </p:spPr>
        <p:txBody>
          <a:bodyPr wrap="none" rtlCol="0">
            <a:spAutoFit/>
          </a:bodyPr>
          <a:p>
            <a:r>
              <a:rPr lang="zh-CN" altLang="en-US" sz="2400"/>
              <a:t>最终趋势段</a:t>
            </a:r>
            <a:endParaRPr lang="zh-CN" altLang="en-US" sz="2400"/>
          </a:p>
        </p:txBody>
      </p:sp>
      <p:sp>
        <p:nvSpPr>
          <p:cNvPr id="58" name="文本框 57"/>
          <p:cNvSpPr txBox="1"/>
          <p:nvPr/>
        </p:nvSpPr>
        <p:spPr>
          <a:xfrm>
            <a:off x="193675" y="4744085"/>
            <a:ext cx="11965305" cy="829945"/>
          </a:xfrm>
          <a:prstGeom prst="rect">
            <a:avLst/>
          </a:prstGeom>
          <a:noFill/>
          <a:ln>
            <a:noFill/>
          </a:ln>
        </p:spPr>
        <p:txBody>
          <a:bodyPr wrap="none" rtlCol="0">
            <a:spAutoFit/>
          </a:bodyPr>
          <a:p>
            <a:pPr algn="l"/>
            <a:r>
              <a:rPr lang="zh-CN" altLang="en-US" sz="2400"/>
              <a:t>将每个趋势段表示成二元组</a:t>
            </a:r>
            <a:r>
              <a:rPr lang="en-US" altLang="zh-CN" sz="2400"/>
              <a:t>(m,R^2)</a:t>
            </a:r>
            <a:r>
              <a:rPr lang="zh-CN" altLang="en-US" sz="2400"/>
              <a:t>，</a:t>
            </a:r>
            <a:r>
              <a:rPr lang="en-US" altLang="zh-CN" sz="2400">
                <a:sym typeface="+mn-ea"/>
              </a:rPr>
              <a:t>m</a:t>
            </a:r>
            <a:r>
              <a:rPr lang="zh-CN" altLang="en-US" sz="2400">
                <a:sym typeface="+mn-ea"/>
              </a:rPr>
              <a:t>是趋势段对应回归线斜率，</a:t>
            </a:r>
            <a:r>
              <a:rPr lang="en-US" altLang="zh-CN" sz="2400">
                <a:sym typeface="+mn-ea"/>
              </a:rPr>
              <a:t>m</a:t>
            </a:r>
            <a:r>
              <a:rPr lang="zh-CN" altLang="en-US" sz="2400">
                <a:sym typeface="+mn-ea"/>
              </a:rPr>
              <a:t>归一化到</a:t>
            </a:r>
            <a:r>
              <a:rPr lang="en-US" altLang="zh-CN" sz="2400">
                <a:sym typeface="+mn-ea"/>
              </a:rPr>
              <a:t>[-1,1]</a:t>
            </a:r>
            <a:endParaRPr lang="en-US" altLang="zh-CN" sz="2400">
              <a:sym typeface="+mn-ea"/>
            </a:endParaRPr>
          </a:p>
          <a:p>
            <a:pPr algn="l"/>
            <a:r>
              <a:rPr lang="zh-CN" altLang="en-US" sz="2400">
                <a:sym typeface="+mn-ea"/>
              </a:rPr>
              <a:t>区间，</a:t>
            </a:r>
            <a:r>
              <a:rPr lang="en-US" altLang="zh-CN" sz="2400">
                <a:sym typeface="+mn-ea"/>
              </a:rPr>
              <a:t>R^2</a:t>
            </a:r>
            <a:r>
              <a:rPr lang="zh-CN" altLang="en-US" sz="2400">
                <a:sym typeface="+mn-ea"/>
              </a:rPr>
              <a:t>度量了原始曲线和回归线拟合程度，</a:t>
            </a:r>
            <a:r>
              <a:rPr lang="en-US" altLang="zh-CN" sz="2400">
                <a:sym typeface="+mn-ea"/>
              </a:rPr>
              <a:t>R^2</a:t>
            </a:r>
            <a:r>
              <a:rPr lang="zh-CN" altLang="en-US" sz="2400">
                <a:sym typeface="+mn-ea"/>
              </a:rPr>
              <a:t>在</a:t>
            </a:r>
            <a:r>
              <a:rPr lang="en-US" altLang="zh-CN" sz="2400">
                <a:sym typeface="+mn-ea"/>
              </a:rPr>
              <a:t>0</a:t>
            </a:r>
            <a:r>
              <a:rPr lang="zh-CN" altLang="en-US" sz="2400">
                <a:sym typeface="+mn-ea"/>
              </a:rPr>
              <a:t>到</a:t>
            </a:r>
            <a:r>
              <a:rPr lang="en-US" altLang="zh-CN" sz="2400">
                <a:sym typeface="+mn-ea"/>
              </a:rPr>
              <a:t>1</a:t>
            </a:r>
            <a:r>
              <a:rPr lang="zh-CN" altLang="en-US" sz="2400">
                <a:sym typeface="+mn-ea"/>
              </a:rPr>
              <a:t>之间，</a:t>
            </a:r>
            <a:r>
              <a:rPr lang="en-US" altLang="zh-CN" sz="2400">
                <a:sym typeface="+mn-ea"/>
              </a:rPr>
              <a:t>R^2</a:t>
            </a:r>
            <a:r>
              <a:rPr lang="zh-CN" altLang="en-US" sz="2400">
                <a:sym typeface="+mn-ea"/>
              </a:rPr>
              <a:t>大说明拟合效果好。</a:t>
            </a:r>
            <a:endParaRPr lang="zh-CN" altLang="en-US" sz="2400"/>
          </a:p>
        </p:txBody>
      </p:sp>
      <p:cxnSp>
        <p:nvCxnSpPr>
          <p:cNvPr id="3" name="直接连接符 2"/>
          <p:cNvCxnSpPr/>
          <p:nvPr/>
        </p:nvCxnSpPr>
        <p:spPr>
          <a:xfrm>
            <a:off x="2379345" y="2036445"/>
            <a:ext cx="1758950" cy="1644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38735" y="1506855"/>
            <a:ext cx="696595" cy="398780"/>
          </a:xfrm>
          <a:prstGeom prst="rect">
            <a:avLst/>
          </a:prstGeom>
          <a:noFill/>
        </p:spPr>
        <p:txBody>
          <a:bodyPr wrap="none" rtlCol="0">
            <a:spAutoFit/>
          </a:bodyPr>
          <a:p>
            <a:r>
              <a:rPr lang="en-US" altLang="zh-CN" sz="2000"/>
              <a:t>price</a:t>
            </a:r>
            <a:endParaRPr lang="en-US" altLang="zh-CN" sz="2000"/>
          </a:p>
        </p:txBody>
      </p:sp>
      <p:graphicFrame>
        <p:nvGraphicFramePr>
          <p:cNvPr id="9" name="对象 8"/>
          <p:cNvGraphicFramePr/>
          <p:nvPr/>
        </p:nvGraphicFramePr>
        <p:xfrm>
          <a:off x="7499985" y="1393190"/>
          <a:ext cx="3296920" cy="1066800"/>
        </p:xfrm>
        <a:graphic>
          <a:graphicData uri="http://schemas.openxmlformats.org/presentationml/2006/ole">
            <mc:AlternateContent xmlns:mc="http://schemas.openxmlformats.org/markup-compatibility/2006">
              <mc:Choice xmlns:v="urn:schemas-microsoft-com:vml" Requires="v">
                <p:oleObj spid="_x0000_s14" name="" r:id="rId3" imgW="3244850" imgH="956310" progId="Equation.KSEE3">
                  <p:embed/>
                </p:oleObj>
              </mc:Choice>
              <mc:Fallback>
                <p:oleObj name="" r:id="rId3" imgW="3244850" imgH="956310" progId="Equation.KSEE3">
                  <p:embed/>
                  <p:pic>
                    <p:nvPicPr>
                      <p:cNvPr id="0" name="图片 13"/>
                      <p:cNvPicPr/>
                      <p:nvPr/>
                    </p:nvPicPr>
                    <p:blipFill>
                      <a:blip r:embed="rId4"/>
                      <a:stretch>
                        <a:fillRect/>
                      </a:stretch>
                    </p:blipFill>
                    <p:spPr>
                      <a:xfrm>
                        <a:off x="7499985" y="1393190"/>
                        <a:ext cx="3296920" cy="1066800"/>
                      </a:xfrm>
                      <a:prstGeom prst="rect">
                        <a:avLst/>
                      </a:prstGeom>
                    </p:spPr>
                  </p:pic>
                </p:oleObj>
              </mc:Fallback>
            </mc:AlternateContent>
          </a:graphicData>
        </a:graphic>
      </p:graphicFrame>
      <p:sp>
        <p:nvSpPr>
          <p:cNvPr id="15" name="文本框 14"/>
          <p:cNvSpPr txBox="1"/>
          <p:nvPr/>
        </p:nvSpPr>
        <p:spPr>
          <a:xfrm>
            <a:off x="5442585" y="1696720"/>
            <a:ext cx="2178685" cy="460375"/>
          </a:xfrm>
          <a:prstGeom prst="rect">
            <a:avLst/>
          </a:prstGeom>
          <a:noFill/>
          <a:ln>
            <a:noFill/>
          </a:ln>
        </p:spPr>
        <p:txBody>
          <a:bodyPr wrap="none" rtlCol="0">
            <a:spAutoFit/>
          </a:bodyPr>
          <a:p>
            <a:r>
              <a:rPr lang="en-US" altLang="zh-CN" sz="2400"/>
              <a:t>R^2</a:t>
            </a:r>
            <a:r>
              <a:rPr lang="zh-CN" altLang="en-US" sz="2400"/>
              <a:t>计算公式：</a:t>
            </a:r>
            <a:endParaRPr lang="zh-CN" altLang="en-US" sz="2400"/>
          </a:p>
        </p:txBody>
      </p:sp>
      <p:sp>
        <p:nvSpPr>
          <p:cNvPr id="24" name="文本框 23"/>
          <p:cNvSpPr txBox="1"/>
          <p:nvPr/>
        </p:nvSpPr>
        <p:spPr>
          <a:xfrm>
            <a:off x="5782945" y="2581275"/>
            <a:ext cx="6436995" cy="460375"/>
          </a:xfrm>
          <a:prstGeom prst="rect">
            <a:avLst/>
          </a:prstGeom>
          <a:noFill/>
          <a:ln>
            <a:noFill/>
          </a:ln>
        </p:spPr>
        <p:txBody>
          <a:bodyPr wrap="square" rtlCol="0">
            <a:spAutoFit/>
          </a:bodyPr>
          <a:p>
            <a:r>
              <a:rPr lang="zh-CN" altLang="en-US" sz="2400"/>
              <a:t>是原始值，    是对应的回归值，  是原始点均值</a:t>
            </a:r>
            <a:endParaRPr lang="zh-CN" altLang="en-US" sz="2400"/>
          </a:p>
        </p:txBody>
      </p:sp>
      <p:graphicFrame>
        <p:nvGraphicFramePr>
          <p:cNvPr id="27" name="对象 26"/>
          <p:cNvGraphicFramePr/>
          <p:nvPr/>
        </p:nvGraphicFramePr>
        <p:xfrm>
          <a:off x="5442268" y="2594610"/>
          <a:ext cx="471170" cy="466090"/>
        </p:xfrm>
        <a:graphic>
          <a:graphicData uri="http://schemas.openxmlformats.org/presentationml/2006/ole">
            <mc:AlternateContent xmlns:mc="http://schemas.openxmlformats.org/markup-compatibility/2006">
              <mc:Choice xmlns:v="urn:schemas-microsoft-com:vml" Requires="v">
                <p:oleObj spid="_x0000_s28" name="" r:id="rId5" imgW="278765" imgH="326390" progId="Equation.KSEE3">
                  <p:embed/>
                </p:oleObj>
              </mc:Choice>
              <mc:Fallback>
                <p:oleObj name="" r:id="rId5" imgW="278765" imgH="326390" progId="Equation.KSEE3">
                  <p:embed/>
                  <p:pic>
                    <p:nvPicPr>
                      <p:cNvPr id="0" name="图片 27"/>
                      <p:cNvPicPr/>
                      <p:nvPr/>
                    </p:nvPicPr>
                    <p:blipFill>
                      <a:blip r:embed="rId6"/>
                      <a:stretch>
                        <a:fillRect/>
                      </a:stretch>
                    </p:blipFill>
                    <p:spPr>
                      <a:xfrm>
                        <a:off x="5442268" y="2594610"/>
                        <a:ext cx="471170" cy="466090"/>
                      </a:xfrm>
                      <a:prstGeom prst="rect">
                        <a:avLst/>
                      </a:prstGeom>
                    </p:spPr>
                  </p:pic>
                </p:oleObj>
              </mc:Fallback>
            </mc:AlternateContent>
          </a:graphicData>
        </a:graphic>
      </p:graphicFrame>
      <p:graphicFrame>
        <p:nvGraphicFramePr>
          <p:cNvPr id="29" name="对象 28"/>
          <p:cNvGraphicFramePr/>
          <p:nvPr/>
        </p:nvGraphicFramePr>
        <p:xfrm>
          <a:off x="9940925" y="2562225"/>
          <a:ext cx="384175" cy="461645"/>
        </p:xfrm>
        <a:graphic>
          <a:graphicData uri="http://schemas.openxmlformats.org/presentationml/2006/ole">
            <mc:AlternateContent xmlns:mc="http://schemas.openxmlformats.org/markup-compatibility/2006">
              <mc:Choice xmlns:v="urn:schemas-microsoft-com:vml" Requires="v">
                <p:oleObj spid="_x0000_s30" name="" r:id="rId7" imgW="397510" imgH="395605" progId="Equation.KSEE3">
                  <p:embed/>
                </p:oleObj>
              </mc:Choice>
              <mc:Fallback>
                <p:oleObj name="" r:id="rId7" imgW="397510" imgH="395605" progId="Equation.KSEE3">
                  <p:embed/>
                  <p:pic>
                    <p:nvPicPr>
                      <p:cNvPr id="0" name="图片 29"/>
                      <p:cNvPicPr/>
                      <p:nvPr/>
                    </p:nvPicPr>
                    <p:blipFill>
                      <a:blip r:embed="rId8"/>
                      <a:stretch>
                        <a:fillRect/>
                      </a:stretch>
                    </p:blipFill>
                    <p:spPr>
                      <a:xfrm>
                        <a:off x="9940925" y="2562225"/>
                        <a:ext cx="384175" cy="461645"/>
                      </a:xfrm>
                      <a:prstGeom prst="rect">
                        <a:avLst/>
                      </a:prstGeom>
                    </p:spPr>
                  </p:pic>
                </p:oleObj>
              </mc:Fallback>
            </mc:AlternateContent>
          </a:graphicData>
        </a:graphic>
      </p:graphicFrame>
      <p:graphicFrame>
        <p:nvGraphicFramePr>
          <p:cNvPr id="31" name="对象 30"/>
          <p:cNvGraphicFramePr/>
          <p:nvPr/>
        </p:nvGraphicFramePr>
        <p:xfrm>
          <a:off x="7256145" y="2562225"/>
          <a:ext cx="422910" cy="498475"/>
        </p:xfrm>
        <a:graphic>
          <a:graphicData uri="http://schemas.openxmlformats.org/presentationml/2006/ole">
            <mc:AlternateContent xmlns:mc="http://schemas.openxmlformats.org/markup-compatibility/2006">
              <mc:Choice xmlns:v="urn:schemas-microsoft-com:vml" Requires="v">
                <p:oleObj spid="_x0000_s32" name="" r:id="rId9" imgW="417830" imgH="382905" progId="Equation.KSEE3">
                  <p:embed/>
                </p:oleObj>
              </mc:Choice>
              <mc:Fallback>
                <p:oleObj name="" r:id="rId9" imgW="417830" imgH="382905" progId="Equation.KSEE3">
                  <p:embed/>
                  <p:pic>
                    <p:nvPicPr>
                      <p:cNvPr id="0" name="图片 31"/>
                      <p:cNvPicPr/>
                      <p:nvPr/>
                    </p:nvPicPr>
                    <p:blipFill>
                      <a:blip r:embed="rId10"/>
                      <a:stretch>
                        <a:fillRect/>
                      </a:stretch>
                    </p:blipFill>
                    <p:spPr>
                      <a:xfrm>
                        <a:off x="7256145" y="2562225"/>
                        <a:ext cx="422910" cy="498475"/>
                      </a:xfrm>
                      <a:prstGeom prst="rect">
                        <a:avLst/>
                      </a:prstGeom>
                    </p:spPr>
                  </p:pic>
                </p:oleObj>
              </mc:Fallback>
            </mc:AlternateContent>
          </a:graphicData>
        </a:graphic>
      </p:graphicFrame>
    </p:spTree>
    <p:custDataLst>
      <p:tags r:id="rId11"/>
    </p:custDataLst>
  </p:cSld>
  <p:clrMapOvr>
    <a:masterClrMapping/>
  </p:clrMapOvr>
  <p:transition spd="slow" advClick="0" advTm="41837">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0" y="932815"/>
            <a:ext cx="10414635"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sym typeface="+mn-ea"/>
              </a:rPr>
              <a:t>趋势聚类</a:t>
            </a:r>
            <a:endParaRPr lang="zh-CN" altLang="en-US" sz="2400" b="1" dirty="0">
              <a:latin typeface="微软雅黑" panose="020B0503020204020204" charset="-122"/>
              <a:ea typeface="微软雅黑" panose="020B0503020204020204" charset="-122"/>
              <a:sym typeface="+mn-ea"/>
            </a:endParaRPr>
          </a:p>
        </p:txBody>
      </p:sp>
      <p:graphicFrame>
        <p:nvGraphicFramePr>
          <p:cNvPr id="2" name="对象 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38" name="文本框 37"/>
          <p:cNvSpPr txBox="1"/>
          <p:nvPr/>
        </p:nvSpPr>
        <p:spPr>
          <a:xfrm>
            <a:off x="3867785" y="1905635"/>
            <a:ext cx="309880" cy="460375"/>
          </a:xfrm>
          <a:prstGeom prst="rect">
            <a:avLst/>
          </a:prstGeom>
          <a:noFill/>
          <a:ln>
            <a:noFill/>
          </a:ln>
        </p:spPr>
        <p:txBody>
          <a:bodyPr wrap="none" rtlCol="0">
            <a:spAutoFit/>
          </a:bodyPr>
          <a:p>
            <a:endParaRPr lang="en-US" altLang="zh-CN" sz="2400"/>
          </a:p>
        </p:txBody>
      </p:sp>
      <p:sp>
        <p:nvSpPr>
          <p:cNvPr id="5" name="椭圆 4"/>
          <p:cNvSpPr/>
          <p:nvPr/>
        </p:nvSpPr>
        <p:spPr>
          <a:xfrm>
            <a:off x="366395" y="2000885"/>
            <a:ext cx="2454275" cy="1543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609600" y="2542540"/>
            <a:ext cx="1967230" cy="460375"/>
          </a:xfrm>
          <a:prstGeom prst="rect">
            <a:avLst/>
          </a:prstGeom>
          <a:noFill/>
          <a:ln>
            <a:noFill/>
          </a:ln>
        </p:spPr>
        <p:txBody>
          <a:bodyPr wrap="square" rtlCol="0">
            <a:spAutoFit/>
          </a:bodyPr>
          <a:p>
            <a:r>
              <a:rPr lang="en-US" altLang="zh-CN" sz="2400"/>
              <a:t>(         ,           )</a:t>
            </a:r>
            <a:endParaRPr lang="en-US" altLang="zh-CN" sz="2400"/>
          </a:p>
        </p:txBody>
      </p:sp>
      <p:graphicFrame>
        <p:nvGraphicFramePr>
          <p:cNvPr id="10" name="对象 9"/>
          <p:cNvGraphicFramePr/>
          <p:nvPr/>
        </p:nvGraphicFramePr>
        <p:xfrm>
          <a:off x="788670" y="2343785"/>
          <a:ext cx="558800" cy="765175"/>
        </p:xfrm>
        <a:graphic>
          <a:graphicData uri="http://schemas.openxmlformats.org/presentationml/2006/ole">
            <mc:AlternateContent xmlns:mc="http://schemas.openxmlformats.org/markup-compatibility/2006">
              <mc:Choice xmlns:v="urn:schemas-microsoft-com:vml" Requires="v">
                <p:oleObj spid="_x0000_s11" name="" r:id="rId3" imgW="595630" imgH="661035" progId="Equation.KSEE3">
                  <p:embed/>
                </p:oleObj>
              </mc:Choice>
              <mc:Fallback>
                <p:oleObj name="" r:id="rId3" imgW="595630" imgH="661035" progId="Equation.KSEE3">
                  <p:embed/>
                  <p:pic>
                    <p:nvPicPr>
                      <p:cNvPr id="0" name="图片 10"/>
                      <p:cNvPicPr/>
                      <p:nvPr/>
                    </p:nvPicPr>
                    <p:blipFill>
                      <a:blip r:embed="rId4"/>
                      <a:stretch>
                        <a:fillRect/>
                      </a:stretch>
                    </p:blipFill>
                    <p:spPr>
                      <a:xfrm>
                        <a:off x="788670" y="2343785"/>
                        <a:ext cx="558800" cy="765175"/>
                      </a:xfrm>
                      <a:prstGeom prst="rect">
                        <a:avLst/>
                      </a:prstGeom>
                    </p:spPr>
                  </p:pic>
                </p:oleObj>
              </mc:Fallback>
            </mc:AlternateContent>
          </a:graphicData>
        </a:graphic>
      </p:graphicFrame>
      <p:graphicFrame>
        <p:nvGraphicFramePr>
          <p:cNvPr id="13" name="对象 12"/>
          <p:cNvGraphicFramePr/>
          <p:nvPr/>
        </p:nvGraphicFramePr>
        <p:xfrm>
          <a:off x="1562100" y="2366010"/>
          <a:ext cx="771525" cy="765175"/>
        </p:xfrm>
        <a:graphic>
          <a:graphicData uri="http://schemas.openxmlformats.org/presentationml/2006/ole">
            <mc:AlternateContent xmlns:mc="http://schemas.openxmlformats.org/markup-compatibility/2006">
              <mc:Choice xmlns:v="urn:schemas-microsoft-com:vml" Requires="v">
                <p:oleObj spid="_x0000_s16" name="" r:id="rId5" imgW="608330" imgH="460375" progId="Equation.KSEE3">
                  <p:embed/>
                </p:oleObj>
              </mc:Choice>
              <mc:Fallback>
                <p:oleObj name="" r:id="rId5" imgW="608330" imgH="460375" progId="Equation.KSEE3">
                  <p:embed/>
                  <p:pic>
                    <p:nvPicPr>
                      <p:cNvPr id="0" name="图片 15"/>
                      <p:cNvPicPr/>
                      <p:nvPr/>
                    </p:nvPicPr>
                    <p:blipFill>
                      <a:blip r:embed="rId6"/>
                      <a:stretch>
                        <a:fillRect/>
                      </a:stretch>
                    </p:blipFill>
                    <p:spPr>
                      <a:xfrm>
                        <a:off x="1562100" y="2366010"/>
                        <a:ext cx="771525" cy="765175"/>
                      </a:xfrm>
                      <a:prstGeom prst="rect">
                        <a:avLst/>
                      </a:prstGeom>
                    </p:spPr>
                  </p:pic>
                </p:oleObj>
              </mc:Fallback>
            </mc:AlternateContent>
          </a:graphicData>
        </a:graphic>
      </p:graphicFrame>
      <p:cxnSp>
        <p:nvCxnSpPr>
          <p:cNvPr id="17" name="直接连接符 16"/>
          <p:cNvCxnSpPr/>
          <p:nvPr/>
        </p:nvCxnSpPr>
        <p:spPr>
          <a:xfrm flipH="1">
            <a:off x="3744595" y="1455420"/>
            <a:ext cx="25400" cy="264668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6"/>
          </p:cNvCxnSpPr>
          <p:nvPr/>
        </p:nvCxnSpPr>
        <p:spPr>
          <a:xfrm flipV="1">
            <a:off x="2820670" y="2757805"/>
            <a:ext cx="923925" cy="152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flipV="1">
            <a:off x="3769995" y="1455420"/>
            <a:ext cx="146812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flipV="1">
            <a:off x="3769995" y="2757805"/>
            <a:ext cx="146812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flipV="1">
            <a:off x="3744595" y="4088765"/>
            <a:ext cx="1468120" cy="133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2" name="椭圆 21"/>
          <p:cNvSpPr/>
          <p:nvPr/>
        </p:nvSpPr>
        <p:spPr>
          <a:xfrm>
            <a:off x="5238115" y="986790"/>
            <a:ext cx="2379345" cy="950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5238750" y="2249170"/>
            <a:ext cx="2379345" cy="954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5212715" y="3667760"/>
            <a:ext cx="2291080" cy="8553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2952115" y="2282825"/>
            <a:ext cx="792480" cy="460375"/>
          </a:xfrm>
          <a:prstGeom prst="rect">
            <a:avLst/>
          </a:prstGeom>
          <a:noFill/>
          <a:ln>
            <a:noFill/>
          </a:ln>
        </p:spPr>
        <p:txBody>
          <a:bodyPr wrap="none" rtlCol="0">
            <a:spAutoFit/>
          </a:bodyPr>
          <a:p>
            <a:r>
              <a:rPr lang="zh-CN" altLang="en-US" sz="2400"/>
              <a:t>聚类</a:t>
            </a:r>
            <a:endParaRPr lang="zh-CN" altLang="en-US" sz="2400"/>
          </a:p>
        </p:txBody>
      </p:sp>
      <p:sp>
        <p:nvSpPr>
          <p:cNvPr id="34" name="文本框 33"/>
          <p:cNvSpPr txBox="1"/>
          <p:nvPr/>
        </p:nvSpPr>
        <p:spPr>
          <a:xfrm>
            <a:off x="6083300" y="1231900"/>
            <a:ext cx="689610" cy="460375"/>
          </a:xfrm>
          <a:prstGeom prst="rect">
            <a:avLst/>
          </a:prstGeom>
          <a:noFill/>
          <a:ln>
            <a:noFill/>
          </a:ln>
        </p:spPr>
        <p:txBody>
          <a:bodyPr wrap="none" rtlCol="0">
            <a:spAutoFit/>
          </a:bodyPr>
          <a:p>
            <a:r>
              <a:rPr lang="en-US" altLang="zh-CN" sz="2400"/>
              <a:t>Rise</a:t>
            </a:r>
            <a:endParaRPr lang="en-US" altLang="zh-CN" sz="2400"/>
          </a:p>
        </p:txBody>
      </p:sp>
      <p:sp>
        <p:nvSpPr>
          <p:cNvPr id="35" name="文本框 34"/>
          <p:cNvSpPr txBox="1"/>
          <p:nvPr/>
        </p:nvSpPr>
        <p:spPr>
          <a:xfrm>
            <a:off x="5865495" y="2496185"/>
            <a:ext cx="791845" cy="460375"/>
          </a:xfrm>
          <a:prstGeom prst="rect">
            <a:avLst/>
          </a:prstGeom>
          <a:noFill/>
          <a:ln>
            <a:noFill/>
          </a:ln>
        </p:spPr>
        <p:txBody>
          <a:bodyPr wrap="none" rtlCol="0">
            <a:spAutoFit/>
          </a:bodyPr>
          <a:p>
            <a:r>
              <a:rPr lang="en-US" altLang="zh-CN" sz="2400"/>
              <a:t>Drop</a:t>
            </a:r>
            <a:endParaRPr lang="en-US" altLang="zh-CN" sz="2400"/>
          </a:p>
        </p:txBody>
      </p:sp>
      <p:sp>
        <p:nvSpPr>
          <p:cNvPr id="36" name="文本框 35"/>
          <p:cNvSpPr txBox="1"/>
          <p:nvPr/>
        </p:nvSpPr>
        <p:spPr>
          <a:xfrm>
            <a:off x="5893435" y="3857625"/>
            <a:ext cx="1017270" cy="460375"/>
          </a:xfrm>
          <a:prstGeom prst="rect">
            <a:avLst/>
          </a:prstGeom>
          <a:noFill/>
          <a:ln>
            <a:noFill/>
          </a:ln>
        </p:spPr>
        <p:txBody>
          <a:bodyPr wrap="none" rtlCol="0">
            <a:spAutoFit/>
          </a:bodyPr>
          <a:p>
            <a:r>
              <a:rPr lang="en-US" altLang="zh-CN" sz="2400"/>
              <a:t>Steady</a:t>
            </a:r>
            <a:endParaRPr lang="en-US" altLang="zh-CN" sz="2400"/>
          </a:p>
        </p:txBody>
      </p:sp>
      <p:sp>
        <p:nvSpPr>
          <p:cNvPr id="37" name="文本框 36"/>
          <p:cNvSpPr txBox="1"/>
          <p:nvPr/>
        </p:nvSpPr>
        <p:spPr>
          <a:xfrm>
            <a:off x="282575" y="3641725"/>
            <a:ext cx="2621280" cy="460375"/>
          </a:xfrm>
          <a:prstGeom prst="rect">
            <a:avLst/>
          </a:prstGeom>
          <a:noFill/>
          <a:ln>
            <a:noFill/>
          </a:ln>
        </p:spPr>
        <p:txBody>
          <a:bodyPr wrap="none" rtlCol="0">
            <a:spAutoFit/>
          </a:bodyPr>
          <a:p>
            <a:r>
              <a:rPr lang="zh-CN" altLang="en-US" sz="2400"/>
              <a:t>聚类前趋势段集合</a:t>
            </a:r>
            <a:endParaRPr lang="zh-CN" altLang="en-US" sz="2400"/>
          </a:p>
        </p:txBody>
      </p:sp>
      <p:sp>
        <p:nvSpPr>
          <p:cNvPr id="39" name="文本框 38"/>
          <p:cNvSpPr txBox="1"/>
          <p:nvPr/>
        </p:nvSpPr>
        <p:spPr>
          <a:xfrm>
            <a:off x="8023860" y="1174750"/>
            <a:ext cx="4145280" cy="1568450"/>
          </a:xfrm>
          <a:prstGeom prst="rect">
            <a:avLst/>
          </a:prstGeom>
          <a:noFill/>
          <a:ln>
            <a:noFill/>
          </a:ln>
        </p:spPr>
        <p:txBody>
          <a:bodyPr wrap="none" rtlCol="0">
            <a:spAutoFit/>
          </a:bodyPr>
          <a:p>
            <a:r>
              <a:rPr lang="zh-CN" altLang="en-US" sz="2400"/>
              <a:t>聚类前，每个趋势段是一个</a:t>
            </a:r>
            <a:endParaRPr lang="zh-CN" altLang="en-US" sz="2400"/>
          </a:p>
          <a:p>
            <a:r>
              <a:rPr lang="zh-CN" altLang="en-US" sz="2400"/>
              <a:t>单独的类别集合，聚类的标准</a:t>
            </a:r>
            <a:endParaRPr lang="zh-CN" altLang="en-US" sz="2400"/>
          </a:p>
          <a:p>
            <a:r>
              <a:rPr lang="zh-CN" altLang="en-US" sz="2400"/>
              <a:t>是合并</a:t>
            </a:r>
            <a:r>
              <a:rPr lang="en-US" altLang="zh-CN" sz="2400"/>
              <a:t>GAD</a:t>
            </a:r>
            <a:r>
              <a:rPr lang="zh-CN" altLang="en-US" sz="2400"/>
              <a:t>最小的集合，当集</a:t>
            </a:r>
            <a:endParaRPr lang="zh-CN" altLang="en-US" sz="2400"/>
          </a:p>
          <a:p>
            <a:r>
              <a:rPr lang="zh-CN" altLang="en-US" sz="2400"/>
              <a:t>合数量下降到三时停止聚类。</a:t>
            </a:r>
            <a:endParaRPr lang="en-US" altLang="zh-CN" sz="2400"/>
          </a:p>
        </p:txBody>
      </p:sp>
      <p:graphicFrame>
        <p:nvGraphicFramePr>
          <p:cNvPr id="53" name="对象 52"/>
          <p:cNvGraphicFramePr/>
          <p:nvPr/>
        </p:nvGraphicFramePr>
        <p:xfrm>
          <a:off x="6048375" y="4676775"/>
          <a:ext cx="5300980" cy="1052830"/>
        </p:xfrm>
        <a:graphic>
          <a:graphicData uri="http://schemas.openxmlformats.org/presentationml/2006/ole">
            <mc:AlternateContent xmlns:mc="http://schemas.openxmlformats.org/markup-compatibility/2006">
              <mc:Choice xmlns:v="urn:schemas-microsoft-com:vml" Requires="v">
                <p:oleObj spid="_x0000_s55" name="" r:id="rId7" imgW="5069840" imgH="963930" progId="Equation.KSEE3">
                  <p:embed/>
                </p:oleObj>
              </mc:Choice>
              <mc:Fallback>
                <p:oleObj name="" r:id="rId7" imgW="5069840" imgH="963930" progId="Equation.KSEE3">
                  <p:embed/>
                  <p:pic>
                    <p:nvPicPr>
                      <p:cNvPr id="0" name="图片 5"/>
                      <p:cNvPicPr/>
                      <p:nvPr/>
                    </p:nvPicPr>
                    <p:blipFill>
                      <a:blip r:embed="rId8"/>
                      <a:stretch>
                        <a:fillRect/>
                      </a:stretch>
                    </p:blipFill>
                    <p:spPr>
                      <a:xfrm>
                        <a:off x="6048375" y="4676775"/>
                        <a:ext cx="5300980" cy="1052830"/>
                      </a:xfrm>
                      <a:prstGeom prst="rect">
                        <a:avLst/>
                      </a:prstGeom>
                    </p:spPr>
                  </p:pic>
                </p:oleObj>
              </mc:Fallback>
            </mc:AlternateContent>
          </a:graphicData>
        </a:graphic>
      </p:graphicFrame>
      <p:sp>
        <p:nvSpPr>
          <p:cNvPr id="56" name="文本框 55"/>
          <p:cNvSpPr txBox="1"/>
          <p:nvPr/>
        </p:nvSpPr>
        <p:spPr>
          <a:xfrm>
            <a:off x="609600" y="4972685"/>
            <a:ext cx="5308600" cy="460375"/>
          </a:xfrm>
          <a:prstGeom prst="rect">
            <a:avLst/>
          </a:prstGeom>
          <a:noFill/>
          <a:ln>
            <a:noFill/>
          </a:ln>
        </p:spPr>
        <p:txBody>
          <a:bodyPr wrap="none" rtlCol="0">
            <a:spAutoFit/>
          </a:bodyPr>
          <a:p>
            <a:pPr algn="l"/>
            <a:r>
              <a:rPr lang="en-US" altLang="zh-CN" sz="2400"/>
              <a:t>GAD(</a:t>
            </a:r>
            <a:r>
              <a:rPr lang="zh-CN" altLang="en-US" sz="2400">
                <a:sym typeface="+mn-ea"/>
              </a:rPr>
              <a:t>group average distance</a:t>
            </a:r>
            <a:r>
              <a:rPr lang="en-US" altLang="zh-CN" sz="2400"/>
              <a:t>)</a:t>
            </a:r>
            <a:r>
              <a:rPr lang="zh-CN" altLang="en-US" sz="2400"/>
              <a:t>计算公式：</a:t>
            </a:r>
            <a:endParaRPr lang="zh-CN" altLang="en-US" sz="2400"/>
          </a:p>
        </p:txBody>
      </p:sp>
      <p:graphicFrame>
        <p:nvGraphicFramePr>
          <p:cNvPr id="57" name="对象 56"/>
          <p:cNvGraphicFramePr/>
          <p:nvPr/>
        </p:nvGraphicFramePr>
        <p:xfrm>
          <a:off x="6553200" y="5806440"/>
          <a:ext cx="4249420" cy="880745"/>
        </p:xfrm>
        <a:graphic>
          <a:graphicData uri="http://schemas.openxmlformats.org/presentationml/2006/ole">
            <mc:AlternateContent xmlns:mc="http://schemas.openxmlformats.org/markup-compatibility/2006">
              <mc:Choice xmlns:v="urn:schemas-microsoft-com:vml" Requires="v">
                <p:oleObj spid="_x0000_s59" name="" r:id="rId9" imgW="3896995" imgH="688975" progId="Equation.KSEE3">
                  <p:embed/>
                </p:oleObj>
              </mc:Choice>
              <mc:Fallback>
                <p:oleObj name="" r:id="rId9" imgW="3896995" imgH="688975" progId="Equation.KSEE3">
                  <p:embed/>
                  <p:pic>
                    <p:nvPicPr>
                      <p:cNvPr id="0" name="图片 31"/>
                      <p:cNvPicPr/>
                      <p:nvPr/>
                    </p:nvPicPr>
                    <p:blipFill>
                      <a:blip r:embed="rId10"/>
                      <a:stretch>
                        <a:fillRect/>
                      </a:stretch>
                    </p:blipFill>
                    <p:spPr>
                      <a:xfrm>
                        <a:off x="6553200" y="5806440"/>
                        <a:ext cx="4249420" cy="880745"/>
                      </a:xfrm>
                      <a:prstGeom prst="rect">
                        <a:avLst/>
                      </a:prstGeom>
                    </p:spPr>
                  </p:pic>
                </p:oleObj>
              </mc:Fallback>
            </mc:AlternateContent>
          </a:graphicData>
        </a:graphic>
      </p:graphicFrame>
      <p:sp>
        <p:nvSpPr>
          <p:cNvPr id="60" name="文本框 59"/>
          <p:cNvSpPr txBox="1"/>
          <p:nvPr/>
        </p:nvSpPr>
        <p:spPr>
          <a:xfrm>
            <a:off x="1103630" y="6016625"/>
            <a:ext cx="5669280" cy="460375"/>
          </a:xfrm>
          <a:prstGeom prst="rect">
            <a:avLst/>
          </a:prstGeom>
          <a:noFill/>
          <a:ln>
            <a:noFill/>
          </a:ln>
        </p:spPr>
        <p:txBody>
          <a:bodyPr wrap="none" rtlCol="0">
            <a:spAutoFit/>
          </a:bodyPr>
          <a:p>
            <a:pPr algn="l"/>
            <a:r>
              <a:rPr lang="zh-CN" altLang="en-US" sz="2400">
                <a:sym typeface="+mn-ea"/>
              </a:rPr>
              <a:t>是两个集合间的元素的距离，计算公式：</a:t>
            </a:r>
            <a:endParaRPr lang="zh-CN" altLang="en-US" sz="2400"/>
          </a:p>
        </p:txBody>
      </p:sp>
      <p:graphicFrame>
        <p:nvGraphicFramePr>
          <p:cNvPr id="61" name="对象 60"/>
          <p:cNvGraphicFramePr/>
          <p:nvPr/>
        </p:nvGraphicFramePr>
        <p:xfrm>
          <a:off x="685800" y="6016625"/>
          <a:ext cx="494665" cy="565150"/>
        </p:xfrm>
        <a:graphic>
          <a:graphicData uri="http://schemas.openxmlformats.org/presentationml/2006/ole">
            <mc:AlternateContent xmlns:mc="http://schemas.openxmlformats.org/markup-compatibility/2006">
              <mc:Choice xmlns:v="urn:schemas-microsoft-com:vml" Requires="v">
                <p:oleObj spid="_x0000_s62" name="" r:id="rId11" imgW="354330" imgH="337185" progId="Equation.KSEE3">
                  <p:embed/>
                </p:oleObj>
              </mc:Choice>
              <mc:Fallback>
                <p:oleObj name="" r:id="rId11" imgW="354330" imgH="337185" progId="Equation.KSEE3">
                  <p:embed/>
                  <p:pic>
                    <p:nvPicPr>
                      <p:cNvPr id="0" name="图片 27"/>
                      <p:cNvPicPr/>
                      <p:nvPr/>
                    </p:nvPicPr>
                    <p:blipFill>
                      <a:blip r:embed="rId12"/>
                      <a:stretch>
                        <a:fillRect/>
                      </a:stretch>
                    </p:blipFill>
                    <p:spPr>
                      <a:xfrm>
                        <a:off x="685800" y="6016625"/>
                        <a:ext cx="494665" cy="565150"/>
                      </a:xfrm>
                      <a:prstGeom prst="rect">
                        <a:avLst/>
                      </a:prstGeom>
                    </p:spPr>
                  </p:pic>
                </p:oleObj>
              </mc:Fallback>
            </mc:AlternateContent>
          </a:graphicData>
        </a:graphic>
      </p:graphicFrame>
      <p:sp>
        <p:nvSpPr>
          <p:cNvPr id="63" name="文本框 62"/>
          <p:cNvSpPr txBox="1"/>
          <p:nvPr/>
        </p:nvSpPr>
        <p:spPr>
          <a:xfrm>
            <a:off x="8023860" y="2954655"/>
            <a:ext cx="4214495" cy="1198880"/>
          </a:xfrm>
          <a:prstGeom prst="rect">
            <a:avLst/>
          </a:prstGeom>
          <a:noFill/>
          <a:ln>
            <a:noFill/>
          </a:ln>
        </p:spPr>
        <p:txBody>
          <a:bodyPr wrap="none" rtlCol="0">
            <a:spAutoFit/>
          </a:bodyPr>
          <a:p>
            <a:r>
              <a:rPr lang="zh-CN" altLang="en-US" sz="2400"/>
              <a:t> 聚类后，平均斜率最大的标为</a:t>
            </a:r>
            <a:endParaRPr lang="zh-CN" altLang="en-US" sz="2400"/>
          </a:p>
          <a:p>
            <a:r>
              <a:rPr lang="en-US" altLang="zh-CN" sz="2400"/>
              <a:t>Rise</a:t>
            </a:r>
            <a:r>
              <a:rPr lang="zh-CN" altLang="en-US" sz="2400"/>
              <a:t>，最小的标为</a:t>
            </a:r>
            <a:r>
              <a:rPr lang="en-US" altLang="zh-CN" sz="2400"/>
              <a:t>Drop</a:t>
            </a:r>
            <a:r>
              <a:rPr lang="zh-CN" altLang="en-US" sz="2400"/>
              <a:t>，剩下</a:t>
            </a:r>
            <a:endParaRPr lang="zh-CN" altLang="en-US" sz="2400"/>
          </a:p>
          <a:p>
            <a:r>
              <a:rPr lang="zh-CN" altLang="en-US" sz="2400"/>
              <a:t>的是</a:t>
            </a:r>
            <a:r>
              <a:rPr lang="en-US" altLang="zh-CN" sz="2400"/>
              <a:t>Steady.</a:t>
            </a:r>
            <a:endParaRPr lang="en-US" altLang="zh-CN" sz="2400"/>
          </a:p>
        </p:txBody>
      </p:sp>
    </p:spTree>
    <p:custDataLst>
      <p:tags r:id="rId13"/>
    </p:custDataLst>
  </p:cSld>
  <p:clrMapOvr>
    <a:masterClrMapping/>
  </p:clrMapOvr>
  <p:transition spd="slow" advClick="0" advTm="41837">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0" y="932815"/>
            <a:ext cx="10414635" cy="460375"/>
          </a:xfrm>
          <a:prstGeom prst="rect">
            <a:avLst/>
          </a:prstGeom>
          <a:noFill/>
        </p:spPr>
        <p:txBody>
          <a:bodyPr wrap="square" rtlCol="0">
            <a:spAutoFit/>
          </a:bodyPr>
          <a:lstStyle/>
          <a:p>
            <a:pPr indent="0" algn="l" fontAlgn="auto">
              <a:spcBef>
                <a:spcPts val="0"/>
              </a:spcBef>
              <a:spcAft>
                <a:spcPts val="0"/>
              </a:spcAft>
              <a:buFont typeface="Wingdings" panose="05000000000000000000" pitchFamily="2" charset="2"/>
              <a:buNone/>
              <a:defRPr/>
            </a:pPr>
            <a:r>
              <a:rPr lang="zh-CN" altLang="en-US" sz="2400" b="1" dirty="0">
                <a:latin typeface="微软雅黑" panose="020B0503020204020204" charset="-122"/>
                <a:ea typeface="微软雅黑" panose="020B0503020204020204" charset="-122"/>
                <a:sym typeface="+mn-ea"/>
              </a:rPr>
              <a:t>特征提取</a:t>
            </a:r>
            <a:endParaRPr lang="zh-CN" altLang="en-US" sz="2400" b="1" dirty="0">
              <a:latin typeface="微软雅黑" panose="020B0503020204020204" charset="-122"/>
              <a:ea typeface="微软雅黑" panose="020B0503020204020204" charset="-122"/>
              <a:sym typeface="+mn-ea"/>
            </a:endParaRPr>
          </a:p>
        </p:txBody>
      </p:sp>
      <p:graphicFrame>
        <p:nvGraphicFramePr>
          <p:cNvPr id="6" name="图示 5"/>
          <p:cNvGraphicFramePr/>
          <p:nvPr/>
        </p:nvGraphicFramePr>
        <p:xfrm>
          <a:off x="2040255" y="1837690"/>
          <a:ext cx="8128000" cy="43922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575310" y="3526790"/>
            <a:ext cx="3143885" cy="1938020"/>
          </a:xfrm>
          <a:prstGeom prst="rect">
            <a:avLst/>
          </a:prstGeom>
          <a:noFill/>
        </p:spPr>
        <p:txBody>
          <a:bodyPr wrap="none" rtlCol="0">
            <a:spAutoFit/>
          </a:bodyPr>
          <a:p>
            <a:r>
              <a:rPr lang="zh-CN" altLang="en-US" sz="2400"/>
              <a:t>介词：</a:t>
            </a:r>
            <a:r>
              <a:rPr lang="en-US" altLang="zh-CN" sz="2400"/>
              <a:t>in,on,over ...</a:t>
            </a:r>
            <a:endParaRPr lang="en-US" altLang="zh-CN" sz="2400"/>
          </a:p>
          <a:p>
            <a:r>
              <a:rPr lang="zh-CN" altLang="en-US" sz="2400"/>
              <a:t>限定词：</a:t>
            </a:r>
            <a:r>
              <a:rPr lang="en-US" altLang="zh-CN" sz="2400"/>
              <a:t>the,this,that...</a:t>
            </a:r>
            <a:endParaRPr lang="en-US" altLang="zh-CN" sz="2400"/>
          </a:p>
          <a:p>
            <a:r>
              <a:rPr lang="en-US" altLang="zh-CN" sz="2400"/>
              <a:t>	.</a:t>
            </a:r>
            <a:endParaRPr lang="en-US" altLang="zh-CN" sz="2400"/>
          </a:p>
          <a:p>
            <a:r>
              <a:rPr lang="en-US" altLang="zh-CN" sz="2400"/>
              <a:t>	.</a:t>
            </a:r>
            <a:endParaRPr lang="en-US" altLang="zh-CN" sz="2400"/>
          </a:p>
          <a:p>
            <a:r>
              <a:rPr lang="en-US" altLang="zh-CN" sz="2400"/>
              <a:t>	.</a:t>
            </a:r>
            <a:endParaRPr lang="en-US" altLang="zh-CN" sz="2400"/>
          </a:p>
        </p:txBody>
      </p:sp>
      <p:sp>
        <p:nvSpPr>
          <p:cNvPr id="9" name="文本框 8"/>
          <p:cNvSpPr txBox="1"/>
          <p:nvPr/>
        </p:nvSpPr>
        <p:spPr>
          <a:xfrm>
            <a:off x="6875780" y="5677535"/>
            <a:ext cx="3535680" cy="829945"/>
          </a:xfrm>
          <a:prstGeom prst="rect">
            <a:avLst/>
          </a:prstGeom>
          <a:noFill/>
        </p:spPr>
        <p:txBody>
          <a:bodyPr wrap="none" rtlCol="0">
            <a:spAutoFit/>
          </a:bodyPr>
          <a:p>
            <a:r>
              <a:rPr lang="zh-CN" altLang="en-US" sz="2400"/>
              <a:t>不能正确识别的词语，</a:t>
            </a:r>
            <a:endParaRPr lang="zh-CN" altLang="en-US" sz="2400"/>
          </a:p>
          <a:p>
            <a:r>
              <a:rPr lang="zh-CN" altLang="en-US" sz="2400"/>
              <a:t>进行校正或者直接放弃。</a:t>
            </a:r>
            <a:endParaRPr lang="zh-CN" altLang="en-US" sz="2400"/>
          </a:p>
        </p:txBody>
      </p:sp>
      <p:sp>
        <p:nvSpPr>
          <p:cNvPr id="10" name="文本框 9"/>
          <p:cNvSpPr txBox="1"/>
          <p:nvPr/>
        </p:nvSpPr>
        <p:spPr>
          <a:xfrm>
            <a:off x="7722870" y="2157730"/>
            <a:ext cx="4145280" cy="460375"/>
          </a:xfrm>
          <a:prstGeom prst="rect">
            <a:avLst/>
          </a:prstGeom>
          <a:noFill/>
        </p:spPr>
        <p:txBody>
          <a:bodyPr wrap="none" rtlCol="0">
            <a:spAutoFit/>
          </a:bodyPr>
          <a:p>
            <a:r>
              <a:rPr lang="zh-CN" altLang="en-US" sz="2400"/>
              <a:t>提取关键词及其组合作为特征</a:t>
            </a:r>
            <a:endParaRPr lang="zh-CN" altLang="en-US" sz="2400"/>
          </a:p>
        </p:txBody>
      </p:sp>
      <p:cxnSp>
        <p:nvCxnSpPr>
          <p:cNvPr id="11" name="曲线连接符 10"/>
          <p:cNvCxnSpPr/>
          <p:nvPr/>
        </p:nvCxnSpPr>
        <p:spPr>
          <a:xfrm rot="16200000" flipV="1">
            <a:off x="7851140" y="414655"/>
            <a:ext cx="412115" cy="3257550"/>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2" name="曲线连接符 11"/>
          <p:cNvCxnSpPr/>
          <p:nvPr/>
        </p:nvCxnSpPr>
        <p:spPr>
          <a:xfrm rot="5400000">
            <a:off x="8472805" y="2282825"/>
            <a:ext cx="1066800" cy="1578610"/>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6"/>
    </p:custDataLst>
  </p:cSld>
  <p:clrMapOvr>
    <a:masterClrMapping/>
  </p:clrMapOvr>
  <p:transition spd="slow" advClick="0" advTm="41837">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0" y="932815"/>
            <a:ext cx="10414635" cy="460375"/>
          </a:xfrm>
          <a:prstGeom prst="rect">
            <a:avLst/>
          </a:prstGeom>
          <a:noFill/>
        </p:spPr>
        <p:txBody>
          <a:bodyPr wrap="square" rtlCol="0">
            <a:spAutoFit/>
          </a:bodyPr>
          <a:lstStyle/>
          <a:p>
            <a:pPr indent="0" algn="l" fontAlgn="auto">
              <a:spcBef>
                <a:spcPts val="0"/>
              </a:spcBef>
              <a:spcAft>
                <a:spcPts val="0"/>
              </a:spcAft>
              <a:buFont typeface="Wingdings" panose="05000000000000000000" pitchFamily="2" charset="2"/>
              <a:buNone/>
              <a:defRPr/>
            </a:pPr>
            <a:r>
              <a:rPr lang="zh-CN" altLang="en-US" sz="2400" b="1" dirty="0">
                <a:latin typeface="微软雅黑" panose="020B0503020204020204" charset="-122"/>
                <a:ea typeface="微软雅黑" panose="020B0503020204020204" charset="-122"/>
                <a:sym typeface="+mn-ea"/>
              </a:rPr>
              <a:t>特征权重</a:t>
            </a:r>
            <a:endParaRPr lang="zh-CN" altLang="en-US" sz="2400" b="1" dirty="0">
              <a:latin typeface="微软雅黑" panose="020B0503020204020204" charset="-122"/>
              <a:ea typeface="微软雅黑" panose="020B0503020204020204" charset="-122"/>
              <a:sym typeface="+mn-ea"/>
            </a:endParaRPr>
          </a:p>
        </p:txBody>
      </p:sp>
      <p:graphicFrame>
        <p:nvGraphicFramePr>
          <p:cNvPr id="4" name="对象 3"/>
          <p:cNvGraphicFramePr/>
          <p:nvPr/>
        </p:nvGraphicFramePr>
        <p:xfrm>
          <a:off x="3114675" y="1817370"/>
          <a:ext cx="4361180" cy="578485"/>
        </p:xfrm>
        <a:graphic>
          <a:graphicData uri="http://schemas.openxmlformats.org/presentationml/2006/ole">
            <mc:AlternateContent xmlns:mc="http://schemas.openxmlformats.org/markup-compatibility/2006">
              <mc:Choice xmlns:v="urn:schemas-microsoft-com:vml" Requires="v">
                <p:oleObj spid="_x0000_s5" name="" r:id="rId1" imgW="4618355" imgH="614045" progId="Equation.KSEE3">
                  <p:embed/>
                </p:oleObj>
              </mc:Choice>
              <mc:Fallback>
                <p:oleObj name="" r:id="rId1" imgW="4618355" imgH="614045" progId="Equation.KSEE3">
                  <p:embed/>
                  <p:pic>
                    <p:nvPicPr>
                      <p:cNvPr id="0" name="图片 4"/>
                      <p:cNvPicPr/>
                      <p:nvPr/>
                    </p:nvPicPr>
                    <p:blipFill>
                      <a:blip r:embed="rId2"/>
                      <a:stretch>
                        <a:fillRect/>
                      </a:stretch>
                    </p:blipFill>
                    <p:spPr>
                      <a:xfrm>
                        <a:off x="3114675" y="1817370"/>
                        <a:ext cx="4361180" cy="578485"/>
                      </a:xfrm>
                      <a:prstGeom prst="rect">
                        <a:avLst/>
                      </a:prstGeom>
                    </p:spPr>
                  </p:pic>
                </p:oleObj>
              </mc:Fallback>
            </mc:AlternateContent>
          </a:graphicData>
        </a:graphic>
      </p:graphicFrame>
      <p:graphicFrame>
        <p:nvGraphicFramePr>
          <p:cNvPr id="18" name="对象 17"/>
          <p:cNvGraphicFramePr/>
          <p:nvPr/>
        </p:nvGraphicFramePr>
        <p:xfrm>
          <a:off x="3190240" y="2569210"/>
          <a:ext cx="2244090" cy="759460"/>
        </p:xfrm>
        <a:graphic>
          <a:graphicData uri="http://schemas.openxmlformats.org/presentationml/2006/ole">
            <mc:AlternateContent xmlns:mc="http://schemas.openxmlformats.org/markup-compatibility/2006">
              <mc:Choice xmlns:v="urn:schemas-microsoft-com:vml" Requires="v">
                <p:oleObj spid="_x0000_s19" name="" r:id="rId3" imgW="3257550" imgH="823595" progId="Equation.KSEE3">
                  <p:embed/>
                </p:oleObj>
              </mc:Choice>
              <mc:Fallback>
                <p:oleObj name="" r:id="rId3" imgW="3257550" imgH="823595" progId="Equation.KSEE3">
                  <p:embed/>
                  <p:pic>
                    <p:nvPicPr>
                      <p:cNvPr id="0" name="图片 18"/>
                      <p:cNvPicPr/>
                      <p:nvPr/>
                    </p:nvPicPr>
                    <p:blipFill>
                      <a:blip r:embed="rId4"/>
                      <a:stretch>
                        <a:fillRect/>
                      </a:stretch>
                    </p:blipFill>
                    <p:spPr>
                      <a:xfrm>
                        <a:off x="3190240" y="2569210"/>
                        <a:ext cx="2244090" cy="759460"/>
                      </a:xfrm>
                      <a:prstGeom prst="rect">
                        <a:avLst/>
                      </a:prstGeom>
                    </p:spPr>
                  </p:pic>
                </p:oleObj>
              </mc:Fallback>
            </mc:AlternateContent>
          </a:graphicData>
        </a:graphic>
      </p:graphicFrame>
      <p:sp>
        <p:nvSpPr>
          <p:cNvPr id="2" name="文本框 1"/>
          <p:cNvSpPr txBox="1"/>
          <p:nvPr/>
        </p:nvSpPr>
        <p:spPr>
          <a:xfrm>
            <a:off x="1303020" y="1876425"/>
            <a:ext cx="2011680" cy="460375"/>
          </a:xfrm>
          <a:prstGeom prst="rect">
            <a:avLst/>
          </a:prstGeom>
          <a:noFill/>
          <a:ln>
            <a:noFill/>
          </a:ln>
        </p:spPr>
        <p:txBody>
          <a:bodyPr wrap="none" rtlCol="0">
            <a:spAutoFit/>
          </a:bodyPr>
          <a:p>
            <a:r>
              <a:rPr lang="zh-CN" altLang="en-US" sz="2400"/>
              <a:t>文章向量化：</a:t>
            </a:r>
            <a:endParaRPr lang="zh-CN" altLang="en-US" sz="2400"/>
          </a:p>
        </p:txBody>
      </p:sp>
      <p:sp>
        <p:nvSpPr>
          <p:cNvPr id="3" name="文本框 2"/>
          <p:cNvSpPr txBox="1"/>
          <p:nvPr/>
        </p:nvSpPr>
        <p:spPr>
          <a:xfrm>
            <a:off x="8402320" y="1876425"/>
            <a:ext cx="2011680" cy="460375"/>
          </a:xfrm>
          <a:prstGeom prst="rect">
            <a:avLst/>
          </a:prstGeom>
          <a:noFill/>
          <a:ln>
            <a:noFill/>
          </a:ln>
        </p:spPr>
        <p:txBody>
          <a:bodyPr wrap="none" rtlCol="0">
            <a:spAutoFit/>
          </a:bodyPr>
          <a:p>
            <a:r>
              <a:rPr lang="zh-CN" altLang="en-US" sz="2400"/>
              <a:t>表示一个特征</a:t>
            </a:r>
            <a:endParaRPr lang="zh-CN" altLang="en-US" sz="2400"/>
          </a:p>
        </p:txBody>
      </p:sp>
      <p:graphicFrame>
        <p:nvGraphicFramePr>
          <p:cNvPr id="14" name="对象 13"/>
          <p:cNvGraphicFramePr/>
          <p:nvPr/>
        </p:nvGraphicFramePr>
        <p:xfrm>
          <a:off x="7817485" y="1818005"/>
          <a:ext cx="584835" cy="501650"/>
        </p:xfrm>
        <a:graphic>
          <a:graphicData uri="http://schemas.openxmlformats.org/presentationml/2006/ole">
            <mc:AlternateContent xmlns:mc="http://schemas.openxmlformats.org/markup-compatibility/2006">
              <mc:Choice xmlns:v="urn:schemas-microsoft-com:vml" Requires="v">
                <p:oleObj spid="_x0000_s15" name="" r:id="rId5" imgW="623570" imgH="459740" progId="Equation.KSEE3">
                  <p:embed/>
                </p:oleObj>
              </mc:Choice>
              <mc:Fallback>
                <p:oleObj name="" r:id="rId5" imgW="623570" imgH="459740" progId="Equation.KSEE3">
                  <p:embed/>
                  <p:pic>
                    <p:nvPicPr>
                      <p:cNvPr id="0" name="图片 14"/>
                      <p:cNvPicPr/>
                      <p:nvPr/>
                    </p:nvPicPr>
                    <p:blipFill>
                      <a:blip r:embed="rId6"/>
                      <a:stretch>
                        <a:fillRect/>
                      </a:stretch>
                    </p:blipFill>
                    <p:spPr>
                      <a:xfrm>
                        <a:off x="7817485" y="1818005"/>
                        <a:ext cx="584835" cy="501650"/>
                      </a:xfrm>
                      <a:prstGeom prst="rect">
                        <a:avLst/>
                      </a:prstGeom>
                    </p:spPr>
                  </p:pic>
                </p:oleObj>
              </mc:Fallback>
            </mc:AlternateContent>
          </a:graphicData>
        </a:graphic>
      </p:graphicFrame>
      <p:sp>
        <p:nvSpPr>
          <p:cNvPr id="16" name="文本框 15"/>
          <p:cNvSpPr txBox="1"/>
          <p:nvPr/>
        </p:nvSpPr>
        <p:spPr>
          <a:xfrm>
            <a:off x="7379335" y="1893570"/>
            <a:ext cx="323215" cy="460375"/>
          </a:xfrm>
          <a:prstGeom prst="rect">
            <a:avLst/>
          </a:prstGeom>
          <a:noFill/>
          <a:ln>
            <a:noFill/>
          </a:ln>
        </p:spPr>
        <p:txBody>
          <a:bodyPr wrap="square" rtlCol="0">
            <a:spAutoFit/>
          </a:bodyPr>
          <a:p>
            <a:r>
              <a:rPr lang="zh-CN" altLang="en-US" sz="2400"/>
              <a:t>，</a:t>
            </a:r>
            <a:endParaRPr lang="zh-CN" altLang="en-US" sz="2400"/>
          </a:p>
        </p:txBody>
      </p:sp>
      <p:sp>
        <p:nvSpPr>
          <p:cNvPr id="17" name="文本框 16"/>
          <p:cNvSpPr txBox="1"/>
          <p:nvPr/>
        </p:nvSpPr>
        <p:spPr>
          <a:xfrm>
            <a:off x="1303020" y="2718435"/>
            <a:ext cx="1706880" cy="460375"/>
          </a:xfrm>
          <a:prstGeom prst="rect">
            <a:avLst/>
          </a:prstGeom>
          <a:noFill/>
          <a:ln>
            <a:noFill/>
          </a:ln>
        </p:spPr>
        <p:txBody>
          <a:bodyPr wrap="none" rtlCol="0">
            <a:spAutoFit/>
          </a:bodyPr>
          <a:p>
            <a:r>
              <a:rPr lang="zh-CN" altLang="en-US" sz="2400"/>
              <a:t>权重计算：</a:t>
            </a:r>
            <a:endParaRPr lang="zh-CN" altLang="en-US" sz="2400"/>
          </a:p>
        </p:txBody>
      </p:sp>
      <p:sp>
        <p:nvSpPr>
          <p:cNvPr id="26" name="文本框 25"/>
          <p:cNvSpPr txBox="1"/>
          <p:nvPr/>
        </p:nvSpPr>
        <p:spPr>
          <a:xfrm>
            <a:off x="1889760" y="3882390"/>
            <a:ext cx="8228330" cy="460375"/>
          </a:xfrm>
          <a:prstGeom prst="rect">
            <a:avLst/>
          </a:prstGeom>
          <a:noFill/>
        </p:spPr>
        <p:txBody>
          <a:bodyPr wrap="none" rtlCol="0">
            <a:spAutoFit/>
          </a:bodyPr>
          <a:p>
            <a:r>
              <a:rPr lang="zh-CN" altLang="en-US" sz="2400"/>
              <a:t>是特征</a:t>
            </a:r>
            <a:r>
              <a:rPr lang="en-US" altLang="zh-CN" sz="2400"/>
              <a:t>t</a:t>
            </a:r>
            <a:r>
              <a:rPr lang="zh-CN" altLang="en-US" sz="2400"/>
              <a:t>在文章      中出现频率，      是包含术语</a:t>
            </a:r>
            <a:r>
              <a:rPr lang="en-US" altLang="zh-CN" sz="2400"/>
              <a:t>t</a:t>
            </a:r>
            <a:r>
              <a:rPr lang="zh-CN" altLang="en-US" sz="2400"/>
              <a:t>的文章数量。</a:t>
            </a:r>
            <a:endParaRPr lang="zh-CN" altLang="en-US" sz="2400"/>
          </a:p>
        </p:txBody>
      </p:sp>
      <p:graphicFrame>
        <p:nvGraphicFramePr>
          <p:cNvPr id="24" name="对象 23"/>
          <p:cNvGraphicFramePr/>
          <p:nvPr/>
        </p:nvGraphicFramePr>
        <p:xfrm>
          <a:off x="1303020" y="3883660"/>
          <a:ext cx="688975" cy="459105"/>
        </p:xfrm>
        <a:graphic>
          <a:graphicData uri="http://schemas.openxmlformats.org/presentationml/2006/ole">
            <mc:AlternateContent xmlns:mc="http://schemas.openxmlformats.org/markup-compatibility/2006">
              <mc:Choice xmlns:v="urn:schemas-microsoft-com:vml" Requires="v">
                <p:oleObj spid="_x0000_s25" name="" r:id="rId7" imgW="951865" imgH="494030" progId="Equation.KSEE3">
                  <p:embed/>
                </p:oleObj>
              </mc:Choice>
              <mc:Fallback>
                <p:oleObj name="" r:id="rId7" imgW="951865" imgH="494030" progId="Equation.KSEE3">
                  <p:embed/>
                  <p:pic>
                    <p:nvPicPr>
                      <p:cNvPr id="0" name="图片 24"/>
                      <p:cNvPicPr/>
                      <p:nvPr/>
                    </p:nvPicPr>
                    <p:blipFill>
                      <a:blip r:embed="rId8"/>
                      <a:stretch>
                        <a:fillRect/>
                      </a:stretch>
                    </p:blipFill>
                    <p:spPr>
                      <a:xfrm>
                        <a:off x="1303020" y="3883660"/>
                        <a:ext cx="688975" cy="459105"/>
                      </a:xfrm>
                      <a:prstGeom prst="rect">
                        <a:avLst/>
                      </a:prstGeom>
                    </p:spPr>
                  </p:pic>
                </p:oleObj>
              </mc:Fallback>
            </mc:AlternateContent>
          </a:graphicData>
        </a:graphic>
      </p:graphicFrame>
      <p:graphicFrame>
        <p:nvGraphicFramePr>
          <p:cNvPr id="27" name="对象 26"/>
          <p:cNvGraphicFramePr/>
          <p:nvPr/>
        </p:nvGraphicFramePr>
        <p:xfrm>
          <a:off x="3836035" y="3773170"/>
          <a:ext cx="508000" cy="569595"/>
        </p:xfrm>
        <a:graphic>
          <a:graphicData uri="http://schemas.openxmlformats.org/presentationml/2006/ole">
            <mc:AlternateContent xmlns:mc="http://schemas.openxmlformats.org/markup-compatibility/2006">
              <mc:Choice xmlns:v="urn:schemas-microsoft-com:vml" Requires="v">
                <p:oleObj spid="_x0000_s28" name="" r:id="rId9" imgW="402590" imgH="494030" progId="Equation.KSEE3">
                  <p:embed/>
                </p:oleObj>
              </mc:Choice>
              <mc:Fallback>
                <p:oleObj name="" r:id="rId9" imgW="402590" imgH="494030" progId="Equation.KSEE3">
                  <p:embed/>
                  <p:pic>
                    <p:nvPicPr>
                      <p:cNvPr id="0" name="图片 11"/>
                      <p:cNvPicPr/>
                      <p:nvPr/>
                    </p:nvPicPr>
                    <p:blipFill>
                      <a:blip r:embed="rId10"/>
                      <a:stretch>
                        <a:fillRect/>
                      </a:stretch>
                    </p:blipFill>
                    <p:spPr>
                      <a:xfrm>
                        <a:off x="3836035" y="3773170"/>
                        <a:ext cx="508000" cy="569595"/>
                      </a:xfrm>
                      <a:prstGeom prst="rect">
                        <a:avLst/>
                      </a:prstGeom>
                    </p:spPr>
                  </p:pic>
                </p:oleObj>
              </mc:Fallback>
            </mc:AlternateContent>
          </a:graphicData>
        </a:graphic>
      </p:graphicFrame>
      <p:graphicFrame>
        <p:nvGraphicFramePr>
          <p:cNvPr id="30" name="对象 29"/>
          <p:cNvGraphicFramePr/>
          <p:nvPr/>
        </p:nvGraphicFramePr>
        <p:xfrm>
          <a:off x="6066155" y="3827145"/>
          <a:ext cx="489585" cy="570230"/>
        </p:xfrm>
        <a:graphic>
          <a:graphicData uri="http://schemas.openxmlformats.org/presentationml/2006/ole">
            <mc:AlternateContent xmlns:mc="http://schemas.openxmlformats.org/markup-compatibility/2006">
              <mc:Choice xmlns:v="urn:schemas-microsoft-com:vml" Requires="v">
                <p:oleObj spid="_x0000_s31" name="" r:id="rId11" imgW="727710" imgH="429895" progId="Equation.KSEE3">
                  <p:embed/>
                </p:oleObj>
              </mc:Choice>
              <mc:Fallback>
                <p:oleObj name="" r:id="rId11" imgW="727710" imgH="429895" progId="Equation.KSEE3">
                  <p:embed/>
                  <p:pic>
                    <p:nvPicPr>
                      <p:cNvPr id="0" name="图片 30"/>
                      <p:cNvPicPr/>
                      <p:nvPr/>
                    </p:nvPicPr>
                    <p:blipFill>
                      <a:blip r:embed="rId12"/>
                      <a:stretch>
                        <a:fillRect/>
                      </a:stretch>
                    </p:blipFill>
                    <p:spPr>
                      <a:xfrm>
                        <a:off x="6066155" y="3827145"/>
                        <a:ext cx="489585" cy="570230"/>
                      </a:xfrm>
                      <a:prstGeom prst="rect">
                        <a:avLst/>
                      </a:prstGeom>
                    </p:spPr>
                  </p:pic>
                </p:oleObj>
              </mc:Fallback>
            </mc:AlternateContent>
          </a:graphicData>
        </a:graphic>
      </p:graphicFrame>
      <p:sp>
        <p:nvSpPr>
          <p:cNvPr id="32" name="文本框 31"/>
          <p:cNvSpPr txBox="1"/>
          <p:nvPr/>
        </p:nvSpPr>
        <p:spPr>
          <a:xfrm>
            <a:off x="1303020" y="5674360"/>
            <a:ext cx="11061700" cy="460375"/>
          </a:xfrm>
          <a:prstGeom prst="rect">
            <a:avLst/>
          </a:prstGeom>
          <a:noFill/>
        </p:spPr>
        <p:txBody>
          <a:bodyPr wrap="none" rtlCol="0">
            <a:spAutoFit/>
          </a:bodyPr>
          <a:p>
            <a:r>
              <a:rPr lang="en-US" altLang="zh-CN" sz="2400"/>
              <a:t>N</a:t>
            </a:r>
            <a:r>
              <a:rPr lang="zh-CN" altLang="en-US" sz="2400"/>
              <a:t>是该趋势所属趋势集合（</a:t>
            </a:r>
            <a:r>
              <a:rPr lang="en-US" altLang="zh-CN" sz="2400"/>
              <a:t>Rise/Drop</a:t>
            </a:r>
            <a:r>
              <a:rPr lang="zh-CN" altLang="en-US" sz="2400"/>
              <a:t>）内每个趋势段对应时间间隔内文章数量和。</a:t>
            </a:r>
            <a:endParaRPr lang="zh-CN" altLang="en-US" sz="2400"/>
          </a:p>
        </p:txBody>
      </p:sp>
      <p:graphicFrame>
        <p:nvGraphicFramePr>
          <p:cNvPr id="21" name="对象 20"/>
          <p:cNvGraphicFramePr/>
          <p:nvPr/>
        </p:nvGraphicFramePr>
        <p:xfrm>
          <a:off x="1303020" y="4845685"/>
          <a:ext cx="688975" cy="459105"/>
        </p:xfrm>
        <a:graphic>
          <a:graphicData uri="http://schemas.openxmlformats.org/presentationml/2006/ole">
            <mc:AlternateContent xmlns:mc="http://schemas.openxmlformats.org/markup-compatibility/2006">
              <mc:Choice xmlns:v="urn:schemas-microsoft-com:vml" Requires="v">
                <p:oleObj spid="_x0000_s22" name="" r:id="rId13" imgW="951865" imgH="494030" progId="Equation.KSEE3">
                  <p:embed/>
                </p:oleObj>
              </mc:Choice>
              <mc:Fallback>
                <p:oleObj name="" r:id="rId13" imgW="951865" imgH="494030" progId="Equation.KSEE3">
                  <p:embed/>
                  <p:pic>
                    <p:nvPicPr>
                      <p:cNvPr id="0" name="图片 24"/>
                      <p:cNvPicPr/>
                      <p:nvPr/>
                    </p:nvPicPr>
                    <p:blipFill>
                      <a:blip r:embed="rId8"/>
                      <a:stretch>
                        <a:fillRect/>
                      </a:stretch>
                    </p:blipFill>
                    <p:spPr>
                      <a:xfrm>
                        <a:off x="1303020" y="4845685"/>
                        <a:ext cx="688975" cy="459105"/>
                      </a:xfrm>
                      <a:prstGeom prst="rect">
                        <a:avLst/>
                      </a:prstGeom>
                    </p:spPr>
                  </p:pic>
                </p:oleObj>
              </mc:Fallback>
            </mc:AlternateContent>
          </a:graphicData>
        </a:graphic>
      </p:graphicFrame>
      <p:sp>
        <p:nvSpPr>
          <p:cNvPr id="23" name="文本框 22"/>
          <p:cNvSpPr txBox="1"/>
          <p:nvPr/>
        </p:nvSpPr>
        <p:spPr>
          <a:xfrm>
            <a:off x="1976755" y="4808855"/>
            <a:ext cx="334645" cy="460375"/>
          </a:xfrm>
          <a:prstGeom prst="rect">
            <a:avLst/>
          </a:prstGeom>
          <a:noFill/>
          <a:ln>
            <a:noFill/>
          </a:ln>
        </p:spPr>
        <p:txBody>
          <a:bodyPr wrap="none" rtlCol="0">
            <a:spAutoFit/>
          </a:bodyPr>
          <a:p>
            <a:r>
              <a:rPr lang="en-US" altLang="zh-CN" sz="2400"/>
              <a:t>=</a:t>
            </a:r>
            <a:endParaRPr lang="en-US" altLang="zh-CN" sz="2400"/>
          </a:p>
        </p:txBody>
      </p:sp>
      <p:cxnSp>
        <p:nvCxnSpPr>
          <p:cNvPr id="29" name="直接连接符 28"/>
          <p:cNvCxnSpPr>
            <a:stCxn id="23" idx="3"/>
          </p:cNvCxnSpPr>
          <p:nvPr/>
        </p:nvCxnSpPr>
        <p:spPr>
          <a:xfrm>
            <a:off x="2311400" y="5039360"/>
            <a:ext cx="2952115" cy="0"/>
          </a:xfrm>
          <a:prstGeom prst="line">
            <a:avLst/>
          </a:prstGeom>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2371090" y="4518025"/>
            <a:ext cx="2883535" cy="460375"/>
          </a:xfrm>
          <a:prstGeom prst="rect">
            <a:avLst/>
          </a:prstGeom>
          <a:noFill/>
          <a:ln>
            <a:noFill/>
          </a:ln>
        </p:spPr>
        <p:txBody>
          <a:bodyPr wrap="none" rtlCol="0">
            <a:spAutoFit/>
          </a:bodyPr>
          <a:p>
            <a:r>
              <a:rPr lang="en-US" altLang="zh-CN" sz="2400"/>
              <a:t>t</a:t>
            </a:r>
            <a:r>
              <a:rPr lang="zh-CN" altLang="en-US" sz="2400"/>
              <a:t>在文章</a:t>
            </a:r>
            <a:r>
              <a:rPr lang="en-US" altLang="zh-CN" sz="2400"/>
              <a:t>d</a:t>
            </a:r>
            <a:r>
              <a:rPr lang="zh-CN" altLang="en-US" sz="2400"/>
              <a:t>中出现次数</a:t>
            </a:r>
            <a:endParaRPr lang="zh-CN" altLang="en-US" sz="2400"/>
          </a:p>
        </p:txBody>
      </p:sp>
      <p:sp>
        <p:nvSpPr>
          <p:cNvPr id="34" name="文本框 33"/>
          <p:cNvSpPr txBox="1"/>
          <p:nvPr/>
        </p:nvSpPr>
        <p:spPr>
          <a:xfrm>
            <a:off x="2674620" y="5039360"/>
            <a:ext cx="1866900" cy="460375"/>
          </a:xfrm>
          <a:prstGeom prst="rect">
            <a:avLst/>
          </a:prstGeom>
          <a:noFill/>
          <a:ln>
            <a:noFill/>
          </a:ln>
        </p:spPr>
        <p:txBody>
          <a:bodyPr wrap="none" rtlCol="0">
            <a:spAutoFit/>
          </a:bodyPr>
          <a:p>
            <a:r>
              <a:rPr lang="zh-CN" altLang="en-US" sz="2400"/>
              <a:t>文章</a:t>
            </a:r>
            <a:r>
              <a:rPr lang="en-US" altLang="zh-CN" sz="2400"/>
              <a:t>d</a:t>
            </a:r>
            <a:r>
              <a:rPr lang="zh-CN" altLang="en-US" sz="2400"/>
              <a:t>总词数</a:t>
            </a:r>
            <a:endParaRPr lang="zh-CN" altLang="en-US" sz="2400"/>
          </a:p>
        </p:txBody>
      </p:sp>
      <p:sp>
        <p:nvSpPr>
          <p:cNvPr id="35" name="文本框 34"/>
          <p:cNvSpPr txBox="1"/>
          <p:nvPr/>
        </p:nvSpPr>
        <p:spPr>
          <a:xfrm>
            <a:off x="1303020" y="1356995"/>
            <a:ext cx="10255250" cy="460375"/>
          </a:xfrm>
          <a:prstGeom prst="rect">
            <a:avLst/>
          </a:prstGeom>
          <a:noFill/>
        </p:spPr>
        <p:txBody>
          <a:bodyPr wrap="none" rtlCol="0">
            <a:spAutoFit/>
          </a:bodyPr>
          <a:p>
            <a:r>
              <a:rPr lang="zh-CN" altLang="en-US" sz="2400"/>
              <a:t>计算趋势集合（</a:t>
            </a:r>
            <a:r>
              <a:rPr lang="en-US" altLang="zh-CN" sz="2400"/>
              <a:t>Rise/Drop</a:t>
            </a:r>
            <a:r>
              <a:rPr lang="zh-CN" altLang="en-US" sz="2400"/>
              <a:t>）内每个趋势段对应的时间间隔内每篇文章的权重</a:t>
            </a:r>
            <a:endParaRPr lang="zh-CN" altLang="en-US" sz="2400"/>
          </a:p>
        </p:txBody>
      </p:sp>
    </p:spTree>
    <p:custDataLst>
      <p:tags r:id="rId14"/>
    </p:custDataLst>
  </p:cSld>
  <p:clrMapOvr>
    <a:masterClrMapping/>
  </p:clrMapOvr>
  <p:transition spd="slow" advClick="0" advTm="41837">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635" y="932815"/>
            <a:ext cx="10414635"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sym typeface="+mn-ea"/>
              </a:rPr>
              <a:t>文章聚类</a:t>
            </a:r>
            <a:endParaRPr lang="zh-CN" altLang="en-US" sz="2400" b="1" dirty="0">
              <a:latin typeface="微软雅黑" panose="020B0503020204020204" charset="-122"/>
              <a:ea typeface="微软雅黑" panose="020B0503020204020204" charset="-122"/>
              <a:sym typeface="+mn-ea"/>
            </a:endParaRPr>
          </a:p>
        </p:txBody>
      </p:sp>
      <p:sp>
        <p:nvSpPr>
          <p:cNvPr id="2" name="椭圆 1"/>
          <p:cNvSpPr/>
          <p:nvPr/>
        </p:nvSpPr>
        <p:spPr>
          <a:xfrm>
            <a:off x="455295" y="1758315"/>
            <a:ext cx="2126615" cy="938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33"/>
          <p:cNvSpPr txBox="1"/>
          <p:nvPr/>
        </p:nvSpPr>
        <p:spPr>
          <a:xfrm>
            <a:off x="1186815" y="2003425"/>
            <a:ext cx="689610" cy="460375"/>
          </a:xfrm>
          <a:prstGeom prst="rect">
            <a:avLst/>
          </a:prstGeom>
          <a:noFill/>
          <a:ln>
            <a:noFill/>
          </a:ln>
        </p:spPr>
        <p:txBody>
          <a:bodyPr wrap="none" rtlCol="0">
            <a:spAutoFit/>
          </a:bodyPr>
          <a:p>
            <a:r>
              <a:rPr lang="en-US" altLang="zh-CN" sz="2400"/>
              <a:t>Rise</a:t>
            </a:r>
            <a:endParaRPr lang="en-US" altLang="zh-CN" sz="2400"/>
          </a:p>
        </p:txBody>
      </p:sp>
      <p:sp>
        <p:nvSpPr>
          <p:cNvPr id="16" name="椭圆 15"/>
          <p:cNvSpPr/>
          <p:nvPr/>
        </p:nvSpPr>
        <p:spPr>
          <a:xfrm>
            <a:off x="4883150" y="1786255"/>
            <a:ext cx="2126615" cy="938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5" name="直接箭头连接符 24"/>
          <p:cNvCxnSpPr/>
          <p:nvPr/>
        </p:nvCxnSpPr>
        <p:spPr>
          <a:xfrm flipV="1">
            <a:off x="2581910" y="2226310"/>
            <a:ext cx="2301240" cy="12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aphicFrame>
        <p:nvGraphicFramePr>
          <p:cNvPr id="28" name="对象 27"/>
          <p:cNvGraphicFramePr/>
          <p:nvPr/>
        </p:nvGraphicFramePr>
        <p:xfrm>
          <a:off x="5419090" y="1884680"/>
          <a:ext cx="1070610" cy="701040"/>
        </p:xfrm>
        <a:graphic>
          <a:graphicData uri="http://schemas.openxmlformats.org/presentationml/2006/ole">
            <mc:AlternateContent xmlns:mc="http://schemas.openxmlformats.org/markup-compatibility/2006">
              <mc:Choice xmlns:v="urn:schemas-microsoft-com:vml" Requires="v">
                <p:oleObj spid="_x0000_s30" name="" r:id="rId1" imgW="610870" imgH="459740" progId="Equation.KSEE3">
                  <p:embed/>
                </p:oleObj>
              </mc:Choice>
              <mc:Fallback>
                <p:oleObj name="" r:id="rId1" imgW="610870" imgH="459740" progId="Equation.KSEE3">
                  <p:embed/>
                  <p:pic>
                    <p:nvPicPr>
                      <p:cNvPr id="0" name="图片 29"/>
                      <p:cNvPicPr/>
                      <p:nvPr/>
                    </p:nvPicPr>
                    <p:blipFill>
                      <a:blip r:embed="rId2"/>
                      <a:stretch>
                        <a:fillRect/>
                      </a:stretch>
                    </p:blipFill>
                    <p:spPr>
                      <a:xfrm>
                        <a:off x="5419090" y="1884680"/>
                        <a:ext cx="1070610" cy="701040"/>
                      </a:xfrm>
                      <a:prstGeom prst="rect">
                        <a:avLst/>
                      </a:prstGeom>
                    </p:spPr>
                  </p:pic>
                </p:oleObj>
              </mc:Fallback>
            </mc:AlternateContent>
          </a:graphicData>
        </a:graphic>
      </p:graphicFrame>
      <p:sp>
        <p:nvSpPr>
          <p:cNvPr id="31" name="椭圆 30"/>
          <p:cNvSpPr/>
          <p:nvPr/>
        </p:nvSpPr>
        <p:spPr>
          <a:xfrm>
            <a:off x="417195" y="3440430"/>
            <a:ext cx="2126615" cy="938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1084580" y="3741420"/>
            <a:ext cx="791845" cy="460375"/>
          </a:xfrm>
          <a:prstGeom prst="rect">
            <a:avLst/>
          </a:prstGeom>
          <a:noFill/>
          <a:ln>
            <a:noFill/>
          </a:ln>
        </p:spPr>
        <p:txBody>
          <a:bodyPr wrap="none" rtlCol="0">
            <a:spAutoFit/>
          </a:bodyPr>
          <a:p>
            <a:r>
              <a:rPr lang="en-US" altLang="zh-CN" sz="2400"/>
              <a:t>Drop</a:t>
            </a:r>
            <a:endParaRPr lang="en-US" altLang="zh-CN" sz="2400"/>
          </a:p>
        </p:txBody>
      </p:sp>
      <p:cxnSp>
        <p:nvCxnSpPr>
          <p:cNvPr id="33" name="直接箭头连接符 32"/>
          <p:cNvCxnSpPr/>
          <p:nvPr/>
        </p:nvCxnSpPr>
        <p:spPr>
          <a:xfrm flipV="1">
            <a:off x="2592070" y="3898265"/>
            <a:ext cx="2237740" cy="203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7" name="椭圆 36"/>
          <p:cNvSpPr/>
          <p:nvPr/>
        </p:nvSpPr>
        <p:spPr>
          <a:xfrm>
            <a:off x="4819650" y="3475355"/>
            <a:ext cx="2126615" cy="938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文本框 37"/>
          <p:cNvSpPr txBox="1"/>
          <p:nvPr/>
        </p:nvSpPr>
        <p:spPr>
          <a:xfrm>
            <a:off x="2581910" y="1173480"/>
            <a:ext cx="2316480" cy="829945"/>
          </a:xfrm>
          <a:prstGeom prst="rect">
            <a:avLst/>
          </a:prstGeom>
          <a:noFill/>
          <a:ln>
            <a:noFill/>
          </a:ln>
        </p:spPr>
        <p:txBody>
          <a:bodyPr wrap="none" rtlCol="0">
            <a:spAutoFit/>
          </a:bodyPr>
          <a:p>
            <a:r>
              <a:rPr lang="zh-CN" altLang="en-US" sz="2400"/>
              <a:t>得到每个趋势</a:t>
            </a:r>
            <a:endParaRPr lang="zh-CN" altLang="en-US" sz="2400"/>
          </a:p>
          <a:p>
            <a:r>
              <a:rPr lang="zh-CN" altLang="en-US" sz="2400"/>
              <a:t>段时间段内文章</a:t>
            </a:r>
            <a:endParaRPr lang="zh-CN" altLang="en-US" sz="2400"/>
          </a:p>
        </p:txBody>
      </p:sp>
      <p:graphicFrame>
        <p:nvGraphicFramePr>
          <p:cNvPr id="52" name="对象 51"/>
          <p:cNvGraphicFramePr/>
          <p:nvPr/>
        </p:nvGraphicFramePr>
        <p:xfrm>
          <a:off x="5389245" y="3662045"/>
          <a:ext cx="988060" cy="674370"/>
        </p:xfrm>
        <a:graphic>
          <a:graphicData uri="http://schemas.openxmlformats.org/presentationml/2006/ole">
            <mc:AlternateContent xmlns:mc="http://schemas.openxmlformats.org/markup-compatibility/2006">
              <mc:Choice xmlns:v="urn:schemas-microsoft-com:vml" Requires="v">
                <p:oleObj spid="_x0000_s53" name="" r:id="rId3" imgW="539115" imgH="438150" progId="Equation.KSEE3">
                  <p:embed/>
                </p:oleObj>
              </mc:Choice>
              <mc:Fallback>
                <p:oleObj name="" r:id="rId3" imgW="539115" imgH="438150" progId="Equation.KSEE3">
                  <p:embed/>
                  <p:pic>
                    <p:nvPicPr>
                      <p:cNvPr id="0" name="图片 52"/>
                      <p:cNvPicPr/>
                      <p:nvPr/>
                    </p:nvPicPr>
                    <p:blipFill>
                      <a:blip r:embed="rId4"/>
                      <a:stretch>
                        <a:fillRect/>
                      </a:stretch>
                    </p:blipFill>
                    <p:spPr>
                      <a:xfrm>
                        <a:off x="5389245" y="3662045"/>
                        <a:ext cx="988060" cy="674370"/>
                      </a:xfrm>
                      <a:prstGeom prst="rect">
                        <a:avLst/>
                      </a:prstGeom>
                    </p:spPr>
                  </p:pic>
                </p:oleObj>
              </mc:Fallback>
            </mc:AlternateContent>
          </a:graphicData>
        </a:graphic>
      </p:graphicFrame>
      <p:sp>
        <p:nvSpPr>
          <p:cNvPr id="54" name="椭圆 53"/>
          <p:cNvSpPr/>
          <p:nvPr/>
        </p:nvSpPr>
        <p:spPr>
          <a:xfrm>
            <a:off x="8916035" y="1068705"/>
            <a:ext cx="156591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8916035" y="2202180"/>
            <a:ext cx="1590040" cy="810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8" name="直接连接符 57"/>
          <p:cNvCxnSpPr/>
          <p:nvPr/>
        </p:nvCxnSpPr>
        <p:spPr>
          <a:xfrm>
            <a:off x="7905115" y="1406525"/>
            <a:ext cx="0" cy="1176655"/>
          </a:xfrm>
          <a:prstGeom prst="line">
            <a:avLst/>
          </a:prstGeom>
          <a:ln w="38100"/>
        </p:spPr>
        <p:style>
          <a:lnRef idx="1">
            <a:schemeClr val="dk1"/>
          </a:lnRef>
          <a:fillRef idx="0">
            <a:schemeClr val="dk1"/>
          </a:fillRef>
          <a:effectRef idx="0">
            <a:schemeClr val="dk1"/>
          </a:effectRef>
          <a:fontRef idx="minor">
            <a:schemeClr val="tx1"/>
          </a:fontRef>
        </p:style>
      </p:cxnSp>
      <p:cxnSp>
        <p:nvCxnSpPr>
          <p:cNvPr id="59" name="直接箭头连接符 58"/>
          <p:cNvCxnSpPr>
            <a:stCxn id="16" idx="6"/>
          </p:cNvCxnSpPr>
          <p:nvPr/>
        </p:nvCxnSpPr>
        <p:spPr>
          <a:xfrm>
            <a:off x="7009765" y="2255520"/>
            <a:ext cx="885190" cy="88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0" name="文本框 59"/>
          <p:cNvSpPr txBox="1"/>
          <p:nvPr/>
        </p:nvSpPr>
        <p:spPr>
          <a:xfrm>
            <a:off x="7009765" y="1741805"/>
            <a:ext cx="792480" cy="460375"/>
          </a:xfrm>
          <a:prstGeom prst="rect">
            <a:avLst/>
          </a:prstGeom>
          <a:noFill/>
          <a:ln>
            <a:noFill/>
          </a:ln>
        </p:spPr>
        <p:txBody>
          <a:bodyPr wrap="none" rtlCol="0">
            <a:spAutoFit/>
          </a:bodyPr>
          <a:p>
            <a:r>
              <a:rPr lang="zh-CN" altLang="en-US" sz="2400"/>
              <a:t>聚类</a:t>
            </a:r>
            <a:endParaRPr lang="zh-CN" altLang="en-US" sz="2400"/>
          </a:p>
        </p:txBody>
      </p:sp>
      <p:cxnSp>
        <p:nvCxnSpPr>
          <p:cNvPr id="61" name="直接箭头连接符 60"/>
          <p:cNvCxnSpPr/>
          <p:nvPr/>
        </p:nvCxnSpPr>
        <p:spPr>
          <a:xfrm>
            <a:off x="7907020" y="1433830"/>
            <a:ext cx="989965" cy="107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2" name="直接箭头连接符 61"/>
          <p:cNvCxnSpPr/>
          <p:nvPr/>
        </p:nvCxnSpPr>
        <p:spPr>
          <a:xfrm>
            <a:off x="7941310" y="2583180"/>
            <a:ext cx="962660"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3" name="直接箭头连接符 62"/>
          <p:cNvCxnSpPr/>
          <p:nvPr/>
        </p:nvCxnSpPr>
        <p:spPr>
          <a:xfrm>
            <a:off x="6985635" y="3918585"/>
            <a:ext cx="885190" cy="88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4" name="文本框 63"/>
          <p:cNvSpPr txBox="1"/>
          <p:nvPr/>
        </p:nvSpPr>
        <p:spPr>
          <a:xfrm>
            <a:off x="6985635" y="3356610"/>
            <a:ext cx="792480" cy="460375"/>
          </a:xfrm>
          <a:prstGeom prst="rect">
            <a:avLst/>
          </a:prstGeom>
          <a:noFill/>
          <a:ln>
            <a:noFill/>
          </a:ln>
        </p:spPr>
        <p:txBody>
          <a:bodyPr wrap="none" rtlCol="0">
            <a:spAutoFit/>
          </a:bodyPr>
          <a:p>
            <a:r>
              <a:rPr lang="zh-CN" altLang="en-US" sz="2400"/>
              <a:t>聚类</a:t>
            </a:r>
            <a:endParaRPr lang="zh-CN" altLang="en-US" sz="2400"/>
          </a:p>
        </p:txBody>
      </p:sp>
      <p:cxnSp>
        <p:nvCxnSpPr>
          <p:cNvPr id="65" name="直接连接符 64"/>
          <p:cNvCxnSpPr/>
          <p:nvPr/>
        </p:nvCxnSpPr>
        <p:spPr>
          <a:xfrm>
            <a:off x="7870825" y="3356610"/>
            <a:ext cx="0" cy="1176655"/>
          </a:xfrm>
          <a:prstGeom prst="line">
            <a:avLst/>
          </a:prstGeom>
          <a:ln w="38100"/>
        </p:spPr>
        <p:style>
          <a:lnRef idx="1">
            <a:schemeClr val="dk1"/>
          </a:lnRef>
          <a:fillRef idx="0">
            <a:schemeClr val="dk1"/>
          </a:fillRef>
          <a:effectRef idx="0">
            <a:schemeClr val="dk1"/>
          </a:effectRef>
          <a:fontRef idx="minor">
            <a:schemeClr val="tx1"/>
          </a:fontRef>
        </p:style>
      </p:cxnSp>
      <p:cxnSp>
        <p:nvCxnSpPr>
          <p:cNvPr id="66" name="直接箭头连接符 65"/>
          <p:cNvCxnSpPr/>
          <p:nvPr/>
        </p:nvCxnSpPr>
        <p:spPr>
          <a:xfrm>
            <a:off x="7893050" y="3379470"/>
            <a:ext cx="962660"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7" name="直接箭头连接符 66"/>
          <p:cNvCxnSpPr/>
          <p:nvPr/>
        </p:nvCxnSpPr>
        <p:spPr>
          <a:xfrm>
            <a:off x="7870825" y="4542790"/>
            <a:ext cx="962660"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8" name="椭圆 67"/>
          <p:cNvSpPr/>
          <p:nvPr/>
        </p:nvSpPr>
        <p:spPr>
          <a:xfrm>
            <a:off x="8843645" y="4201795"/>
            <a:ext cx="1614170" cy="66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8828405" y="3127375"/>
            <a:ext cx="1522730" cy="723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71" name="对象 70"/>
          <p:cNvGraphicFramePr/>
          <p:nvPr/>
        </p:nvGraphicFramePr>
        <p:xfrm>
          <a:off x="9244965" y="2334895"/>
          <a:ext cx="845185" cy="594995"/>
        </p:xfrm>
        <a:graphic>
          <a:graphicData uri="http://schemas.openxmlformats.org/presentationml/2006/ole">
            <mc:AlternateContent xmlns:mc="http://schemas.openxmlformats.org/markup-compatibility/2006">
              <mc:Choice xmlns:v="urn:schemas-microsoft-com:vml" Requires="v">
                <p:oleObj spid="_x0000_s72" name="" r:id="rId5" imgW="728980" imgH="457835" progId="Equation.KSEE3">
                  <p:embed/>
                </p:oleObj>
              </mc:Choice>
              <mc:Fallback>
                <p:oleObj name="" r:id="rId5" imgW="728980" imgH="457835" progId="Equation.KSEE3">
                  <p:embed/>
                  <p:pic>
                    <p:nvPicPr>
                      <p:cNvPr id="0" name="图片 71"/>
                      <p:cNvPicPr/>
                      <p:nvPr/>
                    </p:nvPicPr>
                    <p:blipFill>
                      <a:blip r:embed="rId6"/>
                      <a:stretch>
                        <a:fillRect/>
                      </a:stretch>
                    </p:blipFill>
                    <p:spPr>
                      <a:xfrm>
                        <a:off x="9244965" y="2334895"/>
                        <a:ext cx="845185" cy="594995"/>
                      </a:xfrm>
                      <a:prstGeom prst="rect">
                        <a:avLst/>
                      </a:prstGeom>
                    </p:spPr>
                  </p:pic>
                </p:oleObj>
              </mc:Fallback>
            </mc:AlternateContent>
          </a:graphicData>
        </a:graphic>
      </p:graphicFrame>
      <p:graphicFrame>
        <p:nvGraphicFramePr>
          <p:cNvPr id="4" name="对象 3"/>
          <p:cNvGraphicFramePr/>
          <p:nvPr/>
        </p:nvGraphicFramePr>
        <p:xfrm>
          <a:off x="9180830" y="1052830"/>
          <a:ext cx="909320" cy="869950"/>
        </p:xfrm>
        <a:graphic>
          <a:graphicData uri="http://schemas.openxmlformats.org/presentationml/2006/ole">
            <mc:AlternateContent xmlns:mc="http://schemas.openxmlformats.org/markup-compatibility/2006">
              <mc:Choice xmlns:v="urn:schemas-microsoft-com:vml" Requires="v">
                <p:oleObj spid="_x0000_s5" name="" r:id="rId7" imgW="617220" imgH="527050" progId="Equation.KSEE3">
                  <p:embed/>
                </p:oleObj>
              </mc:Choice>
              <mc:Fallback>
                <p:oleObj name="" r:id="rId7" imgW="617220" imgH="527050" progId="Equation.KSEE3">
                  <p:embed/>
                  <p:pic>
                    <p:nvPicPr>
                      <p:cNvPr id="0" name="图片 4"/>
                      <p:cNvPicPr/>
                      <p:nvPr/>
                    </p:nvPicPr>
                    <p:blipFill>
                      <a:blip r:embed="rId8"/>
                      <a:stretch>
                        <a:fillRect/>
                      </a:stretch>
                    </p:blipFill>
                    <p:spPr>
                      <a:xfrm>
                        <a:off x="9180830" y="1052830"/>
                        <a:ext cx="909320" cy="869950"/>
                      </a:xfrm>
                      <a:prstGeom prst="rect">
                        <a:avLst/>
                      </a:prstGeom>
                    </p:spPr>
                  </p:pic>
                </p:oleObj>
              </mc:Fallback>
            </mc:AlternateContent>
          </a:graphicData>
        </a:graphic>
      </p:graphicFrame>
      <p:graphicFrame>
        <p:nvGraphicFramePr>
          <p:cNvPr id="6" name="对象 5"/>
          <p:cNvGraphicFramePr/>
          <p:nvPr/>
        </p:nvGraphicFramePr>
        <p:xfrm>
          <a:off x="9194165" y="3088005"/>
          <a:ext cx="859155" cy="763270"/>
        </p:xfrm>
        <a:graphic>
          <a:graphicData uri="http://schemas.openxmlformats.org/presentationml/2006/ole">
            <mc:AlternateContent xmlns:mc="http://schemas.openxmlformats.org/markup-compatibility/2006">
              <mc:Choice xmlns:v="urn:schemas-microsoft-com:vml" Requires="v">
                <p:oleObj spid="_x0000_s8" name="" r:id="rId9" imgW="772160" imgH="571500" progId="Equation.KSEE3">
                  <p:embed/>
                </p:oleObj>
              </mc:Choice>
              <mc:Fallback>
                <p:oleObj name="" r:id="rId9" imgW="772160" imgH="571500" progId="Equation.KSEE3">
                  <p:embed/>
                  <p:pic>
                    <p:nvPicPr>
                      <p:cNvPr id="0" name="图片 7"/>
                      <p:cNvPicPr/>
                      <p:nvPr/>
                    </p:nvPicPr>
                    <p:blipFill>
                      <a:blip r:embed="rId10"/>
                      <a:stretch>
                        <a:fillRect/>
                      </a:stretch>
                    </p:blipFill>
                    <p:spPr>
                      <a:xfrm>
                        <a:off x="9194165" y="3088005"/>
                        <a:ext cx="859155" cy="763270"/>
                      </a:xfrm>
                      <a:prstGeom prst="rect">
                        <a:avLst/>
                      </a:prstGeom>
                    </p:spPr>
                  </p:pic>
                </p:oleObj>
              </mc:Fallback>
            </mc:AlternateContent>
          </a:graphicData>
        </a:graphic>
      </p:graphicFrame>
      <p:graphicFrame>
        <p:nvGraphicFramePr>
          <p:cNvPr id="9" name="对象 8"/>
          <p:cNvGraphicFramePr/>
          <p:nvPr/>
        </p:nvGraphicFramePr>
        <p:xfrm>
          <a:off x="9208770" y="4088765"/>
          <a:ext cx="844550" cy="773430"/>
        </p:xfrm>
        <a:graphic>
          <a:graphicData uri="http://schemas.openxmlformats.org/presentationml/2006/ole">
            <mc:AlternateContent xmlns:mc="http://schemas.openxmlformats.org/markup-compatibility/2006">
              <mc:Choice xmlns:v="urn:schemas-microsoft-com:vml" Requires="v">
                <p:oleObj spid="_x0000_s10" name="" r:id="rId11" imgW="734060" imgH="661035" progId="Equation.KSEE3">
                  <p:embed/>
                </p:oleObj>
              </mc:Choice>
              <mc:Fallback>
                <p:oleObj name="" r:id="rId11" imgW="734060" imgH="661035" progId="Equation.KSEE3">
                  <p:embed/>
                  <p:pic>
                    <p:nvPicPr>
                      <p:cNvPr id="0" name="图片 9"/>
                      <p:cNvPicPr/>
                      <p:nvPr/>
                    </p:nvPicPr>
                    <p:blipFill>
                      <a:blip r:embed="rId12"/>
                      <a:stretch>
                        <a:fillRect/>
                      </a:stretch>
                    </p:blipFill>
                    <p:spPr>
                      <a:xfrm>
                        <a:off x="9208770" y="4088765"/>
                        <a:ext cx="844550" cy="773430"/>
                      </a:xfrm>
                      <a:prstGeom prst="rect">
                        <a:avLst/>
                      </a:prstGeom>
                    </p:spPr>
                  </p:pic>
                </p:oleObj>
              </mc:Fallback>
            </mc:AlternateContent>
          </a:graphicData>
        </a:graphic>
      </p:graphicFrame>
      <p:sp>
        <p:nvSpPr>
          <p:cNvPr id="11" name="文本框 10"/>
          <p:cNvSpPr txBox="1"/>
          <p:nvPr/>
        </p:nvSpPr>
        <p:spPr>
          <a:xfrm>
            <a:off x="684530" y="4669155"/>
            <a:ext cx="4997450" cy="460375"/>
          </a:xfrm>
          <a:prstGeom prst="rect">
            <a:avLst/>
          </a:prstGeom>
          <a:noFill/>
          <a:ln>
            <a:noFill/>
          </a:ln>
        </p:spPr>
        <p:txBody>
          <a:bodyPr wrap="none" rtlCol="0">
            <a:spAutoFit/>
          </a:bodyPr>
          <a:p>
            <a:r>
              <a:rPr lang="zh-CN" altLang="zh-CN" sz="2400"/>
              <a:t>聚类采用增量</a:t>
            </a:r>
            <a:r>
              <a:rPr lang="en-US" altLang="zh-CN" sz="2400"/>
              <a:t>K</a:t>
            </a:r>
            <a:r>
              <a:rPr lang="zh-CN" altLang="en-US" sz="2400"/>
              <a:t>均值聚类，</a:t>
            </a:r>
            <a:r>
              <a:rPr lang="en-US" altLang="zh-CN" sz="2400"/>
              <a:t>K</a:t>
            </a:r>
            <a:r>
              <a:rPr lang="zh-CN" altLang="en-US" sz="2400"/>
              <a:t>取值为</a:t>
            </a:r>
            <a:r>
              <a:rPr lang="en-US" altLang="zh-CN" sz="2400"/>
              <a:t>2.</a:t>
            </a:r>
            <a:endParaRPr lang="zh-CN" altLang="en-US" sz="2400"/>
          </a:p>
        </p:txBody>
      </p:sp>
      <p:graphicFrame>
        <p:nvGraphicFramePr>
          <p:cNvPr id="12" name="对象 11"/>
          <p:cNvGraphicFramePr/>
          <p:nvPr/>
        </p:nvGraphicFramePr>
        <p:xfrm>
          <a:off x="2243455" y="5506720"/>
          <a:ext cx="2329180" cy="901065"/>
        </p:xfrm>
        <a:graphic>
          <a:graphicData uri="http://schemas.openxmlformats.org/presentationml/2006/ole">
            <mc:AlternateContent xmlns:mc="http://schemas.openxmlformats.org/markup-compatibility/2006">
              <mc:Choice xmlns:v="urn:schemas-microsoft-com:vml" Requires="v">
                <p:oleObj spid="_x0000_s13" name="" r:id="rId13" imgW="2680335" imgH="758825" progId="Equation.KSEE3">
                  <p:embed/>
                </p:oleObj>
              </mc:Choice>
              <mc:Fallback>
                <p:oleObj name="" r:id="rId13" imgW="2680335" imgH="758825" progId="Equation.KSEE3">
                  <p:embed/>
                  <p:pic>
                    <p:nvPicPr>
                      <p:cNvPr id="0" name="图片 9"/>
                      <p:cNvPicPr/>
                      <p:nvPr/>
                    </p:nvPicPr>
                    <p:blipFill>
                      <a:blip r:embed="rId14"/>
                      <a:stretch>
                        <a:fillRect/>
                      </a:stretch>
                    </p:blipFill>
                    <p:spPr>
                      <a:xfrm>
                        <a:off x="2243455" y="5506720"/>
                        <a:ext cx="2329180" cy="901065"/>
                      </a:xfrm>
                      <a:prstGeom prst="rect">
                        <a:avLst/>
                      </a:prstGeom>
                    </p:spPr>
                  </p:pic>
                </p:oleObj>
              </mc:Fallback>
            </mc:AlternateContent>
          </a:graphicData>
        </a:graphic>
      </p:graphicFrame>
      <p:graphicFrame>
        <p:nvGraphicFramePr>
          <p:cNvPr id="35" name="对象 34"/>
          <p:cNvGraphicFramePr/>
          <p:nvPr/>
        </p:nvGraphicFramePr>
        <p:xfrm>
          <a:off x="7628255" y="5416550"/>
          <a:ext cx="3790950" cy="1081405"/>
        </p:xfrm>
        <a:graphic>
          <a:graphicData uri="http://schemas.openxmlformats.org/presentationml/2006/ole">
            <mc:AlternateContent xmlns:mc="http://schemas.openxmlformats.org/markup-compatibility/2006">
              <mc:Choice xmlns:v="urn:schemas-microsoft-com:vml" Requires="v">
                <p:oleObj spid="_x0000_s36" name="" r:id="rId15" imgW="2976880" imgH="871855" progId="Equation.KSEE3">
                  <p:embed/>
                </p:oleObj>
              </mc:Choice>
              <mc:Fallback>
                <p:oleObj name="" r:id="rId15" imgW="2976880" imgH="871855" progId="Equation.KSEE3">
                  <p:embed/>
                  <p:pic>
                    <p:nvPicPr>
                      <p:cNvPr id="0" name="图片 35"/>
                      <p:cNvPicPr/>
                      <p:nvPr/>
                    </p:nvPicPr>
                    <p:blipFill>
                      <a:blip r:embed="rId16"/>
                      <a:stretch>
                        <a:fillRect/>
                      </a:stretch>
                    </p:blipFill>
                    <p:spPr>
                      <a:xfrm>
                        <a:off x="7628255" y="5416550"/>
                        <a:ext cx="3790950" cy="1081405"/>
                      </a:xfrm>
                      <a:prstGeom prst="rect">
                        <a:avLst/>
                      </a:prstGeom>
                    </p:spPr>
                  </p:pic>
                </p:oleObj>
              </mc:Fallback>
            </mc:AlternateContent>
          </a:graphicData>
        </a:graphic>
      </p:graphicFrame>
      <p:sp>
        <p:nvSpPr>
          <p:cNvPr id="14" name="文本框 13"/>
          <p:cNvSpPr txBox="1"/>
          <p:nvPr/>
        </p:nvSpPr>
        <p:spPr>
          <a:xfrm>
            <a:off x="627380" y="5727065"/>
            <a:ext cx="1706880" cy="460375"/>
          </a:xfrm>
          <a:prstGeom prst="rect">
            <a:avLst/>
          </a:prstGeom>
          <a:noFill/>
          <a:ln>
            <a:noFill/>
          </a:ln>
        </p:spPr>
        <p:txBody>
          <a:bodyPr wrap="none" rtlCol="0">
            <a:spAutoFit/>
          </a:bodyPr>
          <a:p>
            <a:r>
              <a:rPr lang="zh-CN" altLang="en-US" sz="2400"/>
              <a:t>集合质心：</a:t>
            </a:r>
            <a:endParaRPr lang="zh-CN" altLang="en-US" sz="2400"/>
          </a:p>
        </p:txBody>
      </p:sp>
      <p:sp>
        <p:nvSpPr>
          <p:cNvPr id="15" name="文本框 14"/>
          <p:cNvSpPr txBox="1"/>
          <p:nvPr/>
        </p:nvSpPr>
        <p:spPr>
          <a:xfrm>
            <a:off x="4951730" y="5727065"/>
            <a:ext cx="2850515" cy="460375"/>
          </a:xfrm>
          <a:prstGeom prst="rect">
            <a:avLst/>
          </a:prstGeom>
          <a:noFill/>
          <a:ln>
            <a:noFill/>
          </a:ln>
        </p:spPr>
        <p:txBody>
          <a:bodyPr wrap="square" rtlCol="0">
            <a:spAutoFit/>
          </a:bodyPr>
          <a:p>
            <a:r>
              <a:rPr lang="zh-CN" altLang="en-US" sz="2400"/>
              <a:t>文章和集合相似性：</a:t>
            </a:r>
            <a:endParaRPr lang="zh-CN" altLang="en-US" sz="2400"/>
          </a:p>
        </p:txBody>
      </p:sp>
    </p:spTree>
    <p:custDataLst>
      <p:tags r:id="rId17"/>
    </p:custDataLst>
  </p:cSld>
  <p:clrMapOvr>
    <a:masterClrMapping/>
  </p:clrMapOvr>
  <p:transition spd="slow" advClick="0" advTm="41837">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635" y="932815"/>
            <a:ext cx="10414635"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sym typeface="+mn-ea"/>
              </a:rPr>
              <a:t>文章过滤</a:t>
            </a:r>
            <a:endParaRPr lang="zh-CN" altLang="en-US" sz="2400" b="1" dirty="0">
              <a:latin typeface="微软雅黑" panose="020B0503020204020204" charset="-122"/>
              <a:ea typeface="微软雅黑" panose="020B0503020204020204" charset="-122"/>
              <a:sym typeface="+mn-ea"/>
            </a:endParaRPr>
          </a:p>
        </p:txBody>
      </p:sp>
      <p:sp>
        <p:nvSpPr>
          <p:cNvPr id="54" name="椭圆 53"/>
          <p:cNvSpPr/>
          <p:nvPr/>
        </p:nvSpPr>
        <p:spPr>
          <a:xfrm>
            <a:off x="299085" y="1603375"/>
            <a:ext cx="156591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299085" y="3143885"/>
            <a:ext cx="1590040" cy="810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椭圆 67"/>
          <p:cNvSpPr/>
          <p:nvPr/>
        </p:nvSpPr>
        <p:spPr>
          <a:xfrm>
            <a:off x="3503930" y="3143885"/>
            <a:ext cx="1589405" cy="810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3503930" y="1539875"/>
            <a:ext cx="1737995" cy="901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71" name="对象 70"/>
          <p:cNvGraphicFramePr/>
          <p:nvPr/>
        </p:nvGraphicFramePr>
        <p:xfrm>
          <a:off x="659130" y="3216910"/>
          <a:ext cx="845185" cy="664845"/>
        </p:xfrm>
        <a:graphic>
          <a:graphicData uri="http://schemas.openxmlformats.org/presentationml/2006/ole">
            <mc:AlternateContent xmlns:mc="http://schemas.openxmlformats.org/markup-compatibility/2006">
              <mc:Choice xmlns:v="urn:schemas-microsoft-com:vml" Requires="v">
                <p:oleObj spid="_x0000_s72" name="" r:id="rId1" imgW="728980" imgH="457835" progId="Equation.KSEE3">
                  <p:embed/>
                </p:oleObj>
              </mc:Choice>
              <mc:Fallback>
                <p:oleObj name="" r:id="rId1" imgW="728980" imgH="457835" progId="Equation.KSEE3">
                  <p:embed/>
                  <p:pic>
                    <p:nvPicPr>
                      <p:cNvPr id="0" name="图片 71"/>
                      <p:cNvPicPr/>
                      <p:nvPr/>
                    </p:nvPicPr>
                    <p:blipFill>
                      <a:blip r:embed="rId2"/>
                      <a:stretch>
                        <a:fillRect/>
                      </a:stretch>
                    </p:blipFill>
                    <p:spPr>
                      <a:xfrm>
                        <a:off x="659130" y="3216910"/>
                        <a:ext cx="845185" cy="664845"/>
                      </a:xfrm>
                      <a:prstGeom prst="rect">
                        <a:avLst/>
                      </a:prstGeom>
                    </p:spPr>
                  </p:pic>
                </p:oleObj>
              </mc:Fallback>
            </mc:AlternateContent>
          </a:graphicData>
        </a:graphic>
      </p:graphicFrame>
      <p:graphicFrame>
        <p:nvGraphicFramePr>
          <p:cNvPr id="4" name="对象 3"/>
          <p:cNvGraphicFramePr/>
          <p:nvPr/>
        </p:nvGraphicFramePr>
        <p:xfrm>
          <a:off x="627380" y="1571625"/>
          <a:ext cx="909320" cy="869950"/>
        </p:xfrm>
        <a:graphic>
          <a:graphicData uri="http://schemas.openxmlformats.org/presentationml/2006/ole">
            <mc:AlternateContent xmlns:mc="http://schemas.openxmlformats.org/markup-compatibility/2006">
              <mc:Choice xmlns:v="urn:schemas-microsoft-com:vml" Requires="v">
                <p:oleObj spid="_x0000_s5" name="" r:id="rId3" imgW="617220" imgH="527050" progId="Equation.KSEE3">
                  <p:embed/>
                </p:oleObj>
              </mc:Choice>
              <mc:Fallback>
                <p:oleObj name="" r:id="rId3" imgW="617220" imgH="527050" progId="Equation.KSEE3">
                  <p:embed/>
                  <p:pic>
                    <p:nvPicPr>
                      <p:cNvPr id="0" name="图片 4"/>
                      <p:cNvPicPr/>
                      <p:nvPr/>
                    </p:nvPicPr>
                    <p:blipFill>
                      <a:blip r:embed="rId4"/>
                      <a:stretch>
                        <a:fillRect/>
                      </a:stretch>
                    </p:blipFill>
                    <p:spPr>
                      <a:xfrm>
                        <a:off x="627380" y="1571625"/>
                        <a:ext cx="909320" cy="869950"/>
                      </a:xfrm>
                      <a:prstGeom prst="rect">
                        <a:avLst/>
                      </a:prstGeom>
                    </p:spPr>
                  </p:pic>
                </p:oleObj>
              </mc:Fallback>
            </mc:AlternateContent>
          </a:graphicData>
        </a:graphic>
      </p:graphicFrame>
      <p:graphicFrame>
        <p:nvGraphicFramePr>
          <p:cNvPr id="6" name="对象 5"/>
          <p:cNvGraphicFramePr/>
          <p:nvPr/>
        </p:nvGraphicFramePr>
        <p:xfrm>
          <a:off x="3935095" y="1603375"/>
          <a:ext cx="951230" cy="702945"/>
        </p:xfrm>
        <a:graphic>
          <a:graphicData uri="http://schemas.openxmlformats.org/presentationml/2006/ole">
            <mc:AlternateContent xmlns:mc="http://schemas.openxmlformats.org/markup-compatibility/2006">
              <mc:Choice xmlns:v="urn:schemas-microsoft-com:vml" Requires="v">
                <p:oleObj spid="_x0000_s8" name="" r:id="rId5" imgW="241300" imgH="228600" progId="Equation.KSEE3">
                  <p:embed/>
                </p:oleObj>
              </mc:Choice>
              <mc:Fallback>
                <p:oleObj name="" r:id="rId5" imgW="241300" imgH="228600" progId="Equation.KSEE3">
                  <p:embed/>
                  <p:pic>
                    <p:nvPicPr>
                      <p:cNvPr id="0" name="图片 7"/>
                      <p:cNvPicPr/>
                      <p:nvPr/>
                    </p:nvPicPr>
                    <p:blipFill>
                      <a:blip r:embed="rId6"/>
                      <a:stretch>
                        <a:fillRect/>
                      </a:stretch>
                    </p:blipFill>
                    <p:spPr>
                      <a:xfrm>
                        <a:off x="3935095" y="1603375"/>
                        <a:ext cx="951230" cy="702945"/>
                      </a:xfrm>
                      <a:prstGeom prst="rect">
                        <a:avLst/>
                      </a:prstGeom>
                    </p:spPr>
                  </p:pic>
                </p:oleObj>
              </mc:Fallback>
            </mc:AlternateContent>
          </a:graphicData>
        </a:graphic>
      </p:graphicFrame>
      <p:graphicFrame>
        <p:nvGraphicFramePr>
          <p:cNvPr id="9" name="对象 8"/>
          <p:cNvGraphicFramePr/>
          <p:nvPr/>
        </p:nvGraphicFramePr>
        <p:xfrm>
          <a:off x="3935095" y="3181350"/>
          <a:ext cx="844550" cy="773430"/>
        </p:xfrm>
        <a:graphic>
          <a:graphicData uri="http://schemas.openxmlformats.org/presentationml/2006/ole">
            <mc:AlternateContent xmlns:mc="http://schemas.openxmlformats.org/markup-compatibility/2006">
              <mc:Choice xmlns:v="urn:schemas-microsoft-com:vml" Requires="v">
                <p:oleObj spid="_x0000_s10" name="" r:id="rId7" imgW="734060" imgH="661035" progId="Equation.KSEE3">
                  <p:embed/>
                </p:oleObj>
              </mc:Choice>
              <mc:Fallback>
                <p:oleObj name="" r:id="rId7" imgW="734060" imgH="661035" progId="Equation.KSEE3">
                  <p:embed/>
                  <p:pic>
                    <p:nvPicPr>
                      <p:cNvPr id="0" name="图片 9"/>
                      <p:cNvPicPr/>
                      <p:nvPr/>
                    </p:nvPicPr>
                    <p:blipFill>
                      <a:blip r:embed="rId8"/>
                      <a:stretch>
                        <a:fillRect/>
                      </a:stretch>
                    </p:blipFill>
                    <p:spPr>
                      <a:xfrm>
                        <a:off x="3935095" y="3181350"/>
                        <a:ext cx="844550" cy="773430"/>
                      </a:xfrm>
                      <a:prstGeom prst="rect">
                        <a:avLst/>
                      </a:prstGeom>
                    </p:spPr>
                  </p:pic>
                </p:oleObj>
              </mc:Fallback>
            </mc:AlternateContent>
          </a:graphicData>
        </a:graphic>
      </p:graphicFrame>
      <p:cxnSp>
        <p:nvCxnSpPr>
          <p:cNvPr id="3" name="直接箭头连接符 2"/>
          <p:cNvCxnSpPr>
            <a:stCxn id="54" idx="6"/>
            <a:endCxn id="68" idx="2"/>
          </p:cNvCxnSpPr>
          <p:nvPr/>
        </p:nvCxnSpPr>
        <p:spPr>
          <a:xfrm>
            <a:off x="1864995" y="2022475"/>
            <a:ext cx="1638935" cy="1527175"/>
          </a:xfrm>
          <a:prstGeom prst="straightConnector1">
            <a:avLst/>
          </a:prstGeom>
          <a:ln w="25400">
            <a:solidFill>
              <a:srgbClr val="FF0000"/>
            </a:solidFill>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1864995" y="2006600"/>
            <a:ext cx="1638935" cy="31750"/>
          </a:xfrm>
          <a:prstGeom prst="straightConnector1">
            <a:avLst/>
          </a:prstGeom>
          <a:ln w="25400">
            <a:solidFill>
              <a:srgbClr val="FF0000"/>
            </a:solidFill>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5" idx="6"/>
          </p:cNvCxnSpPr>
          <p:nvPr/>
        </p:nvCxnSpPr>
        <p:spPr>
          <a:xfrm flipV="1">
            <a:off x="1889125" y="2075815"/>
            <a:ext cx="1548765" cy="147383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5" idx="6"/>
            <a:endCxn id="68" idx="2"/>
          </p:cNvCxnSpPr>
          <p:nvPr/>
        </p:nvCxnSpPr>
        <p:spPr>
          <a:xfrm>
            <a:off x="1889125" y="3549650"/>
            <a:ext cx="161480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902325" y="1761490"/>
            <a:ext cx="5762625" cy="1938020"/>
          </a:xfrm>
          <a:prstGeom prst="rect">
            <a:avLst/>
          </a:prstGeom>
          <a:noFill/>
          <a:ln>
            <a:noFill/>
          </a:ln>
        </p:spPr>
        <p:txBody>
          <a:bodyPr wrap="square" rtlCol="0">
            <a:spAutoFit/>
          </a:bodyPr>
          <a:p>
            <a:r>
              <a:rPr lang="zh-CN" altLang="en-US" sz="2400"/>
              <a:t>对于        </a:t>
            </a:r>
            <a:r>
              <a:rPr lang="en-US" altLang="zh-CN" sz="2400"/>
              <a:t>(k=1,2)</a:t>
            </a:r>
            <a:r>
              <a:rPr lang="zh-CN" altLang="en-US" sz="2400"/>
              <a:t>分别计算       和       </a:t>
            </a:r>
            <a:r>
              <a:rPr lang="en-US" altLang="zh-CN" sz="2400"/>
              <a:t>(k=1,2)</a:t>
            </a:r>
            <a:r>
              <a:rPr lang="zh-CN" altLang="en-US" sz="2400"/>
              <a:t>的相似度，然后得到平均相似度，留下平均相似度低的。</a:t>
            </a:r>
            <a:endParaRPr lang="zh-CN" altLang="en-US" sz="2400"/>
          </a:p>
          <a:p>
            <a:r>
              <a:rPr lang="zh-CN" altLang="en-US" sz="2400"/>
              <a:t>        过滤方法一样。</a:t>
            </a:r>
            <a:endParaRPr lang="zh-CN" altLang="en-US" sz="2400"/>
          </a:p>
          <a:p>
            <a:r>
              <a:rPr lang="zh-CN" altLang="en-US" sz="2400"/>
              <a:t>过滤完成后，就得到了两个文章集合。</a:t>
            </a:r>
            <a:endParaRPr lang="zh-CN" altLang="en-US" sz="2400"/>
          </a:p>
        </p:txBody>
      </p:sp>
      <p:graphicFrame>
        <p:nvGraphicFramePr>
          <p:cNvPr id="22" name="对象 21"/>
          <p:cNvGraphicFramePr/>
          <p:nvPr/>
        </p:nvGraphicFramePr>
        <p:xfrm>
          <a:off x="6602730" y="1718945"/>
          <a:ext cx="555625" cy="471805"/>
        </p:xfrm>
        <a:graphic>
          <a:graphicData uri="http://schemas.openxmlformats.org/presentationml/2006/ole">
            <mc:AlternateContent xmlns:mc="http://schemas.openxmlformats.org/markup-compatibility/2006">
              <mc:Choice xmlns:v="urn:schemas-microsoft-com:vml" Requires="v">
                <p:oleObj spid="_x0000_s23" name="" r:id="rId9" imgW="379730" imgH="382905" progId="Equation.KSEE3">
                  <p:embed/>
                </p:oleObj>
              </mc:Choice>
              <mc:Fallback>
                <p:oleObj name="" r:id="rId9" imgW="379730" imgH="382905" progId="Equation.KSEE3">
                  <p:embed/>
                  <p:pic>
                    <p:nvPicPr>
                      <p:cNvPr id="0" name="图片 22"/>
                      <p:cNvPicPr/>
                      <p:nvPr/>
                    </p:nvPicPr>
                    <p:blipFill>
                      <a:blip r:embed="rId10"/>
                      <a:stretch>
                        <a:fillRect/>
                      </a:stretch>
                    </p:blipFill>
                    <p:spPr>
                      <a:xfrm>
                        <a:off x="6602730" y="1718945"/>
                        <a:ext cx="555625" cy="471805"/>
                      </a:xfrm>
                      <a:prstGeom prst="rect">
                        <a:avLst/>
                      </a:prstGeom>
                    </p:spPr>
                  </p:pic>
                </p:oleObj>
              </mc:Fallback>
            </mc:AlternateContent>
          </a:graphicData>
        </a:graphic>
      </p:graphicFrame>
      <p:graphicFrame>
        <p:nvGraphicFramePr>
          <p:cNvPr id="24" name="对象 23"/>
          <p:cNvGraphicFramePr/>
          <p:nvPr/>
        </p:nvGraphicFramePr>
        <p:xfrm>
          <a:off x="10012045" y="1761490"/>
          <a:ext cx="558165" cy="458470"/>
        </p:xfrm>
        <a:graphic>
          <a:graphicData uri="http://schemas.openxmlformats.org/presentationml/2006/ole">
            <mc:AlternateContent xmlns:mc="http://schemas.openxmlformats.org/markup-compatibility/2006">
              <mc:Choice xmlns:v="urn:schemas-microsoft-com:vml" Requires="v">
                <p:oleObj spid="_x0000_s26" name="" r:id="rId11" imgW="796925" imgH="406400" progId="Equation.KSEE3">
                  <p:embed/>
                </p:oleObj>
              </mc:Choice>
              <mc:Fallback>
                <p:oleObj name="" r:id="rId11" imgW="796925" imgH="406400" progId="Equation.KSEE3">
                  <p:embed/>
                  <p:pic>
                    <p:nvPicPr>
                      <p:cNvPr id="0" name="图片 25"/>
                      <p:cNvPicPr/>
                      <p:nvPr/>
                    </p:nvPicPr>
                    <p:blipFill>
                      <a:blip r:embed="rId12"/>
                      <a:stretch>
                        <a:fillRect/>
                      </a:stretch>
                    </p:blipFill>
                    <p:spPr>
                      <a:xfrm>
                        <a:off x="10012045" y="1761490"/>
                        <a:ext cx="558165" cy="458470"/>
                      </a:xfrm>
                      <a:prstGeom prst="rect">
                        <a:avLst/>
                      </a:prstGeom>
                    </p:spPr>
                  </p:pic>
                </p:oleObj>
              </mc:Fallback>
            </mc:AlternateContent>
          </a:graphicData>
        </a:graphic>
      </p:graphicFrame>
      <p:graphicFrame>
        <p:nvGraphicFramePr>
          <p:cNvPr id="27" name="对象 26"/>
          <p:cNvGraphicFramePr/>
          <p:nvPr/>
        </p:nvGraphicFramePr>
        <p:xfrm>
          <a:off x="9184640" y="1786255"/>
          <a:ext cx="555625" cy="471805"/>
        </p:xfrm>
        <a:graphic>
          <a:graphicData uri="http://schemas.openxmlformats.org/presentationml/2006/ole">
            <mc:AlternateContent xmlns:mc="http://schemas.openxmlformats.org/markup-compatibility/2006">
              <mc:Choice xmlns:v="urn:schemas-microsoft-com:vml" Requires="v">
                <p:oleObj spid="_x0000_s29" name="" r:id="rId13" imgW="379730" imgH="382905" progId="Equation.KSEE3">
                  <p:embed/>
                </p:oleObj>
              </mc:Choice>
              <mc:Fallback>
                <p:oleObj name="" r:id="rId13" imgW="379730" imgH="382905" progId="Equation.KSEE3">
                  <p:embed/>
                  <p:pic>
                    <p:nvPicPr>
                      <p:cNvPr id="0" name="图片 22"/>
                      <p:cNvPicPr/>
                      <p:nvPr/>
                    </p:nvPicPr>
                    <p:blipFill>
                      <a:blip r:embed="rId10"/>
                      <a:stretch>
                        <a:fillRect/>
                      </a:stretch>
                    </p:blipFill>
                    <p:spPr>
                      <a:xfrm>
                        <a:off x="9184640" y="1786255"/>
                        <a:ext cx="555625" cy="471805"/>
                      </a:xfrm>
                      <a:prstGeom prst="rect">
                        <a:avLst/>
                      </a:prstGeom>
                    </p:spPr>
                  </p:pic>
                </p:oleObj>
              </mc:Fallback>
            </mc:AlternateContent>
          </a:graphicData>
        </a:graphic>
      </p:graphicFrame>
      <p:graphicFrame>
        <p:nvGraphicFramePr>
          <p:cNvPr id="39" name="对象 38"/>
          <p:cNvGraphicFramePr/>
          <p:nvPr/>
        </p:nvGraphicFramePr>
        <p:xfrm>
          <a:off x="6044565" y="2871470"/>
          <a:ext cx="558165" cy="458470"/>
        </p:xfrm>
        <a:graphic>
          <a:graphicData uri="http://schemas.openxmlformats.org/presentationml/2006/ole">
            <mc:AlternateContent xmlns:mc="http://schemas.openxmlformats.org/markup-compatibility/2006">
              <mc:Choice xmlns:v="urn:schemas-microsoft-com:vml" Requires="v">
                <p:oleObj spid="_x0000_s40" name="" r:id="rId14" imgW="796925" imgH="406400" progId="Equation.KSEE3">
                  <p:embed/>
                </p:oleObj>
              </mc:Choice>
              <mc:Fallback>
                <p:oleObj name="" r:id="rId14" imgW="796925" imgH="406400" progId="Equation.KSEE3">
                  <p:embed/>
                  <p:pic>
                    <p:nvPicPr>
                      <p:cNvPr id="0" name="图片 25"/>
                      <p:cNvPicPr/>
                      <p:nvPr/>
                    </p:nvPicPr>
                    <p:blipFill>
                      <a:blip r:embed="rId12"/>
                      <a:stretch>
                        <a:fillRect/>
                      </a:stretch>
                    </p:blipFill>
                    <p:spPr>
                      <a:xfrm>
                        <a:off x="6044565" y="2871470"/>
                        <a:ext cx="558165" cy="458470"/>
                      </a:xfrm>
                      <a:prstGeom prst="rect">
                        <a:avLst/>
                      </a:prstGeom>
                    </p:spPr>
                  </p:pic>
                </p:oleObj>
              </mc:Fallback>
            </mc:AlternateContent>
          </a:graphicData>
        </a:graphic>
      </p:graphicFrame>
      <p:sp>
        <p:nvSpPr>
          <p:cNvPr id="41" name="文本框 40"/>
          <p:cNvSpPr txBox="1"/>
          <p:nvPr/>
        </p:nvSpPr>
        <p:spPr>
          <a:xfrm>
            <a:off x="1864995" y="1501775"/>
            <a:ext cx="1706880" cy="460375"/>
          </a:xfrm>
          <a:prstGeom prst="rect">
            <a:avLst/>
          </a:prstGeom>
          <a:noFill/>
          <a:ln>
            <a:noFill/>
          </a:ln>
        </p:spPr>
        <p:txBody>
          <a:bodyPr wrap="none" rtlCol="0">
            <a:spAutoFit/>
          </a:bodyPr>
          <a:p>
            <a:r>
              <a:rPr lang="zh-CN" altLang="en-US" sz="2400"/>
              <a:t>计算相似度</a:t>
            </a:r>
            <a:endParaRPr lang="zh-CN" altLang="en-US" sz="2400"/>
          </a:p>
        </p:txBody>
      </p:sp>
      <p:graphicFrame>
        <p:nvGraphicFramePr>
          <p:cNvPr id="48" name="对象 47"/>
          <p:cNvGraphicFramePr/>
          <p:nvPr/>
        </p:nvGraphicFramePr>
        <p:xfrm>
          <a:off x="2742565" y="4631055"/>
          <a:ext cx="3228975" cy="854710"/>
        </p:xfrm>
        <a:graphic>
          <a:graphicData uri="http://schemas.openxmlformats.org/presentationml/2006/ole">
            <mc:AlternateContent xmlns:mc="http://schemas.openxmlformats.org/markup-compatibility/2006">
              <mc:Choice xmlns:v="urn:schemas-microsoft-com:vml" Requires="v">
                <p:oleObj spid="_x0000_s49" name="" r:id="rId15" imgW="3580765" imgH="980440" progId="Equation.KSEE3">
                  <p:embed/>
                </p:oleObj>
              </mc:Choice>
              <mc:Fallback>
                <p:oleObj name="" r:id="rId15" imgW="3580765" imgH="980440" progId="Equation.KSEE3">
                  <p:embed/>
                  <p:pic>
                    <p:nvPicPr>
                      <p:cNvPr id="0" name="图片 12"/>
                      <p:cNvPicPr/>
                      <p:nvPr/>
                    </p:nvPicPr>
                    <p:blipFill>
                      <a:blip r:embed="rId16"/>
                      <a:stretch>
                        <a:fillRect/>
                      </a:stretch>
                    </p:blipFill>
                    <p:spPr>
                      <a:xfrm>
                        <a:off x="2742565" y="4631055"/>
                        <a:ext cx="3228975" cy="854710"/>
                      </a:xfrm>
                      <a:prstGeom prst="rect">
                        <a:avLst/>
                      </a:prstGeom>
                    </p:spPr>
                  </p:pic>
                </p:oleObj>
              </mc:Fallback>
            </mc:AlternateContent>
          </a:graphicData>
        </a:graphic>
      </p:graphicFrame>
      <p:sp>
        <p:nvSpPr>
          <p:cNvPr id="50" name="文本框 49"/>
          <p:cNvSpPr txBox="1"/>
          <p:nvPr/>
        </p:nvSpPr>
        <p:spPr>
          <a:xfrm>
            <a:off x="410845" y="4827905"/>
            <a:ext cx="2621280" cy="460375"/>
          </a:xfrm>
          <a:prstGeom prst="rect">
            <a:avLst/>
          </a:prstGeom>
          <a:noFill/>
          <a:ln>
            <a:noFill/>
          </a:ln>
        </p:spPr>
        <p:txBody>
          <a:bodyPr wrap="none" rtlCol="0">
            <a:spAutoFit/>
          </a:bodyPr>
          <a:p>
            <a:r>
              <a:rPr lang="zh-CN" altLang="en-US" sz="2400"/>
              <a:t>相似度计算公式：</a:t>
            </a:r>
            <a:endParaRPr lang="zh-CN" altLang="en-US" sz="2400"/>
          </a:p>
        </p:txBody>
      </p:sp>
      <p:sp>
        <p:nvSpPr>
          <p:cNvPr id="51" name="文本框 50"/>
          <p:cNvSpPr txBox="1"/>
          <p:nvPr/>
        </p:nvSpPr>
        <p:spPr>
          <a:xfrm>
            <a:off x="410845" y="5485765"/>
            <a:ext cx="8717280" cy="460375"/>
          </a:xfrm>
          <a:prstGeom prst="rect">
            <a:avLst/>
          </a:prstGeom>
          <a:noFill/>
          <a:ln>
            <a:noFill/>
          </a:ln>
        </p:spPr>
        <p:txBody>
          <a:bodyPr wrap="none" rtlCol="0">
            <a:spAutoFit/>
          </a:bodyPr>
          <a:p>
            <a:r>
              <a:rPr lang="zh-CN" altLang="en-US" sz="2400"/>
              <a:t>过滤完成后的文章集合就是我们认为支持这一趋势发生的文章。</a:t>
            </a:r>
            <a:endParaRPr lang="zh-CN" altLang="en-US" sz="2400"/>
          </a:p>
        </p:txBody>
      </p:sp>
    </p:spTree>
    <p:custDataLst>
      <p:tags r:id="rId17"/>
    </p:custDataLst>
  </p:cSld>
  <p:clrMapOvr>
    <a:masterClrMapping/>
  </p:clrMapOvr>
  <p:transition spd="slow" advClick="0" advTm="41837">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382270" y="932815"/>
            <a:ext cx="10414635" cy="460375"/>
          </a:xfrm>
          <a:prstGeom prst="rect">
            <a:avLst/>
          </a:prstGeom>
          <a:noFill/>
        </p:spPr>
        <p:txBody>
          <a:bodyPr wrap="square" rtlCol="0">
            <a:spAutoFit/>
          </a:bodyPr>
          <a:lstStyle/>
          <a:p>
            <a:pPr indent="0" algn="l" fontAlgn="auto">
              <a:spcBef>
                <a:spcPts val="0"/>
              </a:spcBef>
              <a:spcAft>
                <a:spcPts val="0"/>
              </a:spcAft>
              <a:buFont typeface="Wingdings" panose="05000000000000000000" pitchFamily="2" charset="2"/>
              <a:buNone/>
              <a:defRPr/>
            </a:pPr>
            <a:r>
              <a:rPr lang="zh-CN" altLang="en-US" sz="2400" b="1" dirty="0">
                <a:latin typeface="微软雅黑" panose="020B0503020204020204" charset="-122"/>
                <a:ea typeface="微软雅黑" panose="020B0503020204020204" charset="-122"/>
                <a:sym typeface="+mn-ea"/>
              </a:rPr>
              <a:t>更新特征权重</a:t>
            </a:r>
            <a:endParaRPr lang="zh-CN" altLang="en-US" sz="2400" b="1" dirty="0">
              <a:latin typeface="微软雅黑" panose="020B0503020204020204" charset="-122"/>
              <a:ea typeface="微软雅黑" panose="020B0503020204020204" charset="-122"/>
              <a:sym typeface="+mn-ea"/>
            </a:endParaRPr>
          </a:p>
        </p:txBody>
      </p:sp>
      <p:sp>
        <p:nvSpPr>
          <p:cNvPr id="16" name="椭圆 15"/>
          <p:cNvSpPr/>
          <p:nvPr/>
        </p:nvSpPr>
        <p:spPr>
          <a:xfrm>
            <a:off x="1465580" y="2133600"/>
            <a:ext cx="5465445" cy="7512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8" name="对象 27"/>
          <p:cNvGraphicFramePr/>
          <p:nvPr/>
        </p:nvGraphicFramePr>
        <p:xfrm>
          <a:off x="573405" y="2196465"/>
          <a:ext cx="767080" cy="625475"/>
        </p:xfrm>
        <a:graphic>
          <a:graphicData uri="http://schemas.openxmlformats.org/presentationml/2006/ole">
            <mc:AlternateContent xmlns:mc="http://schemas.openxmlformats.org/markup-compatibility/2006">
              <mc:Choice xmlns:v="urn:schemas-microsoft-com:vml" Requires="v">
                <p:oleObj spid="_x0000_s30" name="" r:id="rId1" imgW="610870" imgH="459740" progId="Equation.KSEE3">
                  <p:embed/>
                </p:oleObj>
              </mc:Choice>
              <mc:Fallback>
                <p:oleObj name="" r:id="rId1" imgW="610870" imgH="459740" progId="Equation.KSEE3">
                  <p:embed/>
                  <p:pic>
                    <p:nvPicPr>
                      <p:cNvPr id="0" name="图片 29"/>
                      <p:cNvPicPr/>
                      <p:nvPr/>
                    </p:nvPicPr>
                    <p:blipFill>
                      <a:blip r:embed="rId2"/>
                      <a:stretch>
                        <a:fillRect/>
                      </a:stretch>
                    </p:blipFill>
                    <p:spPr>
                      <a:xfrm>
                        <a:off x="573405" y="2196465"/>
                        <a:ext cx="767080" cy="625475"/>
                      </a:xfrm>
                      <a:prstGeom prst="rect">
                        <a:avLst/>
                      </a:prstGeom>
                    </p:spPr>
                  </p:pic>
                </p:oleObj>
              </mc:Fallback>
            </mc:AlternateContent>
          </a:graphicData>
        </a:graphic>
      </p:graphicFrame>
      <p:sp>
        <p:nvSpPr>
          <p:cNvPr id="37" name="椭圆 36"/>
          <p:cNvSpPr/>
          <p:nvPr/>
        </p:nvSpPr>
        <p:spPr>
          <a:xfrm>
            <a:off x="1465580" y="3500755"/>
            <a:ext cx="5634355" cy="73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p:cNvGraphicFramePr/>
          <p:nvPr/>
        </p:nvGraphicFramePr>
        <p:xfrm>
          <a:off x="567690" y="3501390"/>
          <a:ext cx="772795" cy="636905"/>
        </p:xfrm>
        <a:graphic>
          <a:graphicData uri="http://schemas.openxmlformats.org/presentationml/2006/ole">
            <mc:AlternateContent xmlns:mc="http://schemas.openxmlformats.org/markup-compatibility/2006">
              <mc:Choice xmlns:v="urn:schemas-microsoft-com:vml" Requires="v">
                <p:oleObj spid="_x0000_s53" name="" r:id="rId3" imgW="539115" imgH="438150" progId="Equation.KSEE3">
                  <p:embed/>
                </p:oleObj>
              </mc:Choice>
              <mc:Fallback>
                <p:oleObj name="" r:id="rId3" imgW="539115" imgH="438150" progId="Equation.KSEE3">
                  <p:embed/>
                  <p:pic>
                    <p:nvPicPr>
                      <p:cNvPr id="0" name="图片 52"/>
                      <p:cNvPicPr/>
                      <p:nvPr/>
                    </p:nvPicPr>
                    <p:blipFill>
                      <a:blip r:embed="rId4"/>
                      <a:stretch>
                        <a:fillRect/>
                      </a:stretch>
                    </p:blipFill>
                    <p:spPr>
                      <a:xfrm>
                        <a:off x="567690" y="3501390"/>
                        <a:ext cx="772795" cy="636905"/>
                      </a:xfrm>
                      <a:prstGeom prst="rect">
                        <a:avLst/>
                      </a:prstGeom>
                    </p:spPr>
                  </p:pic>
                </p:oleObj>
              </mc:Fallback>
            </mc:AlternateContent>
          </a:graphicData>
        </a:graphic>
      </p:graphicFrame>
      <p:graphicFrame>
        <p:nvGraphicFramePr>
          <p:cNvPr id="4" name="对象 3"/>
          <p:cNvGraphicFramePr/>
          <p:nvPr/>
        </p:nvGraphicFramePr>
        <p:xfrm>
          <a:off x="2045970" y="2255520"/>
          <a:ext cx="3867150" cy="566420"/>
        </p:xfrm>
        <a:graphic>
          <a:graphicData uri="http://schemas.openxmlformats.org/presentationml/2006/ole">
            <mc:AlternateContent xmlns:mc="http://schemas.openxmlformats.org/markup-compatibility/2006">
              <mc:Choice xmlns:v="urn:schemas-microsoft-com:vml" Requires="v">
                <p:oleObj spid="_x0000_s5" name="" r:id="rId5" imgW="4618355" imgH="614045" progId="Equation.KSEE3">
                  <p:embed/>
                </p:oleObj>
              </mc:Choice>
              <mc:Fallback>
                <p:oleObj name="" r:id="rId5" imgW="4618355" imgH="614045" progId="Equation.KSEE3">
                  <p:embed/>
                  <p:pic>
                    <p:nvPicPr>
                      <p:cNvPr id="0" name="图片 4"/>
                      <p:cNvPicPr/>
                      <p:nvPr/>
                    </p:nvPicPr>
                    <p:blipFill>
                      <a:blip r:embed="rId6"/>
                      <a:stretch>
                        <a:fillRect/>
                      </a:stretch>
                    </p:blipFill>
                    <p:spPr>
                      <a:xfrm>
                        <a:off x="2045970" y="2255520"/>
                        <a:ext cx="3867150" cy="566420"/>
                      </a:xfrm>
                      <a:prstGeom prst="rect">
                        <a:avLst/>
                      </a:prstGeom>
                    </p:spPr>
                  </p:pic>
                </p:oleObj>
              </mc:Fallback>
            </mc:AlternateContent>
          </a:graphicData>
        </a:graphic>
      </p:graphicFrame>
      <p:graphicFrame>
        <p:nvGraphicFramePr>
          <p:cNvPr id="8" name="对象 7"/>
          <p:cNvGraphicFramePr/>
          <p:nvPr/>
        </p:nvGraphicFramePr>
        <p:xfrm>
          <a:off x="2045970" y="3560445"/>
          <a:ext cx="4233545" cy="518160"/>
        </p:xfrm>
        <a:graphic>
          <a:graphicData uri="http://schemas.openxmlformats.org/presentationml/2006/ole">
            <mc:AlternateContent xmlns:mc="http://schemas.openxmlformats.org/markup-compatibility/2006">
              <mc:Choice xmlns:v="urn:schemas-microsoft-com:vml" Requires="v">
                <p:oleObj spid="_x0000_s9" name="" r:id="rId7" imgW="5142230" imgH="558165" progId="Equation.KSEE3">
                  <p:embed/>
                </p:oleObj>
              </mc:Choice>
              <mc:Fallback>
                <p:oleObj name="" r:id="rId7" imgW="5142230" imgH="558165" progId="Equation.KSEE3">
                  <p:embed/>
                  <p:pic>
                    <p:nvPicPr>
                      <p:cNvPr id="0" name="图片 8"/>
                      <p:cNvPicPr/>
                      <p:nvPr/>
                    </p:nvPicPr>
                    <p:blipFill>
                      <a:blip r:embed="rId8"/>
                      <a:stretch>
                        <a:fillRect/>
                      </a:stretch>
                    </p:blipFill>
                    <p:spPr>
                      <a:xfrm>
                        <a:off x="2045970" y="3560445"/>
                        <a:ext cx="4233545" cy="518160"/>
                      </a:xfrm>
                      <a:prstGeom prst="rect">
                        <a:avLst/>
                      </a:prstGeom>
                    </p:spPr>
                  </p:pic>
                </p:oleObj>
              </mc:Fallback>
            </mc:AlternateContent>
          </a:graphicData>
        </a:graphic>
      </p:graphicFrame>
      <p:sp>
        <p:nvSpPr>
          <p:cNvPr id="10" name="文本框 9"/>
          <p:cNvSpPr txBox="1"/>
          <p:nvPr/>
        </p:nvSpPr>
        <p:spPr>
          <a:xfrm>
            <a:off x="573405" y="1564640"/>
            <a:ext cx="2926080" cy="460375"/>
          </a:xfrm>
          <a:prstGeom prst="rect">
            <a:avLst/>
          </a:prstGeom>
          <a:noFill/>
          <a:ln>
            <a:noFill/>
          </a:ln>
        </p:spPr>
        <p:txBody>
          <a:bodyPr wrap="none" rtlCol="0">
            <a:spAutoFit/>
          </a:bodyPr>
          <a:p>
            <a:r>
              <a:rPr lang="zh-CN" altLang="en-US" sz="2400"/>
              <a:t>过滤后的文章集合：</a:t>
            </a:r>
            <a:endParaRPr lang="zh-CN" altLang="en-US" sz="2400"/>
          </a:p>
        </p:txBody>
      </p:sp>
      <p:sp>
        <p:nvSpPr>
          <p:cNvPr id="11" name="文本框 10"/>
          <p:cNvSpPr txBox="1"/>
          <p:nvPr/>
        </p:nvSpPr>
        <p:spPr>
          <a:xfrm>
            <a:off x="382270" y="4286250"/>
            <a:ext cx="8536305" cy="460375"/>
          </a:xfrm>
          <a:prstGeom prst="rect">
            <a:avLst/>
          </a:prstGeom>
          <a:noFill/>
        </p:spPr>
        <p:txBody>
          <a:bodyPr wrap="none" rtlCol="0">
            <a:spAutoFit/>
          </a:bodyPr>
          <a:p>
            <a:pPr algn="l"/>
            <a:r>
              <a:rPr lang="en-US" altLang="zh-CN" sz="2400"/>
              <a:t> </a:t>
            </a:r>
            <a:r>
              <a:rPr lang="zh-CN" altLang="en-US" sz="2400"/>
              <a:t>集群间差异系数</a:t>
            </a:r>
            <a:r>
              <a:rPr lang="en-US" altLang="zh-CN" sz="2400"/>
              <a:t>CDC</a:t>
            </a:r>
            <a:r>
              <a:rPr lang="zh-CN" altLang="en-US" sz="2400"/>
              <a:t>（ inter-cluster discrimination coefficient）</a:t>
            </a:r>
            <a:r>
              <a:rPr lang="zh-CN" altLang="en-US" sz="2000"/>
              <a:t>：</a:t>
            </a:r>
            <a:endParaRPr lang="zh-CN" altLang="en-US" sz="2000"/>
          </a:p>
        </p:txBody>
      </p:sp>
      <p:graphicFrame>
        <p:nvGraphicFramePr>
          <p:cNvPr id="12" name="对象 11"/>
          <p:cNvGraphicFramePr/>
          <p:nvPr/>
        </p:nvGraphicFramePr>
        <p:xfrm>
          <a:off x="8829675" y="4138295"/>
          <a:ext cx="2275205" cy="756920"/>
        </p:xfrm>
        <a:graphic>
          <a:graphicData uri="http://schemas.openxmlformats.org/presentationml/2006/ole">
            <mc:AlternateContent xmlns:mc="http://schemas.openxmlformats.org/markup-compatibility/2006">
              <mc:Choice xmlns:v="urn:schemas-microsoft-com:vml" Requires="v">
                <p:oleObj spid="_x0000_s13" name="" r:id="rId9" imgW="2627630" imgH="1351915" progId="Equation.KSEE3">
                  <p:embed/>
                </p:oleObj>
              </mc:Choice>
              <mc:Fallback>
                <p:oleObj name="" r:id="rId9" imgW="2627630" imgH="1351915" progId="Equation.KSEE3">
                  <p:embed/>
                  <p:pic>
                    <p:nvPicPr>
                      <p:cNvPr id="0" name="图片 12"/>
                      <p:cNvPicPr/>
                      <p:nvPr/>
                    </p:nvPicPr>
                    <p:blipFill>
                      <a:blip r:embed="rId10"/>
                      <a:stretch>
                        <a:fillRect/>
                      </a:stretch>
                    </p:blipFill>
                    <p:spPr>
                      <a:xfrm>
                        <a:off x="8829675" y="4138295"/>
                        <a:ext cx="2275205" cy="756920"/>
                      </a:xfrm>
                      <a:prstGeom prst="rect">
                        <a:avLst/>
                      </a:prstGeom>
                    </p:spPr>
                  </p:pic>
                </p:oleObj>
              </mc:Fallback>
            </mc:AlternateContent>
          </a:graphicData>
        </a:graphic>
      </p:graphicFrame>
      <p:sp>
        <p:nvSpPr>
          <p:cNvPr id="14" name="文本框 13"/>
          <p:cNvSpPr txBox="1"/>
          <p:nvPr/>
        </p:nvSpPr>
        <p:spPr>
          <a:xfrm>
            <a:off x="452120" y="4863465"/>
            <a:ext cx="7903210" cy="460375"/>
          </a:xfrm>
          <a:prstGeom prst="rect">
            <a:avLst/>
          </a:prstGeom>
          <a:noFill/>
        </p:spPr>
        <p:txBody>
          <a:bodyPr wrap="none" rtlCol="0">
            <a:spAutoFit/>
          </a:bodyPr>
          <a:p>
            <a:pPr algn="l"/>
            <a:r>
              <a:rPr lang="zh-CN" altLang="en-US" sz="2400"/>
              <a:t>集群内相似系数</a:t>
            </a:r>
            <a:r>
              <a:rPr lang="en-US" altLang="zh-CN" sz="2400"/>
              <a:t>CSC</a:t>
            </a:r>
            <a:r>
              <a:rPr lang="zh-CN" altLang="en-US" sz="2400"/>
              <a:t>（  intra-cluster similarity coefficient）：</a:t>
            </a:r>
            <a:endParaRPr lang="zh-CN" altLang="en-US" sz="2400"/>
          </a:p>
        </p:txBody>
      </p:sp>
      <p:graphicFrame>
        <p:nvGraphicFramePr>
          <p:cNvPr id="18" name="对象 17"/>
          <p:cNvGraphicFramePr/>
          <p:nvPr/>
        </p:nvGraphicFramePr>
        <p:xfrm>
          <a:off x="2136140" y="5422265"/>
          <a:ext cx="5754370" cy="669290"/>
        </p:xfrm>
        <a:graphic>
          <a:graphicData uri="http://schemas.openxmlformats.org/presentationml/2006/ole">
            <mc:AlternateContent xmlns:mc="http://schemas.openxmlformats.org/markup-compatibility/2006">
              <mc:Choice xmlns:v="urn:schemas-microsoft-com:vml" Requires="v">
                <p:oleObj spid="_x0000_s19" name="" r:id="rId11" imgW="5105400" imgH="561340" progId="Equation.KSEE3">
                  <p:embed/>
                </p:oleObj>
              </mc:Choice>
              <mc:Fallback>
                <p:oleObj name="" r:id="rId11" imgW="5105400" imgH="561340" progId="Equation.KSEE3">
                  <p:embed/>
                  <p:pic>
                    <p:nvPicPr>
                      <p:cNvPr id="0" name="图片 16"/>
                      <p:cNvPicPr/>
                      <p:nvPr/>
                    </p:nvPicPr>
                    <p:blipFill>
                      <a:blip r:embed="rId12"/>
                      <a:stretch>
                        <a:fillRect/>
                      </a:stretch>
                    </p:blipFill>
                    <p:spPr>
                      <a:xfrm>
                        <a:off x="2136140" y="5422265"/>
                        <a:ext cx="5754370" cy="669290"/>
                      </a:xfrm>
                      <a:prstGeom prst="rect">
                        <a:avLst/>
                      </a:prstGeom>
                    </p:spPr>
                  </p:pic>
                </p:oleObj>
              </mc:Fallback>
            </mc:AlternateContent>
          </a:graphicData>
        </a:graphic>
      </p:graphicFrame>
      <p:sp>
        <p:nvSpPr>
          <p:cNvPr id="20" name="文本框 19"/>
          <p:cNvSpPr txBox="1"/>
          <p:nvPr/>
        </p:nvSpPr>
        <p:spPr>
          <a:xfrm>
            <a:off x="447040" y="5526405"/>
            <a:ext cx="1706880" cy="460375"/>
          </a:xfrm>
          <a:prstGeom prst="rect">
            <a:avLst/>
          </a:prstGeom>
          <a:noFill/>
          <a:ln>
            <a:noFill/>
          </a:ln>
        </p:spPr>
        <p:txBody>
          <a:bodyPr wrap="none" rtlCol="0">
            <a:spAutoFit/>
          </a:bodyPr>
          <a:p>
            <a:r>
              <a:rPr lang="zh-CN" altLang="en-US" sz="2400"/>
              <a:t>更新权重：</a:t>
            </a:r>
            <a:endParaRPr lang="zh-CN" altLang="en-US" sz="2400"/>
          </a:p>
        </p:txBody>
      </p:sp>
      <p:graphicFrame>
        <p:nvGraphicFramePr>
          <p:cNvPr id="22" name="对象 21"/>
          <p:cNvGraphicFramePr/>
          <p:nvPr/>
        </p:nvGraphicFramePr>
        <p:xfrm>
          <a:off x="8355330" y="4863465"/>
          <a:ext cx="1606550" cy="745490"/>
        </p:xfrm>
        <a:graphic>
          <a:graphicData uri="http://schemas.openxmlformats.org/presentationml/2006/ole">
            <mc:AlternateContent xmlns:mc="http://schemas.openxmlformats.org/markup-compatibility/2006">
              <mc:Choice xmlns:v="urn:schemas-microsoft-com:vml" Requires="v">
                <p:oleObj spid="_x0000_s23" name="" r:id="rId13" imgW="2280920" imgH="664845" progId="Equation.KSEE3">
                  <p:embed/>
                </p:oleObj>
              </mc:Choice>
              <mc:Fallback>
                <p:oleObj name="" r:id="rId13" imgW="2280920" imgH="664845" progId="Equation.KSEE3">
                  <p:embed/>
                  <p:pic>
                    <p:nvPicPr>
                      <p:cNvPr id="0" name="图片 22"/>
                      <p:cNvPicPr/>
                      <p:nvPr/>
                    </p:nvPicPr>
                    <p:blipFill>
                      <a:blip r:embed="rId14"/>
                      <a:stretch>
                        <a:fillRect/>
                      </a:stretch>
                    </p:blipFill>
                    <p:spPr>
                      <a:xfrm>
                        <a:off x="8355330" y="4863465"/>
                        <a:ext cx="1606550" cy="745490"/>
                      </a:xfrm>
                      <a:prstGeom prst="rect">
                        <a:avLst/>
                      </a:prstGeom>
                    </p:spPr>
                  </p:pic>
                </p:oleObj>
              </mc:Fallback>
            </mc:AlternateContent>
          </a:graphicData>
        </a:graphic>
      </p:graphicFrame>
      <p:sp>
        <p:nvSpPr>
          <p:cNvPr id="24" name="文本框 23"/>
          <p:cNvSpPr txBox="1"/>
          <p:nvPr/>
        </p:nvSpPr>
        <p:spPr>
          <a:xfrm>
            <a:off x="7890510" y="2794000"/>
            <a:ext cx="4215130" cy="706755"/>
          </a:xfrm>
          <a:prstGeom prst="rect">
            <a:avLst/>
          </a:prstGeom>
          <a:noFill/>
        </p:spPr>
        <p:txBody>
          <a:bodyPr wrap="square" rtlCol="0">
            <a:spAutoFit/>
          </a:bodyPr>
          <a:p>
            <a:r>
              <a:rPr lang="zh-CN" altLang="en-US" sz="2000"/>
              <a:t>是第</a:t>
            </a:r>
            <a:r>
              <a:rPr lang="en-US" altLang="zh-CN" sz="2000"/>
              <a:t>i</a:t>
            </a:r>
            <a:r>
              <a:rPr lang="zh-CN" altLang="en-US" sz="2000"/>
              <a:t>个集群中包含术语</a:t>
            </a:r>
            <a:r>
              <a:rPr lang="en-US" altLang="zh-CN" sz="2000"/>
              <a:t>t</a:t>
            </a:r>
            <a:r>
              <a:rPr lang="zh-CN" altLang="en-US" sz="2000"/>
              <a:t>的文章数量，</a:t>
            </a:r>
            <a:endParaRPr lang="zh-CN" altLang="en-US" sz="2000"/>
          </a:p>
          <a:p>
            <a:r>
              <a:rPr lang="zh-CN" altLang="en-US" sz="2000"/>
              <a:t>是所有包含术语</a:t>
            </a:r>
            <a:r>
              <a:rPr lang="en-US" altLang="zh-CN" sz="2000"/>
              <a:t>t</a:t>
            </a:r>
            <a:r>
              <a:rPr lang="zh-CN" altLang="en-US" sz="2000"/>
              <a:t>的文章数量。</a:t>
            </a:r>
            <a:endParaRPr lang="zh-CN" altLang="en-US" sz="2000"/>
          </a:p>
        </p:txBody>
      </p:sp>
      <p:graphicFrame>
        <p:nvGraphicFramePr>
          <p:cNvPr id="27" name="对象 26"/>
          <p:cNvGraphicFramePr/>
          <p:nvPr/>
        </p:nvGraphicFramePr>
        <p:xfrm>
          <a:off x="7452360" y="2700020"/>
          <a:ext cx="502920" cy="507365"/>
        </p:xfrm>
        <a:graphic>
          <a:graphicData uri="http://schemas.openxmlformats.org/presentationml/2006/ole">
            <mc:AlternateContent xmlns:mc="http://schemas.openxmlformats.org/markup-compatibility/2006">
              <mc:Choice xmlns:v="urn:schemas-microsoft-com:vml" Requires="v">
                <p:oleObj spid="_x0000_s25" name="" r:id="rId15" imgW="414020" imgH="349885" progId="Equation.KSEE3">
                  <p:embed/>
                </p:oleObj>
              </mc:Choice>
              <mc:Fallback>
                <p:oleObj name="" r:id="rId15" imgW="414020" imgH="349885" progId="Equation.KSEE3">
                  <p:embed/>
                  <p:pic>
                    <p:nvPicPr>
                      <p:cNvPr id="0" name="图片 27"/>
                      <p:cNvPicPr/>
                      <p:nvPr/>
                    </p:nvPicPr>
                    <p:blipFill>
                      <a:blip r:embed="rId16"/>
                      <a:stretch>
                        <a:fillRect/>
                      </a:stretch>
                    </p:blipFill>
                    <p:spPr>
                      <a:xfrm>
                        <a:off x="7452360" y="2700020"/>
                        <a:ext cx="502920" cy="507365"/>
                      </a:xfrm>
                      <a:prstGeom prst="rect">
                        <a:avLst/>
                      </a:prstGeom>
                    </p:spPr>
                  </p:pic>
                </p:oleObj>
              </mc:Fallback>
            </mc:AlternateContent>
          </a:graphicData>
        </a:graphic>
      </p:graphicFrame>
      <p:graphicFrame>
        <p:nvGraphicFramePr>
          <p:cNvPr id="29" name="对象 28"/>
          <p:cNvGraphicFramePr/>
          <p:nvPr/>
        </p:nvGraphicFramePr>
        <p:xfrm>
          <a:off x="7444740" y="3147060"/>
          <a:ext cx="445770" cy="413385"/>
        </p:xfrm>
        <a:graphic>
          <a:graphicData uri="http://schemas.openxmlformats.org/presentationml/2006/ole">
            <mc:AlternateContent xmlns:mc="http://schemas.openxmlformats.org/markup-compatibility/2006">
              <mc:Choice xmlns:v="urn:schemas-microsoft-com:vml" Requires="v">
                <p:oleObj spid="_x0000_s31" name="" r:id="rId17" imgW="498475" imgH="307340" progId="Equation.KSEE3">
                  <p:embed/>
                </p:oleObj>
              </mc:Choice>
              <mc:Fallback>
                <p:oleObj name="" r:id="rId17" imgW="498475" imgH="307340" progId="Equation.KSEE3">
                  <p:embed/>
                  <p:pic>
                    <p:nvPicPr>
                      <p:cNvPr id="0" name="图片 30"/>
                      <p:cNvPicPr/>
                      <p:nvPr/>
                    </p:nvPicPr>
                    <p:blipFill>
                      <a:blip r:embed="rId18"/>
                      <a:stretch>
                        <a:fillRect/>
                      </a:stretch>
                    </p:blipFill>
                    <p:spPr>
                      <a:xfrm>
                        <a:off x="7444740" y="3147060"/>
                        <a:ext cx="445770" cy="413385"/>
                      </a:xfrm>
                      <a:prstGeom prst="rect">
                        <a:avLst/>
                      </a:prstGeom>
                    </p:spPr>
                  </p:pic>
                </p:oleObj>
              </mc:Fallback>
            </mc:AlternateContent>
          </a:graphicData>
        </a:graphic>
      </p:graphicFrame>
      <p:sp>
        <p:nvSpPr>
          <p:cNvPr id="32" name="文本框 31"/>
          <p:cNvSpPr txBox="1"/>
          <p:nvPr/>
        </p:nvSpPr>
        <p:spPr>
          <a:xfrm>
            <a:off x="7890510" y="3560445"/>
            <a:ext cx="4215130" cy="460375"/>
          </a:xfrm>
          <a:prstGeom prst="rect">
            <a:avLst/>
          </a:prstGeom>
          <a:noFill/>
          <a:ln>
            <a:noFill/>
          </a:ln>
        </p:spPr>
        <p:txBody>
          <a:bodyPr wrap="none" rtlCol="0" anchor="t">
            <a:spAutoFit/>
          </a:bodyPr>
          <a:p>
            <a:r>
              <a:rPr lang="zh-CN" altLang="en-US" sz="2400">
                <a:sym typeface="+mn-ea"/>
              </a:rPr>
              <a:t>是第</a:t>
            </a:r>
            <a:r>
              <a:rPr lang="en-US" altLang="zh-CN" sz="2400">
                <a:sym typeface="+mn-ea"/>
              </a:rPr>
              <a:t>i</a:t>
            </a:r>
            <a:r>
              <a:rPr lang="zh-CN" altLang="en-US" sz="2400">
                <a:sym typeface="+mn-ea"/>
              </a:rPr>
              <a:t>个集群中不同术语的数量</a:t>
            </a:r>
            <a:endParaRPr lang="zh-CN" altLang="en-US" sz="2400"/>
          </a:p>
        </p:txBody>
      </p:sp>
      <p:graphicFrame>
        <p:nvGraphicFramePr>
          <p:cNvPr id="33" name="对象 32"/>
          <p:cNvGraphicFramePr/>
          <p:nvPr/>
        </p:nvGraphicFramePr>
        <p:xfrm>
          <a:off x="7392035" y="3500755"/>
          <a:ext cx="599440" cy="577850"/>
        </p:xfrm>
        <a:graphic>
          <a:graphicData uri="http://schemas.openxmlformats.org/presentationml/2006/ole">
            <mc:AlternateContent xmlns:mc="http://schemas.openxmlformats.org/markup-compatibility/2006">
              <mc:Choice xmlns:v="urn:schemas-microsoft-com:vml" Requires="v">
                <p:oleObj spid="_x0000_s34" name="" r:id="rId19" imgW="345440" imgH="368300" progId="Equation.KSEE3">
                  <p:embed/>
                </p:oleObj>
              </mc:Choice>
              <mc:Fallback>
                <p:oleObj name="" r:id="rId19" imgW="345440" imgH="368300" progId="Equation.KSEE3">
                  <p:embed/>
                  <p:pic>
                    <p:nvPicPr>
                      <p:cNvPr id="0" name="图片 9"/>
                      <p:cNvPicPr/>
                      <p:nvPr/>
                    </p:nvPicPr>
                    <p:blipFill>
                      <a:blip r:embed="rId20"/>
                      <a:stretch>
                        <a:fillRect/>
                      </a:stretch>
                    </p:blipFill>
                    <p:spPr>
                      <a:xfrm>
                        <a:off x="7392035" y="3500755"/>
                        <a:ext cx="599440" cy="577850"/>
                      </a:xfrm>
                      <a:prstGeom prst="rect">
                        <a:avLst/>
                      </a:prstGeom>
                    </p:spPr>
                  </p:pic>
                </p:oleObj>
              </mc:Fallback>
            </mc:AlternateContent>
          </a:graphicData>
        </a:graphic>
      </p:graphicFrame>
    </p:spTree>
    <p:custDataLst>
      <p:tags r:id="rId21"/>
    </p:custDataLst>
  </p:cSld>
  <p:clrMapOvr>
    <a:masterClrMapping/>
  </p:clrMapOvr>
  <p:transition spd="slow" advClick="0" advTm="41837">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67310" y="1008380"/>
            <a:ext cx="10414635" cy="460375"/>
          </a:xfrm>
          <a:prstGeom prst="rect">
            <a:avLst/>
          </a:prstGeom>
          <a:noFill/>
        </p:spPr>
        <p:txBody>
          <a:bodyPr wrap="square" rtlCol="0">
            <a:spAutoFit/>
          </a:bodyPr>
          <a:lstStyle/>
          <a:p>
            <a:pPr indent="0" algn="l" fontAlgn="auto">
              <a:spcBef>
                <a:spcPts val="0"/>
              </a:spcBef>
              <a:spcAft>
                <a:spcPts val="0"/>
              </a:spcAft>
              <a:buFont typeface="Wingdings" panose="05000000000000000000" pitchFamily="2" charset="2"/>
              <a:buNone/>
              <a:defRPr/>
            </a:pPr>
            <a:r>
              <a:rPr lang="en-US" altLang="zh-CN" sz="2400" b="1" dirty="0">
                <a:latin typeface="微软雅黑" panose="020B0503020204020204" charset="-122"/>
                <a:ea typeface="微软雅黑" panose="020B0503020204020204" charset="-122"/>
                <a:sym typeface="+mn-ea"/>
              </a:rPr>
              <a:t>CDC</a:t>
            </a:r>
            <a:r>
              <a:rPr lang="zh-CN" altLang="en-US" sz="2400" b="1" dirty="0">
                <a:latin typeface="微软雅黑" panose="020B0503020204020204" charset="-122"/>
                <a:ea typeface="微软雅黑" panose="020B0503020204020204" charset="-122"/>
                <a:sym typeface="+mn-ea"/>
              </a:rPr>
              <a:t>和</a:t>
            </a:r>
            <a:r>
              <a:rPr lang="en-US" altLang="zh-CN" sz="2400" b="1" dirty="0">
                <a:latin typeface="微软雅黑" panose="020B0503020204020204" charset="-122"/>
                <a:ea typeface="微软雅黑" panose="020B0503020204020204" charset="-122"/>
                <a:sym typeface="+mn-ea"/>
              </a:rPr>
              <a:t>CSC</a:t>
            </a:r>
            <a:r>
              <a:rPr lang="zh-CN" altLang="en-US" sz="2400" b="1" dirty="0">
                <a:latin typeface="微软雅黑" panose="020B0503020204020204" charset="-122"/>
                <a:ea typeface="微软雅黑" panose="020B0503020204020204" charset="-122"/>
                <a:sym typeface="+mn-ea"/>
              </a:rPr>
              <a:t>的解释</a:t>
            </a:r>
            <a:endParaRPr lang="zh-CN" altLang="en-US" sz="2400" b="1" dirty="0">
              <a:latin typeface="微软雅黑" panose="020B0503020204020204" charset="-122"/>
              <a:ea typeface="微软雅黑" panose="020B0503020204020204" charset="-122"/>
              <a:sym typeface="+mn-ea"/>
            </a:endParaRPr>
          </a:p>
        </p:txBody>
      </p:sp>
      <p:sp>
        <p:nvSpPr>
          <p:cNvPr id="2" name="文本框 1"/>
          <p:cNvSpPr txBox="1"/>
          <p:nvPr/>
        </p:nvSpPr>
        <p:spPr>
          <a:xfrm>
            <a:off x="240665" y="1897380"/>
            <a:ext cx="10241280" cy="1568450"/>
          </a:xfrm>
          <a:prstGeom prst="rect">
            <a:avLst/>
          </a:prstGeom>
          <a:noFill/>
          <a:ln>
            <a:noFill/>
          </a:ln>
        </p:spPr>
        <p:txBody>
          <a:bodyPr wrap="none" rtlCol="0">
            <a:spAutoFit/>
          </a:bodyPr>
          <a:p>
            <a:r>
              <a:rPr lang="zh-CN" altLang="en-US" sz="2400"/>
              <a:t>通过对大量新闻文章的分析，任何关键字出现在新闻文章中的次数都很少，</a:t>
            </a:r>
            <a:endParaRPr lang="zh-CN" altLang="en-US" sz="2400"/>
          </a:p>
          <a:p>
            <a:r>
              <a:rPr lang="zh-CN" altLang="en-US" sz="2400"/>
              <a:t>因此，一个二次关系应该比线性关系有更强的说服力。</a:t>
            </a:r>
            <a:endParaRPr lang="zh-CN" altLang="en-US" sz="2400"/>
          </a:p>
          <a:p>
            <a:r>
              <a:rPr lang="en-US" altLang="zh-CN" sz="2400"/>
              <a:t>CDC</a:t>
            </a:r>
            <a:r>
              <a:rPr lang="zh-CN" altLang="en-US" sz="2400"/>
              <a:t>和</a:t>
            </a:r>
            <a:r>
              <a:rPr lang="en-US" altLang="zh-CN" sz="2400"/>
              <a:t>CSC</a:t>
            </a:r>
            <a:r>
              <a:rPr lang="zh-CN" altLang="en-US" sz="2400"/>
              <a:t>都处于</a:t>
            </a:r>
            <a:r>
              <a:rPr lang="en-US" altLang="zh-CN" sz="2400"/>
              <a:t>0</a:t>
            </a:r>
            <a:r>
              <a:rPr lang="zh-CN" altLang="en-US" sz="2400"/>
              <a:t>到</a:t>
            </a:r>
            <a:r>
              <a:rPr lang="en-US" altLang="zh-CN" sz="2400"/>
              <a:t>1</a:t>
            </a:r>
            <a:r>
              <a:rPr lang="zh-CN" altLang="en-US" sz="2400"/>
              <a:t>之间，对于</a:t>
            </a:r>
            <a:r>
              <a:rPr lang="en-US" altLang="zh-CN" sz="2400"/>
              <a:t>CDC</a:t>
            </a:r>
            <a:r>
              <a:rPr lang="zh-CN" altLang="en-US" sz="2400"/>
              <a:t>，值越大越能区分特征</a:t>
            </a:r>
            <a:r>
              <a:rPr lang="en-US" altLang="zh-CN" sz="2400"/>
              <a:t>t.</a:t>
            </a:r>
            <a:endParaRPr lang="en-US" altLang="zh-CN" sz="2400"/>
          </a:p>
          <a:p>
            <a:r>
              <a:rPr lang="zh-CN" altLang="en-US" sz="2400"/>
              <a:t>对于</a:t>
            </a:r>
            <a:r>
              <a:rPr lang="en-US" altLang="zh-CN" sz="2400"/>
              <a:t>CSC</a:t>
            </a:r>
            <a:r>
              <a:rPr lang="zh-CN" altLang="en-US" sz="2400"/>
              <a:t>，值越大说明集群中包含特征</a:t>
            </a:r>
            <a:r>
              <a:rPr lang="en-US" altLang="zh-CN" sz="2400"/>
              <a:t>t</a:t>
            </a:r>
            <a:r>
              <a:rPr lang="zh-CN" altLang="en-US" sz="2400"/>
              <a:t>的文章越多。</a:t>
            </a:r>
            <a:endParaRPr lang="en-US" altLang="zh-CN" sz="2400"/>
          </a:p>
        </p:txBody>
      </p:sp>
    </p:spTree>
    <p:custDataLst>
      <p:tags r:id="rId1"/>
    </p:custDataLst>
  </p:cSld>
  <p:clrMapOvr>
    <a:masterClrMapping/>
  </p:clrMapOvr>
  <p:transition spd="slow" advClick="0" advTm="41837">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0" y="932815"/>
            <a:ext cx="3253105" cy="460375"/>
          </a:xfrm>
          <a:prstGeom prst="rect">
            <a:avLst/>
          </a:prstGeom>
          <a:noFill/>
        </p:spPr>
        <p:txBody>
          <a:bodyPr wrap="square" rtlCol="0">
            <a:spAutoFit/>
          </a:bodyPr>
          <a:lstStyle/>
          <a:p>
            <a:pPr indent="0" algn="l" fontAlgn="auto">
              <a:spcBef>
                <a:spcPts val="0"/>
              </a:spcBef>
              <a:spcAft>
                <a:spcPts val="0"/>
              </a:spcAft>
              <a:buFont typeface="Wingdings" panose="05000000000000000000" pitchFamily="2" charset="2"/>
              <a:buNone/>
              <a:defRPr/>
            </a:pPr>
            <a:r>
              <a:rPr lang="zh-CN" altLang="en-US" sz="2400" b="1" dirty="0">
                <a:latin typeface="微软雅黑" panose="020B0503020204020204" charset="-122"/>
                <a:ea typeface="微软雅黑" panose="020B0503020204020204" charset="-122"/>
                <a:sym typeface="+mn-ea"/>
              </a:rPr>
              <a:t>多时间序列的关系发现</a:t>
            </a:r>
            <a:endParaRPr lang="zh-CN" altLang="en-US" sz="2400" b="1" dirty="0">
              <a:latin typeface="微软雅黑" panose="020B0503020204020204" charset="-122"/>
              <a:ea typeface="微软雅黑" panose="020B0503020204020204" charset="-122"/>
              <a:sym typeface="+mn-ea"/>
            </a:endParaRPr>
          </a:p>
        </p:txBody>
      </p:sp>
      <p:sp>
        <p:nvSpPr>
          <p:cNvPr id="3" name="文本框 2"/>
          <p:cNvSpPr txBox="1"/>
          <p:nvPr/>
        </p:nvSpPr>
        <p:spPr>
          <a:xfrm>
            <a:off x="164465" y="1494790"/>
            <a:ext cx="12070080" cy="460375"/>
          </a:xfrm>
          <a:prstGeom prst="rect">
            <a:avLst/>
          </a:prstGeom>
          <a:noFill/>
        </p:spPr>
        <p:txBody>
          <a:bodyPr wrap="none" rtlCol="0">
            <a:spAutoFit/>
          </a:bodyPr>
          <a:p>
            <a:r>
              <a:rPr lang="zh-CN" altLang="en-US" sz="2400"/>
              <a:t>模式匹配：在多个序列中发现相似和重复的趋势段，但并不是总能适用于股价时间序列。</a:t>
            </a:r>
            <a:endParaRPr lang="zh-CN" altLang="en-US" sz="2400"/>
          </a:p>
        </p:txBody>
      </p:sp>
      <p:pic>
        <p:nvPicPr>
          <p:cNvPr id="4" name="图片 3" descr="捕获"/>
          <p:cNvPicPr>
            <a:picLocks noChangeAspect="1"/>
          </p:cNvPicPr>
          <p:nvPr/>
        </p:nvPicPr>
        <p:blipFill>
          <a:blip r:embed="rId1"/>
          <a:stretch>
            <a:fillRect/>
          </a:stretch>
        </p:blipFill>
        <p:spPr>
          <a:xfrm>
            <a:off x="695960" y="2292985"/>
            <a:ext cx="4709795" cy="2828925"/>
          </a:xfrm>
          <a:prstGeom prst="rect">
            <a:avLst/>
          </a:prstGeom>
        </p:spPr>
      </p:pic>
      <p:sp>
        <p:nvSpPr>
          <p:cNvPr id="5" name="文本框 4"/>
          <p:cNvSpPr txBox="1"/>
          <p:nvPr/>
        </p:nvSpPr>
        <p:spPr>
          <a:xfrm>
            <a:off x="963930" y="5269865"/>
            <a:ext cx="5364480" cy="1198880"/>
          </a:xfrm>
          <a:prstGeom prst="rect">
            <a:avLst/>
          </a:prstGeom>
          <a:noFill/>
        </p:spPr>
        <p:txBody>
          <a:bodyPr wrap="none" rtlCol="0">
            <a:spAutoFit/>
          </a:bodyPr>
          <a:p>
            <a:pPr algn="l"/>
            <a:r>
              <a:rPr lang="zh-CN" altLang="en-US" sz="2400"/>
              <a:t>当X上升时，Y通常也上升</a:t>
            </a:r>
            <a:endParaRPr lang="zh-CN" altLang="en-US" sz="2400"/>
          </a:p>
          <a:p>
            <a:pPr algn="l"/>
            <a:r>
              <a:rPr lang="zh-CN" altLang="en-US" sz="2400"/>
              <a:t>只是有很小的时间滞后，这种</a:t>
            </a:r>
            <a:endParaRPr lang="zh-CN" altLang="en-US" sz="2400"/>
          </a:p>
          <a:p>
            <a:pPr algn="l"/>
            <a:r>
              <a:rPr lang="zh-CN" altLang="en-US" sz="2400"/>
              <a:t>保持相同增长方向的趋势叫共生趋势。</a:t>
            </a:r>
            <a:endParaRPr lang="zh-CN" altLang="en-US" sz="2400"/>
          </a:p>
        </p:txBody>
      </p:sp>
      <p:pic>
        <p:nvPicPr>
          <p:cNvPr id="8" name="图片 7" descr="捕获"/>
          <p:cNvPicPr>
            <a:picLocks noChangeAspect="1"/>
          </p:cNvPicPr>
          <p:nvPr/>
        </p:nvPicPr>
        <p:blipFill>
          <a:blip r:embed="rId2"/>
          <a:stretch>
            <a:fillRect/>
          </a:stretch>
        </p:blipFill>
        <p:spPr>
          <a:xfrm>
            <a:off x="6298565" y="2057400"/>
            <a:ext cx="4705985" cy="3124835"/>
          </a:xfrm>
          <a:prstGeom prst="rect">
            <a:avLst/>
          </a:prstGeom>
        </p:spPr>
      </p:pic>
      <p:sp>
        <p:nvSpPr>
          <p:cNvPr id="9" name="文本框 8"/>
          <p:cNvSpPr txBox="1"/>
          <p:nvPr/>
        </p:nvSpPr>
        <p:spPr>
          <a:xfrm>
            <a:off x="6369685" y="5551170"/>
            <a:ext cx="5975985" cy="829945"/>
          </a:xfrm>
          <a:prstGeom prst="rect">
            <a:avLst/>
          </a:prstGeom>
          <a:noFill/>
        </p:spPr>
        <p:txBody>
          <a:bodyPr wrap="none" rtlCol="0">
            <a:spAutoFit/>
          </a:bodyPr>
          <a:p>
            <a:r>
              <a:rPr lang="zh-CN" altLang="en-US" sz="2400"/>
              <a:t>模式匹配的不足：</a:t>
            </a:r>
            <a:r>
              <a:rPr lang="en-US" altLang="zh-CN" sz="2400"/>
              <a:t>X</a:t>
            </a:r>
            <a:r>
              <a:rPr lang="zh-CN" altLang="en-US" sz="2400"/>
              <a:t>和</a:t>
            </a:r>
            <a:r>
              <a:rPr lang="en-US" altLang="zh-CN" sz="2400"/>
              <a:t>Y</a:t>
            </a:r>
            <a:r>
              <a:rPr lang="zh-CN" altLang="en-US" sz="2400"/>
              <a:t>没有相似的趋势段，</a:t>
            </a:r>
            <a:endParaRPr lang="zh-CN" altLang="en-US" sz="2400"/>
          </a:p>
          <a:p>
            <a:r>
              <a:rPr lang="zh-CN" altLang="en-US" sz="2400"/>
              <a:t>但是他们有很强的关联性。</a:t>
            </a:r>
            <a:endParaRPr lang="zh-CN" altLang="en-US" sz="2400"/>
          </a:p>
        </p:txBody>
      </p:sp>
      <p:sp>
        <p:nvSpPr>
          <p:cNvPr id="2" name="文本框 1"/>
          <p:cNvSpPr txBox="1"/>
          <p:nvPr/>
        </p:nvSpPr>
        <p:spPr>
          <a:xfrm>
            <a:off x="164465" y="2517775"/>
            <a:ext cx="799465" cy="460375"/>
          </a:xfrm>
          <a:prstGeom prst="rect">
            <a:avLst/>
          </a:prstGeom>
          <a:noFill/>
          <a:ln>
            <a:noFill/>
          </a:ln>
        </p:spPr>
        <p:txBody>
          <a:bodyPr wrap="none" rtlCol="0">
            <a:spAutoFit/>
          </a:bodyPr>
          <a:p>
            <a:r>
              <a:rPr lang="en-US" altLang="zh-CN" sz="2400"/>
              <a:t>price</a:t>
            </a:r>
            <a:endParaRPr lang="en-US" altLang="zh-CN" sz="2400"/>
          </a:p>
        </p:txBody>
      </p:sp>
      <p:sp>
        <p:nvSpPr>
          <p:cNvPr id="6" name="文本框 5"/>
          <p:cNvSpPr txBox="1"/>
          <p:nvPr/>
        </p:nvSpPr>
        <p:spPr>
          <a:xfrm>
            <a:off x="4783455" y="4809490"/>
            <a:ext cx="749935" cy="460375"/>
          </a:xfrm>
          <a:prstGeom prst="rect">
            <a:avLst/>
          </a:prstGeom>
          <a:noFill/>
          <a:ln>
            <a:noFill/>
          </a:ln>
        </p:spPr>
        <p:txBody>
          <a:bodyPr wrap="none" rtlCol="0">
            <a:spAutoFit/>
          </a:bodyPr>
          <a:p>
            <a:r>
              <a:rPr lang="en-US" altLang="zh-CN" sz="2400"/>
              <a:t>time</a:t>
            </a:r>
            <a:endParaRPr lang="en-US" altLang="zh-CN" sz="2400"/>
          </a:p>
        </p:txBody>
      </p:sp>
      <p:sp>
        <p:nvSpPr>
          <p:cNvPr id="10" name="文本框 9"/>
          <p:cNvSpPr txBox="1"/>
          <p:nvPr/>
        </p:nvSpPr>
        <p:spPr>
          <a:xfrm>
            <a:off x="1872615" y="2141220"/>
            <a:ext cx="946785" cy="460375"/>
          </a:xfrm>
          <a:prstGeom prst="rect">
            <a:avLst/>
          </a:prstGeom>
          <a:noFill/>
          <a:ln>
            <a:noFill/>
          </a:ln>
        </p:spPr>
        <p:txBody>
          <a:bodyPr wrap="none" rtlCol="0">
            <a:spAutoFit/>
          </a:bodyPr>
          <a:p>
            <a:r>
              <a:rPr lang="zh-CN" altLang="en-US" sz="2400">
                <a:solidFill>
                  <a:srgbClr val="FF0000"/>
                </a:solidFill>
              </a:rPr>
              <a:t>序列</a:t>
            </a:r>
            <a:r>
              <a:rPr lang="en-US" altLang="zh-CN" sz="2400">
                <a:solidFill>
                  <a:srgbClr val="FF0000"/>
                </a:solidFill>
              </a:rPr>
              <a:t>1</a:t>
            </a:r>
            <a:endParaRPr lang="en-US" altLang="zh-CN" sz="2400">
              <a:solidFill>
                <a:srgbClr val="FF0000"/>
              </a:solidFill>
            </a:endParaRPr>
          </a:p>
        </p:txBody>
      </p:sp>
      <p:sp>
        <p:nvSpPr>
          <p:cNvPr id="11" name="文本框 10"/>
          <p:cNvSpPr txBox="1"/>
          <p:nvPr/>
        </p:nvSpPr>
        <p:spPr>
          <a:xfrm>
            <a:off x="5351780" y="3736340"/>
            <a:ext cx="946785" cy="460375"/>
          </a:xfrm>
          <a:prstGeom prst="rect">
            <a:avLst/>
          </a:prstGeom>
          <a:noFill/>
          <a:ln>
            <a:noFill/>
          </a:ln>
        </p:spPr>
        <p:txBody>
          <a:bodyPr wrap="none" rtlCol="0">
            <a:spAutoFit/>
          </a:bodyPr>
          <a:p>
            <a:r>
              <a:rPr lang="zh-CN" altLang="en-US" sz="2400">
                <a:solidFill>
                  <a:srgbClr val="FF0000"/>
                </a:solidFill>
              </a:rPr>
              <a:t>序列</a:t>
            </a:r>
            <a:r>
              <a:rPr lang="en-US" altLang="zh-CN" sz="2400">
                <a:solidFill>
                  <a:srgbClr val="FF0000"/>
                </a:solidFill>
              </a:rPr>
              <a:t>2</a:t>
            </a:r>
            <a:endParaRPr lang="en-US" altLang="zh-CN" sz="2400">
              <a:solidFill>
                <a:srgbClr val="FF0000"/>
              </a:solidFill>
            </a:endParaRPr>
          </a:p>
        </p:txBody>
      </p:sp>
      <p:cxnSp>
        <p:nvCxnSpPr>
          <p:cNvPr id="13" name="直接箭头连接符 12"/>
          <p:cNvCxnSpPr/>
          <p:nvPr/>
        </p:nvCxnSpPr>
        <p:spPr>
          <a:xfrm flipH="1">
            <a:off x="4707890" y="3966845"/>
            <a:ext cx="680085" cy="3111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994525" y="2057400"/>
            <a:ext cx="946785" cy="460375"/>
          </a:xfrm>
          <a:prstGeom prst="rect">
            <a:avLst/>
          </a:prstGeom>
          <a:noFill/>
          <a:ln>
            <a:noFill/>
          </a:ln>
        </p:spPr>
        <p:txBody>
          <a:bodyPr wrap="none" rtlCol="0">
            <a:spAutoFit/>
          </a:bodyPr>
          <a:p>
            <a:r>
              <a:rPr lang="zh-CN" altLang="en-US" sz="2400">
                <a:solidFill>
                  <a:srgbClr val="FF0000"/>
                </a:solidFill>
              </a:rPr>
              <a:t>序列</a:t>
            </a:r>
            <a:r>
              <a:rPr lang="en-US" altLang="zh-CN" sz="2400">
                <a:solidFill>
                  <a:srgbClr val="FF0000"/>
                </a:solidFill>
              </a:rPr>
              <a:t>1</a:t>
            </a:r>
            <a:endParaRPr lang="en-US" altLang="zh-CN" sz="2400">
              <a:solidFill>
                <a:srgbClr val="FF0000"/>
              </a:solidFill>
            </a:endParaRPr>
          </a:p>
        </p:txBody>
      </p:sp>
      <p:cxnSp>
        <p:nvCxnSpPr>
          <p:cNvPr id="15" name="直接箭头连接符 14"/>
          <p:cNvCxnSpPr>
            <a:stCxn id="14" idx="2"/>
          </p:cNvCxnSpPr>
          <p:nvPr/>
        </p:nvCxnSpPr>
        <p:spPr>
          <a:xfrm>
            <a:off x="7468235" y="2517775"/>
            <a:ext cx="1046480" cy="5187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p:cNvCxnSpPr>
          <p:nvPr/>
        </p:nvCxnSpPr>
        <p:spPr>
          <a:xfrm>
            <a:off x="2346325" y="2601595"/>
            <a:ext cx="690245" cy="66230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796905" y="3736340"/>
            <a:ext cx="946785" cy="460375"/>
          </a:xfrm>
          <a:prstGeom prst="rect">
            <a:avLst/>
          </a:prstGeom>
          <a:noFill/>
          <a:ln>
            <a:noFill/>
          </a:ln>
        </p:spPr>
        <p:txBody>
          <a:bodyPr wrap="none" rtlCol="0">
            <a:spAutoFit/>
          </a:bodyPr>
          <a:p>
            <a:r>
              <a:rPr lang="zh-CN" altLang="en-US" sz="2400">
                <a:solidFill>
                  <a:srgbClr val="FF0000"/>
                </a:solidFill>
              </a:rPr>
              <a:t>序列</a:t>
            </a:r>
            <a:r>
              <a:rPr lang="en-US" altLang="zh-CN" sz="2400">
                <a:solidFill>
                  <a:srgbClr val="FF0000"/>
                </a:solidFill>
              </a:rPr>
              <a:t>2</a:t>
            </a:r>
            <a:endParaRPr lang="en-US" altLang="zh-CN" sz="2400">
              <a:solidFill>
                <a:srgbClr val="FF0000"/>
              </a:solidFill>
            </a:endParaRPr>
          </a:p>
        </p:txBody>
      </p:sp>
      <p:cxnSp>
        <p:nvCxnSpPr>
          <p:cNvPr id="18" name="直接箭头连接符 17"/>
          <p:cNvCxnSpPr/>
          <p:nvPr/>
        </p:nvCxnSpPr>
        <p:spPr>
          <a:xfrm flipH="1">
            <a:off x="10168255" y="3935730"/>
            <a:ext cx="680085" cy="31115"/>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570220" y="2292985"/>
            <a:ext cx="799465" cy="460375"/>
          </a:xfrm>
          <a:prstGeom prst="rect">
            <a:avLst/>
          </a:prstGeom>
          <a:noFill/>
          <a:ln>
            <a:noFill/>
          </a:ln>
        </p:spPr>
        <p:txBody>
          <a:bodyPr wrap="none" rtlCol="0">
            <a:spAutoFit/>
          </a:bodyPr>
          <a:p>
            <a:r>
              <a:rPr lang="en-US" altLang="zh-CN" sz="2400"/>
              <a:t>price</a:t>
            </a:r>
            <a:endParaRPr lang="en-US" altLang="zh-CN" sz="2400"/>
          </a:p>
        </p:txBody>
      </p:sp>
      <p:sp>
        <p:nvSpPr>
          <p:cNvPr id="20" name="文本框 19"/>
          <p:cNvSpPr txBox="1"/>
          <p:nvPr/>
        </p:nvSpPr>
        <p:spPr>
          <a:xfrm>
            <a:off x="10599420" y="4975860"/>
            <a:ext cx="749935" cy="460375"/>
          </a:xfrm>
          <a:prstGeom prst="rect">
            <a:avLst/>
          </a:prstGeom>
          <a:noFill/>
          <a:ln>
            <a:noFill/>
          </a:ln>
        </p:spPr>
        <p:txBody>
          <a:bodyPr wrap="none" rtlCol="0">
            <a:spAutoFit/>
          </a:bodyPr>
          <a:p>
            <a:r>
              <a:rPr lang="en-US" altLang="zh-CN" sz="2400"/>
              <a:t>time</a:t>
            </a:r>
            <a:endParaRPr lang="en-US" altLang="zh-CN" sz="2400"/>
          </a:p>
        </p:txBody>
      </p:sp>
    </p:spTree>
    <p:custDataLst>
      <p:tags r:id="rId3"/>
    </p:custDataLst>
  </p:cSld>
  <p:clrMapOvr>
    <a:masterClrMapping/>
  </p:clrMapOvr>
  <p:transition spd="slow" advClick="0" advTm="41837">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01284"/>
            <a:ext cx="4305300"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fontAlgn="auto">
              <a:spcBef>
                <a:spcPts val="0"/>
              </a:spcBef>
              <a:spcAft>
                <a:spcPts val="0"/>
              </a:spcAft>
              <a:defRPr/>
            </a:pPr>
            <a:endParaRPr lang="zh-CN" altLang="en-US" sz="2400" dirty="0"/>
          </a:p>
        </p:txBody>
      </p:sp>
      <p:sp>
        <p:nvSpPr>
          <p:cNvPr id="24579" name="文本框 2"/>
          <p:cNvSpPr txBox="1">
            <a:spLocks noChangeArrowheads="1"/>
          </p:cNvSpPr>
          <p:nvPr/>
        </p:nvSpPr>
        <p:spPr bwMode="auto">
          <a:xfrm>
            <a:off x="1803400" y="2218267"/>
            <a:ext cx="2214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4000" b="1">
                <a:solidFill>
                  <a:schemeClr val="bg1"/>
                </a:solidFill>
                <a:latin typeface="微软雅黑" panose="020B0503020204020204" charset="-122"/>
                <a:ea typeface="微软雅黑" panose="020B0503020204020204" charset="-122"/>
              </a:rPr>
              <a:t>第一部分</a:t>
            </a:r>
            <a:endParaRPr lang="zh-CN" altLang="en-US" sz="4000" b="1">
              <a:solidFill>
                <a:schemeClr val="bg1"/>
              </a:solidFill>
              <a:latin typeface="微软雅黑" panose="020B0503020204020204" charset="-122"/>
              <a:ea typeface="微软雅黑" panose="020B0503020204020204" charset="-122"/>
            </a:endParaRPr>
          </a:p>
        </p:txBody>
      </p:sp>
      <p:sp>
        <p:nvSpPr>
          <p:cNvPr id="5" name="TextBox 23"/>
          <p:cNvSpPr txBox="1"/>
          <p:nvPr/>
        </p:nvSpPr>
        <p:spPr>
          <a:xfrm>
            <a:off x="5031317" y="2436284"/>
            <a:ext cx="1424940" cy="398780"/>
          </a:xfrm>
          <a:prstGeom prst="rect">
            <a:avLst/>
          </a:prstGeom>
          <a:noFill/>
        </p:spPr>
        <p:txBody>
          <a:bodyPr wrap="none" lIns="91440" tIns="45720" rIns="91440" bIns="45720">
            <a:spAutoFit/>
          </a:bodyPr>
          <a:lstStyle/>
          <a:p>
            <a:pPr marL="214630" indent="-214630" fontAlgn="auto">
              <a:spcBef>
                <a:spcPts val="0"/>
              </a:spcBef>
              <a:spcAft>
                <a:spcPts val="0"/>
              </a:spcAft>
              <a:buFont typeface="Wingdings" panose="05000000000000000000" pitchFamily="2" charset="2"/>
              <a:buChar char="p"/>
              <a:defRPr/>
            </a:pPr>
            <a:r>
              <a:rPr lang="zh-CN" altLang="en-US" sz="2000" dirty="0">
                <a:solidFill>
                  <a:schemeClr val="tx1">
                    <a:lumMod val="65000"/>
                    <a:lumOff val="35000"/>
                  </a:schemeClr>
                </a:solidFill>
                <a:latin typeface="微软雅黑" panose="020B0503020204020204" charset="-122"/>
                <a:ea typeface="微软雅黑" panose="020B0503020204020204" charset="-122"/>
              </a:rPr>
              <a:t>选题背景</a:t>
            </a:r>
            <a:endParaRPr lang="zh-CN" altLang="en-US" sz="2000" dirty="0">
              <a:solidFill>
                <a:schemeClr val="tx1">
                  <a:lumMod val="65000"/>
                  <a:lumOff val="35000"/>
                </a:schemeClr>
              </a:solidFill>
              <a:latin typeface="微软雅黑" panose="020B0503020204020204" charset="-122"/>
              <a:ea typeface="微软雅黑" panose="020B0503020204020204" charset="-122"/>
            </a:endParaRPr>
          </a:p>
        </p:txBody>
      </p:sp>
      <p:sp>
        <p:nvSpPr>
          <p:cNvPr id="6" name="TextBox 24"/>
          <p:cNvSpPr txBox="1"/>
          <p:nvPr/>
        </p:nvSpPr>
        <p:spPr>
          <a:xfrm>
            <a:off x="5031317" y="2872317"/>
            <a:ext cx="1424940" cy="398780"/>
          </a:xfrm>
          <a:prstGeom prst="rect">
            <a:avLst/>
          </a:prstGeom>
          <a:noFill/>
        </p:spPr>
        <p:txBody>
          <a:bodyPr wrap="none" lIns="91440" tIns="45720" rIns="91440" bIns="45720">
            <a:spAutoFit/>
          </a:bodyPr>
          <a:lstStyle/>
          <a:p>
            <a:pPr marL="214630" indent="-214630" fontAlgn="auto">
              <a:spcBef>
                <a:spcPts val="0"/>
              </a:spcBef>
              <a:spcAft>
                <a:spcPts val="0"/>
              </a:spcAft>
              <a:buFont typeface="Wingdings" panose="05000000000000000000" pitchFamily="2" charset="2"/>
              <a:buChar char="p"/>
              <a:defRPr/>
            </a:pPr>
            <a:r>
              <a:rPr lang="zh-CN" altLang="en-US" sz="2000" dirty="0" smtClean="0">
                <a:solidFill>
                  <a:schemeClr val="tx1">
                    <a:lumMod val="65000"/>
                    <a:lumOff val="35000"/>
                  </a:schemeClr>
                </a:solidFill>
                <a:latin typeface="微软雅黑" panose="020B0503020204020204" charset="-122"/>
                <a:ea typeface="微软雅黑" panose="020B0503020204020204" charset="-122"/>
              </a:rPr>
              <a:t>研究意义</a:t>
            </a:r>
            <a:endParaRPr lang="zh-CN" altLang="en-US" sz="2000" dirty="0">
              <a:solidFill>
                <a:schemeClr val="tx1">
                  <a:lumMod val="65000"/>
                  <a:lumOff val="35000"/>
                </a:schemeClr>
              </a:solidFill>
              <a:latin typeface="微软雅黑" panose="020B0503020204020204" charset="-122"/>
              <a:ea typeface="微软雅黑" panose="020B0503020204020204" charset="-122"/>
            </a:endParaRPr>
          </a:p>
        </p:txBody>
      </p:sp>
      <p:sp>
        <p:nvSpPr>
          <p:cNvPr id="7" name="TextBox 25"/>
          <p:cNvSpPr txBox="1"/>
          <p:nvPr/>
        </p:nvSpPr>
        <p:spPr>
          <a:xfrm>
            <a:off x="5031317" y="3340100"/>
            <a:ext cx="2186940" cy="398780"/>
          </a:xfrm>
          <a:prstGeom prst="rect">
            <a:avLst/>
          </a:prstGeom>
          <a:noFill/>
        </p:spPr>
        <p:txBody>
          <a:bodyPr wrap="none" lIns="91440" tIns="45720" rIns="91440" bIns="45720">
            <a:spAutoFit/>
          </a:bodyPr>
          <a:lstStyle/>
          <a:p>
            <a:pPr marL="214630" indent="-214630" fontAlgn="auto">
              <a:spcBef>
                <a:spcPts val="0"/>
              </a:spcBef>
              <a:spcAft>
                <a:spcPts val="0"/>
              </a:spcAft>
              <a:buFont typeface="Wingdings" panose="05000000000000000000" pitchFamily="2" charset="2"/>
              <a:buChar char="p"/>
              <a:defRPr/>
            </a:pPr>
            <a:r>
              <a:rPr lang="zh-CN" altLang="en-US" sz="2000" dirty="0">
                <a:solidFill>
                  <a:schemeClr val="tx1">
                    <a:lumMod val="65000"/>
                    <a:lumOff val="35000"/>
                  </a:schemeClr>
                </a:solidFill>
                <a:latin typeface="微软雅黑" panose="020B0503020204020204" charset="-122"/>
                <a:ea typeface="微软雅黑" panose="020B0503020204020204" charset="-122"/>
              </a:rPr>
              <a:t>现有技术的概述</a:t>
            </a:r>
            <a:endParaRPr lang="zh-CN" altLang="en-US" sz="2000" dirty="0">
              <a:solidFill>
                <a:schemeClr val="tx1">
                  <a:lumMod val="65000"/>
                  <a:lumOff val="35000"/>
                </a:schemeClr>
              </a:solidFill>
              <a:latin typeface="微软雅黑" panose="020B0503020204020204" charset="-122"/>
              <a:ea typeface="微软雅黑" panose="020B0503020204020204" charset="-122"/>
            </a:endParaRPr>
          </a:p>
        </p:txBody>
      </p:sp>
      <p:grpSp>
        <p:nvGrpSpPr>
          <p:cNvPr id="12" name="组合 11"/>
          <p:cNvGrpSpPr/>
          <p:nvPr/>
        </p:nvGrpSpPr>
        <p:grpSpPr bwMode="auto">
          <a:xfrm>
            <a:off x="5031317" y="1663700"/>
            <a:ext cx="5173981" cy="706755"/>
            <a:chOff x="3773160" y="1247148"/>
            <a:chExt cx="3881529" cy="530756"/>
          </a:xfrm>
        </p:grpSpPr>
        <p:sp>
          <p:nvSpPr>
            <p:cNvPr id="24587" name="TextBox 4"/>
            <p:cNvSpPr txBox="1">
              <a:spLocks noChangeArrowheads="1"/>
            </p:cNvSpPr>
            <p:nvPr/>
          </p:nvSpPr>
          <p:spPr bwMode="auto">
            <a:xfrm>
              <a:off x="3773160" y="1247148"/>
              <a:ext cx="2385701" cy="53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4000">
                  <a:solidFill>
                    <a:srgbClr val="00B0F0"/>
                  </a:solidFill>
                  <a:latin typeface="Impact" panose="020B0806030902050204" pitchFamily="34" charset="0"/>
                </a:rPr>
                <a:t>Project review</a:t>
              </a:r>
              <a:endParaRPr lang="zh-CN" altLang="en-US" sz="4000">
                <a:solidFill>
                  <a:srgbClr val="00B0F0"/>
                </a:solidFill>
                <a:latin typeface="Impact" panose="020B0806030902050204" pitchFamily="34" charset="0"/>
                <a:ea typeface="微软雅黑" panose="020B0503020204020204" charset="-122"/>
                <a:cs typeface="Segoe UI Light" panose="020B0502040204020203" pitchFamily="34" charset="0"/>
              </a:endParaRPr>
            </a:p>
          </p:txBody>
        </p:sp>
        <p:sp>
          <p:nvSpPr>
            <p:cNvPr id="9" name="文本框 8"/>
            <p:cNvSpPr txBox="1"/>
            <p:nvPr/>
          </p:nvSpPr>
          <p:spPr>
            <a:xfrm>
              <a:off x="6297964" y="1293246"/>
              <a:ext cx="1356725" cy="438243"/>
            </a:xfrm>
            <a:prstGeom prst="rect">
              <a:avLst/>
            </a:prstGeom>
            <a:noFill/>
          </p:spPr>
          <p:txBody>
            <a:bodyPr wrap="none" lIns="91440" tIns="45720" rIns="91440" bIns="45720">
              <a:spAutoFit/>
            </a:bodyPr>
            <a:lstStyle/>
            <a:p>
              <a:pPr fontAlgn="auto">
                <a:spcBef>
                  <a:spcPts val="0"/>
                </a:spcBef>
                <a:spcAft>
                  <a:spcPts val="0"/>
                </a:spcAft>
                <a:defRPr/>
              </a:pPr>
              <a:r>
                <a:rPr lang="zh-CN" altLang="en-US" sz="3200" b="1" dirty="0">
                  <a:solidFill>
                    <a:schemeClr val="tx1">
                      <a:lumMod val="75000"/>
                      <a:lumOff val="25000"/>
                    </a:schemeClr>
                  </a:solidFill>
                  <a:latin typeface="微软雅黑" panose="020B0503020204020204" charset="-122"/>
                  <a:ea typeface="微软雅黑" panose="020B0503020204020204" charset="-122"/>
                </a:rPr>
                <a:t>课题综述</a:t>
              </a:r>
              <a:endParaRPr lang="zh-CN" altLang="en-US" sz="3200" b="1" dirty="0">
                <a:solidFill>
                  <a:schemeClr val="tx1">
                    <a:lumMod val="75000"/>
                    <a:lumOff val="25000"/>
                  </a:schemeClr>
                </a:solidFill>
                <a:latin typeface="微软雅黑" panose="020B0503020204020204" charset="-122"/>
                <a:ea typeface="微软雅黑" panose="020B0503020204020204" charset="-122"/>
              </a:endParaRPr>
            </a:p>
          </p:txBody>
        </p:sp>
      </p:grpSp>
      <p:sp>
        <p:nvSpPr>
          <p:cNvPr id="10" name="矩形 9"/>
          <p:cNvSpPr/>
          <p:nvPr/>
        </p:nvSpPr>
        <p:spPr>
          <a:xfrm>
            <a:off x="5099049" y="4323885"/>
            <a:ext cx="7092951" cy="2667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fontAlgn="auto">
              <a:spcBef>
                <a:spcPts val="0"/>
              </a:spcBef>
              <a:spcAft>
                <a:spcPts val="0"/>
              </a:spcAft>
              <a:defRPr/>
            </a:pPr>
            <a:endParaRPr lang="zh-CN" altLang="en-US" sz="2400"/>
          </a:p>
        </p:txBody>
      </p:sp>
      <p:sp>
        <p:nvSpPr>
          <p:cNvPr id="11" name="矩形 10"/>
          <p:cNvSpPr/>
          <p:nvPr/>
        </p:nvSpPr>
        <p:spPr>
          <a:xfrm>
            <a:off x="4402667" y="1801284"/>
            <a:ext cx="408517"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fontAlgn="auto">
              <a:spcBef>
                <a:spcPts val="0"/>
              </a:spcBef>
              <a:spcAft>
                <a:spcPts val="0"/>
              </a:spcAft>
              <a:defRPr/>
            </a:pPr>
            <a:endParaRPr lang="zh-CN" altLang="en-US" sz="2400" dirty="0"/>
          </a:p>
        </p:txBody>
      </p:sp>
      <p:sp>
        <p:nvSpPr>
          <p:cNvPr id="13" name="TextBox 25"/>
          <p:cNvSpPr txBox="1"/>
          <p:nvPr/>
        </p:nvSpPr>
        <p:spPr>
          <a:xfrm>
            <a:off x="5039995" y="3796665"/>
            <a:ext cx="2719705" cy="398780"/>
          </a:xfrm>
          <a:prstGeom prst="rect">
            <a:avLst/>
          </a:prstGeom>
          <a:noFill/>
        </p:spPr>
        <p:txBody>
          <a:bodyPr wrap="square" lIns="91440" tIns="45720" rIns="91440" bIns="45720">
            <a:spAutoFit/>
          </a:bodyPr>
          <a:lstStyle/>
          <a:p>
            <a:pPr marL="214630" indent="-214630" fontAlgn="auto">
              <a:spcBef>
                <a:spcPts val="0"/>
              </a:spcBef>
              <a:spcAft>
                <a:spcPts val="0"/>
              </a:spcAft>
              <a:buFont typeface="Wingdings" panose="05000000000000000000" pitchFamily="2" charset="2"/>
              <a:buChar char="p"/>
              <a:defRPr/>
            </a:pPr>
            <a:r>
              <a:rPr lang="zh-CN" altLang="en-US" sz="2000" dirty="0" smtClean="0">
                <a:solidFill>
                  <a:schemeClr val="tx1">
                    <a:lumMod val="65000"/>
                    <a:lumOff val="35000"/>
                  </a:schemeClr>
                </a:solidFill>
                <a:latin typeface="微软雅黑" panose="020B0503020204020204" charset="-122"/>
                <a:ea typeface="微软雅黑" panose="020B0503020204020204" charset="-122"/>
              </a:rPr>
              <a:t>技术改进和研究展望</a:t>
            </a:r>
            <a:r>
              <a:rPr lang="en-US" altLang="zh-CN" sz="2000" dirty="0" smtClean="0">
                <a:solidFill>
                  <a:schemeClr val="tx1">
                    <a:lumMod val="65000"/>
                    <a:lumOff val="35000"/>
                  </a:schemeClr>
                </a:solidFill>
                <a:latin typeface="微软雅黑" panose="020B0503020204020204" charset="-122"/>
                <a:ea typeface="微软雅黑" panose="020B0503020204020204" charset="-122"/>
              </a:rPr>
              <a:t> </a:t>
            </a:r>
            <a:endParaRPr lang="en-US" altLang="zh-CN" sz="2000" dirty="0" smtClean="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ransition spd="slow" advClick="0" advTm="6544">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6" grpId="0"/>
      <p:bldP spid="7" grpId="0"/>
      <p:bldP spid="10" grpId="0" bldLvl="0" animBg="1"/>
      <p:bldP spid="11" grpId="0" bldLvl="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2" name="文本框 1"/>
          <p:cNvSpPr txBox="1"/>
          <p:nvPr/>
        </p:nvSpPr>
        <p:spPr>
          <a:xfrm>
            <a:off x="120015" y="1524635"/>
            <a:ext cx="10354945" cy="829945"/>
          </a:xfrm>
          <a:prstGeom prst="rect">
            <a:avLst/>
          </a:prstGeom>
          <a:noFill/>
        </p:spPr>
        <p:txBody>
          <a:bodyPr wrap="none" rtlCol="0">
            <a:spAutoFit/>
          </a:bodyPr>
          <a:p>
            <a:pPr algn="l"/>
            <a:r>
              <a:rPr lang="zh-CN" altLang="en-US" sz="2400"/>
              <a:t>关联规则是形如X→Y的蕴涵式，其中 X和Y分别称为关联规则的先导 和后继，</a:t>
            </a:r>
            <a:endParaRPr lang="zh-CN" altLang="en-US" sz="2400"/>
          </a:p>
          <a:p>
            <a:pPr algn="l"/>
            <a:r>
              <a:rPr lang="zh-CN" altLang="en-US" sz="2400"/>
              <a:t>关联规则的强弱用支持度和置信度来衡量。</a:t>
            </a:r>
            <a:endParaRPr lang="zh-CN" altLang="en-US" sz="2400"/>
          </a:p>
        </p:txBody>
      </p:sp>
      <p:pic>
        <p:nvPicPr>
          <p:cNvPr id="4" name="图片 3" descr="捕获"/>
          <p:cNvPicPr>
            <a:picLocks noChangeAspect="1"/>
          </p:cNvPicPr>
          <p:nvPr/>
        </p:nvPicPr>
        <p:blipFill>
          <a:blip r:embed="rId1"/>
          <a:stretch>
            <a:fillRect/>
          </a:stretch>
        </p:blipFill>
        <p:spPr>
          <a:xfrm>
            <a:off x="292100" y="2390775"/>
            <a:ext cx="7454900" cy="4064000"/>
          </a:xfrm>
          <a:prstGeom prst="rect">
            <a:avLst/>
          </a:prstGeom>
        </p:spPr>
      </p:pic>
      <p:sp>
        <p:nvSpPr>
          <p:cNvPr id="5" name="文本框 4"/>
          <p:cNvSpPr txBox="1"/>
          <p:nvPr/>
        </p:nvSpPr>
        <p:spPr>
          <a:xfrm>
            <a:off x="7593330" y="2656840"/>
            <a:ext cx="4154805" cy="3230245"/>
          </a:xfrm>
          <a:prstGeom prst="rect">
            <a:avLst/>
          </a:prstGeom>
          <a:noFill/>
        </p:spPr>
        <p:txBody>
          <a:bodyPr wrap="none" rtlCol="0">
            <a:spAutoFit/>
          </a:bodyPr>
          <a:p>
            <a:pPr algn="l"/>
            <a:r>
              <a:rPr lang="zh-CN" altLang="en-US" sz="2000"/>
              <a:t>考虑关联规则（频繁二项集）：</a:t>
            </a:r>
            <a:endParaRPr lang="zh-CN" altLang="en-US" sz="2000"/>
          </a:p>
          <a:p>
            <a:pPr algn="l"/>
            <a:r>
              <a:rPr lang="en-US" altLang="zh-CN" sz="2000"/>
              <a:t>X={</a:t>
            </a:r>
            <a:r>
              <a:rPr lang="zh-CN" altLang="en-US" sz="2000">
                <a:sym typeface="+mn-ea"/>
              </a:rPr>
              <a:t>1,2,3,4,6</a:t>
            </a:r>
            <a:r>
              <a:rPr lang="en-US" altLang="zh-CN" sz="2000"/>
              <a:t>}</a:t>
            </a:r>
            <a:r>
              <a:rPr lang="zh-CN" altLang="en-US" sz="2000">
                <a:sym typeface="+mn-ea"/>
              </a:rPr>
              <a:t>包含网球拍</a:t>
            </a:r>
            <a:endParaRPr lang="zh-CN" altLang="en-US" sz="2000">
              <a:sym typeface="+mn-ea"/>
            </a:endParaRPr>
          </a:p>
          <a:p>
            <a:pPr algn="l"/>
            <a:r>
              <a:rPr lang="en-US" altLang="zh-CN" sz="2000">
                <a:sym typeface="+mn-ea"/>
              </a:rPr>
              <a:t>Y={</a:t>
            </a:r>
            <a:r>
              <a:rPr lang="zh-CN" altLang="en-US" sz="2000">
                <a:sym typeface="+mn-ea"/>
              </a:rPr>
              <a:t>1,2,6</a:t>
            </a:r>
            <a:r>
              <a:rPr lang="en-US" altLang="zh-CN" sz="2000">
                <a:sym typeface="+mn-ea"/>
              </a:rPr>
              <a:t>}</a:t>
            </a:r>
            <a:r>
              <a:rPr lang="zh-CN" altLang="en-US" sz="2400">
                <a:sym typeface="+mn-ea"/>
              </a:rPr>
              <a:t>同时包含网球拍和网球</a:t>
            </a:r>
            <a:endParaRPr lang="zh-CN" altLang="en-US" sz="2400">
              <a:sym typeface="+mn-ea"/>
            </a:endParaRPr>
          </a:p>
          <a:p>
            <a:pPr algn="l"/>
            <a:r>
              <a:rPr lang="zh-CN" altLang="en-US" sz="2000"/>
              <a:t>X^Y=3, D=6，</a:t>
            </a:r>
            <a:endParaRPr lang="zh-CN" altLang="en-US" sz="2000"/>
          </a:p>
          <a:p>
            <a:pPr algn="l"/>
            <a:r>
              <a:rPr lang="zh-CN" altLang="en-US" sz="2000"/>
              <a:t>支持度(X^Y)/D=0.5；</a:t>
            </a:r>
            <a:endParaRPr lang="zh-CN" altLang="en-US" sz="2000"/>
          </a:p>
          <a:p>
            <a:pPr algn="l"/>
            <a:r>
              <a:rPr lang="zh-CN" altLang="en-US" sz="2000"/>
              <a:t> 置信度(X^Y)/X=0.6。</a:t>
            </a:r>
            <a:endParaRPr lang="zh-CN" altLang="en-US" sz="2000"/>
          </a:p>
          <a:p>
            <a:pPr algn="l"/>
            <a:r>
              <a:rPr lang="zh-CN" altLang="en-US" sz="2000"/>
              <a:t>若给定最小支持度α = 0.5，</a:t>
            </a:r>
            <a:endParaRPr lang="zh-CN" altLang="en-US" sz="2000"/>
          </a:p>
          <a:p>
            <a:pPr algn="l"/>
            <a:r>
              <a:rPr lang="zh-CN" altLang="en-US" sz="2000"/>
              <a:t>最小置信度β = 0.6，</a:t>
            </a:r>
            <a:endParaRPr lang="zh-CN" altLang="en-US" sz="2000"/>
          </a:p>
          <a:p>
            <a:pPr algn="l"/>
            <a:r>
              <a:rPr lang="zh-CN" altLang="en-US" sz="2000"/>
              <a:t>认为购买网球拍和购买网球之</a:t>
            </a:r>
            <a:endParaRPr lang="zh-CN" altLang="en-US" sz="2000"/>
          </a:p>
          <a:p>
            <a:pPr algn="l"/>
            <a:r>
              <a:rPr lang="zh-CN" altLang="en-US" sz="2000"/>
              <a:t>间存在关联。</a:t>
            </a:r>
            <a:endParaRPr lang="zh-CN" altLang="en-US" sz="2000"/>
          </a:p>
        </p:txBody>
      </p:sp>
      <p:sp>
        <p:nvSpPr>
          <p:cNvPr id="3" name="文本框 2"/>
          <p:cNvSpPr txBox="1"/>
          <p:nvPr/>
        </p:nvSpPr>
        <p:spPr>
          <a:xfrm>
            <a:off x="120015" y="1064260"/>
            <a:ext cx="1402080" cy="460375"/>
          </a:xfrm>
          <a:prstGeom prst="rect">
            <a:avLst/>
          </a:prstGeom>
          <a:noFill/>
        </p:spPr>
        <p:txBody>
          <a:bodyPr wrap="none" rtlCol="0">
            <a:spAutoFit/>
          </a:bodyPr>
          <a:p>
            <a:r>
              <a:rPr lang="zh-CN" altLang="en-US" sz="2400"/>
              <a:t>关联规则</a:t>
            </a:r>
            <a:endParaRPr lang="zh-CN" altLang="en-US" sz="2400"/>
          </a:p>
        </p:txBody>
      </p:sp>
    </p:spTree>
    <p:custDataLst>
      <p:tags r:id="rId2"/>
    </p:custDataLst>
  </p:cSld>
  <p:clrMapOvr>
    <a:masterClrMapping/>
  </p:clrMapOvr>
  <p:transition spd="slow" advClick="0" advTm="41837">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0" y="932815"/>
            <a:ext cx="10414635" cy="460375"/>
          </a:xfrm>
          <a:prstGeom prst="rect">
            <a:avLst/>
          </a:prstGeom>
          <a:noFill/>
        </p:spPr>
        <p:txBody>
          <a:bodyPr wrap="square" rtlCol="0">
            <a:spAutoFit/>
          </a:bodyPr>
          <a:lstStyle/>
          <a:p>
            <a:pPr indent="0" algn="l" fontAlgn="auto">
              <a:spcBef>
                <a:spcPts val="0"/>
              </a:spcBef>
              <a:spcAft>
                <a:spcPts val="0"/>
              </a:spcAft>
              <a:buFont typeface="Wingdings" panose="05000000000000000000" pitchFamily="2" charset="2"/>
              <a:buNone/>
              <a:defRPr/>
            </a:pPr>
            <a:r>
              <a:rPr lang="zh-CN" altLang="en-US" sz="2400" b="1" dirty="0">
                <a:latin typeface="微软雅黑" panose="020B0503020204020204" charset="-122"/>
                <a:ea typeface="微软雅黑" panose="020B0503020204020204" charset="-122"/>
                <a:sym typeface="+mn-ea"/>
              </a:rPr>
              <a:t>多时间序列的关系发现</a:t>
            </a:r>
            <a:endParaRPr lang="zh-CN" altLang="en-US" sz="2400" b="1" dirty="0">
              <a:latin typeface="微软雅黑" panose="020B0503020204020204" charset="-122"/>
              <a:ea typeface="微软雅黑" panose="020B0503020204020204" charset="-122"/>
              <a:sym typeface="+mn-ea"/>
            </a:endParaRPr>
          </a:p>
        </p:txBody>
      </p:sp>
      <p:sp>
        <p:nvSpPr>
          <p:cNvPr id="3" name="文本框 2"/>
          <p:cNvSpPr txBox="1"/>
          <p:nvPr/>
        </p:nvSpPr>
        <p:spPr>
          <a:xfrm>
            <a:off x="126365" y="1671955"/>
            <a:ext cx="5059680" cy="460375"/>
          </a:xfrm>
          <a:prstGeom prst="rect">
            <a:avLst/>
          </a:prstGeom>
          <a:noFill/>
        </p:spPr>
        <p:txBody>
          <a:bodyPr wrap="none" rtlCol="0">
            <a:spAutoFit/>
          </a:bodyPr>
          <a:p>
            <a:r>
              <a:rPr lang="zh-CN" altLang="en-US" sz="2400"/>
              <a:t>关联规则不适用于股价序列的例子：</a:t>
            </a:r>
            <a:endParaRPr lang="zh-CN" altLang="en-US" sz="2400"/>
          </a:p>
        </p:txBody>
      </p:sp>
      <p:pic>
        <p:nvPicPr>
          <p:cNvPr id="13" name="图片 12" descr="捕获"/>
          <p:cNvPicPr>
            <a:picLocks noChangeAspect="1"/>
          </p:cNvPicPr>
          <p:nvPr/>
        </p:nvPicPr>
        <p:blipFill>
          <a:blip r:embed="rId1"/>
          <a:stretch>
            <a:fillRect/>
          </a:stretch>
        </p:blipFill>
        <p:spPr>
          <a:xfrm>
            <a:off x="302260" y="2308860"/>
            <a:ext cx="6255385" cy="1631950"/>
          </a:xfrm>
          <a:prstGeom prst="rect">
            <a:avLst/>
          </a:prstGeom>
        </p:spPr>
      </p:pic>
      <p:sp>
        <p:nvSpPr>
          <p:cNvPr id="14" name="文本框 13"/>
          <p:cNvSpPr txBox="1"/>
          <p:nvPr/>
        </p:nvSpPr>
        <p:spPr>
          <a:xfrm>
            <a:off x="655955" y="4316095"/>
            <a:ext cx="7395845" cy="1568450"/>
          </a:xfrm>
          <a:prstGeom prst="rect">
            <a:avLst/>
          </a:prstGeom>
          <a:noFill/>
        </p:spPr>
        <p:txBody>
          <a:bodyPr wrap="square" rtlCol="0">
            <a:spAutoFit/>
          </a:bodyPr>
          <a:p>
            <a:pPr algn="l"/>
            <a:r>
              <a:rPr lang="zh-CN" altLang="en-US" sz="2400"/>
              <a:t>上表显示了两只与0001 .HK 股票</a:t>
            </a:r>
            <a:r>
              <a:rPr lang="zh-CN" altLang="en-US" sz="2400">
                <a:sym typeface="+mn-ea"/>
              </a:rPr>
              <a:t>股价上涨趋势有</a:t>
            </a:r>
            <a:endParaRPr lang="zh-CN" altLang="en-US" sz="2400">
              <a:sym typeface="+mn-ea"/>
            </a:endParaRPr>
          </a:p>
          <a:p>
            <a:pPr algn="l"/>
            <a:r>
              <a:rPr lang="zh-CN" altLang="en-US" sz="2400">
                <a:sym typeface="+mn-ea"/>
              </a:rPr>
              <a:t>关</a:t>
            </a:r>
            <a:r>
              <a:rPr lang="zh-CN" altLang="en-US" sz="2400"/>
              <a:t>的股票的相关信息，支持度和置信度是关联规则</a:t>
            </a:r>
            <a:endParaRPr lang="zh-CN" altLang="en-US" sz="2400"/>
          </a:p>
          <a:p>
            <a:pPr algn="l"/>
            <a:r>
              <a:rPr lang="zh-CN" altLang="en-US" sz="2400"/>
              <a:t>需要考虑的指标。 实际上</a:t>
            </a:r>
            <a:r>
              <a:rPr lang="en-US" altLang="zh-CN" sz="2400"/>
              <a:t>因为0.179.HK</a:t>
            </a:r>
            <a:r>
              <a:rPr lang="zh-CN" altLang="en-US" sz="2400"/>
              <a:t>的</a:t>
            </a:r>
            <a:r>
              <a:rPr lang="en-US" altLang="zh-CN" sz="2400"/>
              <a:t>时差和标准差</a:t>
            </a:r>
            <a:r>
              <a:rPr lang="zh-CN" altLang="en-US" sz="2400"/>
              <a:t>比前者小得多，我们认为后者与</a:t>
            </a:r>
            <a:r>
              <a:rPr lang="en-US" altLang="zh-CN" sz="2400"/>
              <a:t>0001.HK</a:t>
            </a:r>
            <a:r>
              <a:rPr lang="zh-CN" altLang="en-US" sz="2400"/>
              <a:t>关联性更强</a:t>
            </a:r>
            <a:r>
              <a:rPr lang="en-US" altLang="zh-CN" sz="2400"/>
              <a:t>。</a:t>
            </a:r>
            <a:endParaRPr lang="en-US" altLang="zh-CN" sz="2400"/>
          </a:p>
        </p:txBody>
      </p:sp>
      <p:sp>
        <p:nvSpPr>
          <p:cNvPr id="2" name="文本框 1"/>
          <p:cNvSpPr txBox="1"/>
          <p:nvPr/>
        </p:nvSpPr>
        <p:spPr>
          <a:xfrm>
            <a:off x="7515225" y="2770505"/>
            <a:ext cx="3840480" cy="829945"/>
          </a:xfrm>
          <a:prstGeom prst="rect">
            <a:avLst/>
          </a:prstGeom>
          <a:noFill/>
          <a:ln>
            <a:noFill/>
          </a:ln>
        </p:spPr>
        <p:txBody>
          <a:bodyPr wrap="none" rtlCol="0">
            <a:spAutoFit/>
          </a:bodyPr>
          <a:p>
            <a:r>
              <a:rPr lang="zh-CN" altLang="en-US" sz="2400"/>
              <a:t>采用两只股票间的共生趋势</a:t>
            </a:r>
            <a:endParaRPr lang="zh-CN" altLang="en-US" sz="2400"/>
          </a:p>
          <a:p>
            <a:r>
              <a:rPr lang="zh-CN" altLang="en-US" sz="2400"/>
              <a:t>计算支持度和置信度。</a:t>
            </a:r>
            <a:endParaRPr lang="zh-CN" altLang="en-US" sz="2400"/>
          </a:p>
        </p:txBody>
      </p:sp>
    </p:spTree>
    <p:custDataLst>
      <p:tags r:id="rId2"/>
    </p:custDataLst>
  </p:cSld>
  <p:clrMapOvr>
    <a:masterClrMapping/>
  </p:clrMapOvr>
  <p:transition spd="slow" advClick="0" advTm="41837">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635" y="932815"/>
            <a:ext cx="10414635" cy="460375"/>
          </a:xfrm>
          <a:prstGeom prst="rect">
            <a:avLst/>
          </a:prstGeom>
          <a:noFill/>
        </p:spPr>
        <p:txBody>
          <a:bodyPr wrap="square" rtlCol="0">
            <a:spAutoFit/>
          </a:bodyPr>
          <a:lstStyle/>
          <a:p>
            <a:pPr indent="0" algn="l" fontAlgn="auto">
              <a:spcBef>
                <a:spcPts val="0"/>
              </a:spcBef>
              <a:spcAft>
                <a:spcPts val="0"/>
              </a:spcAft>
              <a:buFont typeface="Wingdings" panose="05000000000000000000" pitchFamily="2" charset="2"/>
              <a:buNone/>
              <a:defRPr/>
            </a:pPr>
            <a:r>
              <a:rPr lang="zh-CN" altLang="en-US" sz="2400" b="1" dirty="0">
                <a:latin typeface="微软雅黑" panose="020B0503020204020204" charset="-122"/>
                <a:ea typeface="微软雅黑" panose="020B0503020204020204" charset="-122"/>
                <a:sym typeface="+mn-ea"/>
              </a:rPr>
              <a:t>多时间序列的关系发现</a:t>
            </a:r>
            <a:endParaRPr lang="zh-CN" altLang="en-US" sz="2400" b="1" dirty="0">
              <a:latin typeface="微软雅黑" panose="020B0503020204020204" charset="-122"/>
              <a:ea typeface="微软雅黑" panose="020B0503020204020204" charset="-122"/>
              <a:sym typeface="+mn-ea"/>
            </a:endParaRPr>
          </a:p>
        </p:txBody>
      </p:sp>
      <p:graphicFrame>
        <p:nvGraphicFramePr>
          <p:cNvPr id="8" name="对象 7"/>
          <p:cNvGraphicFramePr/>
          <p:nvPr/>
        </p:nvGraphicFramePr>
        <p:xfrm>
          <a:off x="949960" y="2139315"/>
          <a:ext cx="4810125" cy="574040"/>
        </p:xfrm>
        <a:graphic>
          <a:graphicData uri="http://schemas.openxmlformats.org/presentationml/2006/ole">
            <mc:AlternateContent xmlns:mc="http://schemas.openxmlformats.org/markup-compatibility/2006">
              <mc:Choice xmlns:v="urn:schemas-microsoft-com:vml" Requires="v">
                <p:oleObj spid="_x0000_s9" name="" r:id="rId1" imgW="5900420" imgH="732790" progId="Equation.KSEE3">
                  <p:embed/>
                </p:oleObj>
              </mc:Choice>
              <mc:Fallback>
                <p:oleObj name="" r:id="rId1" imgW="5900420" imgH="732790" progId="Equation.KSEE3">
                  <p:embed/>
                  <p:pic>
                    <p:nvPicPr>
                      <p:cNvPr id="0" name="图片 8"/>
                      <p:cNvPicPr/>
                      <p:nvPr/>
                    </p:nvPicPr>
                    <p:blipFill>
                      <a:blip r:embed="rId2"/>
                      <a:stretch>
                        <a:fillRect/>
                      </a:stretch>
                    </p:blipFill>
                    <p:spPr>
                      <a:xfrm>
                        <a:off x="949960" y="2139315"/>
                        <a:ext cx="4810125" cy="574040"/>
                      </a:xfrm>
                      <a:prstGeom prst="rect">
                        <a:avLst/>
                      </a:prstGeom>
                    </p:spPr>
                  </p:pic>
                </p:oleObj>
              </mc:Fallback>
            </mc:AlternateContent>
          </a:graphicData>
        </a:graphic>
      </p:graphicFrame>
      <p:sp>
        <p:nvSpPr>
          <p:cNvPr id="10" name="文本框 9"/>
          <p:cNvSpPr txBox="1"/>
          <p:nvPr/>
        </p:nvSpPr>
        <p:spPr>
          <a:xfrm>
            <a:off x="845185" y="3537585"/>
            <a:ext cx="4822190" cy="737235"/>
          </a:xfrm>
          <a:prstGeom prst="rect">
            <a:avLst/>
          </a:prstGeom>
          <a:noFill/>
        </p:spPr>
        <p:txBody>
          <a:bodyPr wrap="square" rtlCol="0">
            <a:spAutoFit/>
          </a:bodyPr>
          <a:p>
            <a:r>
              <a:rPr lang="zh-CN" altLang="en-US" sz="2400"/>
              <a:t>对于</a:t>
            </a:r>
            <a:r>
              <a:rPr lang="en-US" altLang="zh-CN" sz="2400"/>
              <a:t>X</a:t>
            </a:r>
            <a:r>
              <a:rPr lang="zh-CN" altLang="en-US" sz="2400"/>
              <a:t>中的趋势</a:t>
            </a:r>
            <a:r>
              <a:rPr lang="en-US" altLang="zh-CN" sz="2400"/>
              <a:t>i</a:t>
            </a:r>
            <a:r>
              <a:rPr lang="zh-CN" altLang="en-US" sz="2400"/>
              <a:t>和</a:t>
            </a:r>
            <a:r>
              <a:rPr lang="en-US" altLang="zh-CN" sz="2400"/>
              <a:t>Y</a:t>
            </a:r>
            <a:r>
              <a:rPr lang="zh-CN" altLang="en-US" sz="2400"/>
              <a:t>中的趋势</a:t>
            </a:r>
            <a:r>
              <a:rPr lang="en-US" altLang="zh-CN" sz="2400"/>
              <a:t>j,</a:t>
            </a:r>
            <a:r>
              <a:rPr lang="zh-CN" altLang="zh-CN" sz="2400"/>
              <a:t>如果：</a:t>
            </a:r>
            <a:endParaRPr lang="zh-CN" altLang="zh-CN" sz="2400"/>
          </a:p>
          <a:p>
            <a:endParaRPr lang="en-US" altLang="zh-CN"/>
          </a:p>
        </p:txBody>
      </p:sp>
      <p:sp>
        <p:nvSpPr>
          <p:cNvPr id="4" name="文本框 3"/>
          <p:cNvSpPr txBox="1"/>
          <p:nvPr/>
        </p:nvSpPr>
        <p:spPr>
          <a:xfrm>
            <a:off x="949960" y="1554480"/>
            <a:ext cx="6890385" cy="460375"/>
          </a:xfrm>
          <a:prstGeom prst="rect">
            <a:avLst/>
          </a:prstGeom>
          <a:noFill/>
          <a:ln>
            <a:noFill/>
          </a:ln>
        </p:spPr>
        <p:txBody>
          <a:bodyPr wrap="none" rtlCol="0">
            <a:spAutoFit/>
          </a:bodyPr>
          <a:p>
            <a:r>
              <a:rPr lang="zh-CN" altLang="en-US" sz="2400"/>
              <a:t>假设</a:t>
            </a:r>
            <a:r>
              <a:rPr lang="en-US" altLang="zh-CN" sz="2400"/>
              <a:t>X</a:t>
            </a:r>
            <a:r>
              <a:rPr lang="zh-CN" altLang="en-US" sz="2400"/>
              <a:t>是目标股票时间序列，</a:t>
            </a:r>
            <a:r>
              <a:rPr lang="en-US" altLang="zh-CN" sz="2400"/>
              <a:t>Y</a:t>
            </a:r>
            <a:r>
              <a:rPr lang="zh-CN" altLang="en-US" sz="2400"/>
              <a:t>是候选股票时间序列</a:t>
            </a:r>
            <a:endParaRPr lang="zh-CN" altLang="en-US" sz="2400"/>
          </a:p>
        </p:txBody>
      </p:sp>
      <p:graphicFrame>
        <p:nvGraphicFramePr>
          <p:cNvPr id="11" name="对象 10"/>
          <p:cNvGraphicFramePr/>
          <p:nvPr/>
        </p:nvGraphicFramePr>
        <p:xfrm>
          <a:off x="6314440" y="2263775"/>
          <a:ext cx="5104765" cy="449580"/>
        </p:xfrm>
        <a:graphic>
          <a:graphicData uri="http://schemas.openxmlformats.org/presentationml/2006/ole">
            <mc:AlternateContent xmlns:mc="http://schemas.openxmlformats.org/markup-compatibility/2006">
              <mc:Choice xmlns:v="urn:schemas-microsoft-com:vml" Requires="v">
                <p:oleObj spid="_x0000_s13" name="" r:id="rId3" imgW="5446395" imgH="637540" progId="Equation.KSEE3">
                  <p:embed/>
                </p:oleObj>
              </mc:Choice>
              <mc:Fallback>
                <p:oleObj name="" r:id="rId3" imgW="5446395" imgH="637540" progId="Equation.KSEE3">
                  <p:embed/>
                  <p:pic>
                    <p:nvPicPr>
                      <p:cNvPr id="0" name="图片 12"/>
                      <p:cNvPicPr/>
                      <p:nvPr/>
                    </p:nvPicPr>
                    <p:blipFill>
                      <a:blip r:embed="rId4"/>
                      <a:stretch>
                        <a:fillRect/>
                      </a:stretch>
                    </p:blipFill>
                    <p:spPr>
                      <a:xfrm>
                        <a:off x="6314440" y="2263775"/>
                        <a:ext cx="5104765" cy="449580"/>
                      </a:xfrm>
                      <a:prstGeom prst="rect">
                        <a:avLst/>
                      </a:prstGeom>
                    </p:spPr>
                  </p:pic>
                </p:oleObj>
              </mc:Fallback>
            </mc:AlternateContent>
          </a:graphicData>
        </a:graphic>
      </p:graphicFrame>
      <p:graphicFrame>
        <p:nvGraphicFramePr>
          <p:cNvPr id="2" name="对象 1"/>
          <p:cNvGraphicFramePr/>
          <p:nvPr/>
        </p:nvGraphicFramePr>
        <p:xfrm>
          <a:off x="5939790" y="3423285"/>
          <a:ext cx="4150360" cy="661670"/>
        </p:xfrm>
        <a:graphic>
          <a:graphicData uri="http://schemas.openxmlformats.org/presentationml/2006/ole">
            <mc:AlternateContent xmlns:mc="http://schemas.openxmlformats.org/markup-compatibility/2006">
              <mc:Choice xmlns:v="urn:schemas-microsoft-com:vml" Requires="v">
                <p:oleObj spid="_x0000_s3" name="" r:id="rId5" imgW="3323590" imgH="508000" progId="Equation.KSEE3">
                  <p:embed/>
                </p:oleObj>
              </mc:Choice>
              <mc:Fallback>
                <p:oleObj name="" r:id="rId5" imgW="3323590" imgH="508000" progId="Equation.KSEE3">
                  <p:embed/>
                  <p:pic>
                    <p:nvPicPr>
                      <p:cNvPr id="0" name="图片 14"/>
                      <p:cNvPicPr/>
                      <p:nvPr/>
                    </p:nvPicPr>
                    <p:blipFill>
                      <a:blip r:embed="rId6"/>
                      <a:stretch>
                        <a:fillRect/>
                      </a:stretch>
                    </p:blipFill>
                    <p:spPr>
                      <a:xfrm>
                        <a:off x="5939790" y="3423285"/>
                        <a:ext cx="4150360" cy="661670"/>
                      </a:xfrm>
                      <a:prstGeom prst="rect">
                        <a:avLst/>
                      </a:prstGeom>
                    </p:spPr>
                  </p:pic>
                </p:oleObj>
              </mc:Fallback>
            </mc:AlternateContent>
          </a:graphicData>
        </a:graphic>
      </p:graphicFrame>
      <p:cxnSp>
        <p:nvCxnSpPr>
          <p:cNvPr id="5" name="直接连接符 4"/>
          <p:cNvCxnSpPr/>
          <p:nvPr/>
        </p:nvCxnSpPr>
        <p:spPr>
          <a:xfrm>
            <a:off x="1036320" y="2656840"/>
            <a:ext cx="463105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6314440" y="2713355"/>
            <a:ext cx="4996180" cy="30480"/>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3658870" y="3284220"/>
            <a:ext cx="463105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3974465" y="2668905"/>
            <a:ext cx="0" cy="6197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176135" y="2701290"/>
            <a:ext cx="0" cy="6197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760085" y="3321050"/>
            <a:ext cx="0" cy="10947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411980" y="4415790"/>
            <a:ext cx="2764155" cy="460375"/>
          </a:xfrm>
          <a:prstGeom prst="rect">
            <a:avLst/>
          </a:prstGeom>
          <a:noFill/>
          <a:ln>
            <a:solidFill>
              <a:schemeClr val="tx1"/>
            </a:solidFill>
          </a:ln>
        </p:spPr>
        <p:txBody>
          <a:bodyPr wrap="none" rtlCol="0">
            <a:spAutoFit/>
          </a:bodyPr>
          <a:p>
            <a:r>
              <a:rPr lang="en-US" altLang="zh-CN" sz="2400"/>
              <a:t>j</a:t>
            </a:r>
            <a:r>
              <a:rPr lang="zh-CN" altLang="en-US" sz="2400"/>
              <a:t>与</a:t>
            </a:r>
            <a:r>
              <a:rPr lang="en-US" altLang="zh-CN" sz="2400"/>
              <a:t>i</a:t>
            </a:r>
            <a:r>
              <a:rPr lang="zh-CN" altLang="en-US" sz="2400"/>
              <a:t>存在潜在关联性</a:t>
            </a:r>
            <a:endParaRPr lang="zh-CN" altLang="en-US" sz="2400"/>
          </a:p>
        </p:txBody>
      </p:sp>
      <p:sp>
        <p:nvSpPr>
          <p:cNvPr id="21" name="文本框 20"/>
          <p:cNvSpPr txBox="1"/>
          <p:nvPr/>
        </p:nvSpPr>
        <p:spPr>
          <a:xfrm>
            <a:off x="4530090" y="5478145"/>
            <a:ext cx="2459355" cy="460375"/>
          </a:xfrm>
          <a:prstGeom prst="rect">
            <a:avLst/>
          </a:prstGeom>
          <a:noFill/>
          <a:ln>
            <a:solidFill>
              <a:schemeClr val="tx1"/>
            </a:solidFill>
          </a:ln>
        </p:spPr>
        <p:txBody>
          <a:bodyPr wrap="none" rtlCol="0">
            <a:spAutoFit/>
          </a:bodyPr>
          <a:p>
            <a:r>
              <a:rPr lang="en-US" altLang="zh-CN" sz="2400"/>
              <a:t>j</a:t>
            </a:r>
            <a:r>
              <a:rPr lang="zh-CN" altLang="en-US" sz="2400"/>
              <a:t>与</a:t>
            </a:r>
            <a:r>
              <a:rPr lang="en-US" altLang="zh-CN" sz="2400"/>
              <a:t>i</a:t>
            </a:r>
            <a:r>
              <a:rPr lang="zh-CN" altLang="en-US" sz="2400"/>
              <a:t>的</a:t>
            </a:r>
            <a:r>
              <a:rPr lang="zh-CN" altLang="en-US" sz="2400"/>
              <a:t>真实关联性</a:t>
            </a:r>
            <a:endParaRPr lang="zh-CN" altLang="en-US" sz="2400"/>
          </a:p>
        </p:txBody>
      </p:sp>
      <p:cxnSp>
        <p:nvCxnSpPr>
          <p:cNvPr id="22" name="直接箭头连接符 21"/>
          <p:cNvCxnSpPr/>
          <p:nvPr/>
        </p:nvCxnSpPr>
        <p:spPr>
          <a:xfrm>
            <a:off x="5760085" y="4869815"/>
            <a:ext cx="0" cy="6083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39790" y="4943475"/>
            <a:ext cx="2080895" cy="460375"/>
          </a:xfrm>
          <a:prstGeom prst="rect">
            <a:avLst/>
          </a:prstGeom>
          <a:noFill/>
          <a:ln>
            <a:noFill/>
          </a:ln>
        </p:spPr>
        <p:txBody>
          <a:bodyPr wrap="none" rtlCol="0">
            <a:spAutoFit/>
          </a:bodyPr>
          <a:p>
            <a:r>
              <a:rPr lang="zh-CN" altLang="en-US" sz="2400"/>
              <a:t>假设检验过滤 </a:t>
            </a:r>
            <a:endParaRPr lang="zh-CN" altLang="en-US" sz="2400"/>
          </a:p>
        </p:txBody>
      </p:sp>
    </p:spTree>
    <p:custDataLst>
      <p:tags r:id="rId7"/>
    </p:custDataLst>
  </p:cSld>
  <p:clrMapOvr>
    <a:masterClrMapping/>
  </p:clrMapOvr>
  <p:transition spd="slow" advClick="0" advTm="41837">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0" y="932815"/>
            <a:ext cx="10414635" cy="460375"/>
          </a:xfrm>
          <a:prstGeom prst="rect">
            <a:avLst/>
          </a:prstGeom>
          <a:noFill/>
        </p:spPr>
        <p:txBody>
          <a:bodyPr wrap="square" rtlCol="0">
            <a:spAutoFit/>
          </a:bodyPr>
          <a:lstStyle/>
          <a:p>
            <a:pPr indent="0" algn="l" fontAlgn="auto">
              <a:spcBef>
                <a:spcPts val="0"/>
              </a:spcBef>
              <a:spcAft>
                <a:spcPts val="0"/>
              </a:spcAft>
              <a:buFont typeface="Wingdings" panose="05000000000000000000" pitchFamily="2" charset="2"/>
              <a:buNone/>
              <a:defRPr/>
            </a:pPr>
            <a:r>
              <a:rPr lang="zh-CN" altLang="en-US" sz="2400" b="1" dirty="0">
                <a:latin typeface="微软雅黑" panose="020B0503020204020204" charset="-122"/>
                <a:ea typeface="微软雅黑" panose="020B0503020204020204" charset="-122"/>
                <a:sym typeface="+mn-ea"/>
              </a:rPr>
              <a:t>多时间序列的关系发现</a:t>
            </a:r>
            <a:endParaRPr lang="zh-CN" altLang="en-US" sz="2400" b="1" dirty="0">
              <a:latin typeface="微软雅黑" panose="020B0503020204020204" charset="-122"/>
              <a:ea typeface="微软雅黑" panose="020B0503020204020204" charset="-122"/>
              <a:sym typeface="+mn-ea"/>
            </a:endParaRPr>
          </a:p>
        </p:txBody>
      </p:sp>
      <p:sp>
        <p:nvSpPr>
          <p:cNvPr id="5" name="文本框 4"/>
          <p:cNvSpPr txBox="1"/>
          <p:nvPr/>
        </p:nvSpPr>
        <p:spPr>
          <a:xfrm>
            <a:off x="357505" y="1393190"/>
            <a:ext cx="7040880" cy="398780"/>
          </a:xfrm>
          <a:prstGeom prst="rect">
            <a:avLst/>
          </a:prstGeom>
          <a:noFill/>
        </p:spPr>
        <p:txBody>
          <a:bodyPr wrap="none" rtlCol="0">
            <a:spAutoFit/>
          </a:bodyPr>
          <a:p>
            <a:r>
              <a:rPr lang="zh-CN" altLang="en-US" sz="2000"/>
              <a:t>使用二项分布假设检验判断潜在关联性是真实关联性的概率。</a:t>
            </a:r>
            <a:endParaRPr lang="zh-CN" altLang="en-US" sz="2000"/>
          </a:p>
        </p:txBody>
      </p:sp>
      <p:sp>
        <p:nvSpPr>
          <p:cNvPr id="6" name="文本框 5"/>
          <p:cNvSpPr txBox="1"/>
          <p:nvPr/>
        </p:nvSpPr>
        <p:spPr>
          <a:xfrm>
            <a:off x="1040130" y="1962150"/>
            <a:ext cx="10979785" cy="398780"/>
          </a:xfrm>
          <a:prstGeom prst="rect">
            <a:avLst/>
          </a:prstGeom>
          <a:noFill/>
        </p:spPr>
        <p:txBody>
          <a:bodyPr wrap="square" rtlCol="0">
            <a:spAutoFit/>
          </a:bodyPr>
          <a:p>
            <a:r>
              <a:rPr lang="zh-CN" altLang="en-US" sz="2000"/>
              <a:t>两个假设：</a:t>
            </a:r>
            <a:r>
              <a:rPr lang="en-US" altLang="zh-CN" sz="2000"/>
              <a:t>H0:p = p0</a:t>
            </a:r>
            <a:r>
              <a:rPr lang="zh-CN" altLang="en-US" sz="2000"/>
              <a:t>，</a:t>
            </a:r>
            <a:r>
              <a:rPr lang="en-US" altLang="zh-CN" sz="2000"/>
              <a:t>H1:p &gt; p0</a:t>
            </a:r>
            <a:r>
              <a:rPr lang="zh-CN" altLang="en-US" sz="2000"/>
              <a:t>，</a:t>
            </a:r>
            <a:r>
              <a:rPr lang="en-US" altLang="zh-CN" sz="2000"/>
              <a:t>p</a:t>
            </a:r>
            <a:r>
              <a:rPr lang="zh-CN" altLang="en-US" sz="2000"/>
              <a:t>是二项参数</a:t>
            </a:r>
            <a:r>
              <a:rPr lang="en-US" altLang="zh-CN" sz="2000"/>
              <a:t>,p0</a:t>
            </a:r>
            <a:r>
              <a:rPr lang="zh-CN" altLang="en-US" sz="2000"/>
              <a:t>是目标值，</a:t>
            </a:r>
            <a:r>
              <a:rPr lang="en-US" altLang="zh-CN" sz="2000"/>
              <a:t>p0</a:t>
            </a:r>
            <a:r>
              <a:rPr lang="zh-CN" altLang="en-US" sz="2000"/>
              <a:t>设为</a:t>
            </a:r>
            <a:r>
              <a:rPr lang="en-US" altLang="zh-CN" sz="2000"/>
              <a:t>0.5</a:t>
            </a:r>
            <a:r>
              <a:rPr lang="zh-CN" altLang="en-US" sz="2000"/>
              <a:t>，检验水准为</a:t>
            </a:r>
            <a:r>
              <a:rPr lang="en-US" altLang="zh-CN" sz="2000"/>
              <a:t>0.05.</a:t>
            </a:r>
            <a:r>
              <a:rPr lang="en-US" altLang="zh-CN"/>
              <a:t>	</a:t>
            </a:r>
            <a:endParaRPr lang="en-US" altLang="zh-CN"/>
          </a:p>
        </p:txBody>
      </p:sp>
      <p:sp>
        <p:nvSpPr>
          <p:cNvPr id="11" name="文本框 10"/>
          <p:cNvSpPr txBox="1"/>
          <p:nvPr/>
        </p:nvSpPr>
        <p:spPr>
          <a:xfrm>
            <a:off x="1129030" y="2548890"/>
            <a:ext cx="1198880" cy="398780"/>
          </a:xfrm>
          <a:prstGeom prst="rect">
            <a:avLst/>
          </a:prstGeom>
          <a:noFill/>
        </p:spPr>
        <p:txBody>
          <a:bodyPr wrap="none" rtlCol="0">
            <a:spAutoFit/>
          </a:bodyPr>
          <a:p>
            <a:r>
              <a:rPr lang="zh-CN" altLang="en-US" sz="2000"/>
              <a:t>统计量：</a:t>
            </a:r>
            <a:endParaRPr lang="zh-CN" altLang="en-US" sz="2000"/>
          </a:p>
        </p:txBody>
      </p:sp>
      <p:graphicFrame>
        <p:nvGraphicFramePr>
          <p:cNvPr id="14" name="对象 13"/>
          <p:cNvGraphicFramePr/>
          <p:nvPr/>
        </p:nvGraphicFramePr>
        <p:xfrm>
          <a:off x="2724785" y="2360930"/>
          <a:ext cx="2950845" cy="775335"/>
        </p:xfrm>
        <a:graphic>
          <a:graphicData uri="http://schemas.openxmlformats.org/presentationml/2006/ole">
            <mc:AlternateContent xmlns:mc="http://schemas.openxmlformats.org/markup-compatibility/2006">
              <mc:Choice xmlns:v="urn:schemas-microsoft-com:vml" Requires="v">
                <p:oleObj spid="_x0000_s17" name="" r:id="rId1" imgW="2956560" imgH="1153795" progId="Equation.KSEE3">
                  <p:embed/>
                </p:oleObj>
              </mc:Choice>
              <mc:Fallback>
                <p:oleObj name="" r:id="rId1" imgW="2956560" imgH="1153795" progId="Equation.KSEE3">
                  <p:embed/>
                  <p:pic>
                    <p:nvPicPr>
                      <p:cNvPr id="0" name="图片 16"/>
                      <p:cNvPicPr/>
                      <p:nvPr/>
                    </p:nvPicPr>
                    <p:blipFill>
                      <a:blip r:embed="rId2"/>
                      <a:stretch>
                        <a:fillRect/>
                      </a:stretch>
                    </p:blipFill>
                    <p:spPr>
                      <a:xfrm>
                        <a:off x="2724785" y="2360930"/>
                        <a:ext cx="2950845" cy="775335"/>
                      </a:xfrm>
                      <a:prstGeom prst="rect">
                        <a:avLst/>
                      </a:prstGeom>
                    </p:spPr>
                  </p:pic>
                </p:oleObj>
              </mc:Fallback>
            </mc:AlternateContent>
          </a:graphicData>
        </a:graphic>
      </p:graphicFrame>
      <p:sp>
        <p:nvSpPr>
          <p:cNvPr id="18" name="文本框 17"/>
          <p:cNvSpPr txBox="1"/>
          <p:nvPr/>
        </p:nvSpPr>
        <p:spPr>
          <a:xfrm>
            <a:off x="5909310" y="2548890"/>
            <a:ext cx="7287895" cy="398780"/>
          </a:xfrm>
          <a:prstGeom prst="rect">
            <a:avLst/>
          </a:prstGeom>
          <a:noFill/>
        </p:spPr>
        <p:txBody>
          <a:bodyPr wrap="square" rtlCol="0">
            <a:spAutoFit/>
          </a:bodyPr>
          <a:p>
            <a:r>
              <a:rPr lang="en-US" altLang="zh-CN" sz="2000"/>
              <a:t>n</a:t>
            </a:r>
            <a:r>
              <a:rPr lang="zh-CN" altLang="en-US" sz="2000"/>
              <a:t>是目标股票的趋势数量，</a:t>
            </a:r>
            <a:r>
              <a:rPr lang="en-US" altLang="zh-CN" sz="2000"/>
              <a:t>X</a:t>
            </a:r>
            <a:r>
              <a:rPr lang="zh-CN" altLang="en-US" sz="2000"/>
              <a:t>是共生趋势和ｎ的比值。</a:t>
            </a:r>
            <a:endParaRPr lang="zh-CN" altLang="en-US" sz="2000"/>
          </a:p>
        </p:txBody>
      </p:sp>
      <p:sp>
        <p:nvSpPr>
          <p:cNvPr id="19" name="文本框 18"/>
          <p:cNvSpPr txBox="1"/>
          <p:nvPr/>
        </p:nvSpPr>
        <p:spPr>
          <a:xfrm>
            <a:off x="1129030" y="3136265"/>
            <a:ext cx="10236200" cy="398780"/>
          </a:xfrm>
          <a:prstGeom prst="rect">
            <a:avLst/>
          </a:prstGeom>
          <a:noFill/>
        </p:spPr>
        <p:txBody>
          <a:bodyPr wrap="square" rtlCol="0">
            <a:spAutoFit/>
          </a:bodyPr>
          <a:p>
            <a:pPr algn="l"/>
            <a:r>
              <a:rPr lang="zh-CN" altLang="en-US" sz="2000"/>
              <a:t>判别标准：如果</a:t>
            </a:r>
            <a:r>
              <a:rPr lang="en-US" altLang="zh-CN" sz="2000"/>
              <a:t>H0</a:t>
            </a:r>
            <a:r>
              <a:rPr lang="zh-CN" altLang="en-US" sz="2000"/>
              <a:t>假设被拒绝，我们就认为潜在关联性有</a:t>
            </a:r>
            <a:r>
              <a:rPr lang="en-US" altLang="zh-CN" sz="2000"/>
              <a:t>95%</a:t>
            </a:r>
            <a:r>
              <a:rPr lang="zh-CN" altLang="en-US" sz="2000"/>
              <a:t>可能</a:t>
            </a:r>
            <a:r>
              <a:rPr lang="zh-CN" altLang="en-US" sz="2000"/>
              <a:t>是真实关联性。</a:t>
            </a:r>
            <a:endParaRPr lang="zh-CN" altLang="en-US" sz="2000">
              <a:sym typeface="+mn-ea"/>
            </a:endParaRPr>
          </a:p>
        </p:txBody>
      </p:sp>
      <p:sp>
        <p:nvSpPr>
          <p:cNvPr id="2" name="文本框 1"/>
          <p:cNvSpPr txBox="1"/>
          <p:nvPr/>
        </p:nvSpPr>
        <p:spPr>
          <a:xfrm>
            <a:off x="357505" y="3861435"/>
            <a:ext cx="7640320" cy="398780"/>
          </a:xfrm>
          <a:prstGeom prst="rect">
            <a:avLst/>
          </a:prstGeom>
          <a:noFill/>
        </p:spPr>
        <p:txBody>
          <a:bodyPr wrap="none" rtlCol="0">
            <a:spAutoFit/>
          </a:bodyPr>
          <a:p>
            <a:r>
              <a:rPr lang="zh-CN" altLang="en-US" sz="2000"/>
              <a:t>使用</a:t>
            </a:r>
            <a:r>
              <a:rPr lang="en-US" altLang="zh-CN" sz="2000"/>
              <a:t>T</a:t>
            </a:r>
            <a:r>
              <a:rPr lang="zh-CN" altLang="en-US" sz="2000"/>
              <a:t>假设检验判断潜在关联性的滞后时间</a:t>
            </a:r>
            <a:r>
              <a:rPr lang="en-US" altLang="zh-CN" sz="2000"/>
              <a:t>(time lag)</a:t>
            </a:r>
            <a:r>
              <a:rPr lang="zh-CN" altLang="en-US" sz="2000"/>
              <a:t>是否符合要求。</a:t>
            </a:r>
            <a:endParaRPr lang="zh-CN" altLang="en-US" sz="2000"/>
          </a:p>
        </p:txBody>
      </p:sp>
      <p:sp>
        <p:nvSpPr>
          <p:cNvPr id="3" name="文本框 2"/>
          <p:cNvSpPr txBox="1"/>
          <p:nvPr/>
        </p:nvSpPr>
        <p:spPr>
          <a:xfrm>
            <a:off x="1217930" y="4161155"/>
            <a:ext cx="9196705" cy="1691640"/>
          </a:xfrm>
          <a:prstGeom prst="rect">
            <a:avLst/>
          </a:prstGeom>
          <a:noFill/>
        </p:spPr>
        <p:txBody>
          <a:bodyPr wrap="square" rtlCol="0">
            <a:spAutoFit/>
          </a:bodyPr>
          <a:p>
            <a:pPr algn="l"/>
            <a:r>
              <a:rPr lang="zh-CN" altLang="en-US" sz="2000"/>
              <a:t>两个假设：</a:t>
            </a:r>
            <a:r>
              <a:rPr lang="en-US" altLang="zh-CN" sz="2000"/>
              <a:t>H0 : </a:t>
            </a:r>
            <a:r>
              <a:rPr lang="en-US" altLang="zh-CN" sz="2000">
                <a:latin typeface="宋体" panose="02010600030101010101" pitchFamily="2" charset="-122"/>
                <a:ea typeface="宋体" panose="02010600030101010101" pitchFamily="2" charset="-122"/>
              </a:rPr>
              <a:t>μ= t,</a:t>
            </a:r>
            <a:r>
              <a:rPr lang="en-US" altLang="zh-CN" sz="2000"/>
              <a:t>H1: </a:t>
            </a:r>
            <a:r>
              <a:rPr lang="en-US" altLang="zh-CN" sz="2000">
                <a:sym typeface="+mn-ea"/>
              </a:rPr>
              <a:t> </a:t>
            </a:r>
            <a:r>
              <a:rPr lang="en-US" altLang="zh-CN" sz="2400">
                <a:latin typeface="宋体" panose="02010600030101010101" pitchFamily="2" charset="-122"/>
                <a:ea typeface="宋体" panose="02010600030101010101" pitchFamily="2" charset="-122"/>
                <a:sym typeface="+mn-ea"/>
              </a:rPr>
              <a:t>μ&gt; t,</a:t>
            </a:r>
            <a:r>
              <a:rPr lang="en-US" altLang="zh-CN" sz="2000"/>
              <a:t>t</a:t>
            </a:r>
            <a:r>
              <a:rPr lang="zh-CN" altLang="en-US" sz="2000"/>
              <a:t>是目标股票趋势平均长度的</a:t>
            </a:r>
            <a:r>
              <a:rPr lang="en-US" altLang="zh-CN" sz="2000"/>
              <a:t>1/10.</a:t>
            </a:r>
            <a:endParaRPr lang="en-US" altLang="zh-CN" sz="2000"/>
          </a:p>
          <a:p>
            <a:pPr algn="l"/>
            <a:endParaRPr lang="en-US" altLang="zh-CN" sz="2000"/>
          </a:p>
          <a:p>
            <a:pPr algn="l"/>
            <a:r>
              <a:rPr lang="zh-CN" altLang="en-US" sz="2000"/>
              <a:t>统计量：</a:t>
            </a:r>
            <a:endParaRPr lang="zh-CN" altLang="en-US" sz="2000"/>
          </a:p>
          <a:p>
            <a:pPr algn="l"/>
            <a:endParaRPr lang="en-US" altLang="zh-CN" sz="2000"/>
          </a:p>
          <a:p>
            <a:pPr algn="l"/>
            <a:r>
              <a:rPr lang="zh-CN" altLang="en-US" sz="2000"/>
              <a:t>判别标准：如果</a:t>
            </a:r>
            <a:r>
              <a:rPr lang="en-US" altLang="zh-CN" sz="2000"/>
              <a:t>H0</a:t>
            </a:r>
            <a:r>
              <a:rPr lang="zh-CN" altLang="en-US" sz="2000"/>
              <a:t>被接受，我们就认为滞后时间满足要求。</a:t>
            </a:r>
            <a:r>
              <a:rPr lang="en-US" altLang="zh-CN" sz="2000"/>
              <a:t>	</a:t>
            </a:r>
            <a:endParaRPr lang="en-US" altLang="zh-CN" sz="2000"/>
          </a:p>
        </p:txBody>
      </p:sp>
      <p:graphicFrame>
        <p:nvGraphicFramePr>
          <p:cNvPr id="8" name="对象 7"/>
          <p:cNvGraphicFramePr/>
          <p:nvPr/>
        </p:nvGraphicFramePr>
        <p:xfrm>
          <a:off x="2724785" y="4540885"/>
          <a:ext cx="1899920" cy="824865"/>
        </p:xfrm>
        <a:graphic>
          <a:graphicData uri="http://schemas.openxmlformats.org/presentationml/2006/ole">
            <mc:AlternateContent xmlns:mc="http://schemas.openxmlformats.org/markup-compatibility/2006">
              <mc:Choice xmlns:v="urn:schemas-microsoft-com:vml" Requires="v">
                <p:oleObj spid="_x0000_s9" name="" r:id="rId3" imgW="634365" imgH="431800" progId="Equation.KSEE3">
                  <p:embed/>
                </p:oleObj>
              </mc:Choice>
              <mc:Fallback>
                <p:oleObj name="" r:id="rId3" imgW="634365" imgH="431800" progId="Equation.KSEE3">
                  <p:embed/>
                  <p:pic>
                    <p:nvPicPr>
                      <p:cNvPr id="0" name="图片 8"/>
                      <p:cNvPicPr/>
                      <p:nvPr/>
                    </p:nvPicPr>
                    <p:blipFill>
                      <a:blip r:embed="rId4"/>
                      <a:stretch>
                        <a:fillRect/>
                      </a:stretch>
                    </p:blipFill>
                    <p:spPr>
                      <a:xfrm>
                        <a:off x="2724785" y="4540885"/>
                        <a:ext cx="1899920" cy="824865"/>
                      </a:xfrm>
                      <a:prstGeom prst="rect">
                        <a:avLst/>
                      </a:prstGeom>
                    </p:spPr>
                  </p:pic>
                </p:oleObj>
              </mc:Fallback>
            </mc:AlternateContent>
          </a:graphicData>
        </a:graphic>
      </p:graphicFrame>
      <p:sp>
        <p:nvSpPr>
          <p:cNvPr id="4" name="文本框 3"/>
          <p:cNvSpPr txBox="1"/>
          <p:nvPr/>
        </p:nvSpPr>
        <p:spPr>
          <a:xfrm>
            <a:off x="4871085" y="4672330"/>
            <a:ext cx="7498080" cy="829945"/>
          </a:xfrm>
          <a:prstGeom prst="rect">
            <a:avLst/>
          </a:prstGeom>
          <a:noFill/>
          <a:ln>
            <a:noFill/>
          </a:ln>
        </p:spPr>
        <p:txBody>
          <a:bodyPr wrap="square" rtlCol="0">
            <a:spAutoFit/>
          </a:bodyPr>
          <a:p>
            <a:pPr algn="l"/>
            <a:r>
              <a:rPr lang="en-US" altLang="zh-CN" sz="2400">
                <a:sym typeface="+mn-ea"/>
              </a:rPr>
              <a:t>     </a:t>
            </a:r>
            <a:r>
              <a:rPr lang="zh-CN" altLang="en-US" sz="2400">
                <a:sym typeface="+mn-ea"/>
              </a:rPr>
              <a:t>是共生趋势的平均长度，</a:t>
            </a:r>
            <a:r>
              <a:rPr lang="en-US" altLang="zh-CN" sz="2400">
                <a:latin typeface="宋体" panose="02010600030101010101" pitchFamily="2" charset="-122"/>
                <a:ea typeface="宋体" panose="02010600030101010101" pitchFamily="2" charset="-122"/>
                <a:sym typeface="+mn-ea"/>
              </a:rPr>
              <a:t>μ</a:t>
            </a:r>
            <a:r>
              <a:rPr lang="zh-CN" altLang="en-US" sz="2400">
                <a:latin typeface="宋体" panose="02010600030101010101" pitchFamily="2" charset="-122"/>
                <a:ea typeface="宋体" panose="02010600030101010101" pitchFamily="2" charset="-122"/>
                <a:sym typeface="+mn-ea"/>
              </a:rPr>
              <a:t>是目标股票趋势平均长</a:t>
            </a:r>
            <a:endParaRPr lang="zh-CN" altLang="en-US" sz="2400">
              <a:latin typeface="宋体" panose="02010600030101010101" pitchFamily="2" charset="-122"/>
              <a:ea typeface="宋体" panose="02010600030101010101" pitchFamily="2" charset="-122"/>
              <a:sym typeface="+mn-ea"/>
            </a:endParaRPr>
          </a:p>
          <a:p>
            <a:pPr algn="l"/>
            <a:r>
              <a:rPr lang="zh-CN" altLang="en-US" sz="2400">
                <a:latin typeface="宋体" panose="02010600030101010101" pitchFamily="2" charset="-122"/>
                <a:ea typeface="宋体" panose="02010600030101010101" pitchFamily="2" charset="-122"/>
                <a:sym typeface="+mn-ea"/>
              </a:rPr>
              <a:t>度，</a:t>
            </a:r>
            <a:r>
              <a:rPr lang="en-US" altLang="zh-CN" sz="2400">
                <a:latin typeface="宋体" panose="02010600030101010101" pitchFamily="2" charset="-122"/>
                <a:ea typeface="宋体" panose="02010600030101010101" pitchFamily="2" charset="-122"/>
                <a:sym typeface="+mn-ea"/>
              </a:rPr>
              <a:t>n</a:t>
            </a:r>
            <a:r>
              <a:rPr lang="zh-CN" altLang="en-US" sz="2400">
                <a:latin typeface="宋体" panose="02010600030101010101" pitchFamily="2" charset="-122"/>
                <a:ea typeface="宋体" panose="02010600030101010101" pitchFamily="2" charset="-122"/>
                <a:sym typeface="+mn-ea"/>
              </a:rPr>
              <a:t>是目标趋势数量，</a:t>
            </a:r>
            <a:r>
              <a:rPr lang="en-US" altLang="zh-CN" sz="2400">
                <a:latin typeface="宋体" panose="02010600030101010101" pitchFamily="2" charset="-122"/>
                <a:ea typeface="宋体" panose="02010600030101010101" pitchFamily="2" charset="-122"/>
                <a:sym typeface="+mn-ea"/>
              </a:rPr>
              <a:t>s</a:t>
            </a:r>
            <a:r>
              <a:rPr lang="zh-CN" altLang="en-US" sz="2400">
                <a:latin typeface="宋体" panose="02010600030101010101" pitchFamily="2" charset="-122"/>
                <a:ea typeface="宋体" panose="02010600030101010101" pitchFamily="2" charset="-122"/>
                <a:sym typeface="+mn-ea"/>
              </a:rPr>
              <a:t>是目标股票趋势长度标准差。</a:t>
            </a:r>
            <a:endParaRPr lang="zh-CN" altLang="en-US" sz="2400"/>
          </a:p>
        </p:txBody>
      </p:sp>
      <p:graphicFrame>
        <p:nvGraphicFramePr>
          <p:cNvPr id="12" name="对象 11"/>
          <p:cNvGraphicFramePr/>
          <p:nvPr/>
        </p:nvGraphicFramePr>
        <p:xfrm>
          <a:off x="4870768" y="4626293"/>
          <a:ext cx="594360" cy="471805"/>
        </p:xfrm>
        <a:graphic>
          <a:graphicData uri="http://schemas.openxmlformats.org/presentationml/2006/ole">
            <mc:AlternateContent xmlns:mc="http://schemas.openxmlformats.org/markup-compatibility/2006">
              <mc:Choice xmlns:v="urn:schemas-microsoft-com:vml" Requires="v">
                <p:oleObj spid="_x0000_s13" name="" r:id="rId5" imgW="324485" imgH="299720" progId="Equation.KSEE3">
                  <p:embed/>
                </p:oleObj>
              </mc:Choice>
              <mc:Fallback>
                <p:oleObj name="" r:id="rId5" imgW="324485" imgH="299720" progId="Equation.KSEE3">
                  <p:embed/>
                  <p:pic>
                    <p:nvPicPr>
                      <p:cNvPr id="0" name="图片 12"/>
                      <p:cNvPicPr/>
                      <p:nvPr/>
                    </p:nvPicPr>
                    <p:blipFill>
                      <a:blip r:embed="rId6"/>
                      <a:stretch>
                        <a:fillRect/>
                      </a:stretch>
                    </p:blipFill>
                    <p:spPr>
                      <a:xfrm>
                        <a:off x="4870768" y="4626293"/>
                        <a:ext cx="594360" cy="471805"/>
                      </a:xfrm>
                      <a:prstGeom prst="rect">
                        <a:avLst/>
                      </a:prstGeom>
                    </p:spPr>
                  </p:pic>
                </p:oleObj>
              </mc:Fallback>
            </mc:AlternateContent>
          </a:graphicData>
        </a:graphic>
      </p:graphicFrame>
      <p:sp>
        <p:nvSpPr>
          <p:cNvPr id="15" name="文本框 14"/>
          <p:cNvSpPr txBox="1"/>
          <p:nvPr/>
        </p:nvSpPr>
        <p:spPr>
          <a:xfrm>
            <a:off x="915035" y="6040120"/>
            <a:ext cx="10241280" cy="460375"/>
          </a:xfrm>
          <a:prstGeom prst="rect">
            <a:avLst/>
          </a:prstGeom>
          <a:noFill/>
          <a:ln>
            <a:noFill/>
          </a:ln>
        </p:spPr>
        <p:txBody>
          <a:bodyPr wrap="none" rtlCol="0">
            <a:spAutoFit/>
          </a:bodyPr>
          <a:p>
            <a:r>
              <a:rPr lang="zh-CN" altLang="en-US" sz="2400"/>
              <a:t>当潜在关联性同时满足上述两个假设检验时候，我们就认为是真实关联性。</a:t>
            </a:r>
            <a:endParaRPr lang="zh-CN" altLang="en-US" sz="2400"/>
          </a:p>
        </p:txBody>
      </p:sp>
    </p:spTree>
    <p:custDataLst>
      <p:tags r:id="rId7"/>
    </p:custDataLst>
  </p:cSld>
  <p:clrMapOvr>
    <a:masterClrMapping/>
  </p:clrMapOvr>
  <p:transition spd="slow" advClick="0" advTm="41837">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0" y="932815"/>
            <a:ext cx="10414635" cy="460375"/>
          </a:xfrm>
          <a:prstGeom prst="rect">
            <a:avLst/>
          </a:prstGeom>
          <a:noFill/>
        </p:spPr>
        <p:txBody>
          <a:bodyPr wrap="square" rtlCol="0">
            <a:spAutoFit/>
          </a:bodyPr>
          <a:lstStyle/>
          <a:p>
            <a:pPr indent="0" algn="l" fontAlgn="auto">
              <a:spcBef>
                <a:spcPts val="0"/>
              </a:spcBef>
              <a:spcAft>
                <a:spcPts val="0"/>
              </a:spcAft>
              <a:buFont typeface="Wingdings" panose="05000000000000000000" pitchFamily="2" charset="2"/>
              <a:buNone/>
              <a:defRPr/>
            </a:pPr>
            <a:r>
              <a:rPr lang="zh-CN" altLang="en-US" sz="2400" b="1" dirty="0">
                <a:latin typeface="微软雅黑" panose="020B0503020204020204" charset="-122"/>
                <a:ea typeface="微软雅黑" panose="020B0503020204020204" charset="-122"/>
                <a:sym typeface="+mn-ea"/>
              </a:rPr>
              <a:t>多序列的文章关联</a:t>
            </a:r>
            <a:endParaRPr lang="zh-CN" altLang="en-US" sz="2400" b="1" dirty="0">
              <a:latin typeface="微软雅黑" panose="020B0503020204020204" charset="-122"/>
              <a:ea typeface="微软雅黑" panose="020B0503020204020204" charset="-122"/>
              <a:sym typeface="+mn-ea"/>
            </a:endParaRPr>
          </a:p>
        </p:txBody>
      </p:sp>
      <p:pic>
        <p:nvPicPr>
          <p:cNvPr id="2" name="图片 1" descr="捕获"/>
          <p:cNvPicPr>
            <a:picLocks noChangeAspect="1"/>
          </p:cNvPicPr>
          <p:nvPr/>
        </p:nvPicPr>
        <p:blipFill>
          <a:blip r:embed="rId1"/>
          <a:stretch>
            <a:fillRect/>
          </a:stretch>
        </p:blipFill>
        <p:spPr>
          <a:xfrm>
            <a:off x="423545" y="1696720"/>
            <a:ext cx="6750050" cy="4701540"/>
          </a:xfrm>
          <a:prstGeom prst="rect">
            <a:avLst/>
          </a:prstGeom>
        </p:spPr>
      </p:pic>
      <p:pic>
        <p:nvPicPr>
          <p:cNvPr id="4" name="图片 3" descr="捕获"/>
          <p:cNvPicPr>
            <a:picLocks noChangeAspect="1"/>
          </p:cNvPicPr>
          <p:nvPr/>
        </p:nvPicPr>
        <p:blipFill>
          <a:blip r:embed="rId2"/>
          <a:stretch>
            <a:fillRect/>
          </a:stretch>
        </p:blipFill>
        <p:spPr>
          <a:xfrm>
            <a:off x="7901940" y="3872865"/>
            <a:ext cx="3140710" cy="1294765"/>
          </a:xfrm>
          <a:prstGeom prst="rect">
            <a:avLst/>
          </a:prstGeom>
        </p:spPr>
      </p:pic>
      <p:sp>
        <p:nvSpPr>
          <p:cNvPr id="5" name="文本框 4"/>
          <p:cNvSpPr txBox="1"/>
          <p:nvPr/>
        </p:nvSpPr>
        <p:spPr>
          <a:xfrm>
            <a:off x="7353935" y="1696720"/>
            <a:ext cx="4450080" cy="1938020"/>
          </a:xfrm>
          <a:prstGeom prst="rect">
            <a:avLst/>
          </a:prstGeom>
          <a:noFill/>
        </p:spPr>
        <p:txBody>
          <a:bodyPr wrap="none" rtlCol="0">
            <a:spAutoFit/>
          </a:bodyPr>
          <a:p>
            <a:pPr algn="l"/>
            <a:r>
              <a:rPr lang="zh-CN" altLang="en-US" sz="2400"/>
              <a:t>对目标股票每个趋势段内的文章</a:t>
            </a:r>
            <a:endParaRPr lang="zh-CN" altLang="en-US" sz="2400"/>
          </a:p>
          <a:p>
            <a:pPr algn="l"/>
            <a:r>
              <a:rPr lang="zh-CN" altLang="en-US" sz="2400"/>
              <a:t>进行判断，当满足下列关系时，</a:t>
            </a:r>
            <a:endParaRPr lang="zh-CN" altLang="en-US" sz="2400"/>
          </a:p>
          <a:p>
            <a:pPr algn="l"/>
            <a:r>
              <a:rPr lang="zh-CN" altLang="en-US" sz="2400"/>
              <a:t>把这篇文章和对应的候选股票的</a:t>
            </a:r>
            <a:endParaRPr lang="zh-CN" altLang="en-US" sz="2400"/>
          </a:p>
          <a:p>
            <a:pPr algn="l"/>
            <a:r>
              <a:rPr lang="zh-CN" altLang="en-US" sz="2400"/>
              <a:t>趋势段关联。其中</a:t>
            </a:r>
            <a:r>
              <a:rPr lang="en-US" altLang="zh-CN" sz="2400"/>
              <a:t>t</a:t>
            </a:r>
            <a:r>
              <a:rPr lang="zh-CN" altLang="en-US" sz="2400"/>
              <a:t>是每篇文章</a:t>
            </a:r>
            <a:endParaRPr lang="zh-CN" altLang="en-US" sz="2400"/>
          </a:p>
          <a:p>
            <a:pPr algn="l"/>
            <a:r>
              <a:rPr lang="zh-CN" altLang="en-US" sz="2400"/>
              <a:t>的时间戳。</a:t>
            </a:r>
            <a:endParaRPr lang="zh-CN" altLang="en-US" sz="2400"/>
          </a:p>
        </p:txBody>
      </p:sp>
      <p:sp>
        <p:nvSpPr>
          <p:cNvPr id="10" name="文本框 9"/>
          <p:cNvSpPr txBox="1"/>
          <p:nvPr/>
        </p:nvSpPr>
        <p:spPr>
          <a:xfrm>
            <a:off x="2015490" y="1903095"/>
            <a:ext cx="946785" cy="460375"/>
          </a:xfrm>
          <a:prstGeom prst="rect">
            <a:avLst/>
          </a:prstGeom>
          <a:noFill/>
          <a:ln>
            <a:noFill/>
          </a:ln>
        </p:spPr>
        <p:txBody>
          <a:bodyPr wrap="none" rtlCol="0">
            <a:spAutoFit/>
          </a:bodyPr>
          <a:p>
            <a:r>
              <a:rPr lang="zh-CN" altLang="en-US" sz="2400">
                <a:solidFill>
                  <a:srgbClr val="FF0000"/>
                </a:solidFill>
              </a:rPr>
              <a:t>序列</a:t>
            </a:r>
            <a:r>
              <a:rPr lang="en-US" altLang="zh-CN" sz="2400">
                <a:solidFill>
                  <a:srgbClr val="FF0000"/>
                </a:solidFill>
              </a:rPr>
              <a:t>1</a:t>
            </a:r>
            <a:endParaRPr lang="en-US" altLang="zh-CN" sz="2400">
              <a:solidFill>
                <a:srgbClr val="FF0000"/>
              </a:solidFill>
            </a:endParaRPr>
          </a:p>
        </p:txBody>
      </p:sp>
      <p:sp>
        <p:nvSpPr>
          <p:cNvPr id="3" name="文本框 2"/>
          <p:cNvSpPr txBox="1"/>
          <p:nvPr/>
        </p:nvSpPr>
        <p:spPr>
          <a:xfrm>
            <a:off x="5968365" y="4490720"/>
            <a:ext cx="946785" cy="460375"/>
          </a:xfrm>
          <a:prstGeom prst="rect">
            <a:avLst/>
          </a:prstGeom>
          <a:noFill/>
          <a:ln>
            <a:noFill/>
          </a:ln>
        </p:spPr>
        <p:txBody>
          <a:bodyPr wrap="none" rtlCol="0">
            <a:spAutoFit/>
          </a:bodyPr>
          <a:p>
            <a:r>
              <a:rPr lang="zh-CN" altLang="en-US" sz="2400">
                <a:solidFill>
                  <a:srgbClr val="FF0000"/>
                </a:solidFill>
              </a:rPr>
              <a:t>序列</a:t>
            </a:r>
            <a:r>
              <a:rPr lang="en-US" altLang="zh-CN" sz="2400">
                <a:solidFill>
                  <a:srgbClr val="FF0000"/>
                </a:solidFill>
              </a:rPr>
              <a:t>2</a:t>
            </a:r>
            <a:endParaRPr lang="en-US" altLang="zh-CN" sz="2400">
              <a:solidFill>
                <a:srgbClr val="FF0000"/>
              </a:solidFill>
            </a:endParaRPr>
          </a:p>
        </p:txBody>
      </p:sp>
      <p:sp>
        <p:nvSpPr>
          <p:cNvPr id="6" name="文本框 5"/>
          <p:cNvSpPr txBox="1"/>
          <p:nvPr/>
        </p:nvSpPr>
        <p:spPr>
          <a:xfrm>
            <a:off x="5537200" y="5937885"/>
            <a:ext cx="749935" cy="460375"/>
          </a:xfrm>
          <a:prstGeom prst="rect">
            <a:avLst/>
          </a:prstGeom>
          <a:noFill/>
          <a:ln>
            <a:noFill/>
          </a:ln>
        </p:spPr>
        <p:txBody>
          <a:bodyPr wrap="none" rtlCol="0">
            <a:spAutoFit/>
          </a:bodyPr>
          <a:p>
            <a:r>
              <a:rPr lang="en-US" altLang="zh-CN" sz="2400"/>
              <a:t>time</a:t>
            </a:r>
            <a:endParaRPr lang="en-US" altLang="zh-CN" sz="2400"/>
          </a:p>
        </p:txBody>
      </p:sp>
      <p:sp>
        <p:nvSpPr>
          <p:cNvPr id="8" name="文本框 7"/>
          <p:cNvSpPr txBox="1"/>
          <p:nvPr/>
        </p:nvSpPr>
        <p:spPr>
          <a:xfrm>
            <a:off x="123190" y="2023745"/>
            <a:ext cx="799465" cy="460375"/>
          </a:xfrm>
          <a:prstGeom prst="rect">
            <a:avLst/>
          </a:prstGeom>
          <a:noFill/>
          <a:ln>
            <a:noFill/>
          </a:ln>
        </p:spPr>
        <p:txBody>
          <a:bodyPr wrap="none" rtlCol="0">
            <a:spAutoFit/>
          </a:bodyPr>
          <a:p>
            <a:r>
              <a:rPr lang="en-US" altLang="zh-CN" sz="2400"/>
              <a:t>price</a:t>
            </a:r>
            <a:endParaRPr lang="en-US" altLang="zh-CN" sz="2400"/>
          </a:p>
        </p:txBody>
      </p:sp>
      <p:cxnSp>
        <p:nvCxnSpPr>
          <p:cNvPr id="9" name="直接箭头连接符 8"/>
          <p:cNvCxnSpPr>
            <a:stCxn id="10" idx="2"/>
          </p:cNvCxnSpPr>
          <p:nvPr/>
        </p:nvCxnSpPr>
        <p:spPr>
          <a:xfrm>
            <a:off x="2489200" y="2363470"/>
            <a:ext cx="840105" cy="40576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1"/>
          </p:cNvCxnSpPr>
          <p:nvPr/>
        </p:nvCxnSpPr>
        <p:spPr>
          <a:xfrm flipH="1">
            <a:off x="5028565" y="4721225"/>
            <a:ext cx="939800" cy="39814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transition spd="slow" advClick="0" advTm="41837">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635" y="932815"/>
            <a:ext cx="10414635" cy="460375"/>
          </a:xfrm>
          <a:prstGeom prst="rect">
            <a:avLst/>
          </a:prstGeom>
          <a:noFill/>
        </p:spPr>
        <p:txBody>
          <a:bodyPr wrap="square" rtlCol="0">
            <a:spAutoFit/>
          </a:bodyPr>
          <a:lstStyle/>
          <a:p>
            <a:pPr indent="0" algn="l" fontAlgn="auto">
              <a:spcBef>
                <a:spcPts val="0"/>
              </a:spcBef>
              <a:spcAft>
                <a:spcPts val="0"/>
              </a:spcAft>
              <a:buFont typeface="Wingdings" panose="05000000000000000000" pitchFamily="2" charset="2"/>
              <a:buNone/>
              <a:defRPr/>
            </a:pPr>
            <a:r>
              <a:rPr lang="zh-CN" altLang="en-US" sz="2400" b="1" dirty="0">
                <a:latin typeface="微软雅黑" panose="020B0503020204020204" charset="-122"/>
                <a:ea typeface="微软雅黑" panose="020B0503020204020204" charset="-122"/>
                <a:sym typeface="+mn-ea"/>
              </a:rPr>
              <a:t>模型生成 </a:t>
            </a:r>
            <a:endParaRPr lang="zh-CN" altLang="en-US" sz="2400" b="1" dirty="0">
              <a:latin typeface="微软雅黑" panose="020B0503020204020204" charset="-122"/>
              <a:ea typeface="微软雅黑" panose="020B0503020204020204" charset="-122"/>
              <a:sym typeface="+mn-ea"/>
            </a:endParaRPr>
          </a:p>
        </p:txBody>
      </p:sp>
      <p:sp>
        <p:nvSpPr>
          <p:cNvPr id="3" name="椭圆 2"/>
          <p:cNvSpPr/>
          <p:nvPr/>
        </p:nvSpPr>
        <p:spPr>
          <a:xfrm>
            <a:off x="4673600" y="2449830"/>
            <a:ext cx="2052320" cy="1006475"/>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dirty="0"/>
              <a:t>SVM</a:t>
            </a:r>
            <a:endParaRPr lang="zh-CN" altLang="en-US" sz="2400" dirty="0"/>
          </a:p>
        </p:txBody>
      </p:sp>
      <p:sp>
        <p:nvSpPr>
          <p:cNvPr id="6" name="椭圆 5"/>
          <p:cNvSpPr/>
          <p:nvPr/>
        </p:nvSpPr>
        <p:spPr>
          <a:xfrm>
            <a:off x="1105535" y="2449830"/>
            <a:ext cx="2052320" cy="1006475"/>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a:t>训练集数据</a:t>
            </a:r>
            <a:endParaRPr lang="zh-CN" altLang="en-US" sz="2400" dirty="0"/>
          </a:p>
        </p:txBody>
      </p:sp>
      <p:sp>
        <p:nvSpPr>
          <p:cNvPr id="8" name="椭圆 7"/>
          <p:cNvSpPr/>
          <p:nvPr/>
        </p:nvSpPr>
        <p:spPr>
          <a:xfrm>
            <a:off x="8260080" y="2449195"/>
            <a:ext cx="2052320" cy="1006475"/>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a:t>股价预测模型</a:t>
            </a:r>
            <a:endParaRPr lang="zh-CN" altLang="en-US" sz="2400" dirty="0"/>
          </a:p>
        </p:txBody>
      </p:sp>
      <p:cxnSp>
        <p:nvCxnSpPr>
          <p:cNvPr id="9" name="直接箭头连接符 8"/>
          <p:cNvCxnSpPr>
            <a:stCxn id="6" idx="6"/>
            <a:endCxn id="3" idx="2"/>
          </p:cNvCxnSpPr>
          <p:nvPr/>
        </p:nvCxnSpPr>
        <p:spPr>
          <a:xfrm>
            <a:off x="3157855" y="2953385"/>
            <a:ext cx="15157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6725920" y="2952750"/>
            <a:ext cx="15157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 name="圆角矩形标注 1"/>
          <p:cNvSpPr/>
          <p:nvPr/>
        </p:nvSpPr>
        <p:spPr>
          <a:xfrm>
            <a:off x="631825" y="4310380"/>
            <a:ext cx="3226435" cy="2322830"/>
          </a:xfrm>
          <a:prstGeom prst="wedgeRoundRectCallout">
            <a:avLst>
              <a:gd name="adj1" fmla="val -21000"/>
              <a:gd name="adj2" fmla="val -90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indent="0">
              <a:buFont typeface="Arial" panose="020B0604020202020204" pitchFamily="34" charset="0"/>
              <a:buNone/>
            </a:pPr>
            <a:r>
              <a:rPr lang="zh-CN" altLang="en-US" sz="2800" dirty="0"/>
              <a:t>样本：文章的词向量矩阵</a:t>
            </a:r>
            <a:endParaRPr lang="zh-CN" altLang="en-US" sz="2800" dirty="0"/>
          </a:p>
          <a:p>
            <a:pPr indent="0">
              <a:buFont typeface="Arial" panose="020B0604020202020204" pitchFamily="34" charset="0"/>
              <a:buNone/>
            </a:pPr>
            <a:r>
              <a:rPr lang="zh-CN" altLang="en-US" sz="2800" dirty="0"/>
              <a:t>标签</a:t>
            </a:r>
            <a:r>
              <a:rPr lang="en-US" altLang="zh-CN" sz="2800" dirty="0"/>
              <a:t>:</a:t>
            </a:r>
            <a:r>
              <a:rPr lang="zh-CN" altLang="en-US" sz="2800" dirty="0"/>
              <a:t>趋势走向（</a:t>
            </a:r>
            <a:r>
              <a:rPr lang="en-US" altLang="zh-CN" sz="2800" dirty="0"/>
              <a:t>Rise/Drop</a:t>
            </a:r>
            <a:r>
              <a:rPr lang="zh-CN" altLang="en-US" sz="2800" dirty="0"/>
              <a:t>）</a:t>
            </a:r>
            <a:endParaRPr lang="zh-CN" altLang="en-US" sz="2800" dirty="0"/>
          </a:p>
          <a:p>
            <a:pPr indent="0">
              <a:buFont typeface="Arial" panose="020B0604020202020204" pitchFamily="34" charset="0"/>
              <a:buNone/>
            </a:pPr>
            <a:endParaRPr lang="zh-CN" altLang="en-US" sz="2800" dirty="0"/>
          </a:p>
          <a:p>
            <a:pPr algn="ctr"/>
            <a:endParaRPr lang="zh-CN" altLang="en-US" sz="1100" dirty="0"/>
          </a:p>
        </p:txBody>
      </p:sp>
    </p:spTree>
    <p:custDataLst>
      <p:tags r:id="rId1"/>
    </p:custDataLst>
  </p:cSld>
  <p:clrMapOvr>
    <a:masterClrMapping/>
  </p:clrMapOvr>
  <p:transition spd="slow" advClick="0" advTm="41837">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25" name="文本框 24"/>
          <p:cNvSpPr txBox="1"/>
          <p:nvPr/>
        </p:nvSpPr>
        <p:spPr>
          <a:xfrm>
            <a:off x="2813685" y="1499870"/>
            <a:ext cx="4541520" cy="460375"/>
          </a:xfrm>
          <a:prstGeom prst="rect">
            <a:avLst/>
          </a:prstGeom>
          <a:noFill/>
          <a:ln>
            <a:solidFill>
              <a:schemeClr val="tx1"/>
            </a:solidFill>
          </a:ln>
        </p:spPr>
        <p:txBody>
          <a:bodyPr wrap="square" rtlCol="0">
            <a:spAutoFit/>
          </a:bodyPr>
          <a:p>
            <a:r>
              <a:rPr lang="en-US" altLang="zh-CN" sz="2400"/>
              <a:t>Wait  for incoming news articles</a:t>
            </a:r>
            <a:endParaRPr lang="en-US" altLang="zh-CN" sz="2400"/>
          </a:p>
        </p:txBody>
      </p:sp>
      <p:sp>
        <p:nvSpPr>
          <p:cNvPr id="33" name="文本框 32"/>
          <p:cNvSpPr txBox="1"/>
          <p:nvPr/>
        </p:nvSpPr>
        <p:spPr>
          <a:xfrm>
            <a:off x="6209030" y="5106035"/>
            <a:ext cx="3763010" cy="460375"/>
          </a:xfrm>
          <a:prstGeom prst="rect">
            <a:avLst/>
          </a:prstGeom>
          <a:noFill/>
          <a:ln>
            <a:solidFill>
              <a:schemeClr val="tx1"/>
            </a:solidFill>
          </a:ln>
        </p:spPr>
        <p:txBody>
          <a:bodyPr wrap="square" rtlCol="0">
            <a:spAutoFit/>
          </a:bodyPr>
          <a:p>
            <a:r>
              <a:rPr lang="en-US" altLang="zh-CN" sz="2400"/>
              <a:t>Predict upcoming trend</a:t>
            </a:r>
            <a:endParaRPr lang="en-US" altLang="zh-CN" sz="2400"/>
          </a:p>
        </p:txBody>
      </p:sp>
      <p:sp>
        <p:nvSpPr>
          <p:cNvPr id="40" name="文本框 39"/>
          <p:cNvSpPr txBox="1"/>
          <p:nvPr/>
        </p:nvSpPr>
        <p:spPr>
          <a:xfrm>
            <a:off x="3587750" y="6059805"/>
            <a:ext cx="2080895" cy="460375"/>
          </a:xfrm>
          <a:prstGeom prst="rect">
            <a:avLst/>
          </a:prstGeom>
          <a:noFill/>
        </p:spPr>
        <p:txBody>
          <a:bodyPr wrap="none" rtlCol="0">
            <a:spAutoFit/>
          </a:bodyPr>
          <a:p>
            <a:r>
              <a:rPr lang="zh-CN" altLang="en-US" sz="2400"/>
              <a:t>模型评估阶段 </a:t>
            </a:r>
            <a:endParaRPr lang="zh-CN" altLang="en-US" sz="2400"/>
          </a:p>
        </p:txBody>
      </p:sp>
      <p:sp>
        <p:nvSpPr>
          <p:cNvPr id="41" name="矩形 40"/>
          <p:cNvSpPr/>
          <p:nvPr/>
        </p:nvSpPr>
        <p:spPr>
          <a:xfrm>
            <a:off x="10140527" y="35136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2" name="文本框 1"/>
          <p:cNvSpPr txBox="1"/>
          <p:nvPr/>
        </p:nvSpPr>
        <p:spPr>
          <a:xfrm>
            <a:off x="5328285" y="2213610"/>
            <a:ext cx="3218815" cy="460375"/>
          </a:xfrm>
          <a:prstGeom prst="rect">
            <a:avLst/>
          </a:prstGeom>
          <a:noFill/>
          <a:ln>
            <a:noFill/>
          </a:ln>
        </p:spPr>
        <p:txBody>
          <a:bodyPr wrap="none" rtlCol="0">
            <a:spAutoFit/>
          </a:bodyPr>
          <a:p>
            <a:r>
              <a:rPr lang="en-US" altLang="zh-CN" sz="2400"/>
              <a:t>[for each news just post]</a:t>
            </a:r>
            <a:endParaRPr lang="en-US" altLang="zh-CN" sz="2400"/>
          </a:p>
        </p:txBody>
      </p:sp>
      <p:sp>
        <p:nvSpPr>
          <p:cNvPr id="5" name="文本框 4"/>
          <p:cNvSpPr txBox="1"/>
          <p:nvPr/>
        </p:nvSpPr>
        <p:spPr>
          <a:xfrm>
            <a:off x="2457450" y="2927985"/>
            <a:ext cx="5224145" cy="460375"/>
          </a:xfrm>
          <a:prstGeom prst="rect">
            <a:avLst/>
          </a:prstGeom>
          <a:noFill/>
          <a:ln>
            <a:solidFill>
              <a:schemeClr val="tx1"/>
            </a:solidFill>
          </a:ln>
        </p:spPr>
        <p:txBody>
          <a:bodyPr wrap="square" rtlCol="0">
            <a:spAutoFit/>
          </a:bodyPr>
          <a:p>
            <a:r>
              <a:rPr lang="en-US" altLang="zh-CN" sz="2400"/>
              <a:t>Assign news articles to related stock(s)</a:t>
            </a:r>
            <a:endParaRPr lang="en-US" altLang="zh-CN" sz="2400"/>
          </a:p>
        </p:txBody>
      </p:sp>
      <p:cxnSp>
        <p:nvCxnSpPr>
          <p:cNvPr id="7" name="直接箭头连接符 6"/>
          <p:cNvCxnSpPr/>
          <p:nvPr/>
        </p:nvCxnSpPr>
        <p:spPr>
          <a:xfrm>
            <a:off x="4923155" y="1960245"/>
            <a:ext cx="0" cy="9677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菱形 7"/>
          <p:cNvSpPr/>
          <p:nvPr/>
        </p:nvSpPr>
        <p:spPr>
          <a:xfrm>
            <a:off x="3832860" y="3832860"/>
            <a:ext cx="1951990" cy="88900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6" name="直接箭头连接符 15"/>
          <p:cNvCxnSpPr/>
          <p:nvPr/>
        </p:nvCxnSpPr>
        <p:spPr>
          <a:xfrm>
            <a:off x="4816475" y="3372485"/>
            <a:ext cx="0" cy="4603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580390" y="5106035"/>
            <a:ext cx="3267710" cy="460375"/>
          </a:xfrm>
          <a:prstGeom prst="rect">
            <a:avLst/>
          </a:prstGeom>
          <a:noFill/>
          <a:ln>
            <a:solidFill>
              <a:schemeClr val="tx1"/>
            </a:solidFill>
          </a:ln>
        </p:spPr>
        <p:txBody>
          <a:bodyPr wrap="square" rtlCol="0">
            <a:spAutoFit/>
          </a:bodyPr>
          <a:p>
            <a:r>
              <a:rPr lang="en-US" altLang="zh-CN" sz="2400"/>
              <a:t>Discard the articles</a:t>
            </a:r>
            <a:endParaRPr lang="en-US" altLang="zh-CN" sz="2400"/>
          </a:p>
        </p:txBody>
      </p:sp>
      <p:cxnSp>
        <p:nvCxnSpPr>
          <p:cNvPr id="26" name="直接连接符 25"/>
          <p:cNvCxnSpPr/>
          <p:nvPr/>
        </p:nvCxnSpPr>
        <p:spPr>
          <a:xfrm flipH="1">
            <a:off x="3133725" y="4292600"/>
            <a:ext cx="699135" cy="0"/>
          </a:xfrm>
          <a:prstGeom prst="line">
            <a:avLst/>
          </a:prstGeom>
        </p:spPr>
        <p:style>
          <a:lnRef idx="1">
            <a:schemeClr val="dk1"/>
          </a:lnRef>
          <a:fillRef idx="0">
            <a:schemeClr val="dk1"/>
          </a:fillRef>
          <a:effectRef idx="0">
            <a:schemeClr val="dk1"/>
          </a:effectRef>
          <a:fontRef idx="minor">
            <a:schemeClr val="tx1"/>
          </a:fontRef>
        </p:style>
      </p:cxnSp>
      <p:cxnSp>
        <p:nvCxnSpPr>
          <p:cNvPr id="37" name="直接箭头连接符 36"/>
          <p:cNvCxnSpPr/>
          <p:nvPr/>
        </p:nvCxnSpPr>
        <p:spPr>
          <a:xfrm>
            <a:off x="3143250" y="4296410"/>
            <a:ext cx="0" cy="8096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flipH="1">
            <a:off x="5708650" y="4277360"/>
            <a:ext cx="1158240" cy="0"/>
          </a:xfrm>
          <a:prstGeom prst="line">
            <a:avLst/>
          </a:prstGeom>
        </p:spPr>
        <p:style>
          <a:lnRef idx="1">
            <a:schemeClr val="dk1"/>
          </a:lnRef>
          <a:fillRef idx="0">
            <a:schemeClr val="dk1"/>
          </a:fillRef>
          <a:effectRef idx="0">
            <a:schemeClr val="dk1"/>
          </a:effectRef>
          <a:fontRef idx="minor">
            <a:schemeClr val="tx1"/>
          </a:fontRef>
        </p:style>
      </p:cxnSp>
      <p:cxnSp>
        <p:nvCxnSpPr>
          <p:cNvPr id="48" name="直接箭头连接符 47"/>
          <p:cNvCxnSpPr/>
          <p:nvPr/>
        </p:nvCxnSpPr>
        <p:spPr>
          <a:xfrm>
            <a:off x="6866890" y="4296410"/>
            <a:ext cx="0" cy="8096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文本框 48"/>
          <p:cNvSpPr txBox="1"/>
          <p:nvPr/>
        </p:nvSpPr>
        <p:spPr>
          <a:xfrm>
            <a:off x="994410" y="3891915"/>
            <a:ext cx="2439670" cy="829945"/>
          </a:xfrm>
          <a:prstGeom prst="rect">
            <a:avLst/>
          </a:prstGeom>
          <a:noFill/>
          <a:ln>
            <a:noFill/>
          </a:ln>
        </p:spPr>
        <p:txBody>
          <a:bodyPr wrap="none" rtlCol="0">
            <a:spAutoFit/>
          </a:bodyPr>
          <a:p>
            <a:r>
              <a:rPr lang="en-US" altLang="zh-CN" sz="2400"/>
              <a:t>[no stocks related </a:t>
            </a:r>
            <a:endParaRPr lang="en-US" altLang="zh-CN" sz="2400"/>
          </a:p>
          <a:p>
            <a:r>
              <a:rPr lang="en-US" altLang="zh-CN" sz="2400"/>
              <a:t>to the news]</a:t>
            </a:r>
            <a:endParaRPr lang="en-US" altLang="zh-CN" sz="2400"/>
          </a:p>
        </p:txBody>
      </p:sp>
      <p:sp>
        <p:nvSpPr>
          <p:cNvPr id="50" name="文本框 49"/>
          <p:cNvSpPr txBox="1"/>
          <p:nvPr/>
        </p:nvSpPr>
        <p:spPr>
          <a:xfrm>
            <a:off x="7054215" y="4098925"/>
            <a:ext cx="2917825" cy="829945"/>
          </a:xfrm>
          <a:prstGeom prst="rect">
            <a:avLst/>
          </a:prstGeom>
          <a:noFill/>
          <a:ln>
            <a:noFill/>
          </a:ln>
        </p:spPr>
        <p:txBody>
          <a:bodyPr wrap="none" rtlCol="0">
            <a:spAutoFit/>
          </a:bodyPr>
          <a:p>
            <a:r>
              <a:rPr lang="en-US" altLang="zh-CN" sz="2400"/>
              <a:t>for each stock related </a:t>
            </a:r>
            <a:endParaRPr lang="en-US" altLang="zh-CN" sz="2400"/>
          </a:p>
          <a:p>
            <a:r>
              <a:rPr lang="en-US" altLang="zh-CN" sz="2400"/>
              <a:t>to the news]</a:t>
            </a:r>
            <a:endParaRPr lang="en-US" altLang="zh-CN" sz="2400"/>
          </a:p>
        </p:txBody>
      </p:sp>
      <p:cxnSp>
        <p:nvCxnSpPr>
          <p:cNvPr id="51" name="肘形连接符 50"/>
          <p:cNvCxnSpPr>
            <a:stCxn id="33" idx="3"/>
          </p:cNvCxnSpPr>
          <p:nvPr/>
        </p:nvCxnSpPr>
        <p:spPr>
          <a:xfrm flipV="1">
            <a:off x="9972040" y="1642745"/>
            <a:ext cx="1164590" cy="3693795"/>
          </a:xfrm>
          <a:prstGeom prst="bentConnector2">
            <a:avLst/>
          </a:prstGeom>
        </p:spPr>
        <p:style>
          <a:lnRef idx="1">
            <a:schemeClr val="dk1"/>
          </a:lnRef>
          <a:fillRef idx="0">
            <a:schemeClr val="dk1"/>
          </a:fillRef>
          <a:effectRef idx="0">
            <a:schemeClr val="dk1"/>
          </a:effectRef>
          <a:fontRef idx="minor">
            <a:schemeClr val="tx1"/>
          </a:fontRef>
        </p:style>
      </p:cxnSp>
      <p:cxnSp>
        <p:nvCxnSpPr>
          <p:cNvPr id="52" name="直接箭头连接符 51"/>
          <p:cNvCxnSpPr/>
          <p:nvPr/>
        </p:nvCxnSpPr>
        <p:spPr>
          <a:xfrm flipH="1">
            <a:off x="7353935" y="1657985"/>
            <a:ext cx="37947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7" idx="1"/>
          </p:cNvCxnSpPr>
          <p:nvPr/>
        </p:nvCxnSpPr>
        <p:spPr>
          <a:xfrm rot="10800000">
            <a:off x="308610" y="1737360"/>
            <a:ext cx="271145" cy="3598545"/>
          </a:xfrm>
          <a:prstGeom prst="bentConnector2">
            <a:avLst/>
          </a:prstGeom>
        </p:spPr>
        <p:style>
          <a:lnRef idx="1">
            <a:schemeClr val="dk1"/>
          </a:lnRef>
          <a:fillRef idx="0">
            <a:schemeClr val="dk1"/>
          </a:fillRef>
          <a:effectRef idx="0">
            <a:schemeClr val="dk1"/>
          </a:effectRef>
          <a:fontRef idx="minor">
            <a:schemeClr val="tx1"/>
          </a:fontRef>
        </p:style>
      </p:cxnSp>
      <p:cxnSp>
        <p:nvCxnSpPr>
          <p:cNvPr id="54" name="直接箭头连接符 53"/>
          <p:cNvCxnSpPr/>
          <p:nvPr/>
        </p:nvCxnSpPr>
        <p:spPr>
          <a:xfrm>
            <a:off x="309880" y="1721485"/>
            <a:ext cx="2488565" cy="24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ustDataLst>
      <p:tags r:id="rId1"/>
    </p:custDataLst>
  </p:cSld>
  <p:clrMapOvr>
    <a:masterClrMapping/>
  </p:clrMapOvr>
  <p:transition spd="slow" advClick="0" advTm="41837">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635" y="932815"/>
            <a:ext cx="10414635" cy="460375"/>
          </a:xfrm>
          <a:prstGeom prst="rect">
            <a:avLst/>
          </a:prstGeom>
          <a:noFill/>
        </p:spPr>
        <p:txBody>
          <a:bodyPr wrap="square" rtlCol="0">
            <a:spAutoFit/>
          </a:bodyPr>
          <a:lstStyle/>
          <a:p>
            <a:pPr indent="0" algn="l" fontAlgn="auto">
              <a:spcBef>
                <a:spcPts val="0"/>
              </a:spcBef>
              <a:spcAft>
                <a:spcPts val="0"/>
              </a:spcAft>
              <a:buFont typeface="Wingdings" panose="05000000000000000000" pitchFamily="2" charset="2"/>
              <a:buNone/>
              <a:defRPr/>
            </a:pPr>
            <a:r>
              <a:rPr lang="zh-CN" altLang="en-US" sz="2400" b="1" dirty="0">
                <a:latin typeface="微软雅黑" panose="020B0503020204020204" charset="-122"/>
                <a:ea typeface="微软雅黑" panose="020B0503020204020204" charset="-122"/>
                <a:sym typeface="+mn-ea"/>
              </a:rPr>
              <a:t>模型评估</a:t>
            </a:r>
            <a:endParaRPr lang="zh-CN" altLang="en-US" sz="2400" b="1" dirty="0">
              <a:latin typeface="微软雅黑" panose="020B0503020204020204" charset="-122"/>
              <a:ea typeface="微软雅黑" panose="020B0503020204020204" charset="-122"/>
              <a:sym typeface="+mn-ea"/>
            </a:endParaRPr>
          </a:p>
        </p:txBody>
      </p:sp>
      <p:sp>
        <p:nvSpPr>
          <p:cNvPr id="3" name="椭圆 2"/>
          <p:cNvSpPr/>
          <p:nvPr/>
        </p:nvSpPr>
        <p:spPr>
          <a:xfrm>
            <a:off x="4673600" y="2449830"/>
            <a:ext cx="2052320" cy="1006475"/>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a:t>预测的趋势结果</a:t>
            </a:r>
            <a:endParaRPr lang="zh-CN" altLang="en-US" sz="2400" dirty="0"/>
          </a:p>
        </p:txBody>
      </p:sp>
      <p:sp>
        <p:nvSpPr>
          <p:cNvPr id="6" name="椭圆 5"/>
          <p:cNvSpPr/>
          <p:nvPr/>
        </p:nvSpPr>
        <p:spPr>
          <a:xfrm>
            <a:off x="1105535" y="2449830"/>
            <a:ext cx="2052320" cy="1006475"/>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a:sym typeface="+mn-ea"/>
              </a:rPr>
              <a:t>股价预测模型</a:t>
            </a:r>
            <a:endParaRPr lang="zh-CN" altLang="en-US" sz="2400" dirty="0"/>
          </a:p>
        </p:txBody>
      </p:sp>
      <p:sp>
        <p:nvSpPr>
          <p:cNvPr id="8" name="椭圆 7"/>
          <p:cNvSpPr/>
          <p:nvPr/>
        </p:nvSpPr>
        <p:spPr>
          <a:xfrm>
            <a:off x="8260080" y="2449195"/>
            <a:ext cx="2052320" cy="1006475"/>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a:t>与真实值比较</a:t>
            </a:r>
            <a:endParaRPr lang="zh-CN" altLang="en-US" sz="2400" dirty="0"/>
          </a:p>
        </p:txBody>
      </p:sp>
      <p:cxnSp>
        <p:nvCxnSpPr>
          <p:cNvPr id="9" name="直接箭头连接符 8"/>
          <p:cNvCxnSpPr>
            <a:stCxn id="6" idx="6"/>
            <a:endCxn id="3" idx="2"/>
          </p:cNvCxnSpPr>
          <p:nvPr/>
        </p:nvCxnSpPr>
        <p:spPr>
          <a:xfrm>
            <a:off x="3157855" y="2953385"/>
            <a:ext cx="15157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6725920" y="2952750"/>
            <a:ext cx="151574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 name="圆角矩形标注 1"/>
          <p:cNvSpPr/>
          <p:nvPr/>
        </p:nvSpPr>
        <p:spPr>
          <a:xfrm>
            <a:off x="842645" y="4112895"/>
            <a:ext cx="3226435" cy="1651000"/>
          </a:xfrm>
          <a:prstGeom prst="wedgeRoundRectCallout">
            <a:avLst>
              <a:gd name="adj1" fmla="val -21000"/>
              <a:gd name="adj2" fmla="val -90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indent="0">
              <a:buFont typeface="Arial" panose="020B0604020202020204" pitchFamily="34" charset="0"/>
              <a:buNone/>
            </a:pPr>
            <a:r>
              <a:rPr lang="zh-CN" altLang="en-US" sz="2800" dirty="0"/>
              <a:t>输入新的文章的词向量</a:t>
            </a:r>
            <a:endParaRPr lang="zh-CN" altLang="en-US" sz="2800" dirty="0"/>
          </a:p>
          <a:p>
            <a:pPr indent="0">
              <a:buFont typeface="Arial" panose="020B0604020202020204" pitchFamily="34" charset="0"/>
              <a:buNone/>
            </a:pPr>
            <a:r>
              <a:rPr lang="zh-CN" altLang="en-US" sz="2800" dirty="0"/>
              <a:t> </a:t>
            </a:r>
            <a:endParaRPr lang="zh-CN" altLang="en-US" sz="2800" dirty="0"/>
          </a:p>
          <a:p>
            <a:pPr algn="ctr"/>
            <a:endParaRPr lang="zh-CN" altLang="en-US" sz="1100" dirty="0"/>
          </a:p>
        </p:txBody>
      </p:sp>
    </p:spTree>
    <p:custDataLst>
      <p:tags r:id="rId1"/>
    </p:custDataLst>
  </p:cSld>
  <p:clrMapOvr>
    <a:masterClrMapping/>
  </p:clrMapOvr>
  <p:transition spd="slow" advClick="0" advTm="41837">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410845" y="932815"/>
            <a:ext cx="10414635" cy="460375"/>
          </a:xfrm>
          <a:prstGeom prst="rect">
            <a:avLst/>
          </a:prstGeom>
          <a:noFill/>
        </p:spPr>
        <p:txBody>
          <a:bodyPr wrap="square" rtlCol="0">
            <a:spAutoFit/>
          </a:bodyPr>
          <a:lstStyle/>
          <a:p>
            <a:pPr indent="0" algn="l" fontAlgn="auto">
              <a:spcBef>
                <a:spcPts val="0"/>
              </a:spcBef>
              <a:spcAft>
                <a:spcPts val="0"/>
              </a:spcAft>
              <a:buFont typeface="Wingdings" panose="05000000000000000000" pitchFamily="2" charset="2"/>
              <a:buNone/>
              <a:defRPr/>
            </a:pPr>
            <a:r>
              <a:rPr lang="zh-CN" altLang="en-US" sz="2400" b="1" dirty="0">
                <a:latin typeface="微软雅黑" panose="020B0503020204020204" charset="-122"/>
                <a:ea typeface="微软雅黑" panose="020B0503020204020204" charset="-122"/>
                <a:sym typeface="+mn-ea"/>
              </a:rPr>
              <a:t>实验结果</a:t>
            </a:r>
            <a:endParaRPr lang="zh-CN" altLang="en-US" sz="2400" b="1" dirty="0">
              <a:latin typeface="微软雅黑" panose="020B0503020204020204" charset="-122"/>
              <a:ea typeface="微软雅黑" panose="020B0503020204020204" charset="-122"/>
              <a:sym typeface="+mn-ea"/>
            </a:endParaRPr>
          </a:p>
        </p:txBody>
      </p:sp>
      <p:pic>
        <p:nvPicPr>
          <p:cNvPr id="4" name="图片 3" descr="捕获"/>
          <p:cNvPicPr>
            <a:picLocks noChangeAspect="1"/>
          </p:cNvPicPr>
          <p:nvPr/>
        </p:nvPicPr>
        <p:blipFill>
          <a:blip r:embed="rId1"/>
          <a:stretch>
            <a:fillRect/>
          </a:stretch>
        </p:blipFill>
        <p:spPr>
          <a:xfrm>
            <a:off x="411480" y="1559560"/>
            <a:ext cx="4248785" cy="2143125"/>
          </a:xfrm>
          <a:prstGeom prst="rect">
            <a:avLst/>
          </a:prstGeom>
        </p:spPr>
      </p:pic>
      <p:sp>
        <p:nvSpPr>
          <p:cNvPr id="5" name="文本框 4"/>
          <p:cNvSpPr txBox="1"/>
          <p:nvPr/>
        </p:nvSpPr>
        <p:spPr>
          <a:xfrm>
            <a:off x="5012055" y="1690370"/>
            <a:ext cx="5676900" cy="2306955"/>
          </a:xfrm>
          <a:prstGeom prst="rect">
            <a:avLst/>
          </a:prstGeom>
          <a:noFill/>
        </p:spPr>
        <p:txBody>
          <a:bodyPr wrap="none" rtlCol="0">
            <a:spAutoFit/>
          </a:bodyPr>
          <a:p>
            <a:r>
              <a:rPr lang="zh-CN" altLang="en-US"/>
              <a:t>实验数据：</a:t>
            </a:r>
            <a:endParaRPr lang="zh-CN" altLang="en-US"/>
          </a:p>
          <a:p>
            <a:r>
              <a:rPr lang="zh-CN" altLang="en-US"/>
              <a:t>文章：路透社大约</a:t>
            </a:r>
            <a:r>
              <a:rPr lang="en-US" altLang="zh-CN"/>
              <a:t>600</a:t>
            </a:r>
            <a:r>
              <a:rPr lang="zh-CN" altLang="en-US"/>
              <a:t>，</a:t>
            </a:r>
            <a:r>
              <a:rPr lang="en-US" altLang="zh-CN"/>
              <a:t>000</a:t>
            </a:r>
            <a:r>
              <a:rPr lang="zh-CN" altLang="en-US"/>
              <a:t>篇文章，路透社的文章已经</a:t>
            </a:r>
            <a:endParaRPr lang="zh-CN" altLang="en-US"/>
          </a:p>
          <a:p>
            <a:r>
              <a:rPr lang="zh-CN" altLang="en-US"/>
              <a:t>和相关公司和主题相关联，这样我们就知道了每一篇文</a:t>
            </a:r>
            <a:endParaRPr lang="zh-CN" altLang="en-US"/>
          </a:p>
          <a:p>
            <a:r>
              <a:rPr lang="zh-CN" altLang="en-US"/>
              <a:t>章属于哪个时间序列。</a:t>
            </a:r>
            <a:endParaRPr lang="zh-CN" altLang="en-US"/>
          </a:p>
          <a:p>
            <a:r>
              <a:rPr lang="zh-CN" altLang="en-US"/>
              <a:t>股价：恒生指数</a:t>
            </a:r>
            <a:endParaRPr lang="zh-CN" altLang="en-US"/>
          </a:p>
          <a:p>
            <a:r>
              <a:rPr lang="zh-CN" altLang="en-US"/>
              <a:t>训练数据集：一年的前</a:t>
            </a:r>
            <a:r>
              <a:rPr lang="en-US" altLang="zh-CN"/>
              <a:t>6</a:t>
            </a:r>
            <a:r>
              <a:rPr lang="zh-CN" altLang="en-US"/>
              <a:t>个月的数据</a:t>
            </a:r>
            <a:endParaRPr lang="zh-CN" altLang="en-US"/>
          </a:p>
          <a:p>
            <a:r>
              <a:rPr lang="zh-CN" altLang="en-US"/>
              <a:t>测试数据集：一年的后</a:t>
            </a:r>
            <a:r>
              <a:rPr lang="en-US" altLang="zh-CN"/>
              <a:t>6</a:t>
            </a:r>
            <a:r>
              <a:rPr lang="zh-CN" altLang="en-US"/>
              <a:t>个月的数据</a:t>
            </a:r>
            <a:endParaRPr lang="zh-CN" altLang="en-US"/>
          </a:p>
          <a:p>
            <a:endParaRPr lang="zh-CN" altLang="en-US"/>
          </a:p>
        </p:txBody>
      </p:sp>
      <p:sp>
        <p:nvSpPr>
          <p:cNvPr id="13" name="文本框 12"/>
          <p:cNvSpPr txBox="1"/>
          <p:nvPr/>
        </p:nvSpPr>
        <p:spPr>
          <a:xfrm>
            <a:off x="5012055" y="4083050"/>
            <a:ext cx="2813050" cy="1198880"/>
          </a:xfrm>
          <a:prstGeom prst="rect">
            <a:avLst/>
          </a:prstGeom>
          <a:noFill/>
        </p:spPr>
        <p:txBody>
          <a:bodyPr wrap="none" rtlCol="0">
            <a:spAutoFit/>
          </a:bodyPr>
          <a:p>
            <a:pPr algn="l"/>
            <a:r>
              <a:rPr lang="zh-CN" altLang="en-US"/>
              <a:t>实验步骤：</a:t>
            </a:r>
            <a:endParaRPr lang="zh-CN" altLang="en-US"/>
          </a:p>
          <a:p>
            <a:pPr algn="l"/>
            <a:r>
              <a:rPr lang="zh-CN" altLang="en-US"/>
              <a:t>实验</a:t>
            </a:r>
            <a:r>
              <a:rPr lang="en-US" altLang="zh-CN"/>
              <a:t>1</a:t>
            </a:r>
            <a:r>
              <a:rPr lang="zh-CN" altLang="en-US"/>
              <a:t>：单时间序列预测</a:t>
            </a:r>
            <a:endParaRPr lang="zh-CN" altLang="en-US"/>
          </a:p>
          <a:p>
            <a:pPr algn="l"/>
            <a:r>
              <a:rPr lang="zh-CN" altLang="en-US">
                <a:sym typeface="+mn-ea"/>
              </a:rPr>
              <a:t>实验</a:t>
            </a:r>
            <a:r>
              <a:rPr lang="en-US" altLang="zh-CN">
                <a:sym typeface="+mn-ea"/>
              </a:rPr>
              <a:t>2</a:t>
            </a:r>
            <a:r>
              <a:rPr lang="zh-CN" altLang="en-US">
                <a:sym typeface="+mn-ea"/>
              </a:rPr>
              <a:t>：多时间序列预测</a:t>
            </a:r>
            <a:endParaRPr lang="zh-CN" altLang="en-US">
              <a:sym typeface="+mn-ea"/>
            </a:endParaRPr>
          </a:p>
          <a:p>
            <a:pPr algn="l"/>
            <a:r>
              <a:rPr lang="zh-CN" altLang="en-US">
                <a:sym typeface="+mn-ea"/>
              </a:rPr>
              <a:t>实验</a:t>
            </a:r>
            <a:r>
              <a:rPr lang="en-US" altLang="zh-CN">
                <a:sym typeface="+mn-ea"/>
              </a:rPr>
              <a:t>3</a:t>
            </a:r>
            <a:r>
              <a:rPr lang="zh-CN" altLang="en-US">
                <a:sym typeface="+mn-ea"/>
              </a:rPr>
              <a:t>：简单的买入和持有</a:t>
            </a:r>
            <a:endParaRPr lang="zh-CN" altLang="en-US"/>
          </a:p>
        </p:txBody>
      </p:sp>
      <p:pic>
        <p:nvPicPr>
          <p:cNvPr id="14" name="图片 13" descr="捕获"/>
          <p:cNvPicPr>
            <a:picLocks noChangeAspect="1"/>
          </p:cNvPicPr>
          <p:nvPr/>
        </p:nvPicPr>
        <p:blipFill>
          <a:blip r:embed="rId2"/>
          <a:stretch>
            <a:fillRect/>
          </a:stretch>
        </p:blipFill>
        <p:spPr>
          <a:xfrm>
            <a:off x="554355" y="3793490"/>
            <a:ext cx="2962910" cy="2152650"/>
          </a:xfrm>
          <a:prstGeom prst="rect">
            <a:avLst/>
          </a:prstGeom>
        </p:spPr>
      </p:pic>
      <p:sp>
        <p:nvSpPr>
          <p:cNvPr id="15" name="文本框 14"/>
          <p:cNvSpPr txBox="1"/>
          <p:nvPr/>
        </p:nvSpPr>
        <p:spPr>
          <a:xfrm>
            <a:off x="5012055" y="5369560"/>
            <a:ext cx="4577715" cy="922020"/>
          </a:xfrm>
          <a:prstGeom prst="rect">
            <a:avLst/>
          </a:prstGeom>
          <a:noFill/>
        </p:spPr>
        <p:txBody>
          <a:bodyPr wrap="none" rtlCol="0">
            <a:spAutoFit/>
          </a:bodyPr>
          <a:p>
            <a:pPr algn="l"/>
            <a:r>
              <a:rPr lang="zh-CN" altLang="en-US"/>
              <a:t>实验结果：</a:t>
            </a:r>
            <a:endParaRPr lang="zh-CN" altLang="en-US"/>
          </a:p>
          <a:p>
            <a:pPr algn="l"/>
            <a:r>
              <a:rPr lang="zh-CN" altLang="en-US"/>
              <a:t>不是所有的股价预测股票有所改善。 但是，</a:t>
            </a:r>
            <a:endParaRPr lang="zh-CN" altLang="en-US"/>
          </a:p>
          <a:p>
            <a:pPr algn="l"/>
            <a:r>
              <a:rPr lang="zh-CN" altLang="en-US"/>
              <a:t>产生的利润仍然高于累计损失</a:t>
            </a:r>
            <a:endParaRPr lang="zh-CN" altLang="en-US"/>
          </a:p>
        </p:txBody>
      </p:sp>
    </p:spTree>
    <p:custDataLst>
      <p:tags r:id="rId3"/>
    </p:custDataLst>
  </p:cSld>
  <p:clrMapOvr>
    <a:masterClrMapping/>
  </p:clrMapOvr>
  <p:transition spd="slow" advClick="0" advTm="41837">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635" y="932815"/>
            <a:ext cx="10414635" cy="460375"/>
          </a:xfrm>
          <a:prstGeom prst="rect">
            <a:avLst/>
          </a:prstGeom>
          <a:noFill/>
        </p:spPr>
        <p:txBody>
          <a:bodyPr wrap="square" rtlCol="0">
            <a:spAutoFit/>
          </a:bodyPr>
          <a:lstStyle/>
          <a:p>
            <a:pPr indent="0" algn="l" fontAlgn="auto">
              <a:spcBef>
                <a:spcPts val="0"/>
              </a:spcBef>
              <a:spcAft>
                <a:spcPts val="0"/>
              </a:spcAft>
              <a:buFont typeface="Wingdings" panose="05000000000000000000" pitchFamily="2" charset="2"/>
              <a:buNone/>
              <a:defRPr/>
            </a:pPr>
            <a:r>
              <a:rPr lang="zh-CN" altLang="en-US" sz="2400" b="1" dirty="0">
                <a:latin typeface="微软雅黑" panose="020B0503020204020204" charset="-122"/>
                <a:ea typeface="微软雅黑" panose="020B0503020204020204" charset="-122"/>
                <a:sym typeface="+mn-ea"/>
              </a:rPr>
              <a:t>总结</a:t>
            </a:r>
            <a:endParaRPr lang="zh-CN" altLang="en-US" sz="2400" b="1" dirty="0">
              <a:latin typeface="微软雅黑" panose="020B0503020204020204" charset="-122"/>
              <a:ea typeface="微软雅黑" panose="020B0503020204020204" charset="-122"/>
              <a:sym typeface="+mn-ea"/>
            </a:endParaRPr>
          </a:p>
        </p:txBody>
      </p:sp>
      <p:sp>
        <p:nvSpPr>
          <p:cNvPr id="2" name="文本框 1"/>
          <p:cNvSpPr txBox="1"/>
          <p:nvPr/>
        </p:nvSpPr>
        <p:spPr>
          <a:xfrm>
            <a:off x="1315720" y="1928495"/>
            <a:ext cx="9791065" cy="230695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a:t>
            </a:r>
            <a:r>
              <a:rPr lang="zh-CN" altLang="en-US" sz="2400"/>
              <a:t>大量研究表明，新闻数据和股价之前确实存在联系</a:t>
            </a:r>
            <a:endParaRPr lang="zh-CN" altLang="en-US" sz="2400"/>
          </a:p>
          <a:p>
            <a:r>
              <a:rPr lang="zh-CN" altLang="en-US" sz="2400">
                <a:latin typeface="宋体" panose="02010600030101010101" pitchFamily="2" charset="-122"/>
                <a:ea typeface="宋体" panose="02010600030101010101" pitchFamily="2" charset="-122"/>
                <a:sym typeface="+mn-ea"/>
              </a:rPr>
              <a:t>●实验结果表明，多时间序列数据挖掘在理论和实践上都是可行的</a:t>
            </a:r>
            <a:endParaRPr lang="zh-CN" altLang="en-US" sz="2400">
              <a:latin typeface="宋体" panose="02010600030101010101" pitchFamily="2" charset="-122"/>
              <a:ea typeface="宋体" panose="02010600030101010101" pitchFamily="2" charset="-122"/>
              <a:sym typeface="+mn-ea"/>
            </a:endParaRPr>
          </a:p>
          <a:p>
            <a:r>
              <a:rPr lang="zh-CN" altLang="en-US" sz="2400">
                <a:latin typeface="宋体" panose="02010600030101010101" pitchFamily="2" charset="-122"/>
                <a:ea typeface="宋体" panose="02010600030101010101" pitchFamily="2" charset="-122"/>
                <a:sym typeface="+mn-ea"/>
              </a:rPr>
              <a:t>●未来研究展望</a:t>
            </a:r>
            <a:endParaRPr lang="zh-CN" altLang="en-US" sz="2400">
              <a:latin typeface="宋体" panose="02010600030101010101" pitchFamily="2" charset="-122"/>
              <a:ea typeface="宋体" panose="02010600030101010101" pitchFamily="2" charset="-122"/>
              <a:sym typeface="+mn-ea"/>
            </a:endParaRPr>
          </a:p>
          <a:p>
            <a:r>
              <a:rPr lang="zh-CN" altLang="en-US" sz="2400">
                <a:latin typeface="宋体" panose="02010600030101010101" pitchFamily="2" charset="-122"/>
                <a:ea typeface="宋体" panose="02010600030101010101" pitchFamily="2" charset="-122"/>
                <a:sym typeface="+mn-ea"/>
              </a:rPr>
              <a:t>  挖掘多个文章之间的关系，把他们和不同的趋势段相关联</a:t>
            </a:r>
            <a:endParaRPr lang="zh-CN" altLang="en-US" sz="2400">
              <a:latin typeface="宋体" panose="02010600030101010101" pitchFamily="2" charset="-122"/>
              <a:ea typeface="宋体" panose="02010600030101010101" pitchFamily="2" charset="-122"/>
              <a:sym typeface="+mn-ea"/>
            </a:endParaRPr>
          </a:p>
          <a:p>
            <a:r>
              <a:rPr lang="zh-CN" altLang="en-US" sz="2400">
                <a:latin typeface="宋体" panose="02010600030101010101" pitchFamily="2" charset="-122"/>
                <a:ea typeface="宋体" panose="02010600030101010101" pitchFamily="2" charset="-122"/>
                <a:sym typeface="+mn-ea"/>
              </a:rPr>
              <a:t>  进一步挖掘多个时间序列的关系，发现内在联系</a:t>
            </a:r>
            <a:endParaRPr lang="zh-CN" altLang="en-US" sz="2400">
              <a:latin typeface="宋体" panose="02010600030101010101" pitchFamily="2" charset="-122"/>
              <a:ea typeface="宋体" panose="02010600030101010101" pitchFamily="2" charset="-122"/>
              <a:sym typeface="+mn-ea"/>
            </a:endParaRPr>
          </a:p>
          <a:p>
            <a:endParaRPr lang="zh-CN" altLang="en-US" sz="2400">
              <a:latin typeface="宋体" panose="02010600030101010101" pitchFamily="2" charset="-122"/>
              <a:ea typeface="宋体" panose="02010600030101010101" pitchFamily="2" charset="-122"/>
              <a:sym typeface="+mn-ea"/>
            </a:endParaRPr>
          </a:p>
        </p:txBody>
      </p:sp>
    </p:spTree>
    <p:custDataLst>
      <p:tags r:id="rId1"/>
    </p:custDataLst>
  </p:cSld>
  <p:clrMapOvr>
    <a:masterClrMapping/>
  </p:clrMapOvr>
  <p:transition spd="slow" advClick="0" advTm="41837">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bwMode="auto">
          <a:xfrm>
            <a:off x="1047751" y="932721"/>
            <a:ext cx="9994900" cy="2514194"/>
            <a:chOff x="4021850" y="1203515"/>
            <a:chExt cx="7162269" cy="868652"/>
          </a:xfrm>
        </p:grpSpPr>
        <p:sp>
          <p:nvSpPr>
            <p:cNvPr id="25620" name="矩形 17"/>
            <p:cNvSpPr>
              <a:spLocks noChangeArrowheads="1"/>
            </p:cNvSpPr>
            <p:nvPr/>
          </p:nvSpPr>
          <p:spPr bwMode="auto">
            <a:xfrm>
              <a:off x="4021850" y="1377352"/>
              <a:ext cx="7162269" cy="694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marL="171450" indent="-171450">
                <a:lnSpc>
                  <a:spcPct val="130000"/>
                </a:lnSpc>
                <a:buFont typeface="Wingdings" panose="05000000000000000000" pitchFamily="2" charset="2"/>
                <a:buChar char="l"/>
              </a:pPr>
              <a:r>
                <a:rPr lang="zh-CN" altLang="en-US" sz="1600" dirty="0" smtClean="0">
                  <a:solidFill>
                    <a:srgbClr val="000000"/>
                  </a:solidFill>
                  <a:latin typeface="微软雅黑" panose="020B0503020204020204" charset="-122"/>
                  <a:ea typeface="微软雅黑" panose="020B0503020204020204" charset="-122"/>
                </a:rPr>
                <a:t>人们的行为总是被环境所影响。</a:t>
              </a:r>
              <a:endParaRPr lang="zh-CN" altLang="en-US" sz="1600" dirty="0" smtClean="0">
                <a:solidFill>
                  <a:srgbClr val="000000"/>
                </a:solidFill>
                <a:latin typeface="微软雅黑" panose="020B0503020204020204" charset="-122"/>
                <a:ea typeface="微软雅黑" panose="020B0503020204020204" charset="-122"/>
              </a:endParaRPr>
            </a:p>
            <a:p>
              <a:pPr marL="171450" indent="-171450">
                <a:lnSpc>
                  <a:spcPct val="130000"/>
                </a:lnSpc>
                <a:buFont typeface="Wingdings" panose="05000000000000000000" pitchFamily="2" charset="2"/>
                <a:buChar char="l"/>
              </a:pPr>
              <a:r>
                <a:rPr lang="zh-CN" altLang="en-US" sz="1600" dirty="0" smtClean="0">
                  <a:solidFill>
                    <a:srgbClr val="000000"/>
                  </a:solidFill>
                  <a:latin typeface="微软雅黑" panose="020B0503020204020204" charset="-122"/>
                  <a:ea typeface="微软雅黑" panose="020B0503020204020204" charset="-122"/>
                </a:rPr>
                <a:t>互联网时代，</a:t>
              </a:r>
              <a:r>
                <a:rPr lang="zh-CN" altLang="en-US" sz="1600" dirty="0" smtClean="0">
                  <a:solidFill>
                    <a:srgbClr val="000000"/>
                  </a:solidFill>
                  <a:latin typeface="微软雅黑" panose="020B0503020204020204" charset="-122"/>
                  <a:ea typeface="微软雅黑" panose="020B0503020204020204" charset="-122"/>
                  <a:sym typeface="+mn-ea"/>
                </a:rPr>
                <a:t>媒体的新闻是</a:t>
              </a:r>
              <a:r>
                <a:rPr lang="zh-CN" altLang="en-US" sz="1600" dirty="0" smtClean="0">
                  <a:solidFill>
                    <a:srgbClr val="000000"/>
                  </a:solidFill>
                  <a:latin typeface="微软雅黑" panose="020B0503020204020204" charset="-122"/>
                  <a:ea typeface="微软雅黑" panose="020B0503020204020204" charset="-122"/>
                </a:rPr>
                <a:t>对人们行为影响最大的环境之一</a:t>
              </a:r>
              <a:endParaRPr lang="zh-CN" altLang="en-US" sz="1600" dirty="0" smtClean="0">
                <a:solidFill>
                  <a:srgbClr val="000000"/>
                </a:solidFill>
                <a:latin typeface="微软雅黑" panose="020B0503020204020204" charset="-122"/>
                <a:ea typeface="微软雅黑" panose="020B0503020204020204" charset="-122"/>
              </a:endParaRPr>
            </a:p>
            <a:p>
              <a:pPr marL="171450" indent="-171450">
                <a:lnSpc>
                  <a:spcPct val="130000"/>
                </a:lnSpc>
                <a:buFont typeface="Wingdings" panose="05000000000000000000" pitchFamily="2" charset="2"/>
                <a:buChar char="l"/>
              </a:pPr>
              <a:r>
                <a:rPr lang="zh-CN" altLang="en-US" sz="1600" dirty="0" smtClean="0">
                  <a:solidFill>
                    <a:srgbClr val="000000"/>
                  </a:solidFill>
                  <a:latin typeface="微软雅黑" panose="020B0503020204020204" charset="-122"/>
                  <a:ea typeface="微软雅黑" panose="020B0503020204020204" charset="-122"/>
                </a:rPr>
                <a:t> 在股票市场，人们的投标或询问行为会引起股票价格的波动，新闻数据间接影响了股票价格</a:t>
              </a:r>
              <a:endParaRPr lang="en-US" altLang="zh-CN" sz="1600" dirty="0">
                <a:solidFill>
                  <a:srgbClr val="000000"/>
                </a:solidFill>
                <a:latin typeface="微软雅黑" panose="020B0503020204020204" charset="-122"/>
                <a:ea typeface="微软雅黑" panose="020B0503020204020204" charset="-122"/>
              </a:endParaRPr>
            </a:p>
            <a:p>
              <a:pPr marL="171450" indent="-171450">
                <a:lnSpc>
                  <a:spcPct val="130000"/>
                </a:lnSpc>
                <a:buFont typeface="Wingdings" panose="05000000000000000000" pitchFamily="2" charset="2"/>
                <a:buChar char="l"/>
              </a:pPr>
              <a:r>
                <a:rPr lang="zh-CN" altLang="en-US" sz="1600" dirty="0" smtClean="0">
                  <a:solidFill>
                    <a:srgbClr val="000000"/>
                  </a:solidFill>
                  <a:latin typeface="微软雅黑" panose="020B0503020204020204" charset="-122"/>
                  <a:ea typeface="微软雅黑" panose="020B0503020204020204" charset="-122"/>
                </a:rPr>
                <a:t>新闻数据更新周期短且量大，股票价格之间也会互相关联</a:t>
              </a:r>
              <a:endParaRPr lang="zh-CN" altLang="en-US" sz="1600" dirty="0" smtClean="0">
                <a:solidFill>
                  <a:srgbClr val="000000"/>
                </a:solidFill>
                <a:latin typeface="微软雅黑" panose="020B0503020204020204" charset="-122"/>
                <a:ea typeface="微软雅黑" panose="020B0503020204020204" charset="-122"/>
              </a:endParaRPr>
            </a:p>
            <a:p>
              <a:pPr marL="171450" indent="-171450">
                <a:lnSpc>
                  <a:spcPct val="130000"/>
                </a:lnSpc>
                <a:buFont typeface="Wingdings" panose="05000000000000000000" pitchFamily="2" charset="2"/>
                <a:buChar char="l"/>
              </a:pPr>
              <a:r>
                <a:rPr lang="zh-CN" altLang="en-US" sz="1600" dirty="0" smtClean="0">
                  <a:solidFill>
                    <a:srgbClr val="000000"/>
                  </a:solidFill>
                  <a:latin typeface="微软雅黑" panose="020B0503020204020204" charset="-122"/>
                  <a:ea typeface="微软雅黑" panose="020B0503020204020204" charset="-122"/>
                </a:rPr>
                <a:t>如何在大量新闻数据中提取有价值的信息对未来股市做出合理的预测</a:t>
              </a:r>
              <a:endParaRPr lang="en-US" altLang="zh-CN" sz="1600" dirty="0" smtClean="0">
                <a:solidFill>
                  <a:srgbClr val="000000"/>
                </a:solidFill>
                <a:latin typeface="微软雅黑" panose="020B0503020204020204" charset="-122"/>
                <a:ea typeface="微软雅黑" panose="020B0503020204020204" charset="-122"/>
              </a:endParaRPr>
            </a:p>
            <a:p>
              <a:pPr marL="171450" indent="-171450">
                <a:lnSpc>
                  <a:spcPct val="130000"/>
                </a:lnSpc>
                <a:buFont typeface="Wingdings" panose="05000000000000000000" pitchFamily="2" charset="2"/>
                <a:buChar char="l"/>
              </a:pPr>
              <a:endParaRPr lang="en-US" altLang="zh-CN" sz="1600" dirty="0">
                <a:solidFill>
                  <a:srgbClr val="000000"/>
                </a:solidFill>
                <a:latin typeface="微软雅黑" panose="020B0503020204020204" charset="-122"/>
                <a:ea typeface="微软雅黑" panose="020B0503020204020204" charset="-122"/>
              </a:endParaRPr>
            </a:p>
          </p:txBody>
        </p:sp>
        <p:sp>
          <p:nvSpPr>
            <p:cNvPr id="25621" name="矩形 18"/>
            <p:cNvSpPr>
              <a:spLocks noChangeArrowheads="1"/>
            </p:cNvSpPr>
            <p:nvPr/>
          </p:nvSpPr>
          <p:spPr bwMode="auto">
            <a:xfrm>
              <a:off x="4021850" y="1203515"/>
              <a:ext cx="2096807" cy="159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2400" dirty="0">
                  <a:latin typeface="微软雅黑" panose="020B0503020204020204" charset="-122"/>
                  <a:ea typeface="微软雅黑" panose="020B0503020204020204" charset="-122"/>
                </a:rPr>
                <a:t>选题</a:t>
              </a:r>
              <a:r>
                <a:rPr lang="zh-CN" altLang="en-US" sz="2400" dirty="0" smtClean="0">
                  <a:latin typeface="微软雅黑" panose="020B0503020204020204" charset="-122"/>
                  <a:ea typeface="微软雅黑" panose="020B0503020204020204" charset="-122"/>
                </a:rPr>
                <a:t>背景与研究意义</a:t>
              </a:r>
              <a:endParaRPr lang="zh-CN" altLang="en-US" sz="2400" dirty="0">
                <a:latin typeface="微软雅黑" panose="020B0503020204020204" charset="-122"/>
                <a:ea typeface="微软雅黑" panose="020B0503020204020204" charset="-122"/>
              </a:endParaRPr>
            </a:p>
          </p:txBody>
        </p:sp>
      </p:grpSp>
      <p:sp>
        <p:nvSpPr>
          <p:cNvPr id="25607" name="矩形 28"/>
          <p:cNvSpPr>
            <a:spLocks noChangeArrowheads="1"/>
          </p:cNvSpPr>
          <p:nvPr/>
        </p:nvSpPr>
        <p:spPr bwMode="auto">
          <a:xfrm>
            <a:off x="8635999" y="234951"/>
            <a:ext cx="3028951"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865" dirty="0">
                <a:latin typeface="微软雅黑" panose="020B0503020204020204" charset="-122"/>
                <a:ea typeface="微软雅黑" panose="020B0503020204020204" charset="-122"/>
              </a:rPr>
              <a:t>选题背景</a:t>
            </a:r>
            <a:endParaRPr lang="zh-CN" altLang="en-US" sz="1865" dirty="0">
              <a:latin typeface="微软雅黑" panose="020B0503020204020204" charset="-122"/>
              <a:ea typeface="微软雅黑" panose="020B0503020204020204" charset="-122"/>
            </a:endParaRPr>
          </a:p>
        </p:txBody>
      </p:sp>
      <p:sp>
        <p:nvSpPr>
          <p:cNvPr id="30" name="矩形 29"/>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1" name="矩形 30"/>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2" name="矩形 31"/>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3" name="矩形 32"/>
          <p:cNvSpPr/>
          <p:nvPr/>
        </p:nvSpPr>
        <p:spPr>
          <a:xfrm>
            <a:off x="10514600"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4" name="矩形 33"/>
          <p:cNvSpPr/>
          <p:nvPr/>
        </p:nvSpPr>
        <p:spPr>
          <a:xfrm>
            <a:off x="1016846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5" name="矩形 34"/>
          <p:cNvSpPr/>
          <p:nvPr/>
        </p:nvSpPr>
        <p:spPr>
          <a:xfrm>
            <a:off x="9844617" y="345017"/>
            <a:ext cx="245533" cy="184149"/>
          </a:xfrm>
          <a:prstGeom prst="rect">
            <a:avLst/>
          </a:prstGeom>
          <a:solidFill>
            <a:schemeClr val="accent6">
              <a:lumMod val="60000"/>
              <a:lumOff val="40000"/>
            </a:schemeClr>
          </a:solidFill>
          <a:ln>
            <a:solidFill>
              <a:srgbClr val="FFC000"/>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椭圆 6"/>
          <p:cNvSpPr/>
          <p:nvPr/>
        </p:nvSpPr>
        <p:spPr>
          <a:xfrm>
            <a:off x="1198245" y="4766945"/>
            <a:ext cx="2052320" cy="1006475"/>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a:t>媒体新闻</a:t>
            </a:r>
            <a:endParaRPr lang="zh-CN" altLang="en-US" sz="2400" dirty="0"/>
          </a:p>
        </p:txBody>
      </p:sp>
      <p:sp>
        <p:nvSpPr>
          <p:cNvPr id="3" name="椭圆 2"/>
          <p:cNvSpPr/>
          <p:nvPr/>
        </p:nvSpPr>
        <p:spPr>
          <a:xfrm>
            <a:off x="4723130" y="4805680"/>
            <a:ext cx="2157730" cy="1006475"/>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a:t>人的行为</a:t>
            </a:r>
            <a:endParaRPr lang="zh-CN" altLang="en-US" sz="2400" dirty="0"/>
          </a:p>
        </p:txBody>
      </p:sp>
      <p:sp>
        <p:nvSpPr>
          <p:cNvPr id="4" name="椭圆 3"/>
          <p:cNvSpPr/>
          <p:nvPr/>
        </p:nvSpPr>
        <p:spPr>
          <a:xfrm>
            <a:off x="8176260" y="4766945"/>
            <a:ext cx="2151380" cy="1019810"/>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a:t>股价波动</a:t>
            </a:r>
            <a:endParaRPr lang="zh-CN" altLang="en-US" sz="2400" dirty="0"/>
          </a:p>
        </p:txBody>
      </p:sp>
      <p:cxnSp>
        <p:nvCxnSpPr>
          <p:cNvPr id="5" name="直接箭头连接符 4"/>
          <p:cNvCxnSpPr>
            <a:stCxn id="7" idx="6"/>
            <a:endCxn id="3" idx="2"/>
          </p:cNvCxnSpPr>
          <p:nvPr/>
        </p:nvCxnSpPr>
        <p:spPr>
          <a:xfrm>
            <a:off x="3250565" y="5270500"/>
            <a:ext cx="1472565" cy="3873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6" name="直接箭头连接符 5"/>
          <p:cNvCxnSpPr/>
          <p:nvPr/>
        </p:nvCxnSpPr>
        <p:spPr>
          <a:xfrm>
            <a:off x="6905625" y="5321935"/>
            <a:ext cx="1257935" cy="381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3590290" y="4690745"/>
            <a:ext cx="792480" cy="460375"/>
          </a:xfrm>
          <a:prstGeom prst="rect">
            <a:avLst/>
          </a:prstGeom>
          <a:noFill/>
        </p:spPr>
        <p:txBody>
          <a:bodyPr wrap="none" rtlCol="0">
            <a:spAutoFit/>
          </a:bodyPr>
          <a:p>
            <a:r>
              <a:rPr lang="zh-CN" altLang="en-US" sz="2400"/>
              <a:t>影响</a:t>
            </a:r>
            <a:endParaRPr lang="zh-CN" altLang="en-US" sz="2400"/>
          </a:p>
        </p:txBody>
      </p:sp>
      <p:sp>
        <p:nvSpPr>
          <p:cNvPr id="9" name="文本框 8"/>
          <p:cNvSpPr txBox="1"/>
          <p:nvPr/>
        </p:nvSpPr>
        <p:spPr>
          <a:xfrm>
            <a:off x="7138035" y="4780280"/>
            <a:ext cx="792480" cy="460375"/>
          </a:xfrm>
          <a:prstGeom prst="rect">
            <a:avLst/>
          </a:prstGeom>
          <a:noFill/>
        </p:spPr>
        <p:txBody>
          <a:bodyPr wrap="none" rtlCol="0">
            <a:spAutoFit/>
          </a:bodyPr>
          <a:p>
            <a:r>
              <a:rPr lang="zh-CN" altLang="en-US" sz="2400"/>
              <a:t>影响</a:t>
            </a:r>
            <a:endParaRPr lang="zh-CN" altLang="en-US" sz="2400"/>
          </a:p>
        </p:txBody>
      </p:sp>
      <p:cxnSp>
        <p:nvCxnSpPr>
          <p:cNvPr id="11" name="曲线连接符 10"/>
          <p:cNvCxnSpPr>
            <a:stCxn id="7" idx="0"/>
            <a:endCxn id="4" idx="0"/>
          </p:cNvCxnSpPr>
          <p:nvPr/>
        </p:nvCxnSpPr>
        <p:spPr>
          <a:xfrm rot="16200000">
            <a:off x="5738178" y="1253173"/>
            <a:ext cx="3175" cy="7027545"/>
          </a:xfrm>
          <a:prstGeom prst="curvedConnector3">
            <a:avLst>
              <a:gd name="adj1" fmla="val 7560000"/>
            </a:avLst>
          </a:prstGeom>
          <a:ln w="28575" cmpd="sng">
            <a:solidFill>
              <a:schemeClr val="tx1"/>
            </a:solidFill>
            <a:prstDash val="sysDash"/>
            <a:tailEnd type="arrow" w="med" len="med"/>
          </a:ln>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5100955" y="3876040"/>
            <a:ext cx="1402080" cy="460375"/>
          </a:xfrm>
          <a:prstGeom prst="rect">
            <a:avLst/>
          </a:prstGeom>
          <a:noFill/>
        </p:spPr>
        <p:txBody>
          <a:bodyPr wrap="none" rtlCol="0">
            <a:spAutoFit/>
          </a:bodyPr>
          <a:p>
            <a:r>
              <a:rPr lang="zh-CN" altLang="en-US" sz="2400"/>
              <a:t>间接影响</a:t>
            </a:r>
            <a:endParaRPr lang="zh-CN" altLang="en-US" sz="2400"/>
          </a:p>
        </p:txBody>
      </p:sp>
    </p:spTree>
  </p:cSld>
  <p:clrMapOvr>
    <a:masterClrMapping/>
  </p:clrMapOvr>
  <p:transition spd="slow" advClick="0" advTm="51033">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38"/>
          <p:cNvSpPr txBox="1"/>
          <p:nvPr/>
        </p:nvSpPr>
        <p:spPr>
          <a:xfrm>
            <a:off x="218017" y="3128433"/>
            <a:ext cx="4165600" cy="748030"/>
          </a:xfrm>
          <a:prstGeom prst="rect">
            <a:avLst/>
          </a:prstGeom>
          <a:noFill/>
        </p:spPr>
        <p:txBody>
          <a:bodyPr>
            <a:spAutoFit/>
          </a:bodyPr>
          <a:lstStyle/>
          <a:p>
            <a:pPr fontAlgn="auto">
              <a:spcBef>
                <a:spcPts val="0"/>
              </a:spcBef>
              <a:spcAft>
                <a:spcPts val="0"/>
              </a:spcAft>
              <a:defRPr/>
            </a:pPr>
            <a:r>
              <a:rPr lang="en-US" altLang="zh-CN" sz="4265" b="1" dirty="0">
                <a:solidFill>
                  <a:schemeClr val="bg1">
                    <a:lumMod val="65000"/>
                  </a:schemeClr>
                </a:solidFill>
                <a:latin typeface="微软雅黑" panose="020B0503020204020204" charset="-122"/>
                <a:ea typeface="微软雅黑" panose="020B0503020204020204" charset="-122"/>
              </a:rPr>
              <a:t>CONTENTS</a:t>
            </a:r>
            <a:endParaRPr lang="zh-CN" altLang="en-US" sz="4265" b="1" dirty="0">
              <a:solidFill>
                <a:schemeClr val="bg1">
                  <a:lumMod val="65000"/>
                </a:schemeClr>
              </a:solidFill>
              <a:latin typeface="微软雅黑" panose="020B0503020204020204" charset="-122"/>
              <a:ea typeface="微软雅黑" panose="020B0503020204020204" charset="-122"/>
            </a:endParaRPr>
          </a:p>
        </p:txBody>
      </p:sp>
      <p:sp>
        <p:nvSpPr>
          <p:cNvPr id="15" name="文本框 11"/>
          <p:cNvSpPr txBox="1">
            <a:spLocks noChangeArrowheads="1"/>
          </p:cNvSpPr>
          <p:nvPr/>
        </p:nvSpPr>
        <p:spPr bwMode="auto">
          <a:xfrm>
            <a:off x="2639484" y="2635251"/>
            <a:ext cx="1132840" cy="66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3735" b="1">
                <a:solidFill>
                  <a:srgbClr val="414455"/>
                </a:solidFill>
                <a:latin typeface="微软雅黑" panose="020B0503020204020204" charset="-122"/>
                <a:ea typeface="微软雅黑" panose="020B0503020204020204" charset="-122"/>
              </a:rPr>
              <a:t>目录</a:t>
            </a:r>
            <a:endParaRPr lang="zh-CN" altLang="en-US" sz="3735" b="1">
              <a:solidFill>
                <a:srgbClr val="414455"/>
              </a:solidFill>
              <a:latin typeface="微软雅黑" panose="020B0503020204020204" charset="-122"/>
              <a:ea typeface="微软雅黑" panose="020B0503020204020204" charset="-122"/>
            </a:endParaRPr>
          </a:p>
        </p:txBody>
      </p:sp>
      <p:sp>
        <p:nvSpPr>
          <p:cNvPr id="17" name="文本框 18"/>
          <p:cNvSpPr txBox="1"/>
          <p:nvPr/>
        </p:nvSpPr>
        <p:spPr>
          <a:xfrm>
            <a:off x="5312833" y="2819400"/>
            <a:ext cx="1402080" cy="460375"/>
          </a:xfrm>
          <a:prstGeom prst="rect">
            <a:avLst/>
          </a:prstGeom>
          <a:noFill/>
        </p:spPr>
        <p:txBody>
          <a:bodyPr wrap="none">
            <a:spAutoFit/>
          </a:bodyPr>
          <a:lstStyle/>
          <a:p>
            <a:pPr fontAlgn="auto">
              <a:spcBef>
                <a:spcPts val="0"/>
              </a:spcBef>
              <a:spcAft>
                <a:spcPts val="0"/>
              </a:spcAft>
              <a:defRPr/>
            </a:pPr>
            <a:r>
              <a:rPr lang="zh-CN" altLang="en-US" sz="2400" dirty="0" smtClean="0">
                <a:solidFill>
                  <a:schemeClr val="tx1">
                    <a:lumMod val="75000"/>
                    <a:lumOff val="25000"/>
                  </a:schemeClr>
                </a:solidFill>
                <a:latin typeface="微软雅黑" panose="020B0503020204020204" charset="-122"/>
                <a:ea typeface="微软雅黑" panose="020B0503020204020204" charset="-122"/>
              </a:rPr>
              <a:t>课题综述</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grpSp>
        <p:nvGrpSpPr>
          <p:cNvPr id="35" name="组合 34"/>
          <p:cNvGrpSpPr/>
          <p:nvPr/>
        </p:nvGrpSpPr>
        <p:grpSpPr bwMode="auto">
          <a:xfrm>
            <a:off x="4583297" y="2730500"/>
            <a:ext cx="727415" cy="666116"/>
            <a:chOff x="3437236" y="2047768"/>
            <a:chExt cx="545851" cy="498962"/>
          </a:xfrm>
        </p:grpSpPr>
        <p:sp>
          <p:nvSpPr>
            <p:cNvPr id="23579" name="文本框 16"/>
            <p:cNvSpPr txBox="1">
              <a:spLocks noChangeArrowheads="1"/>
            </p:cNvSpPr>
            <p:nvPr/>
          </p:nvSpPr>
          <p:spPr bwMode="auto">
            <a:xfrm>
              <a:off x="3437236" y="2047768"/>
              <a:ext cx="317828"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3735" dirty="0">
                  <a:solidFill>
                    <a:srgbClr val="414455"/>
                  </a:solidFill>
                  <a:ea typeface="微软雅黑" panose="020B0503020204020204" charset="-122"/>
                </a:rPr>
                <a:t>1</a:t>
              </a:r>
              <a:endParaRPr lang="zh-CN" altLang="en-US" sz="3735" dirty="0">
                <a:solidFill>
                  <a:srgbClr val="414455"/>
                </a:solidFill>
                <a:ea typeface="微软雅黑" panose="020B0503020204020204" charset="-122"/>
              </a:endParaRPr>
            </a:p>
          </p:txBody>
        </p:sp>
        <p:cxnSp>
          <p:nvCxnSpPr>
            <p:cNvPr id="18" name="直接连接符 17"/>
            <p:cNvCxnSpPr/>
            <p:nvPr/>
          </p:nvCxnSpPr>
          <p:spPr>
            <a:xfrm flipH="1">
              <a:off x="3736893" y="2226932"/>
              <a:ext cx="246194"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0" name="文本框 21"/>
          <p:cNvSpPr txBox="1"/>
          <p:nvPr/>
        </p:nvSpPr>
        <p:spPr>
          <a:xfrm>
            <a:off x="8760884" y="2853267"/>
            <a:ext cx="1402080" cy="460375"/>
          </a:xfrm>
          <a:prstGeom prst="rect">
            <a:avLst/>
          </a:prstGeom>
          <a:noFill/>
        </p:spPr>
        <p:txBody>
          <a:bodyPr wrap="none">
            <a:spAutoFit/>
          </a:bodyPr>
          <a:lstStyle/>
          <a:p>
            <a:pPr fontAlgn="auto">
              <a:spcBef>
                <a:spcPts val="0"/>
              </a:spcBef>
              <a:spcAft>
                <a:spcPts val="0"/>
              </a:spcAft>
              <a:defRPr/>
            </a:pPr>
            <a:r>
              <a:rPr lang="zh-CN" altLang="en-US" sz="2400" dirty="0">
                <a:solidFill>
                  <a:schemeClr val="tx1">
                    <a:lumMod val="75000"/>
                    <a:lumOff val="25000"/>
                  </a:schemeClr>
                </a:solidFill>
                <a:latin typeface="微软雅黑" panose="020B0503020204020204" charset="-122"/>
                <a:ea typeface="微软雅黑" panose="020B0503020204020204" charset="-122"/>
              </a:rPr>
              <a:t>系统设计</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grpSp>
        <p:nvGrpSpPr>
          <p:cNvPr id="36" name="组合 35"/>
          <p:cNvGrpSpPr/>
          <p:nvPr/>
        </p:nvGrpSpPr>
        <p:grpSpPr bwMode="auto">
          <a:xfrm>
            <a:off x="8022191" y="2712391"/>
            <a:ext cx="738676" cy="666115"/>
            <a:chOff x="6016918" y="2034909"/>
            <a:chExt cx="553808" cy="498962"/>
          </a:xfrm>
        </p:grpSpPr>
        <p:sp>
          <p:nvSpPr>
            <p:cNvPr id="23577" name="文本框 20"/>
            <p:cNvSpPr txBox="1">
              <a:spLocks noChangeArrowheads="1"/>
            </p:cNvSpPr>
            <p:nvPr/>
          </p:nvSpPr>
          <p:spPr bwMode="auto">
            <a:xfrm>
              <a:off x="6016918" y="2034909"/>
              <a:ext cx="317545"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3735" dirty="0">
                  <a:solidFill>
                    <a:srgbClr val="414455"/>
                  </a:solidFill>
                  <a:ea typeface="微软雅黑" panose="020B0503020204020204" charset="-122"/>
                </a:rPr>
                <a:t>4</a:t>
              </a:r>
              <a:endParaRPr lang="zh-CN" altLang="en-US" sz="3735" dirty="0">
                <a:solidFill>
                  <a:srgbClr val="414455"/>
                </a:solidFill>
                <a:ea typeface="微软雅黑" panose="020B0503020204020204" charset="-122"/>
              </a:endParaRPr>
            </a:p>
          </p:txBody>
        </p:sp>
        <p:cxnSp>
          <p:nvCxnSpPr>
            <p:cNvPr id="21" name="直接连接符 20"/>
            <p:cNvCxnSpPr/>
            <p:nvPr/>
          </p:nvCxnSpPr>
          <p:spPr>
            <a:xfrm flipH="1">
              <a:off x="6324752" y="2227637"/>
              <a:ext cx="245974" cy="245754"/>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3" name="文本框 24"/>
          <p:cNvSpPr txBox="1"/>
          <p:nvPr/>
        </p:nvSpPr>
        <p:spPr>
          <a:xfrm>
            <a:off x="5312833" y="3591984"/>
            <a:ext cx="1402080" cy="460375"/>
          </a:xfrm>
          <a:prstGeom prst="rect">
            <a:avLst/>
          </a:prstGeom>
          <a:noFill/>
        </p:spPr>
        <p:txBody>
          <a:bodyPr wrap="none">
            <a:spAutoFit/>
          </a:bodyPr>
          <a:lstStyle/>
          <a:p>
            <a:pPr fontAlgn="auto">
              <a:spcBef>
                <a:spcPts val="0"/>
              </a:spcBef>
              <a:spcAft>
                <a:spcPts val="0"/>
              </a:spcAft>
              <a:defRPr/>
            </a:pPr>
            <a:r>
              <a:rPr lang="zh-CN" altLang="en-US" sz="2400" dirty="0">
                <a:solidFill>
                  <a:schemeClr val="tx1">
                    <a:lumMod val="75000"/>
                    <a:lumOff val="25000"/>
                  </a:schemeClr>
                </a:solidFill>
                <a:latin typeface="微软雅黑" panose="020B0503020204020204" charset="-122"/>
                <a:ea typeface="微软雅黑" panose="020B0503020204020204" charset="-122"/>
              </a:rPr>
              <a:t>文本分析</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grpSp>
        <p:nvGrpSpPr>
          <p:cNvPr id="37" name="组合 36"/>
          <p:cNvGrpSpPr/>
          <p:nvPr/>
        </p:nvGrpSpPr>
        <p:grpSpPr bwMode="auto">
          <a:xfrm>
            <a:off x="4592868" y="3503084"/>
            <a:ext cx="717847" cy="666115"/>
            <a:chOff x="3444416" y="2627150"/>
            <a:chExt cx="538671" cy="500479"/>
          </a:xfrm>
        </p:grpSpPr>
        <p:sp>
          <p:nvSpPr>
            <p:cNvPr id="23575" name="文本框 23"/>
            <p:cNvSpPr txBox="1">
              <a:spLocks noChangeArrowheads="1"/>
            </p:cNvSpPr>
            <p:nvPr/>
          </p:nvSpPr>
          <p:spPr bwMode="auto">
            <a:xfrm>
              <a:off x="3444416" y="2627150"/>
              <a:ext cx="317827" cy="50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3735" dirty="0">
                  <a:solidFill>
                    <a:srgbClr val="414455"/>
                  </a:solidFill>
                  <a:ea typeface="微软雅黑" panose="020B0503020204020204" charset="-122"/>
                </a:rPr>
                <a:t>2</a:t>
              </a:r>
              <a:endParaRPr lang="zh-CN" altLang="en-US" sz="3735" dirty="0">
                <a:solidFill>
                  <a:srgbClr val="414455"/>
                </a:solidFill>
                <a:ea typeface="微软雅黑" panose="020B0503020204020204" charset="-122"/>
              </a:endParaRPr>
            </a:p>
          </p:txBody>
        </p:sp>
        <p:cxnSp>
          <p:nvCxnSpPr>
            <p:cNvPr id="24" name="直接连接符 23"/>
            <p:cNvCxnSpPr/>
            <p:nvPr/>
          </p:nvCxnSpPr>
          <p:spPr>
            <a:xfrm flipH="1">
              <a:off x="3736893" y="2806857"/>
              <a:ext cx="246194" cy="246503"/>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6" name="文本框 27"/>
          <p:cNvSpPr txBox="1"/>
          <p:nvPr/>
        </p:nvSpPr>
        <p:spPr>
          <a:xfrm>
            <a:off x="8760884" y="3625851"/>
            <a:ext cx="2316480" cy="460375"/>
          </a:xfrm>
          <a:prstGeom prst="rect">
            <a:avLst/>
          </a:prstGeom>
          <a:noFill/>
        </p:spPr>
        <p:txBody>
          <a:bodyPr wrap="none">
            <a:spAutoFit/>
          </a:bodyPr>
          <a:lstStyle/>
          <a:p>
            <a:pPr fontAlgn="auto">
              <a:spcBef>
                <a:spcPts val="0"/>
              </a:spcBef>
              <a:spcAft>
                <a:spcPts val="0"/>
              </a:spcAft>
              <a:defRPr/>
            </a:pPr>
            <a:r>
              <a:rPr lang="zh-CN" altLang="en-US" sz="2400" dirty="0" smtClean="0">
                <a:solidFill>
                  <a:schemeClr val="tx1">
                    <a:lumMod val="75000"/>
                    <a:lumOff val="25000"/>
                  </a:schemeClr>
                </a:solidFill>
                <a:latin typeface="微软雅黑" panose="020B0503020204020204" charset="-122"/>
                <a:ea typeface="微软雅黑" panose="020B0503020204020204" charset="-122"/>
              </a:rPr>
              <a:t>实验结果及分析</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grpSp>
        <p:nvGrpSpPr>
          <p:cNvPr id="38" name="组合 37"/>
          <p:cNvGrpSpPr/>
          <p:nvPr/>
        </p:nvGrpSpPr>
        <p:grpSpPr bwMode="auto">
          <a:xfrm>
            <a:off x="8028300" y="3523259"/>
            <a:ext cx="732547" cy="666115"/>
            <a:chOff x="6021512" y="2642968"/>
            <a:chExt cx="549214" cy="498962"/>
          </a:xfrm>
        </p:grpSpPr>
        <p:sp>
          <p:nvSpPr>
            <p:cNvPr id="23573" name="文本框 26"/>
            <p:cNvSpPr txBox="1">
              <a:spLocks noChangeArrowheads="1"/>
            </p:cNvSpPr>
            <p:nvPr/>
          </p:nvSpPr>
          <p:spPr bwMode="auto">
            <a:xfrm>
              <a:off x="6021512" y="2642968"/>
              <a:ext cx="317545"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3735" dirty="0" smtClean="0">
                  <a:solidFill>
                    <a:srgbClr val="414455"/>
                  </a:solidFill>
                  <a:ea typeface="微软雅黑" panose="020B0503020204020204" charset="-122"/>
                </a:rPr>
                <a:t>5</a:t>
              </a:r>
              <a:endParaRPr lang="zh-CN" altLang="en-US" sz="3735" dirty="0">
                <a:solidFill>
                  <a:srgbClr val="414455"/>
                </a:solidFill>
                <a:ea typeface="微软雅黑" panose="020B0503020204020204" charset="-122"/>
              </a:endParaRPr>
            </a:p>
          </p:txBody>
        </p:sp>
        <p:cxnSp>
          <p:nvCxnSpPr>
            <p:cNvPr id="27" name="直接连接符 26"/>
            <p:cNvCxnSpPr/>
            <p:nvPr/>
          </p:nvCxnSpPr>
          <p:spPr>
            <a:xfrm flipH="1">
              <a:off x="6324752" y="2807018"/>
              <a:ext cx="245974" cy="245755"/>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9" name="文本框 30"/>
          <p:cNvSpPr txBox="1"/>
          <p:nvPr/>
        </p:nvSpPr>
        <p:spPr>
          <a:xfrm>
            <a:off x="5312833" y="4356100"/>
            <a:ext cx="1402080" cy="460375"/>
          </a:xfrm>
          <a:prstGeom prst="rect">
            <a:avLst/>
          </a:prstGeom>
          <a:noFill/>
        </p:spPr>
        <p:txBody>
          <a:bodyPr wrap="none">
            <a:spAutoFit/>
          </a:bodyPr>
          <a:lstStyle/>
          <a:p>
            <a:pPr fontAlgn="auto">
              <a:spcBef>
                <a:spcPts val="0"/>
              </a:spcBef>
              <a:spcAft>
                <a:spcPts val="0"/>
              </a:spcAft>
              <a:defRPr/>
            </a:pPr>
            <a:r>
              <a:rPr lang="zh-CN" altLang="en-US" sz="2400" dirty="0">
                <a:solidFill>
                  <a:schemeClr val="tx1">
                    <a:lumMod val="75000"/>
                    <a:lumOff val="25000"/>
                  </a:schemeClr>
                </a:solidFill>
                <a:latin typeface="微软雅黑" panose="020B0503020204020204" charset="-122"/>
                <a:ea typeface="微软雅黑" panose="020B0503020204020204" charset="-122"/>
              </a:rPr>
              <a:t>情感分析</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grpSp>
        <p:nvGrpSpPr>
          <p:cNvPr id="39" name="组合 38"/>
          <p:cNvGrpSpPr/>
          <p:nvPr/>
        </p:nvGrpSpPr>
        <p:grpSpPr bwMode="auto">
          <a:xfrm>
            <a:off x="4595609" y="4255691"/>
            <a:ext cx="715104" cy="666115"/>
            <a:chOff x="3446474" y="3192273"/>
            <a:chExt cx="536613" cy="498962"/>
          </a:xfrm>
        </p:grpSpPr>
        <p:sp>
          <p:nvSpPr>
            <p:cNvPr id="23571" name="文本框 29"/>
            <p:cNvSpPr txBox="1">
              <a:spLocks noChangeArrowheads="1"/>
            </p:cNvSpPr>
            <p:nvPr/>
          </p:nvSpPr>
          <p:spPr bwMode="auto">
            <a:xfrm>
              <a:off x="3446474" y="3192273"/>
              <a:ext cx="317827"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3735" dirty="0" smtClean="0">
                  <a:solidFill>
                    <a:srgbClr val="414455"/>
                  </a:solidFill>
                  <a:ea typeface="微软雅黑" panose="020B0503020204020204" charset="-122"/>
                </a:rPr>
                <a:t>3</a:t>
              </a:r>
              <a:endParaRPr lang="zh-CN" altLang="en-US" sz="3735" dirty="0">
                <a:solidFill>
                  <a:srgbClr val="414455"/>
                </a:solidFill>
                <a:ea typeface="微软雅黑" panose="020B0503020204020204" charset="-122"/>
              </a:endParaRPr>
            </a:p>
          </p:txBody>
        </p:sp>
        <p:cxnSp>
          <p:nvCxnSpPr>
            <p:cNvPr id="30" name="直接连接符 29"/>
            <p:cNvCxnSpPr/>
            <p:nvPr/>
          </p:nvCxnSpPr>
          <p:spPr>
            <a:xfrm flipH="1">
              <a:off x="3736893" y="3380057"/>
              <a:ext cx="246194"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32" name="文本框 33"/>
          <p:cNvSpPr txBox="1"/>
          <p:nvPr/>
        </p:nvSpPr>
        <p:spPr>
          <a:xfrm>
            <a:off x="8760884" y="4389967"/>
            <a:ext cx="792480" cy="460375"/>
          </a:xfrm>
          <a:prstGeom prst="rect">
            <a:avLst/>
          </a:prstGeom>
          <a:noFill/>
        </p:spPr>
        <p:txBody>
          <a:bodyPr wrap="none">
            <a:spAutoFit/>
          </a:bodyPr>
          <a:lstStyle/>
          <a:p>
            <a:pPr fontAlgn="auto">
              <a:spcBef>
                <a:spcPts val="0"/>
              </a:spcBef>
              <a:spcAft>
                <a:spcPts val="0"/>
              </a:spcAft>
              <a:defRPr/>
            </a:pPr>
            <a:r>
              <a:rPr lang="zh-CN" altLang="en-US" sz="2400" dirty="0">
                <a:solidFill>
                  <a:schemeClr val="tx1">
                    <a:lumMod val="75000"/>
                    <a:lumOff val="25000"/>
                  </a:schemeClr>
                </a:solidFill>
                <a:latin typeface="微软雅黑" panose="020B0503020204020204" charset="-122"/>
                <a:ea typeface="微软雅黑" panose="020B0503020204020204" charset="-122"/>
              </a:rPr>
              <a:t>总结</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grpSp>
        <p:nvGrpSpPr>
          <p:cNvPr id="40" name="组合 39"/>
          <p:cNvGrpSpPr/>
          <p:nvPr/>
        </p:nvGrpSpPr>
        <p:grpSpPr bwMode="auto">
          <a:xfrm>
            <a:off x="8049383" y="4282015"/>
            <a:ext cx="774973" cy="666115"/>
            <a:chOff x="6037293" y="3211111"/>
            <a:chExt cx="581020" cy="500479"/>
          </a:xfrm>
        </p:grpSpPr>
        <p:sp>
          <p:nvSpPr>
            <p:cNvPr id="23569" name="文本框 32"/>
            <p:cNvSpPr txBox="1">
              <a:spLocks noChangeArrowheads="1"/>
            </p:cNvSpPr>
            <p:nvPr/>
          </p:nvSpPr>
          <p:spPr bwMode="auto">
            <a:xfrm>
              <a:off x="6037293" y="3211111"/>
              <a:ext cx="317544" cy="50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3735" dirty="0">
                  <a:solidFill>
                    <a:srgbClr val="414455"/>
                  </a:solidFill>
                  <a:ea typeface="微软雅黑" panose="020B0503020204020204" charset="-122"/>
                </a:rPr>
                <a:t>6</a:t>
              </a:r>
              <a:endParaRPr lang="zh-CN" altLang="en-US" sz="3735" dirty="0">
                <a:solidFill>
                  <a:srgbClr val="414455"/>
                </a:solidFill>
                <a:ea typeface="微软雅黑" panose="020B0503020204020204" charset="-122"/>
              </a:endParaRPr>
            </a:p>
          </p:txBody>
        </p:sp>
        <p:cxnSp>
          <p:nvCxnSpPr>
            <p:cNvPr id="33" name="直接连接符 32"/>
            <p:cNvCxnSpPr/>
            <p:nvPr/>
          </p:nvCxnSpPr>
          <p:spPr>
            <a:xfrm flipH="1">
              <a:off x="6372339" y="3381276"/>
              <a:ext cx="245974" cy="244912"/>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a:off x="4370917" y="2853267"/>
            <a:ext cx="0" cy="20616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3495" y="939800"/>
            <a:ext cx="12228195" cy="137477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p>
            <a:pPr algn="ctr" fontAlgn="auto">
              <a:spcBef>
                <a:spcPts val="0"/>
              </a:spcBef>
              <a:spcAft>
                <a:spcPts val="0"/>
              </a:spcAft>
              <a:defRPr/>
            </a:pPr>
            <a:endParaRPr lang="zh-CN" altLang="en-US" sz="2400"/>
          </a:p>
        </p:txBody>
      </p:sp>
      <p:sp>
        <p:nvSpPr>
          <p:cNvPr id="3" name="文本框 2"/>
          <p:cNvSpPr txBox="1"/>
          <p:nvPr/>
        </p:nvSpPr>
        <p:spPr>
          <a:xfrm>
            <a:off x="65405" y="1089025"/>
            <a:ext cx="12152630" cy="768350"/>
          </a:xfrm>
          <a:prstGeom prst="rect">
            <a:avLst/>
          </a:prstGeom>
          <a:noFill/>
        </p:spPr>
        <p:txBody>
          <a:bodyPr wrap="square" rtlCol="0">
            <a:spAutoFit/>
          </a:bodyPr>
          <a:p>
            <a:pPr algn="l"/>
            <a:r>
              <a:rPr sz="4400">
                <a:solidFill>
                  <a:schemeClr val="bg1"/>
                </a:solidFill>
              </a:rPr>
              <a:t>评估财经新闻文章中的情绪</a:t>
            </a:r>
            <a:endParaRPr sz="4400">
              <a:solidFill>
                <a:schemeClr val="bg1"/>
              </a:solidFill>
            </a:endParaRPr>
          </a:p>
        </p:txBody>
      </p:sp>
    </p:spTree>
  </p:cSld>
  <p:clrMapOvr>
    <a:masterClrMapping/>
  </p:clrMapOvr>
  <p:transition spd="slow" advClick="0" advTm="21951">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75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750"/>
                                        <p:tgtEl>
                                          <p:spTgt spid="14"/>
                                        </p:tgtEl>
                                      </p:cBhvr>
                                    </p:animEffect>
                                  </p:childTnLst>
                                </p:cTn>
                              </p:par>
                            </p:childTnLst>
                          </p:cTn>
                        </p:par>
                        <p:par>
                          <p:cTn id="11" fill="hold">
                            <p:stCondLst>
                              <p:cond delay="1000"/>
                            </p:stCondLst>
                            <p:childTnLst>
                              <p:par>
                                <p:cTn id="12" presetID="2" presetClass="entr" presetSubtype="1" fill="hold"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additive="base">
                                        <p:cTn id="14" dur="500" fill="hold"/>
                                        <p:tgtEl>
                                          <p:spTgt spid="34"/>
                                        </p:tgtEl>
                                        <p:attrNameLst>
                                          <p:attrName>ppt_x</p:attrName>
                                        </p:attrNameLst>
                                      </p:cBhvr>
                                      <p:tavLst>
                                        <p:tav tm="0">
                                          <p:val>
                                            <p:strVal val="#ppt_x"/>
                                          </p:val>
                                        </p:tav>
                                        <p:tav tm="100000">
                                          <p:val>
                                            <p:strVal val="#ppt_x"/>
                                          </p:val>
                                        </p:tav>
                                      </p:tavLst>
                                    </p:anim>
                                    <p:anim calcmode="lin" valueType="num">
                                      <p:cBhvr additive="base">
                                        <p:cTn id="15" dur="500" fill="hold"/>
                                        <p:tgtEl>
                                          <p:spTgt spid="34"/>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childTnLst>
                                </p:cTn>
                              </p:par>
                              <p:par>
                                <p:cTn id="20" presetID="56" presetClass="path" presetSubtype="0" accel="50000" decel="50000" fill="hold" nodeType="withEffect">
                                  <p:stCondLst>
                                    <p:cond delay="0"/>
                                  </p:stCondLst>
                                  <p:childTnLst>
                                    <p:animMotion origin="layout" path="M -0.03737 0.04121 L -6.25E-7 -3.33333E-6 " pathEditMode="relative" rAng="0" ptsTypes="AA">
                                      <p:cBhvr>
                                        <p:cTn id="21" dur="700" fill="hold"/>
                                        <p:tgtEl>
                                          <p:spTgt spid="35"/>
                                        </p:tgtEl>
                                        <p:attrNameLst>
                                          <p:attrName>ppt_x</p:attrName>
                                          <p:attrName>ppt_y</p:attrName>
                                        </p:attrNameLst>
                                      </p:cBhvr>
                                      <p:rCtr x="1862" y="-2060"/>
                                    </p:animMotion>
                                  </p:childTnLst>
                                </p:cTn>
                              </p:par>
                              <p:par>
                                <p:cTn id="22" presetID="22" presetClass="entr" presetSubtype="8" fill="hold" grpId="0" nodeType="withEffect">
                                  <p:stCondLst>
                                    <p:cond delay="25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par>
                                <p:cTn id="25" presetID="10" presetClass="entr" presetSubtype="0" fill="hold" nodeType="withEffect">
                                  <p:stCondLst>
                                    <p:cond delay="25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childTnLst>
                                </p:cTn>
                              </p:par>
                              <p:par>
                                <p:cTn id="28" presetID="56" presetClass="path" presetSubtype="0" accel="50000" decel="50000" fill="hold" nodeType="withEffect">
                                  <p:stCondLst>
                                    <p:cond delay="250"/>
                                  </p:stCondLst>
                                  <p:childTnLst>
                                    <p:animMotion origin="layout" path="M -0.03737 0.0412 L -6.25E-7 2.96296E-6 " pathEditMode="relative" rAng="0" ptsTypes="AA">
                                      <p:cBhvr>
                                        <p:cTn id="29" dur="700" fill="hold"/>
                                        <p:tgtEl>
                                          <p:spTgt spid="37"/>
                                        </p:tgtEl>
                                        <p:attrNameLst>
                                          <p:attrName>ppt_x</p:attrName>
                                          <p:attrName>ppt_y</p:attrName>
                                        </p:attrNameLst>
                                      </p:cBhvr>
                                      <p:rCtr x="1862" y="-2060"/>
                                    </p:animMotion>
                                  </p:childTnLst>
                                </p:cTn>
                              </p:par>
                              <p:par>
                                <p:cTn id="30" presetID="22" presetClass="entr" presetSubtype="8"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10" presetClass="entr" presetSubtype="0" fill="hold" nodeType="withEffect">
                                  <p:stCondLst>
                                    <p:cond delay="50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childTnLst>
                                </p:cTn>
                              </p:par>
                              <p:par>
                                <p:cTn id="36" presetID="56" presetClass="path" presetSubtype="0" accel="50000" decel="50000" fill="hold" nodeType="withEffect">
                                  <p:stCondLst>
                                    <p:cond delay="500"/>
                                  </p:stCondLst>
                                  <p:childTnLst>
                                    <p:animMotion origin="layout" path="M -0.03737 0.0412 L -6.25E-7 -7.40741E-7 " pathEditMode="relative" rAng="0" ptsTypes="AA">
                                      <p:cBhvr>
                                        <p:cTn id="37" dur="700" fill="hold"/>
                                        <p:tgtEl>
                                          <p:spTgt spid="39"/>
                                        </p:tgtEl>
                                        <p:attrNameLst>
                                          <p:attrName>ppt_x</p:attrName>
                                          <p:attrName>ppt_y</p:attrName>
                                        </p:attrNameLst>
                                      </p:cBhvr>
                                      <p:rCtr x="1862" y="-2060"/>
                                    </p:animMotion>
                                  </p:childTnLst>
                                </p:cTn>
                              </p:par>
                              <p:par>
                                <p:cTn id="38" presetID="22" presetClass="entr" presetSubtype="8" fill="hold" grpId="0" nodeType="withEffect">
                                  <p:stCondLst>
                                    <p:cond delay="75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10" presetClass="entr" presetSubtype="0" fill="hold" nodeType="withEffect">
                                  <p:stCondLst>
                                    <p:cond delay="100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1000"/>
                                        <p:tgtEl>
                                          <p:spTgt spid="36"/>
                                        </p:tgtEl>
                                      </p:cBhvr>
                                    </p:animEffect>
                                  </p:childTnLst>
                                </p:cTn>
                              </p:par>
                              <p:par>
                                <p:cTn id="44" presetID="56" presetClass="path" presetSubtype="0" accel="50000" decel="50000" fill="hold" nodeType="withEffect">
                                  <p:stCondLst>
                                    <p:cond delay="1000"/>
                                  </p:stCondLst>
                                  <p:childTnLst>
                                    <p:animMotion origin="layout" path="M -0.03737 0.04121 L -6.25E-7 -3.33333E-6 " pathEditMode="relative" rAng="0" ptsTypes="AA">
                                      <p:cBhvr>
                                        <p:cTn id="45" dur="700" fill="hold"/>
                                        <p:tgtEl>
                                          <p:spTgt spid="36"/>
                                        </p:tgtEl>
                                        <p:attrNameLst>
                                          <p:attrName>ppt_x</p:attrName>
                                          <p:attrName>ppt_y</p:attrName>
                                        </p:attrNameLst>
                                      </p:cBhvr>
                                      <p:rCtr x="1862" y="-2060"/>
                                    </p:animMotion>
                                  </p:childTnLst>
                                </p:cTn>
                              </p:par>
                              <p:par>
                                <p:cTn id="46" presetID="22" presetClass="entr" presetSubtype="8" fill="hold" grpId="0" nodeType="withEffect">
                                  <p:stCondLst>
                                    <p:cond delay="125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10" presetClass="entr" presetSubtype="0" fill="hold" nodeType="withEffect">
                                  <p:stCondLst>
                                    <p:cond delay="125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childTnLst>
                                </p:cTn>
                              </p:par>
                              <p:par>
                                <p:cTn id="52" presetID="56" presetClass="path" presetSubtype="0" accel="50000" decel="50000" fill="hold" nodeType="withEffect">
                                  <p:stCondLst>
                                    <p:cond delay="1250"/>
                                  </p:stCondLst>
                                  <p:childTnLst>
                                    <p:animMotion origin="layout" path="M -0.03737 0.0412 L -6.25E-7 2.96296E-6 " pathEditMode="relative" rAng="0" ptsTypes="AA">
                                      <p:cBhvr>
                                        <p:cTn id="53" dur="700" fill="hold"/>
                                        <p:tgtEl>
                                          <p:spTgt spid="38"/>
                                        </p:tgtEl>
                                        <p:attrNameLst>
                                          <p:attrName>ppt_x</p:attrName>
                                          <p:attrName>ppt_y</p:attrName>
                                        </p:attrNameLst>
                                      </p:cBhvr>
                                      <p:rCtr x="1862" y="-2060"/>
                                    </p:animMotion>
                                  </p:childTnLst>
                                </p:cTn>
                              </p:par>
                              <p:par>
                                <p:cTn id="54" presetID="22" presetClass="entr" presetSubtype="8" fill="hold" grpId="0" nodeType="withEffect">
                                  <p:stCondLst>
                                    <p:cond delay="150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500"/>
                                        <p:tgtEl>
                                          <p:spTgt spid="26"/>
                                        </p:tgtEl>
                                      </p:cBhvr>
                                    </p:animEffect>
                                  </p:childTnLst>
                                </p:cTn>
                              </p:par>
                              <p:par>
                                <p:cTn id="57" presetID="10" presetClass="entr" presetSubtype="0" fill="hold" nodeType="withEffect">
                                  <p:stCondLst>
                                    <p:cond delay="150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childTnLst>
                                </p:cTn>
                              </p:par>
                              <p:par>
                                <p:cTn id="60" presetID="56" presetClass="path" presetSubtype="0" accel="50000" decel="50000" fill="hold" nodeType="withEffect">
                                  <p:stCondLst>
                                    <p:cond delay="1500"/>
                                  </p:stCondLst>
                                  <p:childTnLst>
                                    <p:animMotion origin="layout" path="M -0.03737 0.0412 L -6.25E-7 -7.40741E-7 " pathEditMode="relative" rAng="0" ptsTypes="AA">
                                      <p:cBhvr>
                                        <p:cTn id="61" dur="700" fill="hold"/>
                                        <p:tgtEl>
                                          <p:spTgt spid="40"/>
                                        </p:tgtEl>
                                        <p:attrNameLst>
                                          <p:attrName>ppt_x</p:attrName>
                                          <p:attrName>ppt_y</p:attrName>
                                        </p:attrNameLst>
                                      </p:cBhvr>
                                      <p:rCtr x="1862" y="-2060"/>
                                    </p:animMotion>
                                  </p:childTnLst>
                                </p:cTn>
                              </p:par>
                              <p:par>
                                <p:cTn id="62" presetID="22" presetClass="entr" presetSubtype="8" fill="hold" grpId="0" nodeType="withEffect">
                                  <p:stCondLst>
                                    <p:cond delay="175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par>
                          <p:cTn id="65" fill="hold">
                            <p:stCondLst>
                              <p:cond delay="2500"/>
                            </p:stCondLst>
                            <p:childTnLst>
                              <p:par>
                                <p:cTn id="66" presetID="22" presetClass="entr" presetSubtype="1" fill="hold" grpId="0" nodeType="after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wipe(up)">
                                      <p:cBhvr>
                                        <p:cTn id="6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20" grpId="0"/>
      <p:bldP spid="23" grpId="0"/>
      <p:bldP spid="26" grpId="0"/>
      <p:bldP spid="29" grpId="0"/>
      <p:bldP spid="32" grpId="0"/>
      <p:bldP spid="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01284"/>
            <a:ext cx="4305300"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fontAlgn="auto">
              <a:spcBef>
                <a:spcPts val="0"/>
              </a:spcBef>
              <a:spcAft>
                <a:spcPts val="0"/>
              </a:spcAft>
              <a:defRPr/>
            </a:pPr>
            <a:endParaRPr lang="zh-CN" altLang="en-US" sz="2400" dirty="0"/>
          </a:p>
        </p:txBody>
      </p:sp>
      <p:sp>
        <p:nvSpPr>
          <p:cNvPr id="24579" name="文本框 2"/>
          <p:cNvSpPr txBox="1">
            <a:spLocks noChangeArrowheads="1"/>
          </p:cNvSpPr>
          <p:nvPr/>
        </p:nvSpPr>
        <p:spPr bwMode="auto">
          <a:xfrm>
            <a:off x="1803400" y="2218267"/>
            <a:ext cx="2214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4000" b="1">
                <a:solidFill>
                  <a:schemeClr val="bg1"/>
                </a:solidFill>
                <a:latin typeface="微软雅黑" panose="020B0503020204020204" charset="-122"/>
                <a:ea typeface="微软雅黑" panose="020B0503020204020204" charset="-122"/>
              </a:rPr>
              <a:t>第一部分</a:t>
            </a:r>
            <a:endParaRPr lang="zh-CN" altLang="en-US" sz="4000" b="1">
              <a:solidFill>
                <a:schemeClr val="bg1"/>
              </a:solidFill>
              <a:latin typeface="微软雅黑" panose="020B0503020204020204" charset="-122"/>
              <a:ea typeface="微软雅黑" panose="020B0503020204020204" charset="-122"/>
            </a:endParaRPr>
          </a:p>
        </p:txBody>
      </p:sp>
      <p:sp>
        <p:nvSpPr>
          <p:cNvPr id="5" name="TextBox 23"/>
          <p:cNvSpPr txBox="1"/>
          <p:nvPr/>
        </p:nvSpPr>
        <p:spPr>
          <a:xfrm>
            <a:off x="5031317" y="2436284"/>
            <a:ext cx="1424940" cy="398780"/>
          </a:xfrm>
          <a:prstGeom prst="rect">
            <a:avLst/>
          </a:prstGeom>
          <a:noFill/>
        </p:spPr>
        <p:txBody>
          <a:bodyPr wrap="none" lIns="91440" tIns="45720" rIns="91440" bIns="45720">
            <a:spAutoFit/>
          </a:bodyPr>
          <a:lstStyle/>
          <a:p>
            <a:pPr marL="214630" indent="-214630" fontAlgn="auto">
              <a:spcBef>
                <a:spcPts val="0"/>
              </a:spcBef>
              <a:spcAft>
                <a:spcPts val="0"/>
              </a:spcAft>
              <a:buFont typeface="Wingdings" panose="05000000000000000000" pitchFamily="2" charset="2"/>
              <a:buChar char="p"/>
              <a:defRPr/>
            </a:pPr>
            <a:r>
              <a:rPr lang="zh-CN" altLang="en-US" sz="2000" dirty="0">
                <a:solidFill>
                  <a:schemeClr val="tx1">
                    <a:lumMod val="65000"/>
                    <a:lumOff val="35000"/>
                  </a:schemeClr>
                </a:solidFill>
                <a:latin typeface="微软雅黑" panose="020B0503020204020204" charset="-122"/>
                <a:ea typeface="微软雅黑" panose="020B0503020204020204" charset="-122"/>
              </a:rPr>
              <a:t>选题背景</a:t>
            </a:r>
            <a:endParaRPr lang="zh-CN" altLang="en-US" sz="2000" dirty="0">
              <a:solidFill>
                <a:schemeClr val="tx1">
                  <a:lumMod val="65000"/>
                  <a:lumOff val="35000"/>
                </a:schemeClr>
              </a:solidFill>
              <a:latin typeface="微软雅黑" panose="020B0503020204020204" charset="-122"/>
              <a:ea typeface="微软雅黑" panose="020B0503020204020204" charset="-122"/>
            </a:endParaRPr>
          </a:p>
        </p:txBody>
      </p:sp>
      <p:sp>
        <p:nvSpPr>
          <p:cNvPr id="6" name="TextBox 24"/>
          <p:cNvSpPr txBox="1"/>
          <p:nvPr/>
        </p:nvSpPr>
        <p:spPr>
          <a:xfrm>
            <a:off x="5031317" y="2872317"/>
            <a:ext cx="1424940" cy="398780"/>
          </a:xfrm>
          <a:prstGeom prst="rect">
            <a:avLst/>
          </a:prstGeom>
          <a:noFill/>
        </p:spPr>
        <p:txBody>
          <a:bodyPr wrap="none" lIns="91440" tIns="45720" rIns="91440" bIns="45720">
            <a:spAutoFit/>
          </a:bodyPr>
          <a:lstStyle/>
          <a:p>
            <a:pPr marL="214630" indent="-214630" fontAlgn="auto">
              <a:spcBef>
                <a:spcPts val="0"/>
              </a:spcBef>
              <a:spcAft>
                <a:spcPts val="0"/>
              </a:spcAft>
              <a:buFont typeface="Wingdings" panose="05000000000000000000" pitchFamily="2" charset="2"/>
              <a:buChar char="p"/>
              <a:defRPr/>
            </a:pPr>
            <a:r>
              <a:rPr lang="zh-CN" altLang="en-US" sz="2000" dirty="0" smtClean="0">
                <a:solidFill>
                  <a:schemeClr val="tx1">
                    <a:lumMod val="65000"/>
                    <a:lumOff val="35000"/>
                  </a:schemeClr>
                </a:solidFill>
                <a:latin typeface="微软雅黑" panose="020B0503020204020204" charset="-122"/>
                <a:ea typeface="微软雅黑" panose="020B0503020204020204" charset="-122"/>
              </a:rPr>
              <a:t>研究意义</a:t>
            </a:r>
            <a:endParaRPr lang="zh-CN" altLang="en-US" sz="2000" dirty="0">
              <a:solidFill>
                <a:schemeClr val="tx1">
                  <a:lumMod val="65000"/>
                  <a:lumOff val="35000"/>
                </a:schemeClr>
              </a:solidFill>
              <a:latin typeface="微软雅黑" panose="020B0503020204020204" charset="-122"/>
              <a:ea typeface="微软雅黑" panose="020B0503020204020204" charset="-122"/>
            </a:endParaRPr>
          </a:p>
        </p:txBody>
      </p:sp>
      <p:sp>
        <p:nvSpPr>
          <p:cNvPr id="7" name="TextBox 25"/>
          <p:cNvSpPr txBox="1"/>
          <p:nvPr/>
        </p:nvSpPr>
        <p:spPr>
          <a:xfrm>
            <a:off x="5031317" y="3340100"/>
            <a:ext cx="1932940" cy="398780"/>
          </a:xfrm>
          <a:prstGeom prst="rect">
            <a:avLst/>
          </a:prstGeom>
          <a:noFill/>
        </p:spPr>
        <p:txBody>
          <a:bodyPr wrap="none" lIns="91440" tIns="45720" rIns="91440" bIns="45720">
            <a:spAutoFit/>
          </a:bodyPr>
          <a:lstStyle/>
          <a:p>
            <a:pPr marL="214630" indent="-214630" fontAlgn="auto">
              <a:spcBef>
                <a:spcPts val="0"/>
              </a:spcBef>
              <a:spcAft>
                <a:spcPts val="0"/>
              </a:spcAft>
              <a:buFont typeface="Wingdings" panose="05000000000000000000" pitchFamily="2" charset="2"/>
              <a:buChar char="p"/>
              <a:defRPr/>
            </a:pPr>
            <a:r>
              <a:rPr lang="zh-CN" altLang="en-US" sz="2000" dirty="0">
                <a:solidFill>
                  <a:schemeClr val="tx1">
                    <a:lumMod val="65000"/>
                    <a:lumOff val="35000"/>
                  </a:schemeClr>
                </a:solidFill>
                <a:latin typeface="微软雅黑" panose="020B0503020204020204" charset="-122"/>
                <a:ea typeface="微软雅黑" panose="020B0503020204020204" charset="-122"/>
              </a:rPr>
              <a:t>数据预测模型</a:t>
            </a:r>
            <a:endParaRPr lang="zh-CN" altLang="en-US" sz="2000" dirty="0">
              <a:solidFill>
                <a:schemeClr val="tx1">
                  <a:lumMod val="65000"/>
                  <a:lumOff val="35000"/>
                </a:schemeClr>
              </a:solidFill>
              <a:latin typeface="微软雅黑" panose="020B0503020204020204" charset="-122"/>
              <a:ea typeface="微软雅黑" panose="020B0503020204020204" charset="-122"/>
            </a:endParaRPr>
          </a:p>
        </p:txBody>
      </p:sp>
      <p:grpSp>
        <p:nvGrpSpPr>
          <p:cNvPr id="12" name="组合 11"/>
          <p:cNvGrpSpPr/>
          <p:nvPr/>
        </p:nvGrpSpPr>
        <p:grpSpPr bwMode="auto">
          <a:xfrm>
            <a:off x="5031317" y="1663700"/>
            <a:ext cx="5173981" cy="706755"/>
            <a:chOff x="3773160" y="1247148"/>
            <a:chExt cx="3881529" cy="530756"/>
          </a:xfrm>
        </p:grpSpPr>
        <p:sp>
          <p:nvSpPr>
            <p:cNvPr id="24587" name="TextBox 4"/>
            <p:cNvSpPr txBox="1">
              <a:spLocks noChangeArrowheads="1"/>
            </p:cNvSpPr>
            <p:nvPr/>
          </p:nvSpPr>
          <p:spPr bwMode="auto">
            <a:xfrm>
              <a:off x="3773160" y="1247148"/>
              <a:ext cx="2385701" cy="53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4000">
                  <a:solidFill>
                    <a:srgbClr val="00B0F0"/>
                  </a:solidFill>
                  <a:latin typeface="Impact" panose="020B0806030902050204" pitchFamily="34" charset="0"/>
                </a:rPr>
                <a:t>Project review</a:t>
              </a:r>
              <a:endParaRPr lang="zh-CN" altLang="en-US" sz="4000">
                <a:solidFill>
                  <a:srgbClr val="00B0F0"/>
                </a:solidFill>
                <a:latin typeface="Impact" panose="020B0806030902050204" pitchFamily="34" charset="0"/>
                <a:ea typeface="微软雅黑" panose="020B0503020204020204" charset="-122"/>
                <a:cs typeface="Segoe UI Light" panose="020B0502040204020203" pitchFamily="34" charset="0"/>
              </a:endParaRPr>
            </a:p>
          </p:txBody>
        </p:sp>
        <p:sp>
          <p:nvSpPr>
            <p:cNvPr id="9" name="文本框 8"/>
            <p:cNvSpPr txBox="1"/>
            <p:nvPr/>
          </p:nvSpPr>
          <p:spPr>
            <a:xfrm>
              <a:off x="6297964" y="1293246"/>
              <a:ext cx="1356725" cy="438243"/>
            </a:xfrm>
            <a:prstGeom prst="rect">
              <a:avLst/>
            </a:prstGeom>
            <a:noFill/>
          </p:spPr>
          <p:txBody>
            <a:bodyPr wrap="none" lIns="91440" tIns="45720" rIns="91440" bIns="45720">
              <a:spAutoFit/>
            </a:bodyPr>
            <a:lstStyle/>
            <a:p>
              <a:pPr fontAlgn="auto">
                <a:spcBef>
                  <a:spcPts val="0"/>
                </a:spcBef>
                <a:spcAft>
                  <a:spcPts val="0"/>
                </a:spcAft>
                <a:defRPr/>
              </a:pPr>
              <a:r>
                <a:rPr lang="zh-CN" altLang="en-US" sz="3200" b="1" dirty="0">
                  <a:solidFill>
                    <a:schemeClr val="tx1">
                      <a:lumMod val="75000"/>
                      <a:lumOff val="25000"/>
                    </a:schemeClr>
                  </a:solidFill>
                  <a:latin typeface="微软雅黑" panose="020B0503020204020204" charset="-122"/>
                  <a:ea typeface="微软雅黑" panose="020B0503020204020204" charset="-122"/>
                </a:rPr>
                <a:t>课题综述</a:t>
              </a:r>
              <a:endParaRPr lang="zh-CN" altLang="en-US" sz="3200" b="1" dirty="0">
                <a:solidFill>
                  <a:schemeClr val="tx1">
                    <a:lumMod val="75000"/>
                    <a:lumOff val="25000"/>
                  </a:schemeClr>
                </a:solidFill>
                <a:latin typeface="微软雅黑" panose="020B0503020204020204" charset="-122"/>
                <a:ea typeface="微软雅黑" panose="020B0503020204020204" charset="-122"/>
              </a:endParaRPr>
            </a:p>
          </p:txBody>
        </p:sp>
      </p:grpSp>
      <p:sp>
        <p:nvSpPr>
          <p:cNvPr id="10" name="矩形 9"/>
          <p:cNvSpPr/>
          <p:nvPr/>
        </p:nvSpPr>
        <p:spPr>
          <a:xfrm>
            <a:off x="5099049" y="4323885"/>
            <a:ext cx="7092951" cy="2667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fontAlgn="auto">
              <a:spcBef>
                <a:spcPts val="0"/>
              </a:spcBef>
              <a:spcAft>
                <a:spcPts val="0"/>
              </a:spcAft>
              <a:defRPr/>
            </a:pPr>
            <a:endParaRPr lang="zh-CN" altLang="en-US" sz="2400"/>
          </a:p>
        </p:txBody>
      </p:sp>
      <p:sp>
        <p:nvSpPr>
          <p:cNvPr id="11" name="矩形 10"/>
          <p:cNvSpPr/>
          <p:nvPr/>
        </p:nvSpPr>
        <p:spPr>
          <a:xfrm>
            <a:off x="4402667" y="1801284"/>
            <a:ext cx="408517"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fontAlgn="auto">
              <a:spcBef>
                <a:spcPts val="0"/>
              </a:spcBef>
              <a:spcAft>
                <a:spcPts val="0"/>
              </a:spcAft>
              <a:defRPr/>
            </a:pPr>
            <a:endParaRPr lang="zh-CN" altLang="en-US" sz="2400" dirty="0"/>
          </a:p>
        </p:txBody>
      </p:sp>
      <p:sp>
        <p:nvSpPr>
          <p:cNvPr id="13" name="TextBox 25"/>
          <p:cNvSpPr txBox="1"/>
          <p:nvPr/>
        </p:nvSpPr>
        <p:spPr>
          <a:xfrm>
            <a:off x="5031105" y="3738880"/>
            <a:ext cx="2719705" cy="398780"/>
          </a:xfrm>
          <a:prstGeom prst="rect">
            <a:avLst/>
          </a:prstGeom>
          <a:noFill/>
        </p:spPr>
        <p:txBody>
          <a:bodyPr wrap="square" lIns="91440" tIns="45720" rIns="91440" bIns="45720">
            <a:spAutoFit/>
          </a:bodyPr>
          <a:lstStyle/>
          <a:p>
            <a:pPr marL="214630" indent="-214630" fontAlgn="auto">
              <a:spcBef>
                <a:spcPts val="0"/>
              </a:spcBef>
              <a:spcAft>
                <a:spcPts val="0"/>
              </a:spcAft>
              <a:buFont typeface="Wingdings" panose="05000000000000000000" pitchFamily="2" charset="2"/>
              <a:buChar char="p"/>
              <a:defRPr/>
            </a:pPr>
            <a:r>
              <a:rPr lang="zh-CN" altLang="en-US" sz="2000" dirty="0" smtClean="0">
                <a:solidFill>
                  <a:schemeClr val="tx1">
                    <a:lumMod val="65000"/>
                    <a:lumOff val="35000"/>
                  </a:schemeClr>
                </a:solidFill>
                <a:latin typeface="微软雅黑" panose="020B0503020204020204" charset="-122"/>
                <a:ea typeface="微软雅黑" panose="020B0503020204020204" charset="-122"/>
              </a:rPr>
              <a:t>情感预测模型</a:t>
            </a:r>
            <a:r>
              <a:rPr lang="en-US" altLang="zh-CN" sz="2000" dirty="0" smtClean="0">
                <a:solidFill>
                  <a:schemeClr val="tx1">
                    <a:lumMod val="65000"/>
                    <a:lumOff val="35000"/>
                  </a:schemeClr>
                </a:solidFill>
                <a:latin typeface="微软雅黑" panose="020B0503020204020204" charset="-122"/>
                <a:ea typeface="微软雅黑" panose="020B0503020204020204" charset="-122"/>
              </a:rPr>
              <a:t> </a:t>
            </a:r>
            <a:endParaRPr lang="en-US" altLang="zh-CN" sz="2000" dirty="0" smtClean="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ransition spd="slow" advClick="0" advTm="6544">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6" grpId="0"/>
      <p:bldP spid="7" grpId="0"/>
      <p:bldP spid="10" grpId="0" bldLvl="0" animBg="1"/>
      <p:bldP spid="11" grpId="0" bldLvl="0" animBg="1"/>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bwMode="auto">
          <a:xfrm>
            <a:off x="1047751" y="932721"/>
            <a:ext cx="9994900" cy="2514191"/>
            <a:chOff x="4021850" y="1203515"/>
            <a:chExt cx="7162269" cy="868651"/>
          </a:xfrm>
        </p:grpSpPr>
        <p:sp>
          <p:nvSpPr>
            <p:cNvPr id="25620" name="矩形 17"/>
            <p:cNvSpPr>
              <a:spLocks noChangeArrowheads="1"/>
            </p:cNvSpPr>
            <p:nvPr/>
          </p:nvSpPr>
          <p:spPr bwMode="auto">
            <a:xfrm>
              <a:off x="4021850" y="1377352"/>
              <a:ext cx="7162269" cy="694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marL="171450" indent="-171450">
                <a:lnSpc>
                  <a:spcPct val="130000"/>
                </a:lnSpc>
                <a:buFont typeface="Wingdings" panose="05000000000000000000" pitchFamily="2" charset="2"/>
                <a:buChar char="l"/>
              </a:pPr>
              <a:r>
                <a:rPr lang="zh-CN" altLang="en-US" sz="1600" dirty="0" smtClean="0">
                  <a:solidFill>
                    <a:srgbClr val="000000"/>
                  </a:solidFill>
                  <a:latin typeface="微软雅黑" panose="020B0503020204020204" charset="-122"/>
                  <a:ea typeface="微软雅黑" panose="020B0503020204020204" charset="-122"/>
                </a:rPr>
                <a:t>计算机在股票市场扮演者越来越重要的技术</a:t>
              </a:r>
              <a:endParaRPr lang="zh-CN" altLang="en-US" sz="1600" dirty="0" smtClean="0">
                <a:solidFill>
                  <a:srgbClr val="000000"/>
                </a:solidFill>
                <a:latin typeface="微软雅黑" panose="020B0503020204020204" charset="-122"/>
                <a:ea typeface="微软雅黑" panose="020B0503020204020204" charset="-122"/>
              </a:endParaRPr>
            </a:p>
            <a:p>
              <a:pPr marL="171450" indent="-171450">
                <a:lnSpc>
                  <a:spcPct val="130000"/>
                </a:lnSpc>
                <a:buFont typeface="Wingdings" panose="05000000000000000000" pitchFamily="2" charset="2"/>
                <a:buChar char="l"/>
              </a:pPr>
              <a:r>
                <a:rPr lang="zh-CN" altLang="en-US" sz="1600" dirty="0" smtClean="0">
                  <a:solidFill>
                    <a:srgbClr val="000000"/>
                  </a:solidFill>
                  <a:latin typeface="微软雅黑" panose="020B0503020204020204" charset="-122"/>
                  <a:ea typeface="微软雅黑" panose="020B0503020204020204" charset="-122"/>
                </a:rPr>
                <a:t>人们的交易行为变化频繁，数据预测模型难以对未来股市作出准确的预测。</a:t>
              </a:r>
              <a:endParaRPr lang="zh-CN" altLang="en-US" sz="1600" dirty="0" smtClean="0">
                <a:solidFill>
                  <a:srgbClr val="000000"/>
                </a:solidFill>
                <a:latin typeface="微软雅黑" panose="020B0503020204020204" charset="-122"/>
                <a:ea typeface="微软雅黑" panose="020B0503020204020204" charset="-122"/>
              </a:endParaRPr>
            </a:p>
            <a:p>
              <a:pPr marL="171450" indent="-171450">
                <a:lnSpc>
                  <a:spcPct val="130000"/>
                </a:lnSpc>
                <a:buFont typeface="Wingdings" panose="05000000000000000000" pitchFamily="2" charset="2"/>
                <a:buChar char="l"/>
              </a:pPr>
              <a:r>
                <a:rPr lang="zh-CN" altLang="en-US" sz="1600" dirty="0" smtClean="0">
                  <a:solidFill>
                    <a:srgbClr val="000000"/>
                  </a:solidFill>
                  <a:latin typeface="微软雅黑" panose="020B0503020204020204" charset="-122"/>
                  <a:ea typeface="微软雅黑" panose="020B0503020204020204" charset="-122"/>
                </a:rPr>
                <a:t>数据预测模型依赖于历史交易量和价格，历史交易数据可能并不可靠。</a:t>
              </a:r>
              <a:endParaRPr lang="zh-CN" altLang="en-US" sz="1600" dirty="0" smtClean="0">
                <a:solidFill>
                  <a:srgbClr val="000000"/>
                </a:solidFill>
                <a:latin typeface="微软雅黑" panose="020B0503020204020204" charset="-122"/>
                <a:ea typeface="微软雅黑" panose="020B0503020204020204" charset="-122"/>
              </a:endParaRPr>
            </a:p>
            <a:p>
              <a:pPr marL="171450" indent="-171450">
                <a:lnSpc>
                  <a:spcPct val="130000"/>
                </a:lnSpc>
                <a:buFont typeface="Wingdings" panose="05000000000000000000" pitchFamily="2" charset="2"/>
                <a:buChar char="l"/>
              </a:pPr>
              <a:r>
                <a:rPr lang="zh-CN" altLang="en-US" sz="1600" dirty="0" smtClean="0">
                  <a:solidFill>
                    <a:srgbClr val="000000"/>
                  </a:solidFill>
                  <a:latin typeface="微软雅黑" panose="020B0503020204020204" charset="-122"/>
                  <a:ea typeface="微软雅黑" panose="020B0503020204020204" charset="-122"/>
                </a:rPr>
                <a:t> 基于新闻数据的预测有严重的时间滞后问题。</a:t>
              </a:r>
              <a:endParaRPr lang="en-US" altLang="zh-CN" sz="1600" dirty="0">
                <a:solidFill>
                  <a:srgbClr val="000000"/>
                </a:solidFill>
                <a:latin typeface="微软雅黑" panose="020B0503020204020204" charset="-122"/>
                <a:ea typeface="微软雅黑" panose="020B0503020204020204" charset="-122"/>
              </a:endParaRPr>
            </a:p>
            <a:p>
              <a:pPr marL="171450" indent="-171450">
                <a:lnSpc>
                  <a:spcPct val="130000"/>
                </a:lnSpc>
                <a:buFont typeface="Wingdings" panose="05000000000000000000" pitchFamily="2" charset="2"/>
                <a:buChar char="l"/>
              </a:pPr>
              <a:r>
                <a:rPr lang="zh-CN" altLang="en-US" sz="1600" dirty="0" smtClean="0">
                  <a:solidFill>
                    <a:srgbClr val="000000"/>
                  </a:solidFill>
                  <a:latin typeface="微软雅黑" panose="020B0503020204020204" charset="-122"/>
                  <a:ea typeface="微软雅黑" panose="020B0503020204020204" charset="-122"/>
                </a:rPr>
                <a:t>财经新闻作者的用词和语调一定程度上反应了当下的股市的趋势</a:t>
              </a:r>
              <a:endParaRPr lang="zh-CN" altLang="en-US" sz="1600" dirty="0" smtClean="0">
                <a:solidFill>
                  <a:srgbClr val="000000"/>
                </a:solidFill>
                <a:latin typeface="微软雅黑" panose="020B0503020204020204" charset="-122"/>
                <a:ea typeface="微软雅黑" panose="020B0503020204020204" charset="-122"/>
              </a:endParaRPr>
            </a:p>
            <a:p>
              <a:pPr marL="171450" indent="-171450">
                <a:lnSpc>
                  <a:spcPct val="130000"/>
                </a:lnSpc>
                <a:buFont typeface="Wingdings" panose="05000000000000000000" pitchFamily="2" charset="2"/>
                <a:buChar char="l"/>
              </a:pPr>
              <a:endParaRPr lang="en-US" altLang="zh-CN" sz="1600" dirty="0">
                <a:solidFill>
                  <a:srgbClr val="000000"/>
                </a:solidFill>
                <a:latin typeface="微软雅黑" panose="020B0503020204020204" charset="-122"/>
                <a:ea typeface="微软雅黑" panose="020B0503020204020204" charset="-122"/>
              </a:endParaRPr>
            </a:p>
          </p:txBody>
        </p:sp>
        <p:sp>
          <p:nvSpPr>
            <p:cNvPr id="25621" name="矩形 18"/>
            <p:cNvSpPr>
              <a:spLocks noChangeArrowheads="1"/>
            </p:cNvSpPr>
            <p:nvPr/>
          </p:nvSpPr>
          <p:spPr bwMode="auto">
            <a:xfrm>
              <a:off x="4021850" y="1203515"/>
              <a:ext cx="2096807" cy="159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2400" dirty="0">
                  <a:latin typeface="微软雅黑" panose="020B0503020204020204" charset="-122"/>
                  <a:ea typeface="微软雅黑" panose="020B0503020204020204" charset="-122"/>
                </a:rPr>
                <a:t>选题</a:t>
              </a:r>
              <a:r>
                <a:rPr lang="zh-CN" altLang="en-US" sz="2400" dirty="0" smtClean="0">
                  <a:latin typeface="微软雅黑" panose="020B0503020204020204" charset="-122"/>
                  <a:ea typeface="微软雅黑" panose="020B0503020204020204" charset="-122"/>
                </a:rPr>
                <a:t>背景与研究意义</a:t>
              </a:r>
              <a:endParaRPr lang="zh-CN" altLang="en-US" sz="2400" dirty="0">
                <a:latin typeface="微软雅黑" panose="020B0503020204020204" charset="-122"/>
                <a:ea typeface="微软雅黑" panose="020B0503020204020204" charset="-122"/>
              </a:endParaRPr>
            </a:p>
          </p:txBody>
        </p:sp>
      </p:grpSp>
      <p:sp>
        <p:nvSpPr>
          <p:cNvPr id="25607" name="矩形 28"/>
          <p:cNvSpPr>
            <a:spLocks noChangeArrowheads="1"/>
          </p:cNvSpPr>
          <p:nvPr/>
        </p:nvSpPr>
        <p:spPr bwMode="auto">
          <a:xfrm>
            <a:off x="8635999" y="234951"/>
            <a:ext cx="3028951"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865" dirty="0">
                <a:latin typeface="微软雅黑" panose="020B0503020204020204" charset="-122"/>
                <a:ea typeface="微软雅黑" panose="020B0503020204020204" charset="-122"/>
              </a:rPr>
              <a:t>选题背景</a:t>
            </a:r>
            <a:endParaRPr lang="zh-CN" altLang="en-US" sz="1865" dirty="0">
              <a:latin typeface="微软雅黑" panose="020B0503020204020204" charset="-122"/>
              <a:ea typeface="微软雅黑" panose="020B0503020204020204" charset="-122"/>
            </a:endParaRPr>
          </a:p>
        </p:txBody>
      </p:sp>
      <p:sp>
        <p:nvSpPr>
          <p:cNvPr id="30" name="矩形 29"/>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1" name="矩形 30"/>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2" name="矩形 31"/>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3" name="矩形 32"/>
          <p:cNvSpPr/>
          <p:nvPr/>
        </p:nvSpPr>
        <p:spPr>
          <a:xfrm>
            <a:off x="10514600"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4" name="矩形 33"/>
          <p:cNvSpPr/>
          <p:nvPr/>
        </p:nvSpPr>
        <p:spPr>
          <a:xfrm>
            <a:off x="1016846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5" name="矩形 34"/>
          <p:cNvSpPr/>
          <p:nvPr/>
        </p:nvSpPr>
        <p:spPr>
          <a:xfrm>
            <a:off x="9844617" y="345017"/>
            <a:ext cx="245533" cy="184149"/>
          </a:xfrm>
          <a:prstGeom prst="rect">
            <a:avLst/>
          </a:prstGeom>
          <a:solidFill>
            <a:schemeClr val="accent6">
              <a:lumMod val="60000"/>
              <a:lumOff val="40000"/>
            </a:schemeClr>
          </a:solidFill>
          <a:ln>
            <a:solidFill>
              <a:srgbClr val="FFC000"/>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Tree>
  </p:cSld>
  <p:clrMapOvr>
    <a:masterClrMapping/>
  </p:clrMapOvr>
  <p:transition spd="slow" advClick="0" advTm="51033">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1" name="矩形 18"/>
          <p:cNvSpPr>
            <a:spLocks noChangeArrowheads="1"/>
          </p:cNvSpPr>
          <p:nvPr/>
        </p:nvSpPr>
        <p:spPr bwMode="auto">
          <a:xfrm>
            <a:off x="1047750" y="932815"/>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2400" dirty="0">
                <a:latin typeface="微软雅黑" panose="020B0503020204020204" charset="-122"/>
                <a:ea typeface="微软雅黑" panose="020B0503020204020204" charset="-122"/>
              </a:rPr>
              <a:t>情感分析</a:t>
            </a:r>
            <a:endParaRPr lang="zh-CN" altLang="en-US" sz="2400" dirty="0">
              <a:latin typeface="微软雅黑" panose="020B0503020204020204" charset="-122"/>
              <a:ea typeface="微软雅黑" panose="020B0503020204020204" charset="-122"/>
            </a:endParaRPr>
          </a:p>
        </p:txBody>
      </p:sp>
      <p:sp>
        <p:nvSpPr>
          <p:cNvPr id="25607" name="矩形 28"/>
          <p:cNvSpPr>
            <a:spLocks noChangeArrowheads="1"/>
          </p:cNvSpPr>
          <p:nvPr/>
        </p:nvSpPr>
        <p:spPr bwMode="auto">
          <a:xfrm>
            <a:off x="8635999" y="234951"/>
            <a:ext cx="3028951"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865" dirty="0">
                <a:latin typeface="微软雅黑" panose="020B0503020204020204" charset="-122"/>
                <a:ea typeface="微软雅黑" panose="020B0503020204020204" charset="-122"/>
              </a:rPr>
              <a:t>选题背景</a:t>
            </a:r>
            <a:endParaRPr lang="zh-CN" altLang="en-US" sz="1865" dirty="0">
              <a:latin typeface="微软雅黑" panose="020B0503020204020204" charset="-122"/>
              <a:ea typeface="微软雅黑" panose="020B0503020204020204" charset="-122"/>
            </a:endParaRPr>
          </a:p>
        </p:txBody>
      </p:sp>
      <p:sp>
        <p:nvSpPr>
          <p:cNvPr id="30" name="矩形 29"/>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1" name="矩形 30"/>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2" name="矩形 31"/>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3" name="矩形 32"/>
          <p:cNvSpPr/>
          <p:nvPr/>
        </p:nvSpPr>
        <p:spPr>
          <a:xfrm>
            <a:off x="10514600"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4" name="矩形 33"/>
          <p:cNvSpPr/>
          <p:nvPr/>
        </p:nvSpPr>
        <p:spPr>
          <a:xfrm>
            <a:off x="1016846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5" name="矩形 34"/>
          <p:cNvSpPr/>
          <p:nvPr/>
        </p:nvSpPr>
        <p:spPr>
          <a:xfrm>
            <a:off x="9844617" y="345017"/>
            <a:ext cx="245533" cy="184149"/>
          </a:xfrm>
          <a:prstGeom prst="rect">
            <a:avLst/>
          </a:prstGeom>
          <a:solidFill>
            <a:schemeClr val="accent6">
              <a:lumMod val="60000"/>
              <a:lumOff val="40000"/>
            </a:schemeClr>
          </a:solidFill>
          <a:ln>
            <a:solidFill>
              <a:srgbClr val="FFC000"/>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2" name="文本框 1"/>
          <p:cNvSpPr txBox="1"/>
          <p:nvPr/>
        </p:nvSpPr>
        <p:spPr>
          <a:xfrm>
            <a:off x="1047750" y="1473200"/>
            <a:ext cx="2134870" cy="460375"/>
          </a:xfrm>
          <a:prstGeom prst="rect">
            <a:avLst/>
          </a:prstGeom>
          <a:noFill/>
        </p:spPr>
        <p:txBody>
          <a:bodyPr wrap="none" rtlCol="0">
            <a:spAutoFit/>
          </a:bodyPr>
          <a:p>
            <a:pPr algn="l"/>
            <a:r>
              <a:rPr lang="en-US" altLang="zh-CN" sz="2400"/>
              <a:t>Cecchini‘s Work</a:t>
            </a:r>
            <a:endParaRPr lang="en-US" altLang="zh-CN" sz="2400"/>
          </a:p>
        </p:txBody>
      </p:sp>
      <p:sp>
        <p:nvSpPr>
          <p:cNvPr id="3" name="文本框 2"/>
          <p:cNvSpPr txBox="1"/>
          <p:nvPr/>
        </p:nvSpPr>
        <p:spPr>
          <a:xfrm>
            <a:off x="1047750" y="2026285"/>
            <a:ext cx="11146790" cy="829945"/>
          </a:xfrm>
          <a:prstGeom prst="rect">
            <a:avLst/>
          </a:prstGeom>
          <a:noFill/>
        </p:spPr>
        <p:txBody>
          <a:bodyPr wrap="none" rtlCol="0">
            <a:spAutoFit/>
          </a:bodyPr>
          <a:p>
            <a:pPr algn="l"/>
            <a:r>
              <a:rPr lang="en-US" altLang="zh-CN" sz="2400"/>
              <a:t>Cecchini</a:t>
            </a:r>
            <a:r>
              <a:rPr lang="zh-CN" altLang="en-US" sz="2400"/>
              <a:t>通过研究公司报告所使用的术语 并将其与公司历史财务结果相关联。通过</a:t>
            </a:r>
            <a:endParaRPr lang="zh-CN" altLang="en-US" sz="2400"/>
          </a:p>
          <a:p>
            <a:pPr algn="l"/>
            <a:r>
              <a:rPr lang="zh-CN" altLang="en-US" sz="2400"/>
              <a:t>配对的文本和量化活动，他预测公司破产的准确率是83.9</a:t>
            </a:r>
            <a:r>
              <a:rPr lang="en-US" altLang="zh-CN" sz="2400"/>
              <a:t>%</a:t>
            </a:r>
            <a:r>
              <a:rPr lang="zh-CN" altLang="en-US" sz="2400"/>
              <a:t>，欺诈的准确率82.0</a:t>
            </a:r>
            <a:r>
              <a:rPr lang="en-US" altLang="zh-CN" sz="2400"/>
              <a:t>%</a:t>
            </a:r>
            <a:r>
              <a:rPr lang="zh-CN" altLang="en-US" sz="2400"/>
              <a:t>。</a:t>
            </a:r>
            <a:endParaRPr lang="zh-CN" altLang="en-US" sz="2400"/>
          </a:p>
        </p:txBody>
      </p:sp>
      <p:sp>
        <p:nvSpPr>
          <p:cNvPr id="4" name="文本框 3"/>
          <p:cNvSpPr txBox="1"/>
          <p:nvPr/>
        </p:nvSpPr>
        <p:spPr>
          <a:xfrm>
            <a:off x="1699895" y="3500755"/>
            <a:ext cx="2011680" cy="460375"/>
          </a:xfrm>
          <a:prstGeom prst="rect">
            <a:avLst/>
          </a:prstGeom>
          <a:noFill/>
        </p:spPr>
        <p:txBody>
          <a:bodyPr wrap="none" rtlCol="0">
            <a:spAutoFit/>
          </a:bodyPr>
          <a:p>
            <a:r>
              <a:rPr lang="zh-CN" altLang="en-US" sz="2400"/>
              <a:t>报告中的术语</a:t>
            </a:r>
            <a:endParaRPr lang="zh-CN" altLang="en-US" sz="2400"/>
          </a:p>
        </p:txBody>
      </p:sp>
      <p:sp>
        <p:nvSpPr>
          <p:cNvPr id="5" name="文本框 4"/>
          <p:cNvSpPr txBox="1"/>
          <p:nvPr/>
        </p:nvSpPr>
        <p:spPr>
          <a:xfrm>
            <a:off x="1644650" y="4680585"/>
            <a:ext cx="2011680" cy="460375"/>
          </a:xfrm>
          <a:prstGeom prst="rect">
            <a:avLst/>
          </a:prstGeom>
          <a:noFill/>
        </p:spPr>
        <p:txBody>
          <a:bodyPr wrap="none" rtlCol="0">
            <a:spAutoFit/>
          </a:bodyPr>
          <a:p>
            <a:r>
              <a:rPr lang="zh-CN" altLang="en-US" sz="2400"/>
              <a:t>历史财务状况</a:t>
            </a:r>
            <a:endParaRPr lang="zh-CN" altLang="en-US" sz="2400"/>
          </a:p>
        </p:txBody>
      </p:sp>
      <p:graphicFrame>
        <p:nvGraphicFramePr>
          <p:cNvPr id="7" name="对象 6"/>
          <p:cNvGraphicFramePr/>
          <p:nvPr/>
        </p:nvGraphicFramePr>
        <p:xfrm>
          <a:off x="3267075" y="3576955"/>
          <a:ext cx="628650" cy="1514475"/>
        </p:xfrm>
        <a:graphic>
          <a:graphicData uri="http://schemas.openxmlformats.org/presentationml/2006/ole">
            <mc:AlternateContent xmlns:mc="http://schemas.openxmlformats.org/markup-compatibility/2006">
              <mc:Choice xmlns:v="urn:schemas-microsoft-com:vml" Requires="v">
                <p:oleObj spid="_x0000_s9" name="" r:id="rId1" imgW="389255" imgH="1504315" progId="Equation.KSEE3">
                  <p:embed/>
                </p:oleObj>
              </mc:Choice>
              <mc:Fallback>
                <p:oleObj name="" r:id="rId1" imgW="389255" imgH="1504315" progId="Equation.KSEE3">
                  <p:embed/>
                  <p:pic>
                    <p:nvPicPr>
                      <p:cNvPr id="0" name="图片 8"/>
                      <p:cNvPicPr/>
                      <p:nvPr/>
                    </p:nvPicPr>
                    <p:blipFill>
                      <a:blip r:embed="rId2"/>
                      <a:stretch>
                        <a:fillRect/>
                      </a:stretch>
                    </p:blipFill>
                    <p:spPr>
                      <a:xfrm>
                        <a:off x="3267075" y="3576955"/>
                        <a:ext cx="628650" cy="1514475"/>
                      </a:xfrm>
                      <a:prstGeom prst="rect">
                        <a:avLst/>
                      </a:prstGeom>
                      <a:ln>
                        <a:noFill/>
                      </a:ln>
                    </p:spPr>
                  </p:pic>
                </p:oleObj>
              </mc:Fallback>
            </mc:AlternateContent>
          </a:graphicData>
        </a:graphic>
      </p:graphicFrame>
      <p:sp>
        <p:nvSpPr>
          <p:cNvPr id="10" name="文本框 9"/>
          <p:cNvSpPr txBox="1"/>
          <p:nvPr/>
        </p:nvSpPr>
        <p:spPr>
          <a:xfrm>
            <a:off x="5615305" y="3636645"/>
            <a:ext cx="2464435" cy="460375"/>
          </a:xfrm>
          <a:prstGeom prst="rect">
            <a:avLst/>
          </a:prstGeom>
          <a:noFill/>
        </p:spPr>
        <p:txBody>
          <a:bodyPr wrap="none" rtlCol="0">
            <a:spAutoFit/>
          </a:bodyPr>
          <a:p>
            <a:r>
              <a:rPr lang="zh-CN" altLang="en-US" sz="2400"/>
              <a:t>破产准确率</a:t>
            </a:r>
            <a:r>
              <a:rPr lang="en-US" altLang="zh-CN" sz="2400"/>
              <a:t>83.9%</a:t>
            </a:r>
            <a:endParaRPr lang="en-US" altLang="zh-CN" sz="2400"/>
          </a:p>
        </p:txBody>
      </p:sp>
      <p:sp>
        <p:nvSpPr>
          <p:cNvPr id="11" name="文本框 10"/>
          <p:cNvSpPr txBox="1"/>
          <p:nvPr/>
        </p:nvSpPr>
        <p:spPr>
          <a:xfrm>
            <a:off x="5615305" y="4680585"/>
            <a:ext cx="2464435" cy="460375"/>
          </a:xfrm>
          <a:prstGeom prst="rect">
            <a:avLst/>
          </a:prstGeom>
          <a:noFill/>
        </p:spPr>
        <p:txBody>
          <a:bodyPr wrap="none" rtlCol="0">
            <a:spAutoFit/>
          </a:bodyPr>
          <a:p>
            <a:r>
              <a:rPr lang="zh-CN" altLang="en-US" sz="2400"/>
              <a:t>欺诈准确率</a:t>
            </a:r>
            <a:r>
              <a:rPr lang="en-US" altLang="zh-CN" sz="2400"/>
              <a:t>82.0%</a:t>
            </a:r>
            <a:endParaRPr lang="en-US" altLang="zh-CN" sz="2400"/>
          </a:p>
        </p:txBody>
      </p:sp>
      <p:graphicFrame>
        <p:nvGraphicFramePr>
          <p:cNvPr id="13" name="对象 12"/>
          <p:cNvGraphicFramePr/>
          <p:nvPr/>
        </p:nvGraphicFramePr>
        <p:xfrm>
          <a:off x="5425440" y="3703320"/>
          <a:ext cx="482600" cy="1488440"/>
        </p:xfrm>
        <a:graphic>
          <a:graphicData uri="http://schemas.openxmlformats.org/presentationml/2006/ole">
            <mc:AlternateContent xmlns:mc="http://schemas.openxmlformats.org/markup-compatibility/2006">
              <mc:Choice xmlns:v="urn:schemas-microsoft-com:vml" Requires="v">
                <p:oleObj spid="_x0000_s14" name="" r:id="rId3" imgW="76200" imgH="1043940" progId="Equation.KSEE3">
                  <p:embed/>
                </p:oleObj>
              </mc:Choice>
              <mc:Fallback>
                <p:oleObj name="" r:id="rId3" imgW="76200" imgH="1043940" progId="Equation.KSEE3">
                  <p:embed/>
                  <p:pic>
                    <p:nvPicPr>
                      <p:cNvPr id="0" name="图片 13"/>
                      <p:cNvPicPr/>
                      <p:nvPr/>
                    </p:nvPicPr>
                    <p:blipFill>
                      <a:blip r:embed="rId4"/>
                      <a:stretch>
                        <a:fillRect/>
                      </a:stretch>
                    </p:blipFill>
                    <p:spPr>
                      <a:xfrm>
                        <a:off x="5425440" y="3703320"/>
                        <a:ext cx="482600" cy="1488440"/>
                      </a:xfrm>
                      <a:prstGeom prst="rect">
                        <a:avLst/>
                      </a:prstGeom>
                    </p:spPr>
                  </p:pic>
                </p:oleObj>
              </mc:Fallback>
            </mc:AlternateContent>
          </a:graphicData>
        </a:graphic>
      </p:graphicFrame>
      <p:sp>
        <p:nvSpPr>
          <p:cNvPr id="15" name="右箭头 14"/>
          <p:cNvSpPr/>
          <p:nvPr/>
        </p:nvSpPr>
        <p:spPr>
          <a:xfrm>
            <a:off x="3989070" y="4117340"/>
            <a:ext cx="1343025" cy="43434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transition spd="slow" advClick="0" advTm="51033">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1" name="矩形 18"/>
          <p:cNvSpPr>
            <a:spLocks noChangeArrowheads="1"/>
          </p:cNvSpPr>
          <p:nvPr/>
        </p:nvSpPr>
        <p:spPr bwMode="auto">
          <a:xfrm>
            <a:off x="374650" y="932815"/>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2400" dirty="0">
                <a:latin typeface="微软雅黑" panose="020B0503020204020204" charset="-122"/>
                <a:ea typeface="微软雅黑" panose="020B0503020204020204" charset="-122"/>
              </a:rPr>
              <a:t>文本分析</a:t>
            </a:r>
            <a:endParaRPr lang="zh-CN" altLang="en-US" sz="2400" dirty="0">
              <a:latin typeface="微软雅黑" panose="020B0503020204020204" charset="-122"/>
              <a:ea typeface="微软雅黑" panose="020B0503020204020204" charset="-122"/>
            </a:endParaRPr>
          </a:p>
        </p:txBody>
      </p:sp>
      <p:sp>
        <p:nvSpPr>
          <p:cNvPr id="25607" name="矩形 28"/>
          <p:cNvSpPr>
            <a:spLocks noChangeArrowheads="1"/>
          </p:cNvSpPr>
          <p:nvPr/>
        </p:nvSpPr>
        <p:spPr bwMode="auto">
          <a:xfrm>
            <a:off x="8635999" y="234951"/>
            <a:ext cx="3028951"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865" dirty="0">
                <a:latin typeface="微软雅黑" panose="020B0503020204020204" charset="-122"/>
                <a:ea typeface="微软雅黑" panose="020B0503020204020204" charset="-122"/>
              </a:rPr>
              <a:t>选题背景</a:t>
            </a:r>
            <a:endParaRPr lang="zh-CN" altLang="en-US" sz="1865" dirty="0">
              <a:latin typeface="微软雅黑" panose="020B0503020204020204" charset="-122"/>
              <a:ea typeface="微软雅黑" panose="020B0503020204020204" charset="-122"/>
            </a:endParaRPr>
          </a:p>
        </p:txBody>
      </p:sp>
      <p:sp>
        <p:nvSpPr>
          <p:cNvPr id="30" name="矩形 29"/>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1" name="矩形 30"/>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2" name="矩形 31"/>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3" name="矩形 32"/>
          <p:cNvSpPr/>
          <p:nvPr/>
        </p:nvSpPr>
        <p:spPr>
          <a:xfrm>
            <a:off x="10514600"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4" name="矩形 33"/>
          <p:cNvSpPr/>
          <p:nvPr/>
        </p:nvSpPr>
        <p:spPr>
          <a:xfrm>
            <a:off x="1016846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5" name="矩形 34"/>
          <p:cNvSpPr/>
          <p:nvPr/>
        </p:nvSpPr>
        <p:spPr>
          <a:xfrm>
            <a:off x="9844617" y="345017"/>
            <a:ext cx="245533" cy="184149"/>
          </a:xfrm>
          <a:prstGeom prst="rect">
            <a:avLst/>
          </a:prstGeom>
          <a:solidFill>
            <a:schemeClr val="accent6">
              <a:lumMod val="60000"/>
              <a:lumOff val="40000"/>
            </a:schemeClr>
          </a:solidFill>
          <a:ln>
            <a:solidFill>
              <a:srgbClr val="FFC000"/>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graphicFrame>
        <p:nvGraphicFramePr>
          <p:cNvPr id="12" name="图示 11"/>
          <p:cNvGraphicFramePr/>
          <p:nvPr/>
        </p:nvGraphicFramePr>
        <p:xfrm>
          <a:off x="899795" y="2143125"/>
          <a:ext cx="9860915" cy="46685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advClick="0" advTm="51033">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矩形 28"/>
          <p:cNvSpPr>
            <a:spLocks noChangeArrowheads="1"/>
          </p:cNvSpPr>
          <p:nvPr/>
        </p:nvSpPr>
        <p:spPr bwMode="auto">
          <a:xfrm>
            <a:off x="8635999" y="234951"/>
            <a:ext cx="3028951"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865" dirty="0">
                <a:latin typeface="微软雅黑" panose="020B0503020204020204" charset="-122"/>
                <a:ea typeface="微软雅黑" panose="020B0503020204020204" charset="-122"/>
              </a:rPr>
              <a:t>选题背景</a:t>
            </a:r>
            <a:endParaRPr lang="zh-CN" altLang="en-US" sz="1865" dirty="0">
              <a:latin typeface="微软雅黑" panose="020B0503020204020204" charset="-122"/>
              <a:ea typeface="微软雅黑" panose="020B0503020204020204" charset="-122"/>
            </a:endParaRPr>
          </a:p>
        </p:txBody>
      </p:sp>
      <p:sp>
        <p:nvSpPr>
          <p:cNvPr id="30" name="矩形 29"/>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1" name="矩形 30"/>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2" name="矩形 31"/>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3" name="矩形 32"/>
          <p:cNvSpPr/>
          <p:nvPr/>
        </p:nvSpPr>
        <p:spPr>
          <a:xfrm>
            <a:off x="10514600"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4" name="矩形 33"/>
          <p:cNvSpPr/>
          <p:nvPr/>
        </p:nvSpPr>
        <p:spPr>
          <a:xfrm>
            <a:off x="1016846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5" name="矩形 34"/>
          <p:cNvSpPr/>
          <p:nvPr/>
        </p:nvSpPr>
        <p:spPr>
          <a:xfrm>
            <a:off x="9844617" y="345017"/>
            <a:ext cx="245533" cy="184149"/>
          </a:xfrm>
          <a:prstGeom prst="rect">
            <a:avLst/>
          </a:prstGeom>
          <a:solidFill>
            <a:schemeClr val="accent6">
              <a:lumMod val="60000"/>
              <a:lumOff val="40000"/>
            </a:schemeClr>
          </a:solidFill>
          <a:ln>
            <a:solidFill>
              <a:srgbClr val="FFC000"/>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2" name="矩形 18"/>
          <p:cNvSpPr>
            <a:spLocks noChangeArrowheads="1"/>
          </p:cNvSpPr>
          <p:nvPr/>
        </p:nvSpPr>
        <p:spPr bwMode="auto">
          <a:xfrm>
            <a:off x="374650" y="932815"/>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2400" dirty="0">
                <a:latin typeface="微软雅黑" panose="020B0503020204020204" charset="-122"/>
                <a:ea typeface="微软雅黑" panose="020B0503020204020204" charset="-122"/>
              </a:rPr>
              <a:t>系统设计</a:t>
            </a:r>
            <a:endParaRPr lang="zh-CN" altLang="en-US" sz="2400" dirty="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1412875" y="1621155"/>
            <a:ext cx="9847580" cy="4773295"/>
          </a:xfrm>
          <a:prstGeom prst="rect">
            <a:avLst/>
          </a:prstGeom>
        </p:spPr>
      </p:pic>
      <p:sp>
        <p:nvSpPr>
          <p:cNvPr id="4" name="文本框 3"/>
          <p:cNvSpPr txBox="1"/>
          <p:nvPr/>
        </p:nvSpPr>
        <p:spPr>
          <a:xfrm>
            <a:off x="1539875" y="5843270"/>
            <a:ext cx="1953260" cy="460375"/>
          </a:xfrm>
          <a:prstGeom prst="rect">
            <a:avLst/>
          </a:prstGeom>
          <a:noFill/>
        </p:spPr>
        <p:txBody>
          <a:bodyPr wrap="none" rtlCol="0">
            <a:spAutoFit/>
          </a:bodyPr>
          <a:p>
            <a:r>
              <a:rPr lang="en-US" altLang="zh-CN" sz="2400"/>
              <a:t>OpinionFinder</a:t>
            </a:r>
            <a:endParaRPr lang="en-US" altLang="zh-CN" sz="2400"/>
          </a:p>
        </p:txBody>
      </p:sp>
      <p:cxnSp>
        <p:nvCxnSpPr>
          <p:cNvPr id="5" name="直接箭头连接符 4"/>
          <p:cNvCxnSpPr>
            <a:stCxn id="4" idx="3"/>
          </p:cNvCxnSpPr>
          <p:nvPr/>
        </p:nvCxnSpPr>
        <p:spPr>
          <a:xfrm flipV="1">
            <a:off x="3493135" y="5738495"/>
            <a:ext cx="1438910" cy="33528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
        <p:nvSpPr>
          <p:cNvPr id="6" name="文本框 5"/>
          <p:cNvSpPr txBox="1"/>
          <p:nvPr/>
        </p:nvSpPr>
        <p:spPr>
          <a:xfrm>
            <a:off x="374650" y="3068320"/>
            <a:ext cx="2926080" cy="829945"/>
          </a:xfrm>
          <a:prstGeom prst="rect">
            <a:avLst/>
          </a:prstGeom>
          <a:noFill/>
        </p:spPr>
        <p:txBody>
          <a:bodyPr wrap="none" rtlCol="0">
            <a:spAutoFit/>
          </a:bodyPr>
          <a:p>
            <a:r>
              <a:rPr lang="en-US" altLang="zh-CN" sz="2400"/>
              <a:t>特征</a:t>
            </a:r>
            <a:r>
              <a:rPr lang="zh-CN" altLang="en-US" sz="2400"/>
              <a:t>词出现次数</a:t>
            </a:r>
            <a:r>
              <a:rPr lang="en-US" altLang="zh-CN" sz="2400"/>
              <a:t>&gt;=3,</a:t>
            </a:r>
            <a:endParaRPr lang="en-US" altLang="zh-CN" sz="2400"/>
          </a:p>
          <a:p>
            <a:r>
              <a:rPr lang="zh-CN" altLang="en-US" sz="2400"/>
              <a:t>减少稀有术语的噪音</a:t>
            </a:r>
            <a:endParaRPr lang="zh-CN" altLang="en-US" sz="2400"/>
          </a:p>
        </p:txBody>
      </p:sp>
      <p:cxnSp>
        <p:nvCxnSpPr>
          <p:cNvPr id="7" name="直接箭头连接符 6"/>
          <p:cNvCxnSpPr>
            <a:stCxn id="6" idx="3"/>
          </p:cNvCxnSpPr>
          <p:nvPr/>
        </p:nvCxnSpPr>
        <p:spPr>
          <a:xfrm>
            <a:off x="3300730" y="3483610"/>
            <a:ext cx="1486535" cy="12255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Tree>
  </p:cSld>
  <p:clrMapOvr>
    <a:masterClrMapping/>
  </p:clrMapOvr>
  <p:transition spd="slow" advClick="0" advTm="51033">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矩形 28"/>
          <p:cNvSpPr>
            <a:spLocks noChangeArrowheads="1"/>
          </p:cNvSpPr>
          <p:nvPr/>
        </p:nvSpPr>
        <p:spPr bwMode="auto">
          <a:xfrm>
            <a:off x="8635999" y="234951"/>
            <a:ext cx="3028951"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865" dirty="0">
                <a:latin typeface="微软雅黑" panose="020B0503020204020204" charset="-122"/>
                <a:ea typeface="微软雅黑" panose="020B0503020204020204" charset="-122"/>
              </a:rPr>
              <a:t>选题背景</a:t>
            </a:r>
            <a:endParaRPr lang="zh-CN" altLang="en-US" sz="1865" dirty="0">
              <a:latin typeface="微软雅黑" panose="020B0503020204020204" charset="-122"/>
              <a:ea typeface="微软雅黑" panose="020B0503020204020204" charset="-122"/>
            </a:endParaRPr>
          </a:p>
        </p:txBody>
      </p:sp>
      <p:sp>
        <p:nvSpPr>
          <p:cNvPr id="30" name="矩形 29"/>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1" name="矩形 30"/>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2" name="矩形 31"/>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3" name="矩形 32"/>
          <p:cNvSpPr/>
          <p:nvPr/>
        </p:nvSpPr>
        <p:spPr>
          <a:xfrm>
            <a:off x="10514600"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4" name="矩形 33"/>
          <p:cNvSpPr/>
          <p:nvPr/>
        </p:nvSpPr>
        <p:spPr>
          <a:xfrm>
            <a:off x="1016846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5" name="矩形 34"/>
          <p:cNvSpPr/>
          <p:nvPr/>
        </p:nvSpPr>
        <p:spPr>
          <a:xfrm>
            <a:off x="9844617" y="345017"/>
            <a:ext cx="245533" cy="184149"/>
          </a:xfrm>
          <a:prstGeom prst="rect">
            <a:avLst/>
          </a:prstGeom>
          <a:solidFill>
            <a:schemeClr val="accent6">
              <a:lumMod val="60000"/>
              <a:lumOff val="40000"/>
            </a:schemeClr>
          </a:solidFill>
          <a:ln>
            <a:solidFill>
              <a:srgbClr val="FFC000"/>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2" name="矩形 18"/>
          <p:cNvSpPr>
            <a:spLocks noChangeArrowheads="1"/>
          </p:cNvSpPr>
          <p:nvPr/>
        </p:nvSpPr>
        <p:spPr bwMode="auto">
          <a:xfrm>
            <a:off x="374650" y="932815"/>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2400" dirty="0">
                <a:latin typeface="微软雅黑" panose="020B0503020204020204" charset="-122"/>
                <a:ea typeface="微软雅黑" panose="020B0503020204020204" charset="-122"/>
              </a:rPr>
              <a:t>模型生成</a:t>
            </a:r>
            <a:endParaRPr lang="zh-CN" altLang="en-US" sz="2400" dirty="0">
              <a:latin typeface="微软雅黑" panose="020B0503020204020204" charset="-122"/>
              <a:ea typeface="微软雅黑" panose="020B0503020204020204" charset="-122"/>
            </a:endParaRPr>
          </a:p>
        </p:txBody>
      </p:sp>
      <p:sp>
        <p:nvSpPr>
          <p:cNvPr id="8" name="文本框 7"/>
          <p:cNvSpPr txBox="1"/>
          <p:nvPr/>
        </p:nvSpPr>
        <p:spPr>
          <a:xfrm>
            <a:off x="1023620" y="1763395"/>
            <a:ext cx="10395585" cy="2676525"/>
          </a:xfrm>
          <a:prstGeom prst="rect">
            <a:avLst/>
          </a:prstGeom>
          <a:noFill/>
        </p:spPr>
        <p:txBody>
          <a:bodyPr wrap="none" rtlCol="0">
            <a:spAutoFit/>
          </a:bodyPr>
          <a:p>
            <a:pPr algn="l"/>
            <a:r>
              <a:rPr lang="zh-CN" altLang="en-US" sz="2400"/>
              <a:t>将训练集数据分成三部分，分别用于模型训练</a:t>
            </a:r>
            <a:endParaRPr lang="zh-CN" altLang="en-US" sz="2400"/>
          </a:p>
          <a:p>
            <a:pPr algn="l"/>
            <a:r>
              <a:rPr lang="zh-CN" altLang="en-US" sz="2400"/>
              <a:t>模型</a:t>
            </a:r>
            <a:r>
              <a:rPr lang="en-US" altLang="zh-CN" sz="2400"/>
              <a:t>1</a:t>
            </a:r>
            <a:r>
              <a:rPr lang="zh-CN" altLang="en-US" sz="2400"/>
              <a:t>：训练集数据只包含文章的专有名词短语和文章发布时的股票价格，</a:t>
            </a:r>
            <a:endParaRPr lang="zh-CN" altLang="en-US" sz="2400"/>
          </a:p>
          <a:p>
            <a:pPr algn="l"/>
            <a:r>
              <a:rPr lang="zh-CN" altLang="en-US" sz="2400"/>
              <a:t>不包含情感特征。</a:t>
            </a:r>
            <a:endParaRPr lang="zh-CN" altLang="en-US" sz="2400"/>
          </a:p>
          <a:p>
            <a:pPr algn="l"/>
            <a:r>
              <a:rPr lang="zh-CN" altLang="en-US" sz="2400"/>
              <a:t>模型</a:t>
            </a:r>
            <a:r>
              <a:rPr lang="en-US" altLang="zh-CN" sz="2400"/>
              <a:t>2</a:t>
            </a:r>
            <a:r>
              <a:rPr lang="zh-CN" altLang="en-US" sz="2400"/>
              <a:t>：</a:t>
            </a:r>
            <a:r>
              <a:rPr lang="zh-CN" altLang="en-US" sz="2400">
                <a:sym typeface="+mn-ea"/>
              </a:rPr>
              <a:t>训练集数据包含文章的专有名词短语和文章发布时的股票价格，</a:t>
            </a:r>
            <a:endParaRPr lang="zh-CN" altLang="en-US" sz="2400">
              <a:sym typeface="+mn-ea"/>
            </a:endParaRPr>
          </a:p>
          <a:p>
            <a:pPr algn="l"/>
            <a:r>
              <a:rPr lang="zh-CN" altLang="en-US" sz="2400">
                <a:sym typeface="+mn-ea"/>
              </a:rPr>
              <a:t>以及主观、客观和中立的三种</a:t>
            </a:r>
            <a:r>
              <a:rPr lang="zh-CN" altLang="en-US" sz="2400"/>
              <a:t>情感特征。</a:t>
            </a:r>
            <a:endParaRPr lang="zh-CN" altLang="en-US" sz="2400"/>
          </a:p>
          <a:p>
            <a:pPr algn="l"/>
            <a:r>
              <a:rPr lang="zh-CN" altLang="en-US" sz="2400"/>
              <a:t>模型</a:t>
            </a:r>
            <a:r>
              <a:rPr lang="en-US" altLang="zh-CN" sz="2400"/>
              <a:t>3</a:t>
            </a:r>
            <a:r>
              <a:rPr lang="zh-CN" altLang="en-US" sz="2400"/>
              <a:t>：</a:t>
            </a:r>
            <a:r>
              <a:rPr lang="zh-CN" altLang="en-US" sz="2400">
                <a:sym typeface="+mn-ea"/>
              </a:rPr>
              <a:t>训练集数据包含文章的专有名词短语和文章发布时的股票价格，以及</a:t>
            </a:r>
            <a:endParaRPr lang="zh-CN" altLang="en-US" sz="2400">
              <a:sym typeface="+mn-ea"/>
            </a:endParaRPr>
          </a:p>
          <a:p>
            <a:pPr algn="l"/>
            <a:r>
              <a:rPr lang="zh-CN" altLang="en-US" sz="2400">
                <a:sym typeface="+mn-ea"/>
              </a:rPr>
              <a:t>情感为主观时的消极、积极和中立的三种子特征。</a:t>
            </a:r>
            <a:endParaRPr lang="zh-CN" altLang="en-US" sz="2400">
              <a:sym typeface="+mn-ea"/>
            </a:endParaRPr>
          </a:p>
        </p:txBody>
      </p:sp>
      <p:sp>
        <p:nvSpPr>
          <p:cNvPr id="9" name="椭圆 8"/>
          <p:cNvSpPr/>
          <p:nvPr/>
        </p:nvSpPr>
        <p:spPr>
          <a:xfrm>
            <a:off x="1487170" y="4859020"/>
            <a:ext cx="2052320" cy="1006475"/>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a:t>训练集数据</a:t>
            </a:r>
            <a:endParaRPr lang="zh-CN" altLang="en-US" sz="2400" dirty="0"/>
          </a:p>
        </p:txBody>
      </p:sp>
      <p:sp>
        <p:nvSpPr>
          <p:cNvPr id="10" name="椭圆 9"/>
          <p:cNvSpPr/>
          <p:nvPr/>
        </p:nvSpPr>
        <p:spPr>
          <a:xfrm>
            <a:off x="4726940" y="4855845"/>
            <a:ext cx="2052320" cy="1006475"/>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dirty="0"/>
              <a:t>SVR</a:t>
            </a:r>
            <a:endParaRPr lang="zh-CN" altLang="en-US" sz="2400" dirty="0"/>
          </a:p>
        </p:txBody>
      </p:sp>
      <p:sp>
        <p:nvSpPr>
          <p:cNvPr id="11" name="椭圆 10"/>
          <p:cNvSpPr/>
          <p:nvPr/>
        </p:nvSpPr>
        <p:spPr>
          <a:xfrm>
            <a:off x="7957185" y="4884420"/>
            <a:ext cx="2052320" cy="1006475"/>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a:t>模型</a:t>
            </a:r>
            <a:endParaRPr lang="zh-CN" altLang="en-US" sz="2400" dirty="0"/>
          </a:p>
        </p:txBody>
      </p:sp>
      <p:cxnSp>
        <p:nvCxnSpPr>
          <p:cNvPr id="12" name="直接箭头连接符 11"/>
          <p:cNvCxnSpPr>
            <a:stCxn id="9" idx="6"/>
            <a:endCxn id="10" idx="2"/>
          </p:cNvCxnSpPr>
          <p:nvPr/>
        </p:nvCxnSpPr>
        <p:spPr>
          <a:xfrm flipV="1">
            <a:off x="3539490" y="5359400"/>
            <a:ext cx="1187450" cy="31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a:endCxn id="11" idx="2"/>
          </p:cNvCxnSpPr>
          <p:nvPr/>
        </p:nvCxnSpPr>
        <p:spPr>
          <a:xfrm flipV="1">
            <a:off x="6791960" y="5387975"/>
            <a:ext cx="1165225" cy="171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ransition spd="slow" advClick="0" advTm="51033">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矩形 28"/>
          <p:cNvSpPr>
            <a:spLocks noChangeArrowheads="1"/>
          </p:cNvSpPr>
          <p:nvPr/>
        </p:nvSpPr>
        <p:spPr bwMode="auto">
          <a:xfrm>
            <a:off x="8635999" y="234951"/>
            <a:ext cx="3028951"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865" dirty="0">
                <a:latin typeface="微软雅黑" panose="020B0503020204020204" charset="-122"/>
                <a:ea typeface="微软雅黑" panose="020B0503020204020204" charset="-122"/>
              </a:rPr>
              <a:t>选题背景</a:t>
            </a:r>
            <a:endParaRPr lang="zh-CN" altLang="en-US" sz="1865" dirty="0">
              <a:latin typeface="微软雅黑" panose="020B0503020204020204" charset="-122"/>
              <a:ea typeface="微软雅黑" panose="020B0503020204020204" charset="-122"/>
            </a:endParaRPr>
          </a:p>
        </p:txBody>
      </p:sp>
      <p:sp>
        <p:nvSpPr>
          <p:cNvPr id="30" name="矩形 29"/>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1" name="矩形 30"/>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2" name="矩形 31"/>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3" name="矩形 32"/>
          <p:cNvSpPr/>
          <p:nvPr/>
        </p:nvSpPr>
        <p:spPr>
          <a:xfrm>
            <a:off x="10514600"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4" name="矩形 33"/>
          <p:cNvSpPr/>
          <p:nvPr/>
        </p:nvSpPr>
        <p:spPr>
          <a:xfrm>
            <a:off x="1016846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5" name="矩形 34"/>
          <p:cNvSpPr/>
          <p:nvPr/>
        </p:nvSpPr>
        <p:spPr>
          <a:xfrm>
            <a:off x="9844617" y="345017"/>
            <a:ext cx="245533" cy="184149"/>
          </a:xfrm>
          <a:prstGeom prst="rect">
            <a:avLst/>
          </a:prstGeom>
          <a:solidFill>
            <a:schemeClr val="accent6">
              <a:lumMod val="60000"/>
              <a:lumOff val="40000"/>
            </a:schemeClr>
          </a:solidFill>
          <a:ln>
            <a:solidFill>
              <a:srgbClr val="FFC000"/>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2" name="矩形 18"/>
          <p:cNvSpPr>
            <a:spLocks noChangeArrowheads="1"/>
          </p:cNvSpPr>
          <p:nvPr/>
        </p:nvSpPr>
        <p:spPr bwMode="auto">
          <a:xfrm>
            <a:off x="374650" y="932815"/>
            <a:ext cx="1706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2400" dirty="0">
                <a:latin typeface="微软雅黑" panose="020B0503020204020204" charset="-122"/>
                <a:ea typeface="微软雅黑" panose="020B0503020204020204" charset="-122"/>
              </a:rPr>
              <a:t>预测和评估</a:t>
            </a:r>
            <a:endParaRPr lang="zh-CN" altLang="en-US" sz="2400" dirty="0">
              <a:latin typeface="微软雅黑" panose="020B0503020204020204" charset="-122"/>
              <a:ea typeface="微软雅黑" panose="020B0503020204020204" charset="-122"/>
            </a:endParaRPr>
          </a:p>
        </p:txBody>
      </p:sp>
      <p:sp>
        <p:nvSpPr>
          <p:cNvPr id="3" name="文本框 2"/>
          <p:cNvSpPr txBox="1"/>
          <p:nvPr/>
        </p:nvSpPr>
        <p:spPr>
          <a:xfrm>
            <a:off x="1588770" y="1657985"/>
            <a:ext cx="5652135" cy="1568450"/>
          </a:xfrm>
          <a:prstGeom prst="rect">
            <a:avLst/>
          </a:prstGeom>
          <a:noFill/>
        </p:spPr>
        <p:txBody>
          <a:bodyPr wrap="none" rtlCol="0">
            <a:spAutoFit/>
          </a:bodyPr>
          <a:p>
            <a:pPr algn="l"/>
            <a:r>
              <a:rPr lang="zh-CN" altLang="en-US" sz="2400"/>
              <a:t>测试数据集：</a:t>
            </a:r>
            <a:endParaRPr lang="zh-CN" altLang="en-US" sz="2400"/>
          </a:p>
          <a:p>
            <a:pPr algn="l"/>
            <a:r>
              <a:rPr lang="zh-CN" altLang="en-US" sz="2400"/>
              <a:t>公司数据： </a:t>
            </a:r>
            <a:r>
              <a:rPr lang="en-US" altLang="zh-CN" sz="2400"/>
              <a:t>S&amp;P  top500</a:t>
            </a:r>
            <a:endParaRPr lang="en-US" altLang="zh-CN" sz="2400"/>
          </a:p>
          <a:p>
            <a:pPr algn="l"/>
            <a:r>
              <a:rPr lang="zh-CN" altLang="en-US" sz="2400"/>
              <a:t>新闻数据： 10:30am</a:t>
            </a:r>
            <a:r>
              <a:rPr lang="en-US" altLang="zh-CN" sz="2400"/>
              <a:t>——</a:t>
            </a:r>
            <a:r>
              <a:rPr lang="zh-CN" altLang="en-US" sz="2400"/>
              <a:t>3:40pm 财经新闻</a:t>
            </a:r>
            <a:endParaRPr lang="zh-CN" altLang="en-US" sz="2400"/>
          </a:p>
          <a:p>
            <a:endParaRPr lang="zh-CN" altLang="en-US" sz="2400"/>
          </a:p>
        </p:txBody>
      </p:sp>
      <p:sp>
        <p:nvSpPr>
          <p:cNvPr id="4" name="文本框 3"/>
          <p:cNvSpPr txBox="1"/>
          <p:nvPr/>
        </p:nvSpPr>
        <p:spPr>
          <a:xfrm>
            <a:off x="1588770" y="3009265"/>
            <a:ext cx="6350000" cy="2676525"/>
          </a:xfrm>
          <a:prstGeom prst="rect">
            <a:avLst/>
          </a:prstGeom>
          <a:noFill/>
        </p:spPr>
        <p:txBody>
          <a:bodyPr wrap="none" rtlCol="0">
            <a:spAutoFit/>
          </a:bodyPr>
          <a:p>
            <a:pPr algn="l"/>
            <a:r>
              <a:rPr lang="zh-CN" altLang="en-US" sz="2400"/>
              <a:t>预测：</a:t>
            </a:r>
            <a:endParaRPr lang="zh-CN" altLang="en-US" sz="2400"/>
          </a:p>
          <a:p>
            <a:pPr algn="l"/>
            <a:r>
              <a:rPr lang="zh-CN" altLang="en-US" sz="2400"/>
              <a:t>误差：MSE=(1/n)Σ(Predicted−Actual)</a:t>
            </a:r>
            <a:r>
              <a:rPr lang="en-US" altLang="zh-CN" sz="2400"/>
              <a:t>^</a:t>
            </a:r>
            <a:r>
              <a:rPr lang="zh-CN" altLang="en-US" sz="2400"/>
              <a:t> 2 </a:t>
            </a:r>
            <a:endParaRPr lang="zh-CN" altLang="en-US" sz="2400"/>
          </a:p>
          <a:p>
            <a:pPr algn="l"/>
            <a:r>
              <a:rPr lang="zh-CN" altLang="en-US" sz="2400"/>
              <a:t>价格走势：</a:t>
            </a:r>
            <a:r>
              <a:rPr lang="en-US" altLang="zh-CN" sz="2400"/>
              <a:t>Raise or Down %</a:t>
            </a:r>
            <a:endParaRPr lang="en-US" altLang="zh-CN" sz="2400"/>
          </a:p>
          <a:p>
            <a:pPr algn="l"/>
            <a:r>
              <a:rPr lang="zh-CN" altLang="en-US" sz="2400"/>
              <a:t>交易行为：预期超过</a:t>
            </a:r>
            <a:r>
              <a:rPr lang="en-US" altLang="zh-CN" sz="2400"/>
              <a:t>1%</a:t>
            </a:r>
            <a:r>
              <a:rPr lang="zh-CN" altLang="en-US" sz="2400"/>
              <a:t>，买进，</a:t>
            </a:r>
            <a:r>
              <a:rPr lang="en-US" altLang="zh-CN" sz="2400"/>
              <a:t>20</a:t>
            </a:r>
            <a:r>
              <a:rPr lang="zh-CN" altLang="en-US" sz="2400"/>
              <a:t>分钟后卖出</a:t>
            </a:r>
            <a:endParaRPr lang="zh-CN" altLang="en-US" sz="2400"/>
          </a:p>
          <a:p>
            <a:pPr algn="l"/>
            <a:endParaRPr lang="en-US" altLang="zh-CN" sz="2400"/>
          </a:p>
          <a:p>
            <a:pPr algn="l"/>
            <a:endParaRPr lang="zh-CN" altLang="en-US" sz="2400"/>
          </a:p>
          <a:p>
            <a:endParaRPr lang="zh-CN" altLang="en-US" sz="2400"/>
          </a:p>
        </p:txBody>
      </p:sp>
    </p:spTree>
  </p:cSld>
  <p:clrMapOvr>
    <a:masterClrMapping/>
  </p:clrMapOvr>
  <p:transition spd="slow" advClick="0" advTm="51033">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矩形 28"/>
          <p:cNvSpPr>
            <a:spLocks noChangeArrowheads="1"/>
          </p:cNvSpPr>
          <p:nvPr/>
        </p:nvSpPr>
        <p:spPr bwMode="auto">
          <a:xfrm>
            <a:off x="8635999" y="234951"/>
            <a:ext cx="3028951"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865" dirty="0">
                <a:latin typeface="微软雅黑" panose="020B0503020204020204" charset="-122"/>
                <a:ea typeface="微软雅黑" panose="020B0503020204020204" charset="-122"/>
              </a:rPr>
              <a:t>选题背景</a:t>
            </a:r>
            <a:endParaRPr lang="zh-CN" altLang="en-US" sz="1865" dirty="0">
              <a:latin typeface="微软雅黑" panose="020B0503020204020204" charset="-122"/>
              <a:ea typeface="微软雅黑" panose="020B0503020204020204" charset="-122"/>
            </a:endParaRPr>
          </a:p>
        </p:txBody>
      </p:sp>
      <p:sp>
        <p:nvSpPr>
          <p:cNvPr id="30" name="矩形 29"/>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1" name="矩形 30"/>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2" name="矩形 31"/>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3" name="矩形 32"/>
          <p:cNvSpPr/>
          <p:nvPr/>
        </p:nvSpPr>
        <p:spPr>
          <a:xfrm>
            <a:off x="10514600"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4" name="矩形 33"/>
          <p:cNvSpPr/>
          <p:nvPr/>
        </p:nvSpPr>
        <p:spPr>
          <a:xfrm>
            <a:off x="1016846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5" name="矩形 34"/>
          <p:cNvSpPr/>
          <p:nvPr/>
        </p:nvSpPr>
        <p:spPr>
          <a:xfrm>
            <a:off x="9844617" y="345017"/>
            <a:ext cx="245533" cy="184149"/>
          </a:xfrm>
          <a:prstGeom prst="rect">
            <a:avLst/>
          </a:prstGeom>
          <a:solidFill>
            <a:schemeClr val="accent6">
              <a:lumMod val="60000"/>
              <a:lumOff val="40000"/>
            </a:schemeClr>
          </a:solidFill>
          <a:ln>
            <a:solidFill>
              <a:srgbClr val="FFC000"/>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2" name="矩形 18"/>
          <p:cNvSpPr>
            <a:spLocks noChangeArrowheads="1"/>
          </p:cNvSpPr>
          <p:nvPr/>
        </p:nvSpPr>
        <p:spPr bwMode="auto">
          <a:xfrm>
            <a:off x="374650" y="932815"/>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2400" dirty="0">
                <a:latin typeface="微软雅黑" panose="020B0503020204020204" charset="-122"/>
                <a:ea typeface="微软雅黑" panose="020B0503020204020204" charset="-122"/>
              </a:rPr>
              <a:t>预测结果</a:t>
            </a:r>
            <a:endParaRPr lang="zh-CN" altLang="en-US" sz="2400" dirty="0">
              <a:latin typeface="微软雅黑" panose="020B0503020204020204" charset="-122"/>
              <a:ea typeface="微软雅黑" panose="020B0503020204020204" charset="-122"/>
            </a:endParaRPr>
          </a:p>
        </p:txBody>
      </p:sp>
      <p:sp>
        <p:nvSpPr>
          <p:cNvPr id="5" name="文本框 4"/>
          <p:cNvSpPr txBox="1"/>
          <p:nvPr/>
        </p:nvSpPr>
        <p:spPr>
          <a:xfrm>
            <a:off x="374650" y="1842135"/>
            <a:ext cx="5786755" cy="460375"/>
          </a:xfrm>
          <a:prstGeom prst="rect">
            <a:avLst/>
          </a:prstGeom>
          <a:noFill/>
        </p:spPr>
        <p:txBody>
          <a:bodyPr wrap="none" rtlCol="0">
            <a:spAutoFit/>
          </a:bodyPr>
          <a:p>
            <a:pPr algn="l"/>
            <a:r>
              <a:rPr lang="zh-CN" altLang="en-US" sz="2400"/>
              <a:t>客观性/主观性是否影响新闻报道的预测？</a:t>
            </a:r>
            <a:endParaRPr lang="zh-CN" altLang="en-US" sz="2400"/>
          </a:p>
        </p:txBody>
      </p:sp>
      <p:pic>
        <p:nvPicPr>
          <p:cNvPr id="6" name="图片 5" descr="捕获"/>
          <p:cNvPicPr>
            <a:picLocks noChangeAspect="1"/>
          </p:cNvPicPr>
          <p:nvPr/>
        </p:nvPicPr>
        <p:blipFill>
          <a:blip r:embed="rId1"/>
          <a:stretch>
            <a:fillRect/>
          </a:stretch>
        </p:blipFill>
        <p:spPr>
          <a:xfrm>
            <a:off x="534035" y="2847975"/>
            <a:ext cx="5093335" cy="2227580"/>
          </a:xfrm>
          <a:prstGeom prst="rect">
            <a:avLst/>
          </a:prstGeom>
        </p:spPr>
      </p:pic>
      <p:sp>
        <p:nvSpPr>
          <p:cNvPr id="7" name="文本框 6"/>
          <p:cNvSpPr txBox="1"/>
          <p:nvPr/>
        </p:nvSpPr>
        <p:spPr>
          <a:xfrm>
            <a:off x="6471920" y="1934210"/>
            <a:ext cx="4567555" cy="829945"/>
          </a:xfrm>
          <a:prstGeom prst="rect">
            <a:avLst/>
          </a:prstGeom>
          <a:noFill/>
        </p:spPr>
        <p:txBody>
          <a:bodyPr wrap="none" rtlCol="0">
            <a:spAutoFit/>
          </a:bodyPr>
          <a:p>
            <a:pPr algn="l"/>
            <a:r>
              <a:rPr lang="zh-CN" altLang="en-US" sz="2400"/>
              <a:t>正面/负面的主观性是否会影响新</a:t>
            </a:r>
            <a:endParaRPr lang="zh-CN" altLang="en-US" sz="2400"/>
          </a:p>
          <a:p>
            <a:pPr algn="l"/>
            <a:r>
              <a:rPr lang="zh-CN" altLang="en-US" sz="2400"/>
              <a:t>闻报道的预测？</a:t>
            </a:r>
            <a:endParaRPr lang="zh-CN" altLang="en-US" sz="2400"/>
          </a:p>
        </p:txBody>
      </p:sp>
      <p:pic>
        <p:nvPicPr>
          <p:cNvPr id="8" name="图片 7" descr="捕获"/>
          <p:cNvPicPr>
            <a:picLocks noChangeAspect="1"/>
          </p:cNvPicPr>
          <p:nvPr/>
        </p:nvPicPr>
        <p:blipFill>
          <a:blip r:embed="rId2"/>
          <a:stretch>
            <a:fillRect/>
          </a:stretch>
        </p:blipFill>
        <p:spPr>
          <a:xfrm>
            <a:off x="6471920" y="2987675"/>
            <a:ext cx="5408295" cy="2087880"/>
          </a:xfrm>
          <a:prstGeom prst="rect">
            <a:avLst/>
          </a:prstGeom>
        </p:spPr>
      </p:pic>
      <p:sp>
        <p:nvSpPr>
          <p:cNvPr id="9" name="文本框 8"/>
          <p:cNvSpPr txBox="1"/>
          <p:nvPr/>
        </p:nvSpPr>
        <p:spPr>
          <a:xfrm>
            <a:off x="702945" y="5075555"/>
            <a:ext cx="4450080" cy="829945"/>
          </a:xfrm>
          <a:prstGeom prst="rect">
            <a:avLst/>
          </a:prstGeom>
          <a:noFill/>
        </p:spPr>
        <p:txBody>
          <a:bodyPr wrap="none" rtlCol="0">
            <a:spAutoFit/>
          </a:bodyPr>
          <a:p>
            <a:r>
              <a:rPr lang="zh-CN" altLang="en-US" sz="2400"/>
              <a:t>主观新闻对价格走向和交易回报</a:t>
            </a:r>
            <a:endParaRPr lang="zh-CN" altLang="en-US" sz="2400"/>
          </a:p>
          <a:p>
            <a:r>
              <a:rPr lang="zh-CN" altLang="en-US" sz="2400"/>
              <a:t>预测效果最好。</a:t>
            </a:r>
            <a:endParaRPr lang="zh-CN" altLang="en-US" sz="2400"/>
          </a:p>
        </p:txBody>
      </p:sp>
      <p:sp>
        <p:nvSpPr>
          <p:cNvPr id="10" name="文本框 9"/>
          <p:cNvSpPr txBox="1"/>
          <p:nvPr/>
        </p:nvSpPr>
        <p:spPr>
          <a:xfrm>
            <a:off x="6798945" y="5075555"/>
            <a:ext cx="4754880" cy="1568450"/>
          </a:xfrm>
          <a:prstGeom prst="rect">
            <a:avLst/>
          </a:prstGeom>
          <a:noFill/>
        </p:spPr>
        <p:txBody>
          <a:bodyPr wrap="none" rtlCol="0">
            <a:spAutoFit/>
          </a:bodyPr>
          <a:p>
            <a:pPr algn="l"/>
            <a:r>
              <a:rPr lang="zh-CN" altLang="en-US" sz="2400"/>
              <a:t>主观新闻的积极子类对价格下降有</a:t>
            </a:r>
            <a:endParaRPr lang="zh-CN" altLang="en-US" sz="2400"/>
          </a:p>
          <a:p>
            <a:pPr algn="l"/>
            <a:r>
              <a:rPr lang="zh-CN" altLang="en-US" sz="2400"/>
              <a:t>最好的预测，</a:t>
            </a:r>
            <a:r>
              <a:rPr lang="zh-CN" altLang="en-US" sz="2400">
                <a:sym typeface="+mn-ea"/>
              </a:rPr>
              <a:t>主观新闻的消极子类</a:t>
            </a:r>
            <a:endParaRPr lang="zh-CN" altLang="en-US" sz="2400">
              <a:sym typeface="+mn-ea"/>
            </a:endParaRPr>
          </a:p>
          <a:p>
            <a:pPr algn="l"/>
            <a:r>
              <a:rPr lang="zh-CN" altLang="en-US" sz="2400">
                <a:sym typeface="+mn-ea"/>
              </a:rPr>
              <a:t>对价格上升有最好的预测。</a:t>
            </a:r>
            <a:endParaRPr lang="zh-CN" altLang="en-US" sz="2400">
              <a:sym typeface="+mn-ea"/>
            </a:endParaRPr>
          </a:p>
          <a:p>
            <a:endParaRPr lang="zh-CN" altLang="en-US" sz="2400">
              <a:sym typeface="+mn-ea"/>
            </a:endParaRPr>
          </a:p>
        </p:txBody>
      </p:sp>
    </p:spTree>
  </p:cSld>
  <p:clrMapOvr>
    <a:masterClrMapping/>
  </p:clrMapOvr>
  <p:transition spd="slow" advClick="0" advTm="51033">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矩形 28"/>
          <p:cNvSpPr>
            <a:spLocks noChangeArrowheads="1"/>
          </p:cNvSpPr>
          <p:nvPr/>
        </p:nvSpPr>
        <p:spPr bwMode="auto">
          <a:xfrm>
            <a:off x="8635999" y="234951"/>
            <a:ext cx="3028951"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865" dirty="0">
                <a:latin typeface="微软雅黑" panose="020B0503020204020204" charset="-122"/>
                <a:ea typeface="微软雅黑" panose="020B0503020204020204" charset="-122"/>
              </a:rPr>
              <a:t>选题背景</a:t>
            </a:r>
            <a:endParaRPr lang="zh-CN" altLang="en-US" sz="1865" dirty="0">
              <a:latin typeface="微软雅黑" panose="020B0503020204020204" charset="-122"/>
              <a:ea typeface="微软雅黑" panose="020B0503020204020204" charset="-122"/>
            </a:endParaRPr>
          </a:p>
        </p:txBody>
      </p:sp>
      <p:sp>
        <p:nvSpPr>
          <p:cNvPr id="30" name="矩形 29"/>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1" name="矩形 30"/>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2" name="矩形 31"/>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3" name="矩形 32"/>
          <p:cNvSpPr/>
          <p:nvPr/>
        </p:nvSpPr>
        <p:spPr>
          <a:xfrm>
            <a:off x="10514600"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4" name="矩形 33"/>
          <p:cNvSpPr/>
          <p:nvPr/>
        </p:nvSpPr>
        <p:spPr>
          <a:xfrm>
            <a:off x="1016846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35" name="矩形 34"/>
          <p:cNvSpPr/>
          <p:nvPr/>
        </p:nvSpPr>
        <p:spPr>
          <a:xfrm>
            <a:off x="9844617" y="345017"/>
            <a:ext cx="245533" cy="184149"/>
          </a:xfrm>
          <a:prstGeom prst="rect">
            <a:avLst/>
          </a:prstGeom>
          <a:solidFill>
            <a:schemeClr val="accent6">
              <a:lumMod val="60000"/>
              <a:lumOff val="40000"/>
            </a:schemeClr>
          </a:solidFill>
          <a:ln>
            <a:solidFill>
              <a:srgbClr val="FFC000"/>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2" name="矩形 18"/>
          <p:cNvSpPr>
            <a:spLocks noChangeArrowheads="1"/>
          </p:cNvSpPr>
          <p:nvPr/>
        </p:nvSpPr>
        <p:spPr bwMode="auto">
          <a:xfrm>
            <a:off x="374650" y="932815"/>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2400" dirty="0">
                <a:latin typeface="微软雅黑" panose="020B0503020204020204" charset="-122"/>
                <a:ea typeface="微软雅黑" panose="020B0503020204020204" charset="-122"/>
              </a:rPr>
              <a:t>总结</a:t>
            </a:r>
            <a:endParaRPr lang="zh-CN" altLang="en-US" sz="2400" dirty="0">
              <a:latin typeface="微软雅黑" panose="020B0503020204020204" charset="-122"/>
              <a:ea typeface="微软雅黑" panose="020B0503020204020204" charset="-122"/>
            </a:endParaRPr>
          </a:p>
        </p:txBody>
      </p:sp>
      <p:sp>
        <p:nvSpPr>
          <p:cNvPr id="3" name="文本框 2"/>
          <p:cNvSpPr txBox="1"/>
          <p:nvPr/>
        </p:nvSpPr>
        <p:spPr>
          <a:xfrm>
            <a:off x="1474470" y="1952625"/>
            <a:ext cx="10241280" cy="3969385"/>
          </a:xfrm>
          <a:prstGeom prst="rect">
            <a:avLst/>
          </a:prstGeom>
          <a:noFill/>
        </p:spPr>
        <p:txBody>
          <a:bodyPr wrap="none" rtlCol="0">
            <a:spAutoFit/>
          </a:bodyPr>
          <a:p>
            <a:pPr algn="l"/>
            <a:r>
              <a:rPr lang="zh-CN" altLang="en-US" sz="2400">
                <a:latin typeface="宋体" panose="02010600030101010101" pitchFamily="2" charset="-122"/>
                <a:ea typeface="宋体" panose="02010600030101010101" pitchFamily="2" charset="-122"/>
              </a:rPr>
              <a:t>结果总结：</a:t>
            </a:r>
            <a:endParaRPr lang="zh-CN" altLang="en-US" sz="2400">
              <a:latin typeface="宋体" panose="02010600030101010101" pitchFamily="2" charset="-122"/>
              <a:ea typeface="宋体" panose="02010600030101010101" pitchFamily="2" charset="-122"/>
            </a:endParaRPr>
          </a:p>
          <a:p>
            <a:pPr algn="l"/>
            <a:r>
              <a:rPr lang="zh-CN" altLang="en-US" sz="2400">
                <a:latin typeface="宋体" panose="02010600030101010101" pitchFamily="2" charset="-122"/>
                <a:ea typeface="宋体" panose="02010600030101010101" pitchFamily="2" charset="-122"/>
              </a:rPr>
              <a:t>●实验结果表明主观文章更容易影响人们交易行为</a:t>
            </a:r>
            <a:endParaRPr lang="zh-CN" altLang="en-US" sz="2400">
              <a:latin typeface="宋体" panose="02010600030101010101" pitchFamily="2" charset="-122"/>
              <a:ea typeface="宋体" panose="02010600030101010101" pitchFamily="2" charset="-122"/>
            </a:endParaRPr>
          </a:p>
          <a:p>
            <a:pPr algn="l"/>
            <a:r>
              <a:rPr lang="zh-CN" altLang="en-US" sz="2400">
                <a:latin typeface="宋体" panose="02010600030101010101" pitchFamily="2" charset="-122"/>
                <a:ea typeface="宋体" panose="02010600030101010101" pitchFamily="2" charset="-122"/>
                <a:sym typeface="+mn-ea"/>
              </a:rPr>
              <a:t>●主观文章里消极文章对人们影响比积极文章大</a:t>
            </a:r>
            <a:endParaRPr lang="zh-CN" altLang="en-US" sz="2400">
              <a:latin typeface="宋体" panose="02010600030101010101" pitchFamily="2" charset="-122"/>
              <a:ea typeface="宋体" panose="02010600030101010101" pitchFamily="2" charset="-122"/>
              <a:sym typeface="+mn-ea"/>
            </a:endParaRPr>
          </a:p>
          <a:p>
            <a:pPr algn="l"/>
            <a:r>
              <a:rPr lang="zh-CN" altLang="en-US" sz="2400">
                <a:latin typeface="宋体" panose="02010600030101010101" pitchFamily="2" charset="-122"/>
                <a:ea typeface="宋体" panose="02010600030101010101" pitchFamily="2" charset="-122"/>
                <a:sym typeface="+mn-ea"/>
              </a:rPr>
              <a:t>●系统采用积极文章对下行趋势有最好的预测，采用消极文章或中立文章对</a:t>
            </a:r>
            <a:endParaRPr lang="zh-CN" altLang="en-US" sz="2400">
              <a:latin typeface="宋体" panose="02010600030101010101" pitchFamily="2" charset="-122"/>
              <a:ea typeface="宋体" panose="02010600030101010101" pitchFamily="2" charset="-122"/>
              <a:sym typeface="+mn-ea"/>
            </a:endParaRPr>
          </a:p>
          <a:p>
            <a:pPr algn="l"/>
            <a:r>
              <a:rPr lang="zh-CN" altLang="en-US" sz="2400">
                <a:latin typeface="宋体" panose="02010600030101010101" pitchFamily="2" charset="-122"/>
                <a:ea typeface="宋体" panose="02010600030101010101" pitchFamily="2" charset="-122"/>
              </a:rPr>
              <a:t>  上行趋势有最好的预测。</a:t>
            </a:r>
            <a:endParaRPr lang="zh-CN" altLang="en-US" sz="2400">
              <a:latin typeface="宋体" panose="02010600030101010101" pitchFamily="2" charset="-122"/>
              <a:ea typeface="宋体" panose="02010600030101010101" pitchFamily="2" charset="-122"/>
            </a:endParaRPr>
          </a:p>
          <a:p>
            <a:pPr algn="l"/>
            <a:r>
              <a:rPr lang="zh-CN" altLang="en-US" sz="2400">
                <a:latin typeface="宋体" panose="02010600030101010101" pitchFamily="2" charset="-122"/>
                <a:ea typeface="宋体" panose="02010600030101010101" pitchFamily="2" charset="-122"/>
              </a:rPr>
              <a:t>研究展望：</a:t>
            </a:r>
            <a:endParaRPr lang="zh-CN" altLang="en-US" sz="2400">
              <a:latin typeface="宋体" panose="02010600030101010101" pitchFamily="2" charset="-122"/>
              <a:ea typeface="宋体" panose="02010600030101010101" pitchFamily="2" charset="-122"/>
            </a:endParaRPr>
          </a:p>
          <a:p>
            <a:pPr algn="l"/>
            <a:r>
              <a:rPr lang="zh-CN" altLang="en-US" sz="2400">
                <a:latin typeface="宋体" panose="02010600030101010101" pitchFamily="2" charset="-122"/>
                <a:ea typeface="宋体" panose="02010600030101010101" pitchFamily="2" charset="-122"/>
                <a:sym typeface="+mn-ea"/>
              </a:rPr>
              <a:t>●研究用动词和副词的作为特征来代表文章，效果可能比专有名词短语好。</a:t>
            </a:r>
            <a:endParaRPr lang="zh-CN" altLang="en-US" sz="2400">
              <a:latin typeface="宋体" panose="02010600030101010101" pitchFamily="2" charset="-122"/>
              <a:ea typeface="宋体" panose="02010600030101010101" pitchFamily="2" charset="-122"/>
              <a:sym typeface="+mn-ea"/>
            </a:endParaRPr>
          </a:p>
          <a:p>
            <a:pPr algn="l"/>
            <a:r>
              <a:rPr lang="zh-CN" altLang="en-US" sz="2400">
                <a:latin typeface="宋体" panose="02010600030101010101" pitchFamily="2" charset="-122"/>
                <a:ea typeface="宋体" panose="02010600030101010101" pitchFamily="2" charset="-122"/>
                <a:sym typeface="+mn-ea"/>
              </a:rPr>
              <a:t>●研究</a:t>
            </a:r>
            <a:r>
              <a:rPr lang="en-US" altLang="zh-CN" sz="2400">
                <a:latin typeface="宋体" panose="02010600030101010101" pitchFamily="2" charset="-122"/>
                <a:ea typeface="宋体" panose="02010600030101010101" pitchFamily="2" charset="-122"/>
                <a:sym typeface="+mn-ea"/>
              </a:rPr>
              <a:t>SVR</a:t>
            </a:r>
            <a:r>
              <a:rPr lang="zh-CN" altLang="en-US" sz="2400">
                <a:latin typeface="宋体" panose="02010600030101010101" pitchFamily="2" charset="-122"/>
                <a:ea typeface="宋体" panose="02010600030101010101" pitchFamily="2" charset="-122"/>
                <a:sym typeface="+mn-ea"/>
              </a:rPr>
              <a:t>以外的技术，发掘不同类型的隐藏的市场模型</a:t>
            </a:r>
            <a:endParaRPr lang="zh-CN" altLang="en-US" sz="2400">
              <a:latin typeface="宋体" panose="02010600030101010101" pitchFamily="2" charset="-122"/>
              <a:ea typeface="宋体" panose="02010600030101010101" pitchFamily="2" charset="-122"/>
              <a:sym typeface="+mn-ea"/>
            </a:endParaRPr>
          </a:p>
          <a:p>
            <a:pPr algn="l"/>
            <a:r>
              <a:rPr lang="zh-CN" altLang="en-US" sz="2400">
                <a:latin typeface="宋体" panose="02010600030101010101" pitchFamily="2" charset="-122"/>
                <a:ea typeface="宋体" panose="02010600030101010101" pitchFamily="2" charset="-122"/>
                <a:sym typeface="+mn-ea"/>
              </a:rPr>
              <a:t>●探讨</a:t>
            </a:r>
            <a:r>
              <a:rPr lang="en-US" altLang="zh-CN" sz="2400">
                <a:latin typeface="宋体" panose="02010600030101010101" pitchFamily="2" charset="-122"/>
                <a:ea typeface="宋体" panose="02010600030101010101" pitchFamily="2" charset="-122"/>
                <a:sym typeface="+mn-ea"/>
              </a:rPr>
              <a:t>OpinionFinder</a:t>
            </a:r>
            <a:r>
              <a:rPr lang="zh-CN" altLang="en-US" sz="2400">
                <a:latin typeface="宋体" panose="02010600030101010101" pitchFamily="2" charset="-122"/>
                <a:ea typeface="宋体" panose="02010600030101010101" pitchFamily="2" charset="-122"/>
                <a:sym typeface="+mn-ea"/>
              </a:rPr>
              <a:t>在否定文章扮演的角色，是否对价格预测有影响。</a:t>
            </a:r>
            <a:endParaRPr lang="zh-CN" altLang="en-US" sz="2400">
              <a:latin typeface="宋体" panose="02010600030101010101" pitchFamily="2" charset="-122"/>
              <a:ea typeface="宋体" panose="02010600030101010101" pitchFamily="2" charset="-122"/>
              <a:sym typeface="+mn-ea"/>
            </a:endParaRPr>
          </a:p>
          <a:p>
            <a:pPr algn="l"/>
            <a:endParaRPr lang="zh-CN" altLang="en-US">
              <a:latin typeface="宋体" panose="02010600030101010101" pitchFamily="2" charset="-122"/>
              <a:ea typeface="宋体" panose="02010600030101010101" pitchFamily="2" charset="-122"/>
            </a:endParaRPr>
          </a:p>
          <a:p>
            <a:pPr algn="l"/>
            <a:endParaRPr lang="zh-CN" altLang="en-US">
              <a:latin typeface="宋体" panose="02010600030101010101" pitchFamily="2" charset="-122"/>
              <a:ea typeface="宋体" panose="02010600030101010101" pitchFamily="2" charset="-122"/>
            </a:endParaRPr>
          </a:p>
        </p:txBody>
      </p:sp>
    </p:spTree>
  </p:cSld>
  <p:clrMapOvr>
    <a:masterClrMapping/>
  </p:clrMapOvr>
  <p:transition spd="slow" advClick="0" advTm="51033">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1" name="矩形 18"/>
          <p:cNvSpPr>
            <a:spLocks noChangeArrowheads="1"/>
          </p:cNvSpPr>
          <p:nvPr/>
        </p:nvSpPr>
        <p:spPr bwMode="auto">
          <a:xfrm>
            <a:off x="1047750" y="932815"/>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l"/>
            <a:r>
              <a:rPr lang="zh-CN" altLang="en-US" sz="2400" dirty="0">
                <a:latin typeface="微软雅黑" panose="020B0503020204020204" charset="-122"/>
                <a:ea typeface="微软雅黑" panose="020B0503020204020204" charset="-122"/>
              </a:rPr>
              <a:t>研究现状</a:t>
            </a:r>
            <a:endParaRPr lang="zh-CN" altLang="en-US" sz="2400" dirty="0">
              <a:latin typeface="微软雅黑" panose="020B0503020204020204" charset="-122"/>
              <a:ea typeface="微软雅黑" panose="020B0503020204020204" charset="-122"/>
            </a:endParaRPr>
          </a:p>
        </p:txBody>
      </p:sp>
      <p:graphicFrame>
        <p:nvGraphicFramePr>
          <p:cNvPr id="19" name="图示 18"/>
          <p:cNvGraphicFramePr/>
          <p:nvPr/>
        </p:nvGraphicFramePr>
        <p:xfrm>
          <a:off x="1216025" y="3800475"/>
          <a:ext cx="9930765" cy="21399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文本框 1"/>
          <p:cNvSpPr txBox="1"/>
          <p:nvPr/>
        </p:nvSpPr>
        <p:spPr>
          <a:xfrm>
            <a:off x="1376680" y="1724025"/>
            <a:ext cx="6888480" cy="829945"/>
          </a:xfrm>
          <a:prstGeom prst="rect">
            <a:avLst/>
          </a:prstGeom>
          <a:noFill/>
        </p:spPr>
        <p:txBody>
          <a:bodyPr wrap="none" rtlCol="0">
            <a:spAutoFit/>
          </a:bodyPr>
          <a:p>
            <a:pPr algn="l"/>
            <a:r>
              <a:rPr lang="zh-CN" altLang="en-US" sz="2400"/>
              <a:t>目前，大部分的研究都在关注处理单次时间序列，</a:t>
            </a:r>
            <a:endParaRPr lang="zh-CN" altLang="en-US" sz="2400"/>
          </a:p>
          <a:p>
            <a:pPr algn="l"/>
            <a:r>
              <a:rPr lang="zh-CN" altLang="en-US" sz="2400"/>
              <a:t>也就是追踪一只股票的价格波动。</a:t>
            </a:r>
            <a:endParaRPr lang="zh-CN" altLang="en-US" sz="2400"/>
          </a:p>
        </p:txBody>
      </p:sp>
      <p:pic>
        <p:nvPicPr>
          <p:cNvPr id="3" name="图片 2" descr="捕获"/>
          <p:cNvPicPr>
            <a:picLocks noChangeAspect="1"/>
          </p:cNvPicPr>
          <p:nvPr/>
        </p:nvPicPr>
        <p:blipFill>
          <a:blip r:embed="rId6"/>
          <a:stretch>
            <a:fillRect/>
          </a:stretch>
        </p:blipFill>
        <p:spPr>
          <a:xfrm>
            <a:off x="8359140" y="1393190"/>
            <a:ext cx="2896870" cy="2190115"/>
          </a:xfrm>
          <a:prstGeom prst="rect">
            <a:avLst/>
          </a:prstGeom>
        </p:spPr>
      </p:pic>
      <p:sp>
        <p:nvSpPr>
          <p:cNvPr id="4" name="文本框 3"/>
          <p:cNvSpPr txBox="1"/>
          <p:nvPr/>
        </p:nvSpPr>
        <p:spPr>
          <a:xfrm>
            <a:off x="10774680" y="3329940"/>
            <a:ext cx="640080" cy="368300"/>
          </a:xfrm>
          <a:prstGeom prst="rect">
            <a:avLst/>
          </a:prstGeom>
          <a:noFill/>
        </p:spPr>
        <p:txBody>
          <a:bodyPr wrap="none" rtlCol="0">
            <a:spAutoFit/>
          </a:bodyPr>
          <a:p>
            <a:r>
              <a:rPr lang="zh-CN" altLang="en-US"/>
              <a:t>时间</a:t>
            </a:r>
            <a:endParaRPr lang="zh-CN" altLang="en-US"/>
          </a:p>
        </p:txBody>
      </p:sp>
      <p:sp>
        <p:nvSpPr>
          <p:cNvPr id="5" name="文本框 4"/>
          <p:cNvSpPr txBox="1"/>
          <p:nvPr/>
        </p:nvSpPr>
        <p:spPr>
          <a:xfrm>
            <a:off x="8083550" y="1578610"/>
            <a:ext cx="459740" cy="548640"/>
          </a:xfrm>
          <a:prstGeom prst="rect">
            <a:avLst/>
          </a:prstGeom>
          <a:noFill/>
        </p:spPr>
        <p:txBody>
          <a:bodyPr vert="eaVert" wrap="none" rtlCol="0">
            <a:spAutoFit/>
          </a:bodyPr>
          <a:p>
            <a:r>
              <a:rPr lang="zh-CN" altLang="en-US"/>
              <a:t>股价</a:t>
            </a:r>
            <a:endParaRPr lang="zh-CN" altLang="en-US"/>
          </a:p>
        </p:txBody>
      </p:sp>
    </p:spTree>
  </p:cSld>
  <p:clrMapOvr>
    <a:masterClrMapping/>
  </p:clrMapOvr>
  <p:transition spd="slow" advClick="0" advTm="51033">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01284"/>
            <a:ext cx="4305300"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fontAlgn="auto">
              <a:spcBef>
                <a:spcPts val="0"/>
              </a:spcBef>
              <a:spcAft>
                <a:spcPts val="0"/>
              </a:spcAft>
              <a:defRPr/>
            </a:pPr>
            <a:endParaRPr lang="zh-CN" altLang="en-US" sz="2400" dirty="0"/>
          </a:p>
        </p:txBody>
      </p:sp>
      <p:sp>
        <p:nvSpPr>
          <p:cNvPr id="29699" name="文本框 2"/>
          <p:cNvSpPr txBox="1">
            <a:spLocks noChangeArrowheads="1"/>
          </p:cNvSpPr>
          <p:nvPr/>
        </p:nvSpPr>
        <p:spPr bwMode="auto">
          <a:xfrm>
            <a:off x="1803400" y="2218267"/>
            <a:ext cx="2214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4000" b="1">
                <a:solidFill>
                  <a:schemeClr val="bg1"/>
                </a:solidFill>
                <a:latin typeface="微软雅黑" panose="020B0503020204020204" charset="-122"/>
                <a:ea typeface="微软雅黑" panose="020B0503020204020204" charset="-122"/>
              </a:rPr>
              <a:t>第二部分</a:t>
            </a:r>
            <a:endParaRPr lang="zh-CN" altLang="en-US" sz="4000" b="1">
              <a:solidFill>
                <a:schemeClr val="bg1"/>
              </a:solidFill>
              <a:latin typeface="微软雅黑" panose="020B0503020204020204" charset="-122"/>
              <a:ea typeface="微软雅黑" panose="020B0503020204020204" charset="-122"/>
            </a:endParaRPr>
          </a:p>
        </p:txBody>
      </p:sp>
      <p:sp>
        <p:nvSpPr>
          <p:cNvPr id="6" name="TextBox 24"/>
          <p:cNvSpPr txBox="1"/>
          <p:nvPr/>
        </p:nvSpPr>
        <p:spPr>
          <a:xfrm>
            <a:off x="5043592" y="2831157"/>
            <a:ext cx="4881880" cy="1938020"/>
          </a:xfrm>
          <a:prstGeom prst="rect">
            <a:avLst/>
          </a:prstGeom>
          <a:noFill/>
        </p:spPr>
        <p:txBody>
          <a:bodyPr wrap="none" lIns="91440" tIns="45720" rIns="91440" bIns="45720">
            <a:spAutoFit/>
          </a:bodyPr>
          <a:lstStyle/>
          <a:p>
            <a:pPr marL="214630" indent="-214630" algn="l" fontAlgn="auto">
              <a:spcBef>
                <a:spcPts val="0"/>
              </a:spcBef>
              <a:spcAft>
                <a:spcPts val="0"/>
              </a:spcAft>
              <a:buFont typeface="Wingdings" panose="05000000000000000000" pitchFamily="2" charset="2"/>
              <a:buChar char="p"/>
              <a:defRPr/>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训练</a:t>
            </a:r>
            <a:r>
              <a:rPr lang="zh-CN" altLang="en-US" sz="2000" dirty="0">
                <a:solidFill>
                  <a:schemeClr val="tx1">
                    <a:lumMod val="65000"/>
                    <a:lumOff val="35000"/>
                  </a:schemeClr>
                </a:solidFill>
                <a:latin typeface="微软雅黑" panose="020B0503020204020204" charset="-122"/>
                <a:ea typeface="微软雅黑" panose="020B0503020204020204" charset="-122"/>
              </a:rPr>
              <a:t>模型</a:t>
            </a:r>
            <a:endParaRPr lang="zh-CN" altLang="en-US" sz="2000" dirty="0">
              <a:solidFill>
                <a:schemeClr val="tx1">
                  <a:lumMod val="65000"/>
                  <a:lumOff val="35000"/>
                </a:schemeClr>
              </a:solidFill>
              <a:latin typeface="微软雅黑" panose="020B0503020204020204" charset="-122"/>
              <a:ea typeface="微软雅黑" panose="020B0503020204020204" charset="-122"/>
            </a:endParaRPr>
          </a:p>
          <a:p>
            <a:pPr indent="0" algn="l" fontAlgn="auto">
              <a:spcBef>
                <a:spcPts val="0"/>
              </a:spcBef>
              <a:spcAft>
                <a:spcPts val="0"/>
              </a:spcAft>
              <a:buFont typeface="Wingdings" panose="05000000000000000000" pitchFamily="2" charset="2"/>
              <a:buNone/>
              <a:defRPr/>
            </a:pPr>
            <a:r>
              <a:rPr lang="zh-CN" altLang="en-US" sz="2000" dirty="0">
                <a:solidFill>
                  <a:schemeClr val="tx1">
                    <a:lumMod val="65000"/>
                    <a:lumOff val="35000"/>
                  </a:schemeClr>
                </a:solidFill>
                <a:latin typeface="宋体" panose="02010600030101010101" pitchFamily="2" charset="-122"/>
                <a:ea typeface="宋体" panose="02010600030101010101" pitchFamily="2" charset="-122"/>
              </a:rPr>
              <a:t>  ● 趋势发现</a:t>
            </a:r>
            <a:endParaRPr lang="zh-CN" altLang="en-US" sz="2000" dirty="0">
              <a:solidFill>
                <a:schemeClr val="tx1">
                  <a:lumMod val="65000"/>
                  <a:lumOff val="35000"/>
                </a:schemeClr>
              </a:solidFill>
              <a:latin typeface="宋体" panose="02010600030101010101" pitchFamily="2" charset="-122"/>
              <a:ea typeface="宋体" panose="02010600030101010101" pitchFamily="2" charset="-122"/>
            </a:endParaRPr>
          </a:p>
          <a:p>
            <a:pPr indent="0" algn="l" fontAlgn="auto">
              <a:spcBef>
                <a:spcPts val="0"/>
              </a:spcBef>
              <a:spcAft>
                <a:spcPts val="0"/>
              </a:spcAft>
              <a:buFont typeface="Wingdings" panose="05000000000000000000" pitchFamily="2" charset="2"/>
              <a:buNone/>
              <a:defRPr/>
            </a:pPr>
            <a:r>
              <a:rPr lang="en-US" altLang="zh-CN" sz="2000" dirty="0">
                <a:solidFill>
                  <a:schemeClr val="tx1">
                    <a:lumMod val="65000"/>
                    <a:lumOff val="35000"/>
                  </a:schemeClr>
                </a:solidFill>
                <a:latin typeface="宋体" panose="02010600030101010101" pitchFamily="2" charset="-122"/>
                <a:ea typeface="宋体" panose="02010600030101010101" pitchFamily="2" charset="-122"/>
              </a:rPr>
              <a:t>  </a:t>
            </a:r>
            <a:r>
              <a:rPr lang="zh-CN" altLang="en-US" sz="2000" dirty="0">
                <a:solidFill>
                  <a:schemeClr val="tx1">
                    <a:lumMod val="65000"/>
                    <a:lumOff val="35000"/>
                  </a:schemeClr>
                </a:solidFill>
                <a:latin typeface="宋体" panose="02010600030101010101" pitchFamily="2" charset="-122"/>
                <a:ea typeface="宋体" panose="02010600030101010101" pitchFamily="2" charset="-122"/>
                <a:sym typeface="+mn-ea"/>
              </a:rPr>
              <a:t>● 文章校准</a:t>
            </a:r>
            <a:endParaRPr lang="zh-CN" altLang="en-US" sz="2000" dirty="0">
              <a:solidFill>
                <a:schemeClr val="tx1">
                  <a:lumMod val="65000"/>
                  <a:lumOff val="35000"/>
                </a:schemeClr>
              </a:solidFill>
              <a:latin typeface="宋体" panose="02010600030101010101" pitchFamily="2" charset="-122"/>
              <a:ea typeface="宋体" panose="02010600030101010101" pitchFamily="2" charset="-122"/>
              <a:sym typeface="+mn-ea"/>
            </a:endParaRPr>
          </a:p>
          <a:p>
            <a:pPr indent="0" algn="l" fontAlgn="auto">
              <a:spcBef>
                <a:spcPts val="0"/>
              </a:spcBef>
              <a:spcAft>
                <a:spcPts val="0"/>
              </a:spcAft>
              <a:buFont typeface="Wingdings" panose="05000000000000000000" pitchFamily="2" charset="2"/>
              <a:buNone/>
              <a:defRPr/>
            </a:pPr>
            <a:r>
              <a:rPr lang="zh-CN" altLang="en-US" sz="2000" dirty="0">
                <a:solidFill>
                  <a:schemeClr val="tx1">
                    <a:lumMod val="65000"/>
                    <a:lumOff val="35000"/>
                  </a:schemeClr>
                </a:solidFill>
                <a:latin typeface="宋体" panose="02010600030101010101" pitchFamily="2" charset="-122"/>
                <a:ea typeface="宋体" panose="02010600030101010101" pitchFamily="2" charset="-122"/>
                <a:sym typeface="+mn-ea"/>
              </a:rPr>
              <a:t>  ● 特征提取和特征权重</a:t>
            </a:r>
            <a:endParaRPr lang="zh-CN" altLang="en-US" sz="2000" dirty="0">
              <a:solidFill>
                <a:schemeClr val="tx1">
                  <a:lumMod val="65000"/>
                  <a:lumOff val="35000"/>
                </a:schemeClr>
              </a:solidFill>
              <a:latin typeface="宋体" panose="02010600030101010101" pitchFamily="2" charset="-122"/>
              <a:ea typeface="宋体" panose="02010600030101010101" pitchFamily="2" charset="-122"/>
              <a:sym typeface="+mn-ea"/>
            </a:endParaRPr>
          </a:p>
          <a:p>
            <a:pPr indent="0" algn="l" fontAlgn="auto">
              <a:spcBef>
                <a:spcPts val="0"/>
              </a:spcBef>
              <a:spcAft>
                <a:spcPts val="0"/>
              </a:spcAft>
              <a:buFont typeface="Wingdings" panose="05000000000000000000" pitchFamily="2" charset="2"/>
              <a:buNone/>
              <a:defRPr/>
            </a:pPr>
            <a:r>
              <a:rPr lang="zh-CN" altLang="en-US" sz="2000" dirty="0">
                <a:solidFill>
                  <a:schemeClr val="tx1">
                    <a:lumMod val="65000"/>
                    <a:lumOff val="35000"/>
                  </a:schemeClr>
                </a:solidFill>
                <a:latin typeface="宋体" panose="02010600030101010101" pitchFamily="2" charset="-122"/>
                <a:ea typeface="宋体" panose="02010600030101010101" pitchFamily="2" charset="-122"/>
                <a:sym typeface="+mn-ea"/>
              </a:rPr>
              <a:t>  ● 多个时间序列的关系发现和文章校准</a:t>
            </a:r>
            <a:endParaRPr lang="zh-CN" altLang="en-US" sz="2000" dirty="0">
              <a:solidFill>
                <a:schemeClr val="tx1">
                  <a:lumMod val="65000"/>
                  <a:lumOff val="35000"/>
                </a:schemeClr>
              </a:solidFill>
              <a:latin typeface="宋体" panose="02010600030101010101" pitchFamily="2" charset="-122"/>
              <a:ea typeface="宋体" panose="02010600030101010101" pitchFamily="2" charset="-122"/>
              <a:sym typeface="+mn-ea"/>
            </a:endParaRPr>
          </a:p>
          <a:p>
            <a:pPr indent="0" algn="l" fontAlgn="auto">
              <a:spcBef>
                <a:spcPts val="0"/>
              </a:spcBef>
              <a:spcAft>
                <a:spcPts val="0"/>
              </a:spcAft>
              <a:buFont typeface="Wingdings" panose="05000000000000000000" pitchFamily="2" charset="2"/>
              <a:buNone/>
              <a:defRPr/>
            </a:pPr>
            <a:r>
              <a:rPr lang="zh-CN" altLang="en-US" sz="2000" dirty="0">
                <a:solidFill>
                  <a:schemeClr val="tx1">
                    <a:lumMod val="65000"/>
                    <a:lumOff val="35000"/>
                  </a:schemeClr>
                </a:solidFill>
                <a:latin typeface="宋体" panose="02010600030101010101" pitchFamily="2" charset="-122"/>
                <a:ea typeface="宋体" panose="02010600030101010101" pitchFamily="2" charset="-122"/>
                <a:sym typeface="+mn-ea"/>
              </a:rPr>
              <a:t>  ● 模型生成与评价</a:t>
            </a:r>
            <a:endParaRPr lang="en-US" altLang="zh-CN" sz="2000" dirty="0">
              <a:solidFill>
                <a:schemeClr val="tx1">
                  <a:lumMod val="65000"/>
                  <a:lumOff val="35000"/>
                </a:schemeClr>
              </a:solidFill>
              <a:latin typeface="宋体" panose="02010600030101010101" pitchFamily="2" charset="-122"/>
              <a:ea typeface="宋体" panose="02010600030101010101" pitchFamily="2" charset="-122"/>
            </a:endParaRPr>
          </a:p>
        </p:txBody>
      </p:sp>
      <p:grpSp>
        <p:nvGrpSpPr>
          <p:cNvPr id="12" name="组合 11"/>
          <p:cNvGrpSpPr/>
          <p:nvPr/>
        </p:nvGrpSpPr>
        <p:grpSpPr bwMode="auto">
          <a:xfrm>
            <a:off x="5031105" y="1663700"/>
            <a:ext cx="7046595" cy="706755"/>
            <a:chOff x="3773160" y="1247148"/>
            <a:chExt cx="4356841" cy="530756"/>
          </a:xfrm>
        </p:grpSpPr>
        <p:sp>
          <p:nvSpPr>
            <p:cNvPr id="29706" name="TextBox 4"/>
            <p:cNvSpPr txBox="1">
              <a:spLocks noChangeArrowheads="1"/>
            </p:cNvSpPr>
            <p:nvPr/>
          </p:nvSpPr>
          <p:spPr bwMode="auto">
            <a:xfrm>
              <a:off x="3773160" y="1247148"/>
              <a:ext cx="3609155" cy="53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l"/>
              <a:r>
                <a:rPr lang="en-US" altLang="zh-CN" sz="4000" dirty="0" smtClean="0">
                  <a:solidFill>
                    <a:srgbClr val="00B0F0"/>
                  </a:solidFill>
                  <a:latin typeface="Impact" panose="020B0806030902050204" pitchFamily="34" charset="0"/>
                </a:rPr>
                <a:t>System   Architecture</a:t>
              </a:r>
              <a:endParaRPr lang="en-US" altLang="zh-CN" sz="4000" dirty="0" smtClean="0">
                <a:solidFill>
                  <a:srgbClr val="00B0F0"/>
                </a:solidFill>
                <a:latin typeface="Impact" panose="020B0806030902050204" pitchFamily="34" charset="0"/>
              </a:endParaRPr>
            </a:p>
          </p:txBody>
        </p:sp>
        <p:sp>
          <p:nvSpPr>
            <p:cNvPr id="9" name="文本框 8"/>
            <p:cNvSpPr txBox="1"/>
            <p:nvPr/>
          </p:nvSpPr>
          <p:spPr>
            <a:xfrm>
              <a:off x="6773591" y="1293246"/>
              <a:ext cx="1356410" cy="438243"/>
            </a:xfrm>
            <a:prstGeom prst="rect">
              <a:avLst/>
            </a:prstGeom>
            <a:noFill/>
          </p:spPr>
          <p:txBody>
            <a:bodyPr wrap="square" lIns="91440" tIns="45720" rIns="91440" bIns="45720">
              <a:spAutoFit/>
            </a:bodyPr>
            <a:lstStyle/>
            <a:p>
              <a:pPr fontAlgn="auto">
                <a:spcBef>
                  <a:spcPts val="0"/>
                </a:spcBef>
                <a:spcAft>
                  <a:spcPts val="0"/>
                </a:spcAft>
                <a:defRPr/>
              </a:pPr>
              <a:r>
                <a:rPr lang="zh-CN" altLang="en-US" sz="3200" b="1" dirty="0">
                  <a:solidFill>
                    <a:schemeClr val="tx1">
                      <a:lumMod val="75000"/>
                      <a:lumOff val="25000"/>
                    </a:schemeClr>
                  </a:solidFill>
                  <a:latin typeface="微软雅黑" panose="020B0503020204020204" charset="-122"/>
                  <a:ea typeface="微软雅黑" panose="020B0503020204020204" charset="-122"/>
                </a:rPr>
                <a:t>系统架构</a:t>
              </a:r>
              <a:endParaRPr lang="zh-CN" altLang="en-US" sz="3200" b="1" dirty="0">
                <a:solidFill>
                  <a:schemeClr val="tx1">
                    <a:lumMod val="75000"/>
                    <a:lumOff val="25000"/>
                  </a:schemeClr>
                </a:solidFill>
                <a:latin typeface="微软雅黑" panose="020B0503020204020204" charset="-122"/>
                <a:ea typeface="微软雅黑" panose="020B0503020204020204" charset="-122"/>
              </a:endParaRPr>
            </a:p>
          </p:txBody>
        </p:sp>
      </p:grpSp>
      <p:sp>
        <p:nvSpPr>
          <p:cNvPr id="10" name="矩形 9"/>
          <p:cNvSpPr/>
          <p:nvPr/>
        </p:nvSpPr>
        <p:spPr>
          <a:xfrm>
            <a:off x="5099049" y="5909806"/>
            <a:ext cx="7092951" cy="2667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fontAlgn="auto">
              <a:spcBef>
                <a:spcPts val="0"/>
              </a:spcBef>
              <a:spcAft>
                <a:spcPts val="0"/>
              </a:spcAft>
              <a:defRPr/>
            </a:pPr>
            <a:endParaRPr lang="zh-CN" altLang="en-US" sz="2400"/>
          </a:p>
        </p:txBody>
      </p:sp>
      <p:sp>
        <p:nvSpPr>
          <p:cNvPr id="11" name="矩形 10"/>
          <p:cNvSpPr/>
          <p:nvPr/>
        </p:nvSpPr>
        <p:spPr>
          <a:xfrm>
            <a:off x="4402667" y="1801284"/>
            <a:ext cx="408517" cy="158326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fontAlgn="auto">
              <a:spcBef>
                <a:spcPts val="0"/>
              </a:spcBef>
              <a:spcAft>
                <a:spcPts val="0"/>
              </a:spcAft>
              <a:defRPr/>
            </a:pPr>
            <a:endParaRPr lang="zh-CN" altLang="en-US" sz="2400" dirty="0"/>
          </a:p>
        </p:txBody>
      </p:sp>
      <p:sp>
        <p:nvSpPr>
          <p:cNvPr id="14" name="TextBox 24"/>
          <p:cNvSpPr txBox="1"/>
          <p:nvPr/>
        </p:nvSpPr>
        <p:spPr>
          <a:xfrm>
            <a:off x="5098938" y="4895407"/>
            <a:ext cx="3836670" cy="1322070"/>
          </a:xfrm>
          <a:prstGeom prst="rect">
            <a:avLst/>
          </a:prstGeom>
          <a:noFill/>
        </p:spPr>
        <p:txBody>
          <a:bodyPr wrap="none" lIns="91440" tIns="45720" rIns="91440" bIns="45720">
            <a:spAutoFit/>
          </a:bodyPr>
          <a:lstStyle/>
          <a:p>
            <a:pPr marL="214630" indent="-214630" algn="l" fontAlgn="auto">
              <a:spcBef>
                <a:spcPts val="0"/>
              </a:spcBef>
              <a:spcAft>
                <a:spcPts val="0"/>
              </a:spcAft>
              <a:buFont typeface="Wingdings" panose="05000000000000000000" pitchFamily="2" charset="2"/>
              <a:buChar char="p"/>
              <a:defRPr/>
            </a:pPr>
            <a:r>
              <a:rPr lang="zh-CN" altLang="en-US" sz="2000" dirty="0">
                <a:solidFill>
                  <a:schemeClr val="tx1">
                    <a:lumMod val="65000"/>
                    <a:lumOff val="35000"/>
                  </a:schemeClr>
                </a:solidFill>
                <a:latin typeface="微软雅黑" panose="020B0503020204020204" charset="-122"/>
                <a:ea typeface="微软雅黑" panose="020B0503020204020204" charset="-122"/>
              </a:rPr>
              <a:t>使用模型</a:t>
            </a:r>
            <a:endParaRPr lang="zh-CN" altLang="en-US" sz="2000" dirty="0">
              <a:solidFill>
                <a:schemeClr val="tx1">
                  <a:lumMod val="65000"/>
                  <a:lumOff val="35000"/>
                </a:schemeClr>
              </a:solidFill>
              <a:latin typeface="微软雅黑" panose="020B0503020204020204" charset="-122"/>
              <a:ea typeface="微软雅黑" panose="020B0503020204020204" charset="-122"/>
            </a:endParaRPr>
          </a:p>
          <a:p>
            <a:pPr indent="0" algn="l" fontAlgn="auto">
              <a:spcBef>
                <a:spcPts val="0"/>
              </a:spcBef>
              <a:spcAft>
                <a:spcPts val="0"/>
              </a:spcAft>
              <a:buFont typeface="Wingdings" panose="05000000000000000000" pitchFamily="2" charset="2"/>
              <a:buNone/>
              <a:defRPr/>
            </a:pPr>
            <a:r>
              <a:rPr lang="zh-CN" altLang="en-US" sz="2000" dirty="0">
                <a:solidFill>
                  <a:schemeClr val="tx1">
                    <a:lumMod val="65000"/>
                    <a:lumOff val="35000"/>
                  </a:schemeClr>
                </a:solidFill>
                <a:latin typeface="微软雅黑" panose="020B0503020204020204" charset="-122"/>
                <a:ea typeface="微软雅黑" panose="020B0503020204020204" charset="-122"/>
              </a:rPr>
              <a:t>   </a:t>
            </a:r>
            <a:r>
              <a:rPr lang="zh-CN" altLang="en-US" sz="2000" dirty="0">
                <a:solidFill>
                  <a:schemeClr val="tx1">
                    <a:lumMod val="65000"/>
                    <a:lumOff val="35000"/>
                  </a:schemeClr>
                </a:solidFill>
                <a:latin typeface="宋体" panose="02010600030101010101" pitchFamily="2" charset="-122"/>
                <a:ea typeface="宋体" panose="02010600030101010101" pitchFamily="2" charset="-122"/>
                <a:sym typeface="+mn-ea"/>
              </a:rPr>
              <a:t>● 使用新闻数据预测股票走势</a:t>
            </a:r>
            <a:endParaRPr lang="zh-CN" altLang="en-US" sz="2000" dirty="0">
              <a:solidFill>
                <a:schemeClr val="tx1">
                  <a:lumMod val="65000"/>
                  <a:lumOff val="35000"/>
                </a:schemeClr>
              </a:solidFill>
              <a:latin typeface="宋体" panose="02010600030101010101" pitchFamily="2" charset="-122"/>
              <a:ea typeface="宋体" panose="02010600030101010101" pitchFamily="2" charset="-122"/>
            </a:endParaRPr>
          </a:p>
          <a:p>
            <a:pPr indent="0" algn="l" fontAlgn="auto">
              <a:spcBef>
                <a:spcPts val="0"/>
              </a:spcBef>
              <a:spcAft>
                <a:spcPts val="0"/>
              </a:spcAft>
              <a:buFont typeface="Wingdings" panose="05000000000000000000" pitchFamily="2" charset="2"/>
              <a:buNone/>
              <a:defRPr/>
            </a:pPr>
            <a:endParaRPr lang="zh-CN" altLang="en-US" sz="2000" dirty="0">
              <a:solidFill>
                <a:schemeClr val="tx1">
                  <a:lumMod val="65000"/>
                  <a:lumOff val="35000"/>
                </a:schemeClr>
              </a:solidFill>
              <a:latin typeface="微软雅黑" panose="020B0503020204020204" charset="-122"/>
              <a:ea typeface="微软雅黑" panose="020B0503020204020204" charset="-122"/>
            </a:endParaRPr>
          </a:p>
          <a:p>
            <a:pPr indent="0" algn="l" fontAlgn="auto">
              <a:spcBef>
                <a:spcPts val="0"/>
              </a:spcBef>
              <a:spcAft>
                <a:spcPts val="0"/>
              </a:spcAft>
              <a:buFont typeface="Wingdings" panose="05000000000000000000" pitchFamily="2" charset="2"/>
              <a:buNone/>
              <a:defRPr/>
            </a:pPr>
            <a:endParaRPr lang="zh-CN" altLang="en-US" sz="2000"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ransition spd="slow" advClick="0" advTm="11415">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10" grpId="0" bldLvl="0" animBg="1"/>
      <p:bldP spid="11" grpId="0" bldLvl="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3" name="文本框 2"/>
          <p:cNvSpPr txBox="1"/>
          <p:nvPr/>
        </p:nvSpPr>
        <p:spPr>
          <a:xfrm>
            <a:off x="1290320" y="1100455"/>
            <a:ext cx="1557020" cy="368300"/>
          </a:xfrm>
          <a:prstGeom prst="rect">
            <a:avLst/>
          </a:prstGeom>
          <a:noFill/>
          <a:ln>
            <a:solidFill>
              <a:schemeClr val="tx1"/>
            </a:solidFill>
          </a:ln>
        </p:spPr>
        <p:txBody>
          <a:bodyPr wrap="square" rtlCol="0">
            <a:spAutoFit/>
          </a:bodyPr>
          <a:p>
            <a:r>
              <a:rPr lang="en-US" altLang="zh-CN"/>
              <a:t>Archive stocks</a:t>
            </a:r>
            <a:endParaRPr lang="en-US" altLang="zh-CN"/>
          </a:p>
        </p:txBody>
      </p:sp>
      <p:sp>
        <p:nvSpPr>
          <p:cNvPr id="4" name="文本框 3"/>
          <p:cNvSpPr txBox="1"/>
          <p:nvPr/>
        </p:nvSpPr>
        <p:spPr>
          <a:xfrm>
            <a:off x="5317490" y="1100455"/>
            <a:ext cx="1557020" cy="368300"/>
          </a:xfrm>
          <a:prstGeom prst="rect">
            <a:avLst/>
          </a:prstGeom>
          <a:noFill/>
          <a:ln>
            <a:solidFill>
              <a:schemeClr val="tx1"/>
            </a:solidFill>
          </a:ln>
        </p:spPr>
        <p:txBody>
          <a:bodyPr wrap="square" rtlCol="0">
            <a:spAutoFit/>
          </a:bodyPr>
          <a:p>
            <a:r>
              <a:rPr lang="en-US" altLang="zh-CN"/>
              <a:t>Archive news</a:t>
            </a:r>
            <a:endParaRPr lang="en-US" altLang="zh-CN"/>
          </a:p>
        </p:txBody>
      </p:sp>
      <p:sp>
        <p:nvSpPr>
          <p:cNvPr id="6" name="文本框 5"/>
          <p:cNvSpPr txBox="1"/>
          <p:nvPr/>
        </p:nvSpPr>
        <p:spPr>
          <a:xfrm>
            <a:off x="1224915" y="2030730"/>
            <a:ext cx="1708785" cy="368300"/>
          </a:xfrm>
          <a:prstGeom prst="rect">
            <a:avLst/>
          </a:prstGeom>
          <a:noFill/>
          <a:ln>
            <a:solidFill>
              <a:schemeClr val="tx1"/>
            </a:solidFill>
          </a:ln>
        </p:spPr>
        <p:txBody>
          <a:bodyPr wrap="square" rtlCol="0">
            <a:spAutoFit/>
          </a:bodyPr>
          <a:p>
            <a:r>
              <a:rPr lang="en-US" altLang="zh-CN"/>
              <a:t>Discover trend</a:t>
            </a:r>
            <a:endParaRPr lang="en-US" altLang="zh-CN"/>
          </a:p>
        </p:txBody>
      </p:sp>
      <p:cxnSp>
        <p:nvCxnSpPr>
          <p:cNvPr id="9" name="直接箭头连接符 8"/>
          <p:cNvCxnSpPr>
            <a:stCxn id="3" idx="2"/>
            <a:endCxn id="6" idx="0"/>
          </p:cNvCxnSpPr>
          <p:nvPr/>
        </p:nvCxnSpPr>
        <p:spPr>
          <a:xfrm>
            <a:off x="2068830" y="1468755"/>
            <a:ext cx="10795" cy="5619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459105" y="1565910"/>
            <a:ext cx="1612265" cy="368300"/>
          </a:xfrm>
          <a:prstGeom prst="rect">
            <a:avLst/>
          </a:prstGeom>
          <a:noFill/>
        </p:spPr>
        <p:txBody>
          <a:bodyPr wrap="none" rtlCol="0">
            <a:spAutoFit/>
          </a:bodyPr>
          <a:p>
            <a:r>
              <a:rPr lang="en-US" altLang="zh-CN"/>
              <a:t>[for each stock]</a:t>
            </a:r>
            <a:endParaRPr lang="en-US" altLang="zh-CN"/>
          </a:p>
        </p:txBody>
      </p:sp>
      <p:sp>
        <p:nvSpPr>
          <p:cNvPr id="11" name="文本框 10"/>
          <p:cNvSpPr txBox="1"/>
          <p:nvPr/>
        </p:nvSpPr>
        <p:spPr>
          <a:xfrm>
            <a:off x="1883410" y="3227705"/>
            <a:ext cx="2695575" cy="368300"/>
          </a:xfrm>
          <a:prstGeom prst="rect">
            <a:avLst/>
          </a:prstGeom>
          <a:noFill/>
          <a:ln>
            <a:solidFill>
              <a:schemeClr val="tx1"/>
            </a:solidFill>
          </a:ln>
        </p:spPr>
        <p:txBody>
          <a:bodyPr wrap="square" rtlCol="0">
            <a:spAutoFit/>
          </a:bodyPr>
          <a:p>
            <a:r>
              <a:rPr lang="en-US" altLang="zh-CN"/>
              <a:t>Align news to trend</a:t>
            </a:r>
            <a:endParaRPr lang="en-US" altLang="zh-CN"/>
          </a:p>
        </p:txBody>
      </p:sp>
      <p:cxnSp>
        <p:nvCxnSpPr>
          <p:cNvPr id="12" name="直接连接符 11"/>
          <p:cNvCxnSpPr/>
          <p:nvPr/>
        </p:nvCxnSpPr>
        <p:spPr>
          <a:xfrm>
            <a:off x="5288280" y="1765935"/>
            <a:ext cx="1745615" cy="0"/>
          </a:xfrm>
          <a:prstGeom prst="line">
            <a:avLst/>
          </a:prstGeom>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a:xfrm>
            <a:off x="1682115" y="2734945"/>
            <a:ext cx="2282190" cy="0"/>
          </a:xfrm>
          <a:prstGeom prst="line">
            <a:avLst/>
          </a:prstGeom>
        </p:spPr>
        <p:style>
          <a:lnRef idx="3">
            <a:schemeClr val="dk1"/>
          </a:lnRef>
          <a:fillRef idx="0">
            <a:schemeClr val="dk1"/>
          </a:fillRef>
          <a:effectRef idx="2">
            <a:schemeClr val="dk1"/>
          </a:effectRef>
          <a:fontRef idx="minor">
            <a:schemeClr val="tx1"/>
          </a:fontRef>
        </p:style>
      </p:cxnSp>
      <p:cxnSp>
        <p:nvCxnSpPr>
          <p:cNvPr id="14" name="直接箭头连接符 13"/>
          <p:cNvCxnSpPr/>
          <p:nvPr/>
        </p:nvCxnSpPr>
        <p:spPr>
          <a:xfrm>
            <a:off x="2051050" y="2416175"/>
            <a:ext cx="10795" cy="3035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a:off x="6090285" y="1468755"/>
            <a:ext cx="10795" cy="3035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5667375" y="1771015"/>
            <a:ext cx="0" cy="31623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flipH="1">
            <a:off x="3402330" y="2079625"/>
            <a:ext cx="2277110" cy="0"/>
          </a:xfrm>
          <a:prstGeom prst="line">
            <a:avLst/>
          </a:prstGeom>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flipH="1">
            <a:off x="3402330" y="2078355"/>
            <a:ext cx="15240" cy="6858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4775835" y="2130425"/>
            <a:ext cx="1612900" cy="368300"/>
          </a:xfrm>
          <a:prstGeom prst="rect">
            <a:avLst/>
          </a:prstGeom>
          <a:noFill/>
        </p:spPr>
        <p:txBody>
          <a:bodyPr wrap="none" rtlCol="0">
            <a:spAutoFit/>
          </a:bodyPr>
          <a:p>
            <a:r>
              <a:rPr lang="en-US" altLang="zh-CN"/>
              <a:t>[for each news]</a:t>
            </a:r>
            <a:endParaRPr lang="en-US" altLang="zh-CN"/>
          </a:p>
        </p:txBody>
      </p:sp>
      <p:cxnSp>
        <p:nvCxnSpPr>
          <p:cNvPr id="23" name="直接箭头连接符 22"/>
          <p:cNvCxnSpPr/>
          <p:nvPr/>
        </p:nvCxnSpPr>
        <p:spPr>
          <a:xfrm flipH="1">
            <a:off x="2832735" y="2764155"/>
            <a:ext cx="9525" cy="4743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742315" y="2816860"/>
            <a:ext cx="1612265" cy="368300"/>
          </a:xfrm>
          <a:prstGeom prst="rect">
            <a:avLst/>
          </a:prstGeom>
          <a:noFill/>
        </p:spPr>
        <p:txBody>
          <a:bodyPr wrap="none" rtlCol="0">
            <a:spAutoFit/>
          </a:bodyPr>
          <a:p>
            <a:r>
              <a:rPr lang="en-US" altLang="zh-CN"/>
              <a:t>[for each stock]</a:t>
            </a:r>
            <a:endParaRPr lang="en-US" altLang="zh-CN"/>
          </a:p>
        </p:txBody>
      </p:sp>
      <p:sp>
        <p:nvSpPr>
          <p:cNvPr id="25" name="文本框 24"/>
          <p:cNvSpPr txBox="1"/>
          <p:nvPr/>
        </p:nvSpPr>
        <p:spPr>
          <a:xfrm>
            <a:off x="5072380" y="2562860"/>
            <a:ext cx="2922905" cy="368300"/>
          </a:xfrm>
          <a:prstGeom prst="rect">
            <a:avLst/>
          </a:prstGeom>
          <a:noFill/>
          <a:ln>
            <a:solidFill>
              <a:schemeClr val="tx1"/>
            </a:solidFill>
          </a:ln>
        </p:spPr>
        <p:txBody>
          <a:bodyPr wrap="square" rtlCol="0">
            <a:spAutoFit/>
          </a:bodyPr>
          <a:p>
            <a:r>
              <a:rPr lang="en-US" altLang="zh-CN"/>
              <a:t>Extract and weight features</a:t>
            </a:r>
            <a:endParaRPr lang="en-US" altLang="zh-CN"/>
          </a:p>
        </p:txBody>
      </p:sp>
      <p:cxnSp>
        <p:nvCxnSpPr>
          <p:cNvPr id="27" name="直接箭头连接符 26"/>
          <p:cNvCxnSpPr/>
          <p:nvPr/>
        </p:nvCxnSpPr>
        <p:spPr>
          <a:xfrm>
            <a:off x="6541135" y="1783080"/>
            <a:ext cx="0" cy="7842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a:off x="2493645" y="3949700"/>
            <a:ext cx="4490720" cy="0"/>
          </a:xfrm>
          <a:prstGeom prst="line">
            <a:avLst/>
          </a:prstGeom>
        </p:spPr>
        <p:style>
          <a:lnRef idx="3">
            <a:schemeClr val="dk1"/>
          </a:lnRef>
          <a:fillRef idx="0">
            <a:schemeClr val="dk1"/>
          </a:fillRef>
          <a:effectRef idx="2">
            <a:schemeClr val="dk1"/>
          </a:effectRef>
          <a:fontRef idx="minor">
            <a:schemeClr val="tx1"/>
          </a:fontRef>
        </p:style>
      </p:cxnSp>
      <p:cxnSp>
        <p:nvCxnSpPr>
          <p:cNvPr id="29" name="直接箭头连接符 28"/>
          <p:cNvCxnSpPr/>
          <p:nvPr/>
        </p:nvCxnSpPr>
        <p:spPr>
          <a:xfrm>
            <a:off x="6534150" y="2943225"/>
            <a:ext cx="0" cy="10147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2"/>
          </p:cNvCxnSpPr>
          <p:nvPr/>
        </p:nvCxnSpPr>
        <p:spPr>
          <a:xfrm>
            <a:off x="3231515" y="3596005"/>
            <a:ext cx="0" cy="3511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3026410" y="4518660"/>
            <a:ext cx="3848100" cy="368300"/>
          </a:xfrm>
          <a:prstGeom prst="rect">
            <a:avLst/>
          </a:prstGeom>
          <a:noFill/>
          <a:ln>
            <a:solidFill>
              <a:schemeClr val="tx1"/>
            </a:solidFill>
          </a:ln>
        </p:spPr>
        <p:txBody>
          <a:bodyPr wrap="square" rtlCol="0">
            <a:spAutoFit/>
          </a:bodyPr>
          <a:p>
            <a:r>
              <a:rPr lang="en-US" altLang="zh-CN"/>
              <a:t>Discover stocks having relationship</a:t>
            </a:r>
            <a:endParaRPr lang="en-US" altLang="zh-CN"/>
          </a:p>
        </p:txBody>
      </p:sp>
      <p:sp>
        <p:nvSpPr>
          <p:cNvPr id="32" name="文本框 31"/>
          <p:cNvSpPr txBox="1"/>
          <p:nvPr/>
        </p:nvSpPr>
        <p:spPr>
          <a:xfrm>
            <a:off x="2680970" y="5361305"/>
            <a:ext cx="4380865" cy="368300"/>
          </a:xfrm>
          <a:prstGeom prst="rect">
            <a:avLst/>
          </a:prstGeom>
          <a:noFill/>
          <a:ln>
            <a:solidFill>
              <a:schemeClr val="tx1"/>
            </a:solidFill>
          </a:ln>
        </p:spPr>
        <p:txBody>
          <a:bodyPr wrap="square" rtlCol="0">
            <a:spAutoFit/>
          </a:bodyPr>
          <a:p>
            <a:r>
              <a:rPr lang="en-US" altLang="zh-CN"/>
              <a:t>Align news articles in multiple time series</a:t>
            </a:r>
            <a:endParaRPr lang="en-US" altLang="zh-CN"/>
          </a:p>
        </p:txBody>
      </p:sp>
      <p:sp>
        <p:nvSpPr>
          <p:cNvPr id="33" name="文本框 32"/>
          <p:cNvSpPr txBox="1"/>
          <p:nvPr/>
        </p:nvSpPr>
        <p:spPr>
          <a:xfrm>
            <a:off x="3557270" y="6252210"/>
            <a:ext cx="2695575" cy="368300"/>
          </a:xfrm>
          <a:prstGeom prst="rect">
            <a:avLst/>
          </a:prstGeom>
          <a:noFill/>
          <a:ln>
            <a:solidFill>
              <a:schemeClr val="tx1"/>
            </a:solidFill>
          </a:ln>
        </p:spPr>
        <p:txBody>
          <a:bodyPr wrap="square" rtlCol="0">
            <a:spAutoFit/>
          </a:bodyPr>
          <a:p>
            <a:r>
              <a:rPr lang="en-US" altLang="zh-CN"/>
              <a:t>Generate prediction modle</a:t>
            </a:r>
            <a:endParaRPr lang="en-US" altLang="zh-CN"/>
          </a:p>
        </p:txBody>
      </p:sp>
      <p:cxnSp>
        <p:nvCxnSpPr>
          <p:cNvPr id="34" name="直接箭头连接符 33"/>
          <p:cNvCxnSpPr/>
          <p:nvPr/>
        </p:nvCxnSpPr>
        <p:spPr>
          <a:xfrm>
            <a:off x="4871085" y="3983990"/>
            <a:ext cx="0" cy="5314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5" name="文本框 34"/>
          <p:cNvSpPr txBox="1"/>
          <p:nvPr/>
        </p:nvSpPr>
        <p:spPr>
          <a:xfrm>
            <a:off x="2933700" y="4065905"/>
            <a:ext cx="1612265" cy="368300"/>
          </a:xfrm>
          <a:prstGeom prst="rect">
            <a:avLst/>
          </a:prstGeom>
          <a:noFill/>
        </p:spPr>
        <p:txBody>
          <a:bodyPr wrap="none" rtlCol="0">
            <a:spAutoFit/>
          </a:bodyPr>
          <a:p>
            <a:r>
              <a:rPr lang="en-US" altLang="zh-CN"/>
              <a:t>[for each stock]</a:t>
            </a:r>
            <a:endParaRPr lang="en-US" altLang="zh-CN"/>
          </a:p>
        </p:txBody>
      </p:sp>
      <p:cxnSp>
        <p:nvCxnSpPr>
          <p:cNvPr id="36" name="直接箭头连接符 35"/>
          <p:cNvCxnSpPr/>
          <p:nvPr/>
        </p:nvCxnSpPr>
        <p:spPr>
          <a:xfrm>
            <a:off x="4853940" y="4886960"/>
            <a:ext cx="0" cy="4775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32" idx="2"/>
          </p:cNvCxnSpPr>
          <p:nvPr/>
        </p:nvCxnSpPr>
        <p:spPr>
          <a:xfrm>
            <a:off x="4871720" y="5729605"/>
            <a:ext cx="1206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1311275" y="5811520"/>
            <a:ext cx="3390900" cy="368300"/>
          </a:xfrm>
          <a:prstGeom prst="rect">
            <a:avLst/>
          </a:prstGeom>
          <a:noFill/>
        </p:spPr>
        <p:txBody>
          <a:bodyPr wrap="square" rtlCol="0">
            <a:spAutoFit/>
          </a:bodyPr>
          <a:p>
            <a:r>
              <a:rPr lang="en-US" altLang="zh-CN"/>
              <a:t>[for each trend type of each stock]</a:t>
            </a:r>
            <a:endParaRPr lang="en-US" altLang="zh-CN"/>
          </a:p>
        </p:txBody>
      </p:sp>
      <p:sp>
        <p:nvSpPr>
          <p:cNvPr id="40" name="文本框 39"/>
          <p:cNvSpPr txBox="1"/>
          <p:nvPr/>
        </p:nvSpPr>
        <p:spPr>
          <a:xfrm>
            <a:off x="8656955" y="1519555"/>
            <a:ext cx="2080895" cy="460375"/>
          </a:xfrm>
          <a:prstGeom prst="rect">
            <a:avLst/>
          </a:prstGeom>
          <a:noFill/>
        </p:spPr>
        <p:txBody>
          <a:bodyPr wrap="none" rtlCol="0">
            <a:spAutoFit/>
          </a:bodyPr>
          <a:p>
            <a:r>
              <a:rPr lang="zh-CN" altLang="en-US" sz="2400"/>
              <a:t>模型生成阶段 </a:t>
            </a:r>
            <a:endParaRPr lang="zh-CN" altLang="en-US" sz="2400"/>
          </a:p>
        </p:txBody>
      </p:sp>
      <p:sp>
        <p:nvSpPr>
          <p:cNvPr id="41" name="矩形 40"/>
          <p:cNvSpPr/>
          <p:nvPr/>
        </p:nvSpPr>
        <p:spPr>
          <a:xfrm>
            <a:off x="10140527" y="35136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Tree>
    <p:custDataLst>
      <p:tags r:id="rId1"/>
    </p:custDataLst>
  </p:cSld>
  <p:clrMapOvr>
    <a:masterClrMapping/>
  </p:clrMapOvr>
  <p:transition spd="slow" advClick="0" advTm="41837">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0" y="932815"/>
            <a:ext cx="10414635"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sym typeface="+mn-ea"/>
              </a:rPr>
              <a:t>趋势发现</a:t>
            </a:r>
            <a:endParaRPr lang="en-US" altLang="zh-CN" sz="2400" b="1" dirty="0">
              <a:latin typeface="微软雅黑" panose="020B0503020204020204" charset="-122"/>
              <a:ea typeface="微软雅黑" panose="020B0503020204020204" charset="-122"/>
              <a:sym typeface="+mn-ea"/>
            </a:endParaRPr>
          </a:p>
        </p:txBody>
      </p:sp>
      <p:sp>
        <p:nvSpPr>
          <p:cNvPr id="2" name="文本框 1"/>
          <p:cNvSpPr txBox="1"/>
          <p:nvPr/>
        </p:nvSpPr>
        <p:spPr>
          <a:xfrm>
            <a:off x="24130" y="1393190"/>
            <a:ext cx="11765280" cy="460375"/>
          </a:xfrm>
          <a:prstGeom prst="rect">
            <a:avLst/>
          </a:prstGeom>
          <a:noFill/>
        </p:spPr>
        <p:txBody>
          <a:bodyPr wrap="none" rtlCol="0">
            <a:spAutoFit/>
          </a:bodyPr>
          <a:p>
            <a:r>
              <a:rPr lang="zh-CN" altLang="en-US" sz="2400"/>
              <a:t>将一条连续的时间序列平面曲线变成离散化的二元组集合，每个二元组代表一个趋势。</a:t>
            </a:r>
            <a:endParaRPr lang="zh-CN" altLang="en-US" sz="2400"/>
          </a:p>
        </p:txBody>
      </p:sp>
      <p:cxnSp>
        <p:nvCxnSpPr>
          <p:cNvPr id="10" name="直接连接符 9"/>
          <p:cNvCxnSpPr/>
          <p:nvPr/>
        </p:nvCxnSpPr>
        <p:spPr>
          <a:xfrm>
            <a:off x="758825" y="2112645"/>
            <a:ext cx="0" cy="24549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417195" y="4288790"/>
            <a:ext cx="5010785" cy="0"/>
          </a:xfrm>
          <a:prstGeom prst="line">
            <a:avLst/>
          </a:prstGeom>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4902835" y="4288790"/>
            <a:ext cx="655955" cy="398780"/>
          </a:xfrm>
          <a:prstGeom prst="rect">
            <a:avLst/>
          </a:prstGeom>
          <a:noFill/>
        </p:spPr>
        <p:txBody>
          <a:bodyPr wrap="none" rtlCol="0">
            <a:spAutoFit/>
          </a:bodyPr>
          <a:p>
            <a:r>
              <a:rPr lang="en-US" altLang="zh-CN" sz="2000"/>
              <a:t>time</a:t>
            </a:r>
            <a:endParaRPr lang="en-US" altLang="zh-CN" sz="2000"/>
          </a:p>
        </p:txBody>
      </p:sp>
      <p:sp>
        <p:nvSpPr>
          <p:cNvPr id="13" name="文本框 12"/>
          <p:cNvSpPr txBox="1"/>
          <p:nvPr/>
        </p:nvSpPr>
        <p:spPr>
          <a:xfrm>
            <a:off x="24130" y="2112645"/>
            <a:ext cx="696595" cy="398780"/>
          </a:xfrm>
          <a:prstGeom prst="rect">
            <a:avLst/>
          </a:prstGeom>
          <a:noFill/>
        </p:spPr>
        <p:txBody>
          <a:bodyPr wrap="none" rtlCol="0">
            <a:spAutoFit/>
          </a:bodyPr>
          <a:p>
            <a:r>
              <a:rPr lang="en-US" altLang="zh-CN" sz="2000"/>
              <a:t>price</a:t>
            </a:r>
            <a:endParaRPr lang="en-US" altLang="zh-CN" sz="2000"/>
          </a:p>
        </p:txBody>
      </p:sp>
      <p:sp>
        <p:nvSpPr>
          <p:cNvPr id="16" name="任意多边形 15"/>
          <p:cNvSpPr/>
          <p:nvPr/>
        </p:nvSpPr>
        <p:spPr>
          <a:xfrm>
            <a:off x="1016000" y="2511425"/>
            <a:ext cx="3973195" cy="1410335"/>
          </a:xfrm>
          <a:custGeom>
            <a:avLst/>
            <a:gdLst>
              <a:gd name="connisteX0" fmla="*/ 0 w 3973195"/>
              <a:gd name="connsiteY0" fmla="*/ 1025352 h 1025352"/>
              <a:gd name="connisteX1" fmla="*/ 25400 w 3973195"/>
              <a:gd name="connsiteY1" fmla="*/ 937087 h 1025352"/>
              <a:gd name="connisteX2" fmla="*/ 88265 w 3973195"/>
              <a:gd name="connsiteY2" fmla="*/ 860887 h 1025352"/>
              <a:gd name="connisteX3" fmla="*/ 164465 w 3973195"/>
              <a:gd name="connsiteY3" fmla="*/ 785322 h 1025352"/>
              <a:gd name="connisteX4" fmla="*/ 215265 w 3973195"/>
              <a:gd name="connsiteY4" fmla="*/ 696422 h 1025352"/>
              <a:gd name="connisteX5" fmla="*/ 278130 w 3973195"/>
              <a:gd name="connsiteY5" fmla="*/ 620857 h 1025352"/>
              <a:gd name="connisteX6" fmla="*/ 328930 w 3973195"/>
              <a:gd name="connsiteY6" fmla="*/ 544657 h 1025352"/>
              <a:gd name="connisteX7" fmla="*/ 405130 w 3973195"/>
              <a:gd name="connsiteY7" fmla="*/ 608157 h 1025352"/>
              <a:gd name="connisteX8" fmla="*/ 480695 w 3973195"/>
              <a:gd name="connsiteY8" fmla="*/ 620857 h 1025352"/>
              <a:gd name="connisteX9" fmla="*/ 556895 w 3973195"/>
              <a:gd name="connsiteY9" fmla="*/ 671657 h 1025352"/>
              <a:gd name="connisteX10" fmla="*/ 632460 w 3973195"/>
              <a:gd name="connsiteY10" fmla="*/ 709122 h 1025352"/>
              <a:gd name="connisteX11" fmla="*/ 708660 w 3973195"/>
              <a:gd name="connsiteY11" fmla="*/ 734522 h 1025352"/>
              <a:gd name="connisteX12" fmla="*/ 784225 w 3973195"/>
              <a:gd name="connsiteY12" fmla="*/ 721822 h 1025352"/>
              <a:gd name="connisteX13" fmla="*/ 809625 w 3973195"/>
              <a:gd name="connsiteY13" fmla="*/ 646257 h 1025352"/>
              <a:gd name="connisteX14" fmla="*/ 822325 w 3973195"/>
              <a:gd name="connsiteY14" fmla="*/ 570057 h 1025352"/>
              <a:gd name="connisteX15" fmla="*/ 873125 w 3973195"/>
              <a:gd name="connsiteY15" fmla="*/ 494492 h 1025352"/>
              <a:gd name="connisteX16" fmla="*/ 935990 w 3973195"/>
              <a:gd name="connsiteY16" fmla="*/ 418292 h 1025352"/>
              <a:gd name="connisteX17" fmla="*/ 1012190 w 3973195"/>
              <a:gd name="connsiteY17" fmla="*/ 367492 h 1025352"/>
              <a:gd name="connisteX18" fmla="*/ 1088390 w 3973195"/>
              <a:gd name="connsiteY18" fmla="*/ 330027 h 1025352"/>
              <a:gd name="connisteX19" fmla="*/ 1163955 w 3973195"/>
              <a:gd name="connsiteY19" fmla="*/ 266527 h 1025352"/>
              <a:gd name="connisteX20" fmla="*/ 1240155 w 3973195"/>
              <a:gd name="connsiteY20" fmla="*/ 203027 h 1025352"/>
              <a:gd name="connisteX21" fmla="*/ 1265555 w 3973195"/>
              <a:gd name="connsiteY21" fmla="*/ 127462 h 1025352"/>
              <a:gd name="connisteX22" fmla="*/ 1341120 w 3973195"/>
              <a:gd name="connsiteY22" fmla="*/ 203027 h 1025352"/>
              <a:gd name="connisteX23" fmla="*/ 1417320 w 3973195"/>
              <a:gd name="connsiteY23" fmla="*/ 253827 h 1025352"/>
              <a:gd name="connisteX24" fmla="*/ 1492885 w 3973195"/>
              <a:gd name="connsiteY24" fmla="*/ 279227 h 1025352"/>
              <a:gd name="connisteX25" fmla="*/ 1569085 w 3973195"/>
              <a:gd name="connsiteY25" fmla="*/ 304627 h 1025352"/>
              <a:gd name="connisteX26" fmla="*/ 1657350 w 3973195"/>
              <a:gd name="connsiteY26" fmla="*/ 279227 h 1025352"/>
              <a:gd name="connisteX27" fmla="*/ 1733550 w 3973195"/>
              <a:gd name="connsiteY27" fmla="*/ 241127 h 1025352"/>
              <a:gd name="connisteX28" fmla="*/ 1809115 w 3973195"/>
              <a:gd name="connsiteY28" fmla="*/ 215727 h 1025352"/>
              <a:gd name="connisteX29" fmla="*/ 1885315 w 3973195"/>
              <a:gd name="connsiteY29" fmla="*/ 190327 h 1025352"/>
              <a:gd name="connisteX30" fmla="*/ 1973580 w 3973195"/>
              <a:gd name="connsiteY30" fmla="*/ 164927 h 1025352"/>
              <a:gd name="connisteX31" fmla="*/ 2049780 w 3973195"/>
              <a:gd name="connsiteY31" fmla="*/ 127462 h 1025352"/>
              <a:gd name="connisteX32" fmla="*/ 2138045 w 3973195"/>
              <a:gd name="connsiteY32" fmla="*/ 89362 h 1025352"/>
              <a:gd name="connisteX33" fmla="*/ 2214245 w 3973195"/>
              <a:gd name="connsiteY33" fmla="*/ 51262 h 1025352"/>
              <a:gd name="connisteX34" fmla="*/ 2290445 w 3973195"/>
              <a:gd name="connsiteY34" fmla="*/ 462 h 1025352"/>
              <a:gd name="connisteX35" fmla="*/ 2327910 w 3973195"/>
              <a:gd name="connsiteY35" fmla="*/ 76662 h 1025352"/>
              <a:gd name="connisteX36" fmla="*/ 2378710 w 3973195"/>
              <a:gd name="connsiteY36" fmla="*/ 152862 h 1025352"/>
              <a:gd name="connisteX37" fmla="*/ 2454910 w 3973195"/>
              <a:gd name="connsiteY37" fmla="*/ 203027 h 1025352"/>
              <a:gd name="connisteX38" fmla="*/ 2530475 w 3973195"/>
              <a:gd name="connsiteY38" fmla="*/ 190327 h 1025352"/>
              <a:gd name="connisteX39" fmla="*/ 2606675 w 3973195"/>
              <a:gd name="connsiteY39" fmla="*/ 177627 h 1025352"/>
              <a:gd name="connisteX40" fmla="*/ 2682240 w 3973195"/>
              <a:gd name="connsiteY40" fmla="*/ 152862 h 1025352"/>
              <a:gd name="connisteX41" fmla="*/ 2758440 w 3973195"/>
              <a:gd name="connsiteY41" fmla="*/ 114762 h 1025352"/>
              <a:gd name="connisteX42" fmla="*/ 2834005 w 3973195"/>
              <a:gd name="connsiteY42" fmla="*/ 76662 h 1025352"/>
              <a:gd name="connisteX43" fmla="*/ 2910205 w 3973195"/>
              <a:gd name="connsiteY43" fmla="*/ 38562 h 1025352"/>
              <a:gd name="connisteX44" fmla="*/ 2985770 w 3973195"/>
              <a:gd name="connsiteY44" fmla="*/ 102062 h 1025352"/>
              <a:gd name="connisteX45" fmla="*/ 3011170 w 3973195"/>
              <a:gd name="connsiteY45" fmla="*/ 177627 h 1025352"/>
              <a:gd name="connisteX46" fmla="*/ 3036570 w 3973195"/>
              <a:gd name="connsiteY46" fmla="*/ 253827 h 1025352"/>
              <a:gd name="connisteX47" fmla="*/ 3061970 w 3973195"/>
              <a:gd name="connsiteY47" fmla="*/ 330027 h 1025352"/>
              <a:gd name="connisteX48" fmla="*/ 3138170 w 3973195"/>
              <a:gd name="connsiteY48" fmla="*/ 380192 h 1025352"/>
              <a:gd name="connisteX49" fmla="*/ 3213735 w 3973195"/>
              <a:gd name="connsiteY49" fmla="*/ 430992 h 1025352"/>
              <a:gd name="connisteX50" fmla="*/ 3289935 w 3973195"/>
              <a:gd name="connsiteY50" fmla="*/ 481792 h 1025352"/>
              <a:gd name="connisteX51" fmla="*/ 3365500 w 3973195"/>
              <a:gd name="connsiteY51" fmla="*/ 531957 h 1025352"/>
              <a:gd name="connisteX52" fmla="*/ 3441700 w 3973195"/>
              <a:gd name="connsiteY52" fmla="*/ 582757 h 1025352"/>
              <a:gd name="connisteX53" fmla="*/ 3517265 w 3973195"/>
              <a:gd name="connsiteY53" fmla="*/ 658957 h 1025352"/>
              <a:gd name="connisteX54" fmla="*/ 3593465 w 3973195"/>
              <a:gd name="connsiteY54" fmla="*/ 671657 h 1025352"/>
              <a:gd name="connisteX55" fmla="*/ 3681730 w 3973195"/>
              <a:gd name="connsiteY55" fmla="*/ 608157 h 1025352"/>
              <a:gd name="connisteX56" fmla="*/ 3757930 w 3973195"/>
              <a:gd name="connsiteY56" fmla="*/ 557357 h 1025352"/>
              <a:gd name="connisteX57" fmla="*/ 3783330 w 3973195"/>
              <a:gd name="connsiteY57" fmla="*/ 633557 h 1025352"/>
              <a:gd name="connisteX58" fmla="*/ 3783330 w 3973195"/>
              <a:gd name="connsiteY58" fmla="*/ 709122 h 1025352"/>
              <a:gd name="connisteX59" fmla="*/ 3821430 w 3973195"/>
              <a:gd name="connsiteY59" fmla="*/ 785322 h 1025352"/>
              <a:gd name="connisteX60" fmla="*/ 3884295 w 3973195"/>
              <a:gd name="connsiteY60" fmla="*/ 860887 h 1025352"/>
              <a:gd name="connisteX61" fmla="*/ 3935095 w 3973195"/>
              <a:gd name="connsiteY61" fmla="*/ 937087 h 1025352"/>
              <a:gd name="connisteX62" fmla="*/ 3973195 w 3973195"/>
              <a:gd name="connsiteY62" fmla="*/ 1013287 h 102535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Lst>
            <a:rect l="l" t="t" r="r" b="b"/>
            <a:pathLst>
              <a:path w="3973195" h="1025352">
                <a:moveTo>
                  <a:pt x="0" y="1025352"/>
                </a:moveTo>
                <a:cubicBezTo>
                  <a:pt x="3810" y="1009477"/>
                  <a:pt x="7620" y="970107"/>
                  <a:pt x="25400" y="937087"/>
                </a:cubicBezTo>
                <a:cubicBezTo>
                  <a:pt x="43180" y="904067"/>
                  <a:pt x="60325" y="891367"/>
                  <a:pt x="88265" y="860887"/>
                </a:cubicBezTo>
                <a:cubicBezTo>
                  <a:pt x="116205" y="830407"/>
                  <a:pt x="139065" y="818342"/>
                  <a:pt x="164465" y="785322"/>
                </a:cubicBezTo>
                <a:cubicBezTo>
                  <a:pt x="189865" y="752302"/>
                  <a:pt x="192405" y="729442"/>
                  <a:pt x="215265" y="696422"/>
                </a:cubicBezTo>
                <a:cubicBezTo>
                  <a:pt x="238125" y="663402"/>
                  <a:pt x="255270" y="651337"/>
                  <a:pt x="278130" y="620857"/>
                </a:cubicBezTo>
                <a:cubicBezTo>
                  <a:pt x="300990" y="590377"/>
                  <a:pt x="303530" y="547197"/>
                  <a:pt x="328930" y="544657"/>
                </a:cubicBezTo>
                <a:cubicBezTo>
                  <a:pt x="354330" y="542117"/>
                  <a:pt x="374650" y="592917"/>
                  <a:pt x="405130" y="608157"/>
                </a:cubicBezTo>
                <a:cubicBezTo>
                  <a:pt x="435610" y="623397"/>
                  <a:pt x="450215" y="608157"/>
                  <a:pt x="480695" y="620857"/>
                </a:cubicBezTo>
                <a:cubicBezTo>
                  <a:pt x="511175" y="633557"/>
                  <a:pt x="526415" y="653877"/>
                  <a:pt x="556895" y="671657"/>
                </a:cubicBezTo>
                <a:cubicBezTo>
                  <a:pt x="587375" y="689437"/>
                  <a:pt x="601980" y="696422"/>
                  <a:pt x="632460" y="709122"/>
                </a:cubicBezTo>
                <a:cubicBezTo>
                  <a:pt x="662940" y="721822"/>
                  <a:pt x="678180" y="731982"/>
                  <a:pt x="708660" y="734522"/>
                </a:cubicBezTo>
                <a:cubicBezTo>
                  <a:pt x="739140" y="737062"/>
                  <a:pt x="763905" y="739602"/>
                  <a:pt x="784225" y="721822"/>
                </a:cubicBezTo>
                <a:cubicBezTo>
                  <a:pt x="804545" y="704042"/>
                  <a:pt x="802005" y="676737"/>
                  <a:pt x="809625" y="646257"/>
                </a:cubicBezTo>
                <a:cubicBezTo>
                  <a:pt x="817245" y="615777"/>
                  <a:pt x="809625" y="600537"/>
                  <a:pt x="822325" y="570057"/>
                </a:cubicBezTo>
                <a:cubicBezTo>
                  <a:pt x="835025" y="539577"/>
                  <a:pt x="850265" y="524972"/>
                  <a:pt x="873125" y="494492"/>
                </a:cubicBezTo>
                <a:cubicBezTo>
                  <a:pt x="895985" y="464012"/>
                  <a:pt x="908050" y="443692"/>
                  <a:pt x="935990" y="418292"/>
                </a:cubicBezTo>
                <a:cubicBezTo>
                  <a:pt x="963930" y="392892"/>
                  <a:pt x="981710" y="385272"/>
                  <a:pt x="1012190" y="367492"/>
                </a:cubicBezTo>
                <a:cubicBezTo>
                  <a:pt x="1042670" y="349712"/>
                  <a:pt x="1057910" y="350347"/>
                  <a:pt x="1088390" y="330027"/>
                </a:cubicBezTo>
                <a:cubicBezTo>
                  <a:pt x="1118870" y="309707"/>
                  <a:pt x="1133475" y="291927"/>
                  <a:pt x="1163955" y="266527"/>
                </a:cubicBezTo>
                <a:cubicBezTo>
                  <a:pt x="1194435" y="241127"/>
                  <a:pt x="1219835" y="230967"/>
                  <a:pt x="1240155" y="203027"/>
                </a:cubicBezTo>
                <a:cubicBezTo>
                  <a:pt x="1260475" y="175087"/>
                  <a:pt x="1245235" y="127462"/>
                  <a:pt x="1265555" y="127462"/>
                </a:cubicBezTo>
                <a:cubicBezTo>
                  <a:pt x="1285875" y="127462"/>
                  <a:pt x="1310640" y="177627"/>
                  <a:pt x="1341120" y="203027"/>
                </a:cubicBezTo>
                <a:cubicBezTo>
                  <a:pt x="1371600" y="228427"/>
                  <a:pt x="1386840" y="238587"/>
                  <a:pt x="1417320" y="253827"/>
                </a:cubicBezTo>
                <a:cubicBezTo>
                  <a:pt x="1447800" y="269067"/>
                  <a:pt x="1462405" y="269067"/>
                  <a:pt x="1492885" y="279227"/>
                </a:cubicBezTo>
                <a:cubicBezTo>
                  <a:pt x="1523365" y="289387"/>
                  <a:pt x="1536065" y="304627"/>
                  <a:pt x="1569085" y="304627"/>
                </a:cubicBezTo>
                <a:cubicBezTo>
                  <a:pt x="1602105" y="304627"/>
                  <a:pt x="1624330" y="291927"/>
                  <a:pt x="1657350" y="279227"/>
                </a:cubicBezTo>
                <a:cubicBezTo>
                  <a:pt x="1690370" y="266527"/>
                  <a:pt x="1703070" y="253827"/>
                  <a:pt x="1733550" y="241127"/>
                </a:cubicBezTo>
                <a:cubicBezTo>
                  <a:pt x="1764030" y="228427"/>
                  <a:pt x="1778635" y="225887"/>
                  <a:pt x="1809115" y="215727"/>
                </a:cubicBezTo>
                <a:cubicBezTo>
                  <a:pt x="1839595" y="205567"/>
                  <a:pt x="1852295" y="200487"/>
                  <a:pt x="1885315" y="190327"/>
                </a:cubicBezTo>
                <a:cubicBezTo>
                  <a:pt x="1918335" y="180167"/>
                  <a:pt x="1940560" y="177627"/>
                  <a:pt x="1973580" y="164927"/>
                </a:cubicBezTo>
                <a:cubicBezTo>
                  <a:pt x="2006600" y="152227"/>
                  <a:pt x="2016760" y="142702"/>
                  <a:pt x="2049780" y="127462"/>
                </a:cubicBezTo>
                <a:cubicBezTo>
                  <a:pt x="2082800" y="112222"/>
                  <a:pt x="2105025" y="104602"/>
                  <a:pt x="2138045" y="89362"/>
                </a:cubicBezTo>
                <a:cubicBezTo>
                  <a:pt x="2171065" y="74122"/>
                  <a:pt x="2183765" y="69042"/>
                  <a:pt x="2214245" y="51262"/>
                </a:cubicBezTo>
                <a:cubicBezTo>
                  <a:pt x="2244725" y="33482"/>
                  <a:pt x="2267585" y="-4618"/>
                  <a:pt x="2290445" y="462"/>
                </a:cubicBezTo>
                <a:cubicBezTo>
                  <a:pt x="2313305" y="5542"/>
                  <a:pt x="2310130" y="46182"/>
                  <a:pt x="2327910" y="76662"/>
                </a:cubicBezTo>
                <a:cubicBezTo>
                  <a:pt x="2345690" y="107142"/>
                  <a:pt x="2353310" y="127462"/>
                  <a:pt x="2378710" y="152862"/>
                </a:cubicBezTo>
                <a:cubicBezTo>
                  <a:pt x="2404110" y="178262"/>
                  <a:pt x="2424430" y="195407"/>
                  <a:pt x="2454910" y="203027"/>
                </a:cubicBezTo>
                <a:cubicBezTo>
                  <a:pt x="2485390" y="210647"/>
                  <a:pt x="2499995" y="195407"/>
                  <a:pt x="2530475" y="190327"/>
                </a:cubicBezTo>
                <a:cubicBezTo>
                  <a:pt x="2560955" y="185247"/>
                  <a:pt x="2576195" y="185247"/>
                  <a:pt x="2606675" y="177627"/>
                </a:cubicBezTo>
                <a:cubicBezTo>
                  <a:pt x="2637155" y="170007"/>
                  <a:pt x="2651760" y="165562"/>
                  <a:pt x="2682240" y="152862"/>
                </a:cubicBezTo>
                <a:cubicBezTo>
                  <a:pt x="2712720" y="140162"/>
                  <a:pt x="2727960" y="130002"/>
                  <a:pt x="2758440" y="114762"/>
                </a:cubicBezTo>
                <a:cubicBezTo>
                  <a:pt x="2788920" y="99522"/>
                  <a:pt x="2803525" y="91902"/>
                  <a:pt x="2834005" y="76662"/>
                </a:cubicBezTo>
                <a:cubicBezTo>
                  <a:pt x="2864485" y="61422"/>
                  <a:pt x="2879725" y="33482"/>
                  <a:pt x="2910205" y="38562"/>
                </a:cubicBezTo>
                <a:cubicBezTo>
                  <a:pt x="2940685" y="43642"/>
                  <a:pt x="2965450" y="74122"/>
                  <a:pt x="2985770" y="102062"/>
                </a:cubicBezTo>
                <a:cubicBezTo>
                  <a:pt x="3006090" y="130002"/>
                  <a:pt x="3001010" y="147147"/>
                  <a:pt x="3011170" y="177627"/>
                </a:cubicBezTo>
                <a:cubicBezTo>
                  <a:pt x="3021330" y="208107"/>
                  <a:pt x="3026410" y="223347"/>
                  <a:pt x="3036570" y="253827"/>
                </a:cubicBezTo>
                <a:cubicBezTo>
                  <a:pt x="3046730" y="284307"/>
                  <a:pt x="3041650" y="304627"/>
                  <a:pt x="3061970" y="330027"/>
                </a:cubicBezTo>
                <a:cubicBezTo>
                  <a:pt x="3082290" y="355427"/>
                  <a:pt x="3107690" y="359872"/>
                  <a:pt x="3138170" y="380192"/>
                </a:cubicBezTo>
                <a:cubicBezTo>
                  <a:pt x="3168650" y="400512"/>
                  <a:pt x="3183255" y="410672"/>
                  <a:pt x="3213735" y="430992"/>
                </a:cubicBezTo>
                <a:cubicBezTo>
                  <a:pt x="3244215" y="451312"/>
                  <a:pt x="3259455" y="461472"/>
                  <a:pt x="3289935" y="481792"/>
                </a:cubicBezTo>
                <a:cubicBezTo>
                  <a:pt x="3320415" y="502112"/>
                  <a:pt x="3335020" y="511637"/>
                  <a:pt x="3365500" y="531957"/>
                </a:cubicBezTo>
                <a:cubicBezTo>
                  <a:pt x="3395980" y="552277"/>
                  <a:pt x="3411220" y="557357"/>
                  <a:pt x="3441700" y="582757"/>
                </a:cubicBezTo>
                <a:cubicBezTo>
                  <a:pt x="3472180" y="608157"/>
                  <a:pt x="3486785" y="641177"/>
                  <a:pt x="3517265" y="658957"/>
                </a:cubicBezTo>
                <a:cubicBezTo>
                  <a:pt x="3547745" y="676737"/>
                  <a:pt x="3560445" y="681817"/>
                  <a:pt x="3593465" y="671657"/>
                </a:cubicBezTo>
                <a:cubicBezTo>
                  <a:pt x="3626485" y="661497"/>
                  <a:pt x="3648710" y="631017"/>
                  <a:pt x="3681730" y="608157"/>
                </a:cubicBezTo>
                <a:cubicBezTo>
                  <a:pt x="3714750" y="585297"/>
                  <a:pt x="3737610" y="552277"/>
                  <a:pt x="3757930" y="557357"/>
                </a:cubicBezTo>
                <a:cubicBezTo>
                  <a:pt x="3778250" y="562437"/>
                  <a:pt x="3778250" y="603077"/>
                  <a:pt x="3783330" y="633557"/>
                </a:cubicBezTo>
                <a:cubicBezTo>
                  <a:pt x="3788410" y="664037"/>
                  <a:pt x="3775710" y="678642"/>
                  <a:pt x="3783330" y="709122"/>
                </a:cubicBezTo>
                <a:cubicBezTo>
                  <a:pt x="3790950" y="739602"/>
                  <a:pt x="3801110" y="754842"/>
                  <a:pt x="3821430" y="785322"/>
                </a:cubicBezTo>
                <a:cubicBezTo>
                  <a:pt x="3841750" y="815802"/>
                  <a:pt x="3861435" y="830407"/>
                  <a:pt x="3884295" y="860887"/>
                </a:cubicBezTo>
                <a:cubicBezTo>
                  <a:pt x="3907155" y="891367"/>
                  <a:pt x="3917315" y="906607"/>
                  <a:pt x="3935095" y="937087"/>
                </a:cubicBezTo>
                <a:cubicBezTo>
                  <a:pt x="3952875" y="967567"/>
                  <a:pt x="3966845" y="999317"/>
                  <a:pt x="3973195" y="1013287"/>
                </a:cubicBezTo>
              </a:path>
            </a:pathLst>
          </a:cu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7" name="任意多边形 16"/>
          <p:cNvSpPr/>
          <p:nvPr/>
        </p:nvSpPr>
        <p:spPr>
          <a:xfrm>
            <a:off x="6971665" y="2511425"/>
            <a:ext cx="3973195" cy="1341755"/>
          </a:xfrm>
          <a:custGeom>
            <a:avLst/>
            <a:gdLst>
              <a:gd name="connisteX0" fmla="*/ 0 w 3973195"/>
              <a:gd name="connsiteY0" fmla="*/ 1025352 h 1025352"/>
              <a:gd name="connisteX1" fmla="*/ 25400 w 3973195"/>
              <a:gd name="connsiteY1" fmla="*/ 937087 h 1025352"/>
              <a:gd name="connisteX2" fmla="*/ 88265 w 3973195"/>
              <a:gd name="connsiteY2" fmla="*/ 860887 h 1025352"/>
              <a:gd name="connisteX3" fmla="*/ 164465 w 3973195"/>
              <a:gd name="connsiteY3" fmla="*/ 785322 h 1025352"/>
              <a:gd name="connisteX4" fmla="*/ 215265 w 3973195"/>
              <a:gd name="connsiteY4" fmla="*/ 696422 h 1025352"/>
              <a:gd name="connisteX5" fmla="*/ 278130 w 3973195"/>
              <a:gd name="connsiteY5" fmla="*/ 620857 h 1025352"/>
              <a:gd name="connisteX6" fmla="*/ 328930 w 3973195"/>
              <a:gd name="connsiteY6" fmla="*/ 544657 h 1025352"/>
              <a:gd name="connisteX7" fmla="*/ 405130 w 3973195"/>
              <a:gd name="connsiteY7" fmla="*/ 608157 h 1025352"/>
              <a:gd name="connisteX8" fmla="*/ 480695 w 3973195"/>
              <a:gd name="connsiteY8" fmla="*/ 620857 h 1025352"/>
              <a:gd name="connisteX9" fmla="*/ 556895 w 3973195"/>
              <a:gd name="connsiteY9" fmla="*/ 671657 h 1025352"/>
              <a:gd name="connisteX10" fmla="*/ 632460 w 3973195"/>
              <a:gd name="connsiteY10" fmla="*/ 709122 h 1025352"/>
              <a:gd name="connisteX11" fmla="*/ 708660 w 3973195"/>
              <a:gd name="connsiteY11" fmla="*/ 734522 h 1025352"/>
              <a:gd name="connisteX12" fmla="*/ 784225 w 3973195"/>
              <a:gd name="connsiteY12" fmla="*/ 721822 h 1025352"/>
              <a:gd name="connisteX13" fmla="*/ 809625 w 3973195"/>
              <a:gd name="connsiteY13" fmla="*/ 646257 h 1025352"/>
              <a:gd name="connisteX14" fmla="*/ 822325 w 3973195"/>
              <a:gd name="connsiteY14" fmla="*/ 570057 h 1025352"/>
              <a:gd name="connisteX15" fmla="*/ 873125 w 3973195"/>
              <a:gd name="connsiteY15" fmla="*/ 494492 h 1025352"/>
              <a:gd name="connisteX16" fmla="*/ 935990 w 3973195"/>
              <a:gd name="connsiteY16" fmla="*/ 418292 h 1025352"/>
              <a:gd name="connisteX17" fmla="*/ 1012190 w 3973195"/>
              <a:gd name="connsiteY17" fmla="*/ 367492 h 1025352"/>
              <a:gd name="connisteX18" fmla="*/ 1088390 w 3973195"/>
              <a:gd name="connsiteY18" fmla="*/ 330027 h 1025352"/>
              <a:gd name="connisteX19" fmla="*/ 1163955 w 3973195"/>
              <a:gd name="connsiteY19" fmla="*/ 266527 h 1025352"/>
              <a:gd name="connisteX20" fmla="*/ 1240155 w 3973195"/>
              <a:gd name="connsiteY20" fmla="*/ 203027 h 1025352"/>
              <a:gd name="connisteX21" fmla="*/ 1265555 w 3973195"/>
              <a:gd name="connsiteY21" fmla="*/ 127462 h 1025352"/>
              <a:gd name="connisteX22" fmla="*/ 1341120 w 3973195"/>
              <a:gd name="connsiteY22" fmla="*/ 203027 h 1025352"/>
              <a:gd name="connisteX23" fmla="*/ 1417320 w 3973195"/>
              <a:gd name="connsiteY23" fmla="*/ 253827 h 1025352"/>
              <a:gd name="connisteX24" fmla="*/ 1492885 w 3973195"/>
              <a:gd name="connsiteY24" fmla="*/ 279227 h 1025352"/>
              <a:gd name="connisteX25" fmla="*/ 1569085 w 3973195"/>
              <a:gd name="connsiteY25" fmla="*/ 304627 h 1025352"/>
              <a:gd name="connisteX26" fmla="*/ 1657350 w 3973195"/>
              <a:gd name="connsiteY26" fmla="*/ 279227 h 1025352"/>
              <a:gd name="connisteX27" fmla="*/ 1733550 w 3973195"/>
              <a:gd name="connsiteY27" fmla="*/ 241127 h 1025352"/>
              <a:gd name="connisteX28" fmla="*/ 1809115 w 3973195"/>
              <a:gd name="connsiteY28" fmla="*/ 215727 h 1025352"/>
              <a:gd name="connisteX29" fmla="*/ 1885315 w 3973195"/>
              <a:gd name="connsiteY29" fmla="*/ 190327 h 1025352"/>
              <a:gd name="connisteX30" fmla="*/ 1973580 w 3973195"/>
              <a:gd name="connsiteY30" fmla="*/ 164927 h 1025352"/>
              <a:gd name="connisteX31" fmla="*/ 2049780 w 3973195"/>
              <a:gd name="connsiteY31" fmla="*/ 127462 h 1025352"/>
              <a:gd name="connisteX32" fmla="*/ 2138045 w 3973195"/>
              <a:gd name="connsiteY32" fmla="*/ 89362 h 1025352"/>
              <a:gd name="connisteX33" fmla="*/ 2214245 w 3973195"/>
              <a:gd name="connsiteY33" fmla="*/ 51262 h 1025352"/>
              <a:gd name="connisteX34" fmla="*/ 2290445 w 3973195"/>
              <a:gd name="connsiteY34" fmla="*/ 462 h 1025352"/>
              <a:gd name="connisteX35" fmla="*/ 2327910 w 3973195"/>
              <a:gd name="connsiteY35" fmla="*/ 76662 h 1025352"/>
              <a:gd name="connisteX36" fmla="*/ 2378710 w 3973195"/>
              <a:gd name="connsiteY36" fmla="*/ 152862 h 1025352"/>
              <a:gd name="connisteX37" fmla="*/ 2454910 w 3973195"/>
              <a:gd name="connsiteY37" fmla="*/ 203027 h 1025352"/>
              <a:gd name="connisteX38" fmla="*/ 2530475 w 3973195"/>
              <a:gd name="connsiteY38" fmla="*/ 190327 h 1025352"/>
              <a:gd name="connisteX39" fmla="*/ 2606675 w 3973195"/>
              <a:gd name="connsiteY39" fmla="*/ 177627 h 1025352"/>
              <a:gd name="connisteX40" fmla="*/ 2682240 w 3973195"/>
              <a:gd name="connsiteY40" fmla="*/ 152862 h 1025352"/>
              <a:gd name="connisteX41" fmla="*/ 2758440 w 3973195"/>
              <a:gd name="connsiteY41" fmla="*/ 114762 h 1025352"/>
              <a:gd name="connisteX42" fmla="*/ 2834005 w 3973195"/>
              <a:gd name="connsiteY42" fmla="*/ 76662 h 1025352"/>
              <a:gd name="connisteX43" fmla="*/ 2910205 w 3973195"/>
              <a:gd name="connsiteY43" fmla="*/ 38562 h 1025352"/>
              <a:gd name="connisteX44" fmla="*/ 2985770 w 3973195"/>
              <a:gd name="connsiteY44" fmla="*/ 102062 h 1025352"/>
              <a:gd name="connisteX45" fmla="*/ 3011170 w 3973195"/>
              <a:gd name="connsiteY45" fmla="*/ 177627 h 1025352"/>
              <a:gd name="connisteX46" fmla="*/ 3036570 w 3973195"/>
              <a:gd name="connsiteY46" fmla="*/ 253827 h 1025352"/>
              <a:gd name="connisteX47" fmla="*/ 3061970 w 3973195"/>
              <a:gd name="connsiteY47" fmla="*/ 330027 h 1025352"/>
              <a:gd name="connisteX48" fmla="*/ 3138170 w 3973195"/>
              <a:gd name="connsiteY48" fmla="*/ 380192 h 1025352"/>
              <a:gd name="connisteX49" fmla="*/ 3213735 w 3973195"/>
              <a:gd name="connsiteY49" fmla="*/ 430992 h 1025352"/>
              <a:gd name="connisteX50" fmla="*/ 3289935 w 3973195"/>
              <a:gd name="connsiteY50" fmla="*/ 481792 h 1025352"/>
              <a:gd name="connisteX51" fmla="*/ 3365500 w 3973195"/>
              <a:gd name="connsiteY51" fmla="*/ 531957 h 1025352"/>
              <a:gd name="connisteX52" fmla="*/ 3441700 w 3973195"/>
              <a:gd name="connsiteY52" fmla="*/ 582757 h 1025352"/>
              <a:gd name="connisteX53" fmla="*/ 3517265 w 3973195"/>
              <a:gd name="connsiteY53" fmla="*/ 658957 h 1025352"/>
              <a:gd name="connisteX54" fmla="*/ 3593465 w 3973195"/>
              <a:gd name="connsiteY54" fmla="*/ 671657 h 1025352"/>
              <a:gd name="connisteX55" fmla="*/ 3681730 w 3973195"/>
              <a:gd name="connsiteY55" fmla="*/ 608157 h 1025352"/>
              <a:gd name="connisteX56" fmla="*/ 3757930 w 3973195"/>
              <a:gd name="connsiteY56" fmla="*/ 557357 h 1025352"/>
              <a:gd name="connisteX57" fmla="*/ 3783330 w 3973195"/>
              <a:gd name="connsiteY57" fmla="*/ 633557 h 1025352"/>
              <a:gd name="connisteX58" fmla="*/ 3783330 w 3973195"/>
              <a:gd name="connsiteY58" fmla="*/ 709122 h 1025352"/>
              <a:gd name="connisteX59" fmla="*/ 3821430 w 3973195"/>
              <a:gd name="connsiteY59" fmla="*/ 785322 h 1025352"/>
              <a:gd name="connisteX60" fmla="*/ 3884295 w 3973195"/>
              <a:gd name="connsiteY60" fmla="*/ 860887 h 1025352"/>
              <a:gd name="connisteX61" fmla="*/ 3935095 w 3973195"/>
              <a:gd name="connsiteY61" fmla="*/ 937087 h 1025352"/>
              <a:gd name="connisteX62" fmla="*/ 3973195 w 3973195"/>
              <a:gd name="connsiteY62" fmla="*/ 1013287 h 102535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Lst>
            <a:rect l="l" t="t" r="r" b="b"/>
            <a:pathLst>
              <a:path w="3973195" h="1025352">
                <a:moveTo>
                  <a:pt x="0" y="1025352"/>
                </a:moveTo>
                <a:cubicBezTo>
                  <a:pt x="3810" y="1009477"/>
                  <a:pt x="7620" y="970107"/>
                  <a:pt x="25400" y="937087"/>
                </a:cubicBezTo>
                <a:cubicBezTo>
                  <a:pt x="43180" y="904067"/>
                  <a:pt x="60325" y="891367"/>
                  <a:pt x="88265" y="860887"/>
                </a:cubicBezTo>
                <a:cubicBezTo>
                  <a:pt x="116205" y="830407"/>
                  <a:pt x="139065" y="818342"/>
                  <a:pt x="164465" y="785322"/>
                </a:cubicBezTo>
                <a:cubicBezTo>
                  <a:pt x="189865" y="752302"/>
                  <a:pt x="192405" y="729442"/>
                  <a:pt x="215265" y="696422"/>
                </a:cubicBezTo>
                <a:cubicBezTo>
                  <a:pt x="238125" y="663402"/>
                  <a:pt x="255270" y="651337"/>
                  <a:pt x="278130" y="620857"/>
                </a:cubicBezTo>
                <a:cubicBezTo>
                  <a:pt x="300990" y="590377"/>
                  <a:pt x="303530" y="547197"/>
                  <a:pt x="328930" y="544657"/>
                </a:cubicBezTo>
                <a:cubicBezTo>
                  <a:pt x="354330" y="542117"/>
                  <a:pt x="374650" y="592917"/>
                  <a:pt x="405130" y="608157"/>
                </a:cubicBezTo>
                <a:cubicBezTo>
                  <a:pt x="435610" y="623397"/>
                  <a:pt x="450215" y="608157"/>
                  <a:pt x="480695" y="620857"/>
                </a:cubicBezTo>
                <a:cubicBezTo>
                  <a:pt x="511175" y="633557"/>
                  <a:pt x="526415" y="653877"/>
                  <a:pt x="556895" y="671657"/>
                </a:cubicBezTo>
                <a:cubicBezTo>
                  <a:pt x="587375" y="689437"/>
                  <a:pt x="601980" y="696422"/>
                  <a:pt x="632460" y="709122"/>
                </a:cubicBezTo>
                <a:cubicBezTo>
                  <a:pt x="662940" y="721822"/>
                  <a:pt x="678180" y="731982"/>
                  <a:pt x="708660" y="734522"/>
                </a:cubicBezTo>
                <a:cubicBezTo>
                  <a:pt x="739140" y="737062"/>
                  <a:pt x="763905" y="739602"/>
                  <a:pt x="784225" y="721822"/>
                </a:cubicBezTo>
                <a:cubicBezTo>
                  <a:pt x="804545" y="704042"/>
                  <a:pt x="802005" y="676737"/>
                  <a:pt x="809625" y="646257"/>
                </a:cubicBezTo>
                <a:cubicBezTo>
                  <a:pt x="817245" y="615777"/>
                  <a:pt x="809625" y="600537"/>
                  <a:pt x="822325" y="570057"/>
                </a:cubicBezTo>
                <a:cubicBezTo>
                  <a:pt x="835025" y="539577"/>
                  <a:pt x="850265" y="524972"/>
                  <a:pt x="873125" y="494492"/>
                </a:cubicBezTo>
                <a:cubicBezTo>
                  <a:pt x="895985" y="464012"/>
                  <a:pt x="908050" y="443692"/>
                  <a:pt x="935990" y="418292"/>
                </a:cubicBezTo>
                <a:cubicBezTo>
                  <a:pt x="963930" y="392892"/>
                  <a:pt x="981710" y="385272"/>
                  <a:pt x="1012190" y="367492"/>
                </a:cubicBezTo>
                <a:cubicBezTo>
                  <a:pt x="1042670" y="349712"/>
                  <a:pt x="1057910" y="350347"/>
                  <a:pt x="1088390" y="330027"/>
                </a:cubicBezTo>
                <a:cubicBezTo>
                  <a:pt x="1118870" y="309707"/>
                  <a:pt x="1133475" y="291927"/>
                  <a:pt x="1163955" y="266527"/>
                </a:cubicBezTo>
                <a:cubicBezTo>
                  <a:pt x="1194435" y="241127"/>
                  <a:pt x="1219835" y="230967"/>
                  <a:pt x="1240155" y="203027"/>
                </a:cubicBezTo>
                <a:cubicBezTo>
                  <a:pt x="1260475" y="175087"/>
                  <a:pt x="1245235" y="127462"/>
                  <a:pt x="1265555" y="127462"/>
                </a:cubicBezTo>
                <a:cubicBezTo>
                  <a:pt x="1285875" y="127462"/>
                  <a:pt x="1310640" y="177627"/>
                  <a:pt x="1341120" y="203027"/>
                </a:cubicBezTo>
                <a:cubicBezTo>
                  <a:pt x="1371600" y="228427"/>
                  <a:pt x="1386840" y="238587"/>
                  <a:pt x="1417320" y="253827"/>
                </a:cubicBezTo>
                <a:cubicBezTo>
                  <a:pt x="1447800" y="269067"/>
                  <a:pt x="1462405" y="269067"/>
                  <a:pt x="1492885" y="279227"/>
                </a:cubicBezTo>
                <a:cubicBezTo>
                  <a:pt x="1523365" y="289387"/>
                  <a:pt x="1536065" y="304627"/>
                  <a:pt x="1569085" y="304627"/>
                </a:cubicBezTo>
                <a:cubicBezTo>
                  <a:pt x="1602105" y="304627"/>
                  <a:pt x="1624330" y="291927"/>
                  <a:pt x="1657350" y="279227"/>
                </a:cubicBezTo>
                <a:cubicBezTo>
                  <a:pt x="1690370" y="266527"/>
                  <a:pt x="1703070" y="253827"/>
                  <a:pt x="1733550" y="241127"/>
                </a:cubicBezTo>
                <a:cubicBezTo>
                  <a:pt x="1764030" y="228427"/>
                  <a:pt x="1778635" y="225887"/>
                  <a:pt x="1809115" y="215727"/>
                </a:cubicBezTo>
                <a:cubicBezTo>
                  <a:pt x="1839595" y="205567"/>
                  <a:pt x="1852295" y="200487"/>
                  <a:pt x="1885315" y="190327"/>
                </a:cubicBezTo>
                <a:cubicBezTo>
                  <a:pt x="1918335" y="180167"/>
                  <a:pt x="1940560" y="177627"/>
                  <a:pt x="1973580" y="164927"/>
                </a:cubicBezTo>
                <a:cubicBezTo>
                  <a:pt x="2006600" y="152227"/>
                  <a:pt x="2016760" y="142702"/>
                  <a:pt x="2049780" y="127462"/>
                </a:cubicBezTo>
                <a:cubicBezTo>
                  <a:pt x="2082800" y="112222"/>
                  <a:pt x="2105025" y="104602"/>
                  <a:pt x="2138045" y="89362"/>
                </a:cubicBezTo>
                <a:cubicBezTo>
                  <a:pt x="2171065" y="74122"/>
                  <a:pt x="2183765" y="69042"/>
                  <a:pt x="2214245" y="51262"/>
                </a:cubicBezTo>
                <a:cubicBezTo>
                  <a:pt x="2244725" y="33482"/>
                  <a:pt x="2267585" y="-4618"/>
                  <a:pt x="2290445" y="462"/>
                </a:cubicBezTo>
                <a:cubicBezTo>
                  <a:pt x="2313305" y="5542"/>
                  <a:pt x="2310130" y="46182"/>
                  <a:pt x="2327910" y="76662"/>
                </a:cubicBezTo>
                <a:cubicBezTo>
                  <a:pt x="2345690" y="107142"/>
                  <a:pt x="2353310" y="127462"/>
                  <a:pt x="2378710" y="152862"/>
                </a:cubicBezTo>
                <a:cubicBezTo>
                  <a:pt x="2404110" y="178262"/>
                  <a:pt x="2424430" y="195407"/>
                  <a:pt x="2454910" y="203027"/>
                </a:cubicBezTo>
                <a:cubicBezTo>
                  <a:pt x="2485390" y="210647"/>
                  <a:pt x="2499995" y="195407"/>
                  <a:pt x="2530475" y="190327"/>
                </a:cubicBezTo>
                <a:cubicBezTo>
                  <a:pt x="2560955" y="185247"/>
                  <a:pt x="2576195" y="185247"/>
                  <a:pt x="2606675" y="177627"/>
                </a:cubicBezTo>
                <a:cubicBezTo>
                  <a:pt x="2637155" y="170007"/>
                  <a:pt x="2651760" y="165562"/>
                  <a:pt x="2682240" y="152862"/>
                </a:cubicBezTo>
                <a:cubicBezTo>
                  <a:pt x="2712720" y="140162"/>
                  <a:pt x="2727960" y="130002"/>
                  <a:pt x="2758440" y="114762"/>
                </a:cubicBezTo>
                <a:cubicBezTo>
                  <a:pt x="2788920" y="99522"/>
                  <a:pt x="2803525" y="91902"/>
                  <a:pt x="2834005" y="76662"/>
                </a:cubicBezTo>
                <a:cubicBezTo>
                  <a:pt x="2864485" y="61422"/>
                  <a:pt x="2879725" y="33482"/>
                  <a:pt x="2910205" y="38562"/>
                </a:cubicBezTo>
                <a:cubicBezTo>
                  <a:pt x="2940685" y="43642"/>
                  <a:pt x="2965450" y="74122"/>
                  <a:pt x="2985770" y="102062"/>
                </a:cubicBezTo>
                <a:cubicBezTo>
                  <a:pt x="3006090" y="130002"/>
                  <a:pt x="3001010" y="147147"/>
                  <a:pt x="3011170" y="177627"/>
                </a:cubicBezTo>
                <a:cubicBezTo>
                  <a:pt x="3021330" y="208107"/>
                  <a:pt x="3026410" y="223347"/>
                  <a:pt x="3036570" y="253827"/>
                </a:cubicBezTo>
                <a:cubicBezTo>
                  <a:pt x="3046730" y="284307"/>
                  <a:pt x="3041650" y="304627"/>
                  <a:pt x="3061970" y="330027"/>
                </a:cubicBezTo>
                <a:cubicBezTo>
                  <a:pt x="3082290" y="355427"/>
                  <a:pt x="3107690" y="359872"/>
                  <a:pt x="3138170" y="380192"/>
                </a:cubicBezTo>
                <a:cubicBezTo>
                  <a:pt x="3168650" y="400512"/>
                  <a:pt x="3183255" y="410672"/>
                  <a:pt x="3213735" y="430992"/>
                </a:cubicBezTo>
                <a:cubicBezTo>
                  <a:pt x="3244215" y="451312"/>
                  <a:pt x="3259455" y="461472"/>
                  <a:pt x="3289935" y="481792"/>
                </a:cubicBezTo>
                <a:cubicBezTo>
                  <a:pt x="3320415" y="502112"/>
                  <a:pt x="3335020" y="511637"/>
                  <a:pt x="3365500" y="531957"/>
                </a:cubicBezTo>
                <a:cubicBezTo>
                  <a:pt x="3395980" y="552277"/>
                  <a:pt x="3411220" y="557357"/>
                  <a:pt x="3441700" y="582757"/>
                </a:cubicBezTo>
                <a:cubicBezTo>
                  <a:pt x="3472180" y="608157"/>
                  <a:pt x="3486785" y="641177"/>
                  <a:pt x="3517265" y="658957"/>
                </a:cubicBezTo>
                <a:cubicBezTo>
                  <a:pt x="3547745" y="676737"/>
                  <a:pt x="3560445" y="681817"/>
                  <a:pt x="3593465" y="671657"/>
                </a:cubicBezTo>
                <a:cubicBezTo>
                  <a:pt x="3626485" y="661497"/>
                  <a:pt x="3648710" y="631017"/>
                  <a:pt x="3681730" y="608157"/>
                </a:cubicBezTo>
                <a:cubicBezTo>
                  <a:pt x="3714750" y="585297"/>
                  <a:pt x="3737610" y="552277"/>
                  <a:pt x="3757930" y="557357"/>
                </a:cubicBezTo>
                <a:cubicBezTo>
                  <a:pt x="3778250" y="562437"/>
                  <a:pt x="3778250" y="603077"/>
                  <a:pt x="3783330" y="633557"/>
                </a:cubicBezTo>
                <a:cubicBezTo>
                  <a:pt x="3788410" y="664037"/>
                  <a:pt x="3775710" y="678642"/>
                  <a:pt x="3783330" y="709122"/>
                </a:cubicBezTo>
                <a:cubicBezTo>
                  <a:pt x="3790950" y="739602"/>
                  <a:pt x="3801110" y="754842"/>
                  <a:pt x="3821430" y="785322"/>
                </a:cubicBezTo>
                <a:cubicBezTo>
                  <a:pt x="3841750" y="815802"/>
                  <a:pt x="3861435" y="830407"/>
                  <a:pt x="3884295" y="860887"/>
                </a:cubicBezTo>
                <a:cubicBezTo>
                  <a:pt x="3907155" y="891367"/>
                  <a:pt x="3917315" y="906607"/>
                  <a:pt x="3935095" y="937087"/>
                </a:cubicBezTo>
                <a:cubicBezTo>
                  <a:pt x="3952875" y="967567"/>
                  <a:pt x="3966845" y="999317"/>
                  <a:pt x="3973195" y="1013287"/>
                </a:cubicBezTo>
              </a:path>
            </a:pathLst>
          </a:cu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cxnSp>
        <p:nvCxnSpPr>
          <p:cNvPr id="18" name="直接连接符 17"/>
          <p:cNvCxnSpPr/>
          <p:nvPr/>
        </p:nvCxnSpPr>
        <p:spPr>
          <a:xfrm>
            <a:off x="6686550" y="1973580"/>
            <a:ext cx="0" cy="245491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6408420" y="4288790"/>
            <a:ext cx="5010785" cy="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8236585" y="2112645"/>
            <a:ext cx="0" cy="1973580"/>
          </a:xfrm>
          <a:prstGeom prst="line">
            <a:avLst/>
          </a:prstGeom>
          <a:ln w="12700" cmpd="sng">
            <a:solidFill>
              <a:schemeClr val="accent1">
                <a:shade val="50000"/>
              </a:schemeClr>
            </a:solidFill>
            <a:prstDash val="lgDash"/>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9880600" y="1973580"/>
            <a:ext cx="0" cy="1973580"/>
          </a:xfrm>
          <a:prstGeom prst="line">
            <a:avLst/>
          </a:prstGeom>
          <a:ln w="12700" cmpd="sng">
            <a:solidFill>
              <a:schemeClr val="accent1">
                <a:shade val="50000"/>
              </a:schemeClr>
            </a:solidFill>
            <a:prstDash val="lgDash"/>
          </a:ln>
        </p:spPr>
        <p:style>
          <a:lnRef idx="1">
            <a:schemeClr val="dk1"/>
          </a:lnRef>
          <a:fillRef idx="0">
            <a:schemeClr val="dk1"/>
          </a:fillRef>
          <a:effectRef idx="0">
            <a:schemeClr val="dk1"/>
          </a:effectRef>
          <a:fontRef idx="minor">
            <a:schemeClr val="tx1"/>
          </a:fontRef>
        </p:style>
      </p:cxnSp>
      <p:cxnSp>
        <p:nvCxnSpPr>
          <p:cNvPr id="22" name="直接连接符 21"/>
          <p:cNvCxnSpPr>
            <a:stCxn id="17" idx="0"/>
          </p:cNvCxnSpPr>
          <p:nvPr/>
        </p:nvCxnSpPr>
        <p:spPr>
          <a:xfrm flipV="1">
            <a:off x="6971665" y="2707640"/>
            <a:ext cx="1252220" cy="114554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3" name="直接连接符 22"/>
          <p:cNvCxnSpPr/>
          <p:nvPr/>
        </p:nvCxnSpPr>
        <p:spPr>
          <a:xfrm flipV="1">
            <a:off x="8249285" y="2567940"/>
            <a:ext cx="1657985" cy="139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7" idx="62"/>
          </p:cNvCxnSpPr>
          <p:nvPr/>
        </p:nvCxnSpPr>
        <p:spPr>
          <a:xfrm>
            <a:off x="9881870" y="2567940"/>
            <a:ext cx="1062990" cy="1269365"/>
          </a:xfrm>
          <a:prstGeom prst="line">
            <a:avLst/>
          </a:prstGeom>
          <a:ln w="3810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960880" y="4687570"/>
            <a:ext cx="2011680" cy="460375"/>
          </a:xfrm>
          <a:prstGeom prst="rect">
            <a:avLst/>
          </a:prstGeom>
          <a:noFill/>
        </p:spPr>
        <p:txBody>
          <a:bodyPr wrap="none" rtlCol="0">
            <a:spAutoFit/>
          </a:bodyPr>
          <a:p>
            <a:r>
              <a:rPr lang="zh-CN" altLang="en-US" sz="2400"/>
              <a:t>原始时间序列</a:t>
            </a:r>
            <a:endParaRPr lang="zh-CN" altLang="en-US" sz="2400"/>
          </a:p>
        </p:txBody>
      </p:sp>
      <p:sp>
        <p:nvSpPr>
          <p:cNvPr id="26" name="文本框 25"/>
          <p:cNvSpPr txBox="1"/>
          <p:nvPr/>
        </p:nvSpPr>
        <p:spPr>
          <a:xfrm>
            <a:off x="6686550" y="4687570"/>
            <a:ext cx="4967605" cy="1568450"/>
          </a:xfrm>
          <a:prstGeom prst="rect">
            <a:avLst/>
          </a:prstGeom>
          <a:noFill/>
        </p:spPr>
        <p:txBody>
          <a:bodyPr wrap="none" rtlCol="0">
            <a:spAutoFit/>
          </a:bodyPr>
          <a:p>
            <a:r>
              <a:rPr lang="zh-CN" altLang="en-US" sz="2400"/>
              <a:t>三个离散的趋势段，每个趋势段用</a:t>
            </a:r>
            <a:endParaRPr lang="zh-CN" altLang="en-US" sz="2400"/>
          </a:p>
          <a:p>
            <a:r>
              <a:rPr lang="en-US" altLang="zh-CN" sz="2400"/>
              <a:t>(m,R^2</a:t>
            </a:r>
            <a:r>
              <a:rPr lang="zh-CN" altLang="en-US" sz="2400"/>
              <a:t>）表示，</a:t>
            </a:r>
            <a:r>
              <a:rPr lang="en-US" altLang="zh-CN" sz="2400"/>
              <a:t>m</a:t>
            </a:r>
            <a:r>
              <a:rPr lang="zh-CN" altLang="en-US" sz="2400"/>
              <a:t>是趋势段对应回归</a:t>
            </a:r>
            <a:endParaRPr lang="zh-CN" altLang="en-US" sz="2400"/>
          </a:p>
          <a:p>
            <a:r>
              <a:rPr lang="zh-CN" altLang="en-US" sz="2400"/>
              <a:t>线的斜率，</a:t>
            </a:r>
            <a:r>
              <a:rPr lang="en-US" altLang="zh-CN" sz="2400"/>
              <a:t>R^2</a:t>
            </a:r>
            <a:r>
              <a:rPr lang="zh-CN" altLang="en-US" sz="2400"/>
              <a:t>是原始曲线和回归线</a:t>
            </a:r>
            <a:endParaRPr lang="zh-CN" altLang="en-US" sz="2400"/>
          </a:p>
          <a:p>
            <a:r>
              <a:rPr lang="zh-CN" altLang="en-US" sz="2400"/>
              <a:t>拟合程度好坏的度量。</a:t>
            </a:r>
            <a:endParaRPr lang="zh-CN" altLang="en-US" sz="2400"/>
          </a:p>
        </p:txBody>
      </p:sp>
    </p:spTree>
    <p:custDataLst>
      <p:tags r:id="rId1"/>
    </p:custDataLst>
  </p:cSld>
  <p:clrMapOvr>
    <a:masterClrMapping/>
  </p:clrMapOvr>
  <p:transition spd="slow" advClick="0" advTm="41837">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635" y="923925"/>
            <a:ext cx="10414635"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sym typeface="+mn-ea"/>
              </a:rPr>
              <a:t>过程</a:t>
            </a:r>
            <a:endParaRPr lang="zh-CN" altLang="en-US" sz="2400" dirty="0">
              <a:latin typeface="微软雅黑" panose="020B0503020204020204" charset="-122"/>
              <a:ea typeface="微软雅黑" panose="020B0503020204020204" charset="-122"/>
              <a:sym typeface="+mn-ea"/>
            </a:endParaRPr>
          </a:p>
        </p:txBody>
      </p:sp>
      <p:sp>
        <p:nvSpPr>
          <p:cNvPr id="3" name="文本框 2"/>
          <p:cNvSpPr txBox="1"/>
          <p:nvPr/>
        </p:nvSpPr>
        <p:spPr>
          <a:xfrm>
            <a:off x="934720" y="1973580"/>
            <a:ext cx="2316480" cy="521970"/>
          </a:xfrm>
          <a:prstGeom prst="rect">
            <a:avLst/>
          </a:prstGeom>
          <a:noFill/>
          <a:ln>
            <a:noFill/>
          </a:ln>
        </p:spPr>
        <p:txBody>
          <a:bodyPr wrap="none" rtlCol="0">
            <a:spAutoFit/>
          </a:bodyPr>
          <a:p>
            <a:r>
              <a:rPr lang="zh-CN" altLang="en-US" sz="2800"/>
              <a:t>原始时间序列</a:t>
            </a:r>
            <a:endParaRPr lang="zh-CN" altLang="en-US" sz="2800"/>
          </a:p>
        </p:txBody>
      </p:sp>
      <p:sp>
        <p:nvSpPr>
          <p:cNvPr id="4" name="文本框 3"/>
          <p:cNvSpPr txBox="1"/>
          <p:nvPr/>
        </p:nvSpPr>
        <p:spPr>
          <a:xfrm>
            <a:off x="5133975" y="1985645"/>
            <a:ext cx="1960880" cy="521970"/>
          </a:xfrm>
          <a:prstGeom prst="rect">
            <a:avLst/>
          </a:prstGeom>
          <a:noFill/>
          <a:ln>
            <a:noFill/>
          </a:ln>
        </p:spPr>
        <p:txBody>
          <a:bodyPr wrap="none" rtlCol="0">
            <a:spAutoFit/>
          </a:bodyPr>
          <a:p>
            <a:r>
              <a:rPr lang="zh-CN" altLang="en-US" sz="2800"/>
              <a:t>多个趋势段</a:t>
            </a:r>
            <a:endParaRPr lang="zh-CN" altLang="en-US" sz="2800"/>
          </a:p>
        </p:txBody>
      </p:sp>
      <p:sp>
        <p:nvSpPr>
          <p:cNvPr id="5" name="文本框 4"/>
          <p:cNvSpPr txBox="1"/>
          <p:nvPr/>
        </p:nvSpPr>
        <p:spPr>
          <a:xfrm>
            <a:off x="8580755" y="1985645"/>
            <a:ext cx="2119630" cy="521970"/>
          </a:xfrm>
          <a:prstGeom prst="rect">
            <a:avLst/>
          </a:prstGeom>
          <a:noFill/>
          <a:ln>
            <a:noFill/>
          </a:ln>
        </p:spPr>
        <p:txBody>
          <a:bodyPr wrap="square" rtlCol="0">
            <a:spAutoFit/>
          </a:bodyPr>
          <a:p>
            <a:r>
              <a:rPr lang="zh-CN" altLang="en-US" sz="2800"/>
              <a:t>最终趋势段</a:t>
            </a:r>
            <a:endParaRPr lang="zh-CN" altLang="en-US" sz="2800"/>
          </a:p>
        </p:txBody>
      </p:sp>
      <p:cxnSp>
        <p:nvCxnSpPr>
          <p:cNvPr id="6" name="直接箭头连接符 5"/>
          <p:cNvCxnSpPr/>
          <p:nvPr/>
        </p:nvCxnSpPr>
        <p:spPr>
          <a:xfrm>
            <a:off x="3187700" y="2246630"/>
            <a:ext cx="196405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a:xfrm flipV="1">
            <a:off x="7094855" y="2239010"/>
            <a:ext cx="1485900" cy="152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3823970" y="1832610"/>
            <a:ext cx="792480" cy="460375"/>
          </a:xfrm>
          <a:prstGeom prst="rect">
            <a:avLst/>
          </a:prstGeom>
          <a:noFill/>
        </p:spPr>
        <p:txBody>
          <a:bodyPr wrap="none" rtlCol="0">
            <a:spAutoFit/>
          </a:bodyPr>
          <a:p>
            <a:r>
              <a:rPr lang="zh-CN" altLang="en-US" sz="2400"/>
              <a:t>分段</a:t>
            </a:r>
            <a:endParaRPr lang="zh-CN" altLang="en-US" sz="2400"/>
          </a:p>
        </p:txBody>
      </p:sp>
      <p:sp>
        <p:nvSpPr>
          <p:cNvPr id="14" name="文本框 13"/>
          <p:cNvSpPr txBox="1"/>
          <p:nvPr/>
        </p:nvSpPr>
        <p:spPr>
          <a:xfrm>
            <a:off x="7542530" y="1778635"/>
            <a:ext cx="792480" cy="460375"/>
          </a:xfrm>
          <a:prstGeom prst="rect">
            <a:avLst/>
          </a:prstGeom>
          <a:noFill/>
        </p:spPr>
        <p:txBody>
          <a:bodyPr wrap="none" rtlCol="0">
            <a:spAutoFit/>
          </a:bodyPr>
          <a:p>
            <a:r>
              <a:rPr lang="zh-CN" altLang="en-US" sz="2400"/>
              <a:t>合并</a:t>
            </a:r>
            <a:endParaRPr lang="zh-CN" altLang="en-US" sz="2400"/>
          </a:p>
        </p:txBody>
      </p:sp>
      <p:sp>
        <p:nvSpPr>
          <p:cNvPr id="15" name="圆角矩形标注 14"/>
          <p:cNvSpPr/>
          <p:nvPr/>
        </p:nvSpPr>
        <p:spPr>
          <a:xfrm>
            <a:off x="2746375" y="3197225"/>
            <a:ext cx="3226435" cy="2322830"/>
          </a:xfrm>
          <a:prstGeom prst="wedgeRoundRectCallout">
            <a:avLst>
              <a:gd name="adj1" fmla="val -21000"/>
              <a:gd name="adj2" fmla="val -90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indent="0">
              <a:buFont typeface="Arial" panose="020B0604020202020204" pitchFamily="34" charset="0"/>
              <a:buNone/>
            </a:pPr>
            <a:r>
              <a:rPr lang="zh-CN" altLang="en-US" sz="2800" dirty="0"/>
              <a:t>在回归线上找可能的划分点，</a:t>
            </a:r>
            <a:r>
              <a:rPr lang="en-US" altLang="zh-CN" sz="2800" dirty="0"/>
              <a:t>T</a:t>
            </a:r>
            <a:r>
              <a:rPr lang="zh-CN" altLang="en-US" sz="2800" dirty="0"/>
              <a:t>假设检验确定是否划分。</a:t>
            </a:r>
            <a:endParaRPr lang="zh-CN" altLang="en-US" sz="2800" dirty="0"/>
          </a:p>
          <a:p>
            <a:pPr algn="ctr"/>
            <a:endParaRPr lang="zh-CN" altLang="en-US" sz="1100" dirty="0"/>
          </a:p>
        </p:txBody>
      </p:sp>
      <p:sp>
        <p:nvSpPr>
          <p:cNvPr id="27" name="圆角矩形标注 26"/>
          <p:cNvSpPr/>
          <p:nvPr/>
        </p:nvSpPr>
        <p:spPr>
          <a:xfrm>
            <a:off x="6751955" y="3197225"/>
            <a:ext cx="3226435" cy="2322830"/>
          </a:xfrm>
          <a:prstGeom prst="wedgeRoundRectCallout">
            <a:avLst>
              <a:gd name="adj1" fmla="val -21000"/>
              <a:gd name="adj2" fmla="val -90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indent="0">
              <a:buFont typeface="Arial" panose="020B0604020202020204" pitchFamily="34" charset="0"/>
              <a:buNone/>
            </a:pPr>
            <a:r>
              <a:rPr lang="zh-CN" altLang="en-US" sz="2800" dirty="0"/>
              <a:t>可能存在过拟合，</a:t>
            </a:r>
            <a:r>
              <a:rPr lang="en-US" altLang="zh-CN" sz="2800" dirty="0"/>
              <a:t>T</a:t>
            </a:r>
            <a:r>
              <a:rPr lang="zh-CN" altLang="en-US" sz="2800" dirty="0"/>
              <a:t>假设检验确定是否合并相邻邻趋势段。</a:t>
            </a:r>
            <a:endParaRPr lang="zh-CN" altLang="en-US" sz="2800" dirty="0"/>
          </a:p>
          <a:p>
            <a:pPr algn="ctr"/>
            <a:endParaRPr lang="zh-CN" altLang="en-US" sz="1100" dirty="0"/>
          </a:p>
        </p:txBody>
      </p:sp>
    </p:spTree>
    <p:custDataLst>
      <p:tags r:id="rId1"/>
    </p:custDataLst>
  </p:cSld>
  <p:clrMapOvr>
    <a:masterClrMapping/>
  </p:clrMapOvr>
  <p:transition spd="slow" advClick="0" advTm="41837">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14194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3" name="矩形 42"/>
          <p:cNvSpPr/>
          <p:nvPr/>
        </p:nvSpPr>
        <p:spPr>
          <a:xfrm>
            <a:off x="11106151" y="345017"/>
            <a:ext cx="243416"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4" name="矩形 43"/>
          <p:cNvSpPr/>
          <p:nvPr/>
        </p:nvSpPr>
        <p:spPr>
          <a:xfrm>
            <a:off x="10797117"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5" name="矩形 44"/>
          <p:cNvSpPr/>
          <p:nvPr/>
        </p:nvSpPr>
        <p:spPr>
          <a:xfrm>
            <a:off x="10481733" y="345017"/>
            <a:ext cx="245533" cy="184149"/>
          </a:xfrm>
          <a:prstGeom prst="rect">
            <a:avLst/>
          </a:prstGeom>
          <a:solidFill>
            <a:schemeClr val="accent6">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6" name="矩形 45"/>
          <p:cNvSpPr/>
          <p:nvPr/>
        </p:nvSpPr>
        <p:spPr>
          <a:xfrm>
            <a:off x="10168467" y="345017"/>
            <a:ext cx="245533" cy="184149"/>
          </a:xfrm>
          <a:prstGeom prst="rect">
            <a:avLst/>
          </a:prstGeom>
          <a:solidFill>
            <a:schemeClr val="accent6">
              <a:lumMod val="60000"/>
              <a:lumOff val="40000"/>
              <a:alpha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47" name="矩形 46"/>
          <p:cNvSpPr/>
          <p:nvPr/>
        </p:nvSpPr>
        <p:spPr>
          <a:xfrm>
            <a:off x="9844617" y="345017"/>
            <a:ext cx="245533" cy="184149"/>
          </a:xfrm>
          <a:prstGeom prst="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sz="1865">
              <a:solidFill>
                <a:srgbClr val="FFC000"/>
              </a:solidFill>
              <a:latin typeface="微软雅黑" panose="020B0503020204020204" charset="-122"/>
              <a:ea typeface="微软雅黑" panose="020B0503020204020204" charset="-122"/>
            </a:endParaRPr>
          </a:p>
        </p:txBody>
      </p:sp>
      <p:sp>
        <p:nvSpPr>
          <p:cNvPr id="7" name="文本框 6"/>
          <p:cNvSpPr txBox="1"/>
          <p:nvPr/>
        </p:nvSpPr>
        <p:spPr>
          <a:xfrm>
            <a:off x="0" y="932815"/>
            <a:ext cx="10414635"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sym typeface="+mn-ea"/>
              </a:rPr>
              <a:t>分段</a:t>
            </a:r>
            <a:endParaRPr lang="zh-CN" altLang="en-US" sz="2400" b="1" dirty="0">
              <a:latin typeface="微软雅黑" panose="020B0503020204020204" charset="-122"/>
              <a:ea typeface="微软雅黑" panose="020B0503020204020204" charset="-122"/>
              <a:sym typeface="+mn-ea"/>
            </a:endParaRPr>
          </a:p>
        </p:txBody>
      </p:sp>
      <p:cxnSp>
        <p:nvCxnSpPr>
          <p:cNvPr id="10" name="直接连接符 9"/>
          <p:cNvCxnSpPr/>
          <p:nvPr/>
        </p:nvCxnSpPr>
        <p:spPr>
          <a:xfrm>
            <a:off x="1126490" y="1654175"/>
            <a:ext cx="0" cy="24549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736600" y="3921760"/>
            <a:ext cx="5010785" cy="0"/>
          </a:xfrm>
          <a:prstGeom prst="line">
            <a:avLst/>
          </a:prstGeom>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4943475" y="3921760"/>
            <a:ext cx="655955" cy="398780"/>
          </a:xfrm>
          <a:prstGeom prst="rect">
            <a:avLst/>
          </a:prstGeom>
          <a:noFill/>
        </p:spPr>
        <p:txBody>
          <a:bodyPr wrap="none" rtlCol="0">
            <a:spAutoFit/>
          </a:bodyPr>
          <a:p>
            <a:r>
              <a:rPr lang="en-US" altLang="zh-CN" sz="2000"/>
              <a:t>time</a:t>
            </a:r>
            <a:endParaRPr lang="en-US" altLang="zh-CN" sz="2000"/>
          </a:p>
        </p:txBody>
      </p:sp>
      <p:sp>
        <p:nvSpPr>
          <p:cNvPr id="13" name="文本框 12"/>
          <p:cNvSpPr txBox="1"/>
          <p:nvPr/>
        </p:nvSpPr>
        <p:spPr>
          <a:xfrm>
            <a:off x="344170" y="1654175"/>
            <a:ext cx="696595" cy="398780"/>
          </a:xfrm>
          <a:prstGeom prst="rect">
            <a:avLst/>
          </a:prstGeom>
          <a:noFill/>
        </p:spPr>
        <p:txBody>
          <a:bodyPr wrap="none" rtlCol="0">
            <a:spAutoFit/>
          </a:bodyPr>
          <a:p>
            <a:r>
              <a:rPr lang="en-US" altLang="zh-CN" sz="2000"/>
              <a:t>price</a:t>
            </a:r>
            <a:endParaRPr lang="en-US" altLang="zh-CN" sz="2000"/>
          </a:p>
        </p:txBody>
      </p:sp>
      <p:sp>
        <p:nvSpPr>
          <p:cNvPr id="16" name="任意多边形 15"/>
          <p:cNvSpPr/>
          <p:nvPr/>
        </p:nvSpPr>
        <p:spPr>
          <a:xfrm>
            <a:off x="1388745" y="2366010"/>
            <a:ext cx="3973195" cy="1410335"/>
          </a:xfrm>
          <a:custGeom>
            <a:avLst/>
            <a:gdLst>
              <a:gd name="connisteX0" fmla="*/ 0 w 3973195"/>
              <a:gd name="connsiteY0" fmla="*/ 1025352 h 1025352"/>
              <a:gd name="connisteX1" fmla="*/ 25400 w 3973195"/>
              <a:gd name="connsiteY1" fmla="*/ 937087 h 1025352"/>
              <a:gd name="connisteX2" fmla="*/ 88265 w 3973195"/>
              <a:gd name="connsiteY2" fmla="*/ 860887 h 1025352"/>
              <a:gd name="connisteX3" fmla="*/ 164465 w 3973195"/>
              <a:gd name="connsiteY3" fmla="*/ 785322 h 1025352"/>
              <a:gd name="connisteX4" fmla="*/ 215265 w 3973195"/>
              <a:gd name="connsiteY4" fmla="*/ 696422 h 1025352"/>
              <a:gd name="connisteX5" fmla="*/ 278130 w 3973195"/>
              <a:gd name="connsiteY5" fmla="*/ 620857 h 1025352"/>
              <a:gd name="connisteX6" fmla="*/ 328930 w 3973195"/>
              <a:gd name="connsiteY6" fmla="*/ 544657 h 1025352"/>
              <a:gd name="connisteX7" fmla="*/ 405130 w 3973195"/>
              <a:gd name="connsiteY7" fmla="*/ 608157 h 1025352"/>
              <a:gd name="connisteX8" fmla="*/ 480695 w 3973195"/>
              <a:gd name="connsiteY8" fmla="*/ 620857 h 1025352"/>
              <a:gd name="connisteX9" fmla="*/ 556895 w 3973195"/>
              <a:gd name="connsiteY9" fmla="*/ 671657 h 1025352"/>
              <a:gd name="connisteX10" fmla="*/ 632460 w 3973195"/>
              <a:gd name="connsiteY10" fmla="*/ 709122 h 1025352"/>
              <a:gd name="connisteX11" fmla="*/ 708660 w 3973195"/>
              <a:gd name="connsiteY11" fmla="*/ 734522 h 1025352"/>
              <a:gd name="connisteX12" fmla="*/ 784225 w 3973195"/>
              <a:gd name="connsiteY12" fmla="*/ 721822 h 1025352"/>
              <a:gd name="connisteX13" fmla="*/ 809625 w 3973195"/>
              <a:gd name="connsiteY13" fmla="*/ 646257 h 1025352"/>
              <a:gd name="connisteX14" fmla="*/ 822325 w 3973195"/>
              <a:gd name="connsiteY14" fmla="*/ 570057 h 1025352"/>
              <a:gd name="connisteX15" fmla="*/ 873125 w 3973195"/>
              <a:gd name="connsiteY15" fmla="*/ 494492 h 1025352"/>
              <a:gd name="connisteX16" fmla="*/ 935990 w 3973195"/>
              <a:gd name="connsiteY16" fmla="*/ 418292 h 1025352"/>
              <a:gd name="connisteX17" fmla="*/ 1012190 w 3973195"/>
              <a:gd name="connsiteY17" fmla="*/ 367492 h 1025352"/>
              <a:gd name="connisteX18" fmla="*/ 1088390 w 3973195"/>
              <a:gd name="connsiteY18" fmla="*/ 330027 h 1025352"/>
              <a:gd name="connisteX19" fmla="*/ 1163955 w 3973195"/>
              <a:gd name="connsiteY19" fmla="*/ 266527 h 1025352"/>
              <a:gd name="connisteX20" fmla="*/ 1240155 w 3973195"/>
              <a:gd name="connsiteY20" fmla="*/ 203027 h 1025352"/>
              <a:gd name="connisteX21" fmla="*/ 1265555 w 3973195"/>
              <a:gd name="connsiteY21" fmla="*/ 127462 h 1025352"/>
              <a:gd name="connisteX22" fmla="*/ 1341120 w 3973195"/>
              <a:gd name="connsiteY22" fmla="*/ 203027 h 1025352"/>
              <a:gd name="connisteX23" fmla="*/ 1417320 w 3973195"/>
              <a:gd name="connsiteY23" fmla="*/ 253827 h 1025352"/>
              <a:gd name="connisteX24" fmla="*/ 1492885 w 3973195"/>
              <a:gd name="connsiteY24" fmla="*/ 279227 h 1025352"/>
              <a:gd name="connisteX25" fmla="*/ 1569085 w 3973195"/>
              <a:gd name="connsiteY25" fmla="*/ 304627 h 1025352"/>
              <a:gd name="connisteX26" fmla="*/ 1657350 w 3973195"/>
              <a:gd name="connsiteY26" fmla="*/ 279227 h 1025352"/>
              <a:gd name="connisteX27" fmla="*/ 1733550 w 3973195"/>
              <a:gd name="connsiteY27" fmla="*/ 241127 h 1025352"/>
              <a:gd name="connisteX28" fmla="*/ 1809115 w 3973195"/>
              <a:gd name="connsiteY28" fmla="*/ 215727 h 1025352"/>
              <a:gd name="connisteX29" fmla="*/ 1885315 w 3973195"/>
              <a:gd name="connsiteY29" fmla="*/ 190327 h 1025352"/>
              <a:gd name="connisteX30" fmla="*/ 1973580 w 3973195"/>
              <a:gd name="connsiteY30" fmla="*/ 164927 h 1025352"/>
              <a:gd name="connisteX31" fmla="*/ 2049780 w 3973195"/>
              <a:gd name="connsiteY31" fmla="*/ 127462 h 1025352"/>
              <a:gd name="connisteX32" fmla="*/ 2138045 w 3973195"/>
              <a:gd name="connsiteY32" fmla="*/ 89362 h 1025352"/>
              <a:gd name="connisteX33" fmla="*/ 2214245 w 3973195"/>
              <a:gd name="connsiteY33" fmla="*/ 51262 h 1025352"/>
              <a:gd name="connisteX34" fmla="*/ 2290445 w 3973195"/>
              <a:gd name="connsiteY34" fmla="*/ 462 h 1025352"/>
              <a:gd name="connisteX35" fmla="*/ 2327910 w 3973195"/>
              <a:gd name="connsiteY35" fmla="*/ 76662 h 1025352"/>
              <a:gd name="connisteX36" fmla="*/ 2378710 w 3973195"/>
              <a:gd name="connsiteY36" fmla="*/ 152862 h 1025352"/>
              <a:gd name="connisteX37" fmla="*/ 2454910 w 3973195"/>
              <a:gd name="connsiteY37" fmla="*/ 203027 h 1025352"/>
              <a:gd name="connisteX38" fmla="*/ 2530475 w 3973195"/>
              <a:gd name="connsiteY38" fmla="*/ 190327 h 1025352"/>
              <a:gd name="connisteX39" fmla="*/ 2606675 w 3973195"/>
              <a:gd name="connsiteY39" fmla="*/ 177627 h 1025352"/>
              <a:gd name="connisteX40" fmla="*/ 2682240 w 3973195"/>
              <a:gd name="connsiteY40" fmla="*/ 152862 h 1025352"/>
              <a:gd name="connisteX41" fmla="*/ 2758440 w 3973195"/>
              <a:gd name="connsiteY41" fmla="*/ 114762 h 1025352"/>
              <a:gd name="connisteX42" fmla="*/ 2834005 w 3973195"/>
              <a:gd name="connsiteY42" fmla="*/ 76662 h 1025352"/>
              <a:gd name="connisteX43" fmla="*/ 2910205 w 3973195"/>
              <a:gd name="connsiteY43" fmla="*/ 38562 h 1025352"/>
              <a:gd name="connisteX44" fmla="*/ 2985770 w 3973195"/>
              <a:gd name="connsiteY44" fmla="*/ 102062 h 1025352"/>
              <a:gd name="connisteX45" fmla="*/ 3011170 w 3973195"/>
              <a:gd name="connsiteY45" fmla="*/ 177627 h 1025352"/>
              <a:gd name="connisteX46" fmla="*/ 3036570 w 3973195"/>
              <a:gd name="connsiteY46" fmla="*/ 253827 h 1025352"/>
              <a:gd name="connisteX47" fmla="*/ 3061970 w 3973195"/>
              <a:gd name="connsiteY47" fmla="*/ 330027 h 1025352"/>
              <a:gd name="connisteX48" fmla="*/ 3138170 w 3973195"/>
              <a:gd name="connsiteY48" fmla="*/ 380192 h 1025352"/>
              <a:gd name="connisteX49" fmla="*/ 3213735 w 3973195"/>
              <a:gd name="connsiteY49" fmla="*/ 430992 h 1025352"/>
              <a:gd name="connisteX50" fmla="*/ 3289935 w 3973195"/>
              <a:gd name="connsiteY50" fmla="*/ 481792 h 1025352"/>
              <a:gd name="connisteX51" fmla="*/ 3365500 w 3973195"/>
              <a:gd name="connsiteY51" fmla="*/ 531957 h 1025352"/>
              <a:gd name="connisteX52" fmla="*/ 3441700 w 3973195"/>
              <a:gd name="connsiteY52" fmla="*/ 582757 h 1025352"/>
              <a:gd name="connisteX53" fmla="*/ 3517265 w 3973195"/>
              <a:gd name="connsiteY53" fmla="*/ 658957 h 1025352"/>
              <a:gd name="connisteX54" fmla="*/ 3593465 w 3973195"/>
              <a:gd name="connsiteY54" fmla="*/ 671657 h 1025352"/>
              <a:gd name="connisteX55" fmla="*/ 3681730 w 3973195"/>
              <a:gd name="connsiteY55" fmla="*/ 608157 h 1025352"/>
              <a:gd name="connisteX56" fmla="*/ 3757930 w 3973195"/>
              <a:gd name="connsiteY56" fmla="*/ 557357 h 1025352"/>
              <a:gd name="connisteX57" fmla="*/ 3783330 w 3973195"/>
              <a:gd name="connsiteY57" fmla="*/ 633557 h 1025352"/>
              <a:gd name="connisteX58" fmla="*/ 3783330 w 3973195"/>
              <a:gd name="connsiteY58" fmla="*/ 709122 h 1025352"/>
              <a:gd name="connisteX59" fmla="*/ 3821430 w 3973195"/>
              <a:gd name="connsiteY59" fmla="*/ 785322 h 1025352"/>
              <a:gd name="connisteX60" fmla="*/ 3884295 w 3973195"/>
              <a:gd name="connsiteY60" fmla="*/ 860887 h 1025352"/>
              <a:gd name="connisteX61" fmla="*/ 3935095 w 3973195"/>
              <a:gd name="connsiteY61" fmla="*/ 937087 h 1025352"/>
              <a:gd name="connisteX62" fmla="*/ 3973195 w 3973195"/>
              <a:gd name="connsiteY62" fmla="*/ 1013287 h 102535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Lst>
            <a:rect l="l" t="t" r="r" b="b"/>
            <a:pathLst>
              <a:path w="3973195" h="1025352">
                <a:moveTo>
                  <a:pt x="0" y="1025352"/>
                </a:moveTo>
                <a:cubicBezTo>
                  <a:pt x="3810" y="1009477"/>
                  <a:pt x="7620" y="970107"/>
                  <a:pt x="25400" y="937087"/>
                </a:cubicBezTo>
                <a:cubicBezTo>
                  <a:pt x="43180" y="904067"/>
                  <a:pt x="60325" y="891367"/>
                  <a:pt x="88265" y="860887"/>
                </a:cubicBezTo>
                <a:cubicBezTo>
                  <a:pt x="116205" y="830407"/>
                  <a:pt x="139065" y="818342"/>
                  <a:pt x="164465" y="785322"/>
                </a:cubicBezTo>
                <a:cubicBezTo>
                  <a:pt x="189865" y="752302"/>
                  <a:pt x="192405" y="729442"/>
                  <a:pt x="215265" y="696422"/>
                </a:cubicBezTo>
                <a:cubicBezTo>
                  <a:pt x="238125" y="663402"/>
                  <a:pt x="255270" y="651337"/>
                  <a:pt x="278130" y="620857"/>
                </a:cubicBezTo>
                <a:cubicBezTo>
                  <a:pt x="300990" y="590377"/>
                  <a:pt x="303530" y="547197"/>
                  <a:pt x="328930" y="544657"/>
                </a:cubicBezTo>
                <a:cubicBezTo>
                  <a:pt x="354330" y="542117"/>
                  <a:pt x="374650" y="592917"/>
                  <a:pt x="405130" y="608157"/>
                </a:cubicBezTo>
                <a:cubicBezTo>
                  <a:pt x="435610" y="623397"/>
                  <a:pt x="450215" y="608157"/>
                  <a:pt x="480695" y="620857"/>
                </a:cubicBezTo>
                <a:cubicBezTo>
                  <a:pt x="511175" y="633557"/>
                  <a:pt x="526415" y="653877"/>
                  <a:pt x="556895" y="671657"/>
                </a:cubicBezTo>
                <a:cubicBezTo>
                  <a:pt x="587375" y="689437"/>
                  <a:pt x="601980" y="696422"/>
                  <a:pt x="632460" y="709122"/>
                </a:cubicBezTo>
                <a:cubicBezTo>
                  <a:pt x="662940" y="721822"/>
                  <a:pt x="678180" y="731982"/>
                  <a:pt x="708660" y="734522"/>
                </a:cubicBezTo>
                <a:cubicBezTo>
                  <a:pt x="739140" y="737062"/>
                  <a:pt x="763905" y="739602"/>
                  <a:pt x="784225" y="721822"/>
                </a:cubicBezTo>
                <a:cubicBezTo>
                  <a:pt x="804545" y="704042"/>
                  <a:pt x="802005" y="676737"/>
                  <a:pt x="809625" y="646257"/>
                </a:cubicBezTo>
                <a:cubicBezTo>
                  <a:pt x="817245" y="615777"/>
                  <a:pt x="809625" y="600537"/>
                  <a:pt x="822325" y="570057"/>
                </a:cubicBezTo>
                <a:cubicBezTo>
                  <a:pt x="835025" y="539577"/>
                  <a:pt x="850265" y="524972"/>
                  <a:pt x="873125" y="494492"/>
                </a:cubicBezTo>
                <a:cubicBezTo>
                  <a:pt x="895985" y="464012"/>
                  <a:pt x="908050" y="443692"/>
                  <a:pt x="935990" y="418292"/>
                </a:cubicBezTo>
                <a:cubicBezTo>
                  <a:pt x="963930" y="392892"/>
                  <a:pt x="981710" y="385272"/>
                  <a:pt x="1012190" y="367492"/>
                </a:cubicBezTo>
                <a:cubicBezTo>
                  <a:pt x="1042670" y="349712"/>
                  <a:pt x="1057910" y="350347"/>
                  <a:pt x="1088390" y="330027"/>
                </a:cubicBezTo>
                <a:cubicBezTo>
                  <a:pt x="1118870" y="309707"/>
                  <a:pt x="1133475" y="291927"/>
                  <a:pt x="1163955" y="266527"/>
                </a:cubicBezTo>
                <a:cubicBezTo>
                  <a:pt x="1194435" y="241127"/>
                  <a:pt x="1219835" y="230967"/>
                  <a:pt x="1240155" y="203027"/>
                </a:cubicBezTo>
                <a:cubicBezTo>
                  <a:pt x="1260475" y="175087"/>
                  <a:pt x="1245235" y="127462"/>
                  <a:pt x="1265555" y="127462"/>
                </a:cubicBezTo>
                <a:cubicBezTo>
                  <a:pt x="1285875" y="127462"/>
                  <a:pt x="1310640" y="177627"/>
                  <a:pt x="1341120" y="203027"/>
                </a:cubicBezTo>
                <a:cubicBezTo>
                  <a:pt x="1371600" y="228427"/>
                  <a:pt x="1386840" y="238587"/>
                  <a:pt x="1417320" y="253827"/>
                </a:cubicBezTo>
                <a:cubicBezTo>
                  <a:pt x="1447800" y="269067"/>
                  <a:pt x="1462405" y="269067"/>
                  <a:pt x="1492885" y="279227"/>
                </a:cubicBezTo>
                <a:cubicBezTo>
                  <a:pt x="1523365" y="289387"/>
                  <a:pt x="1536065" y="304627"/>
                  <a:pt x="1569085" y="304627"/>
                </a:cubicBezTo>
                <a:cubicBezTo>
                  <a:pt x="1602105" y="304627"/>
                  <a:pt x="1624330" y="291927"/>
                  <a:pt x="1657350" y="279227"/>
                </a:cubicBezTo>
                <a:cubicBezTo>
                  <a:pt x="1690370" y="266527"/>
                  <a:pt x="1703070" y="253827"/>
                  <a:pt x="1733550" y="241127"/>
                </a:cubicBezTo>
                <a:cubicBezTo>
                  <a:pt x="1764030" y="228427"/>
                  <a:pt x="1778635" y="225887"/>
                  <a:pt x="1809115" y="215727"/>
                </a:cubicBezTo>
                <a:cubicBezTo>
                  <a:pt x="1839595" y="205567"/>
                  <a:pt x="1852295" y="200487"/>
                  <a:pt x="1885315" y="190327"/>
                </a:cubicBezTo>
                <a:cubicBezTo>
                  <a:pt x="1918335" y="180167"/>
                  <a:pt x="1940560" y="177627"/>
                  <a:pt x="1973580" y="164927"/>
                </a:cubicBezTo>
                <a:cubicBezTo>
                  <a:pt x="2006600" y="152227"/>
                  <a:pt x="2016760" y="142702"/>
                  <a:pt x="2049780" y="127462"/>
                </a:cubicBezTo>
                <a:cubicBezTo>
                  <a:pt x="2082800" y="112222"/>
                  <a:pt x="2105025" y="104602"/>
                  <a:pt x="2138045" y="89362"/>
                </a:cubicBezTo>
                <a:cubicBezTo>
                  <a:pt x="2171065" y="74122"/>
                  <a:pt x="2183765" y="69042"/>
                  <a:pt x="2214245" y="51262"/>
                </a:cubicBezTo>
                <a:cubicBezTo>
                  <a:pt x="2244725" y="33482"/>
                  <a:pt x="2267585" y="-4618"/>
                  <a:pt x="2290445" y="462"/>
                </a:cubicBezTo>
                <a:cubicBezTo>
                  <a:pt x="2313305" y="5542"/>
                  <a:pt x="2310130" y="46182"/>
                  <a:pt x="2327910" y="76662"/>
                </a:cubicBezTo>
                <a:cubicBezTo>
                  <a:pt x="2345690" y="107142"/>
                  <a:pt x="2353310" y="127462"/>
                  <a:pt x="2378710" y="152862"/>
                </a:cubicBezTo>
                <a:cubicBezTo>
                  <a:pt x="2404110" y="178262"/>
                  <a:pt x="2424430" y="195407"/>
                  <a:pt x="2454910" y="203027"/>
                </a:cubicBezTo>
                <a:cubicBezTo>
                  <a:pt x="2485390" y="210647"/>
                  <a:pt x="2499995" y="195407"/>
                  <a:pt x="2530475" y="190327"/>
                </a:cubicBezTo>
                <a:cubicBezTo>
                  <a:pt x="2560955" y="185247"/>
                  <a:pt x="2576195" y="185247"/>
                  <a:pt x="2606675" y="177627"/>
                </a:cubicBezTo>
                <a:cubicBezTo>
                  <a:pt x="2637155" y="170007"/>
                  <a:pt x="2651760" y="165562"/>
                  <a:pt x="2682240" y="152862"/>
                </a:cubicBezTo>
                <a:cubicBezTo>
                  <a:pt x="2712720" y="140162"/>
                  <a:pt x="2727960" y="130002"/>
                  <a:pt x="2758440" y="114762"/>
                </a:cubicBezTo>
                <a:cubicBezTo>
                  <a:pt x="2788920" y="99522"/>
                  <a:pt x="2803525" y="91902"/>
                  <a:pt x="2834005" y="76662"/>
                </a:cubicBezTo>
                <a:cubicBezTo>
                  <a:pt x="2864485" y="61422"/>
                  <a:pt x="2879725" y="33482"/>
                  <a:pt x="2910205" y="38562"/>
                </a:cubicBezTo>
                <a:cubicBezTo>
                  <a:pt x="2940685" y="43642"/>
                  <a:pt x="2965450" y="74122"/>
                  <a:pt x="2985770" y="102062"/>
                </a:cubicBezTo>
                <a:cubicBezTo>
                  <a:pt x="3006090" y="130002"/>
                  <a:pt x="3001010" y="147147"/>
                  <a:pt x="3011170" y="177627"/>
                </a:cubicBezTo>
                <a:cubicBezTo>
                  <a:pt x="3021330" y="208107"/>
                  <a:pt x="3026410" y="223347"/>
                  <a:pt x="3036570" y="253827"/>
                </a:cubicBezTo>
                <a:cubicBezTo>
                  <a:pt x="3046730" y="284307"/>
                  <a:pt x="3041650" y="304627"/>
                  <a:pt x="3061970" y="330027"/>
                </a:cubicBezTo>
                <a:cubicBezTo>
                  <a:pt x="3082290" y="355427"/>
                  <a:pt x="3107690" y="359872"/>
                  <a:pt x="3138170" y="380192"/>
                </a:cubicBezTo>
                <a:cubicBezTo>
                  <a:pt x="3168650" y="400512"/>
                  <a:pt x="3183255" y="410672"/>
                  <a:pt x="3213735" y="430992"/>
                </a:cubicBezTo>
                <a:cubicBezTo>
                  <a:pt x="3244215" y="451312"/>
                  <a:pt x="3259455" y="461472"/>
                  <a:pt x="3289935" y="481792"/>
                </a:cubicBezTo>
                <a:cubicBezTo>
                  <a:pt x="3320415" y="502112"/>
                  <a:pt x="3335020" y="511637"/>
                  <a:pt x="3365500" y="531957"/>
                </a:cubicBezTo>
                <a:cubicBezTo>
                  <a:pt x="3395980" y="552277"/>
                  <a:pt x="3411220" y="557357"/>
                  <a:pt x="3441700" y="582757"/>
                </a:cubicBezTo>
                <a:cubicBezTo>
                  <a:pt x="3472180" y="608157"/>
                  <a:pt x="3486785" y="641177"/>
                  <a:pt x="3517265" y="658957"/>
                </a:cubicBezTo>
                <a:cubicBezTo>
                  <a:pt x="3547745" y="676737"/>
                  <a:pt x="3560445" y="681817"/>
                  <a:pt x="3593465" y="671657"/>
                </a:cubicBezTo>
                <a:cubicBezTo>
                  <a:pt x="3626485" y="661497"/>
                  <a:pt x="3648710" y="631017"/>
                  <a:pt x="3681730" y="608157"/>
                </a:cubicBezTo>
                <a:cubicBezTo>
                  <a:pt x="3714750" y="585297"/>
                  <a:pt x="3737610" y="552277"/>
                  <a:pt x="3757930" y="557357"/>
                </a:cubicBezTo>
                <a:cubicBezTo>
                  <a:pt x="3778250" y="562437"/>
                  <a:pt x="3778250" y="603077"/>
                  <a:pt x="3783330" y="633557"/>
                </a:cubicBezTo>
                <a:cubicBezTo>
                  <a:pt x="3788410" y="664037"/>
                  <a:pt x="3775710" y="678642"/>
                  <a:pt x="3783330" y="709122"/>
                </a:cubicBezTo>
                <a:cubicBezTo>
                  <a:pt x="3790950" y="739602"/>
                  <a:pt x="3801110" y="754842"/>
                  <a:pt x="3821430" y="785322"/>
                </a:cubicBezTo>
                <a:cubicBezTo>
                  <a:pt x="3841750" y="815802"/>
                  <a:pt x="3861435" y="830407"/>
                  <a:pt x="3884295" y="860887"/>
                </a:cubicBezTo>
                <a:cubicBezTo>
                  <a:pt x="3907155" y="891367"/>
                  <a:pt x="3917315" y="906607"/>
                  <a:pt x="3935095" y="937087"/>
                </a:cubicBezTo>
                <a:cubicBezTo>
                  <a:pt x="3952875" y="967567"/>
                  <a:pt x="3966845" y="999317"/>
                  <a:pt x="3973195" y="1013287"/>
                </a:cubicBezTo>
              </a:path>
            </a:pathLst>
          </a:cu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25" name="文本框 24"/>
          <p:cNvSpPr txBox="1"/>
          <p:nvPr/>
        </p:nvSpPr>
        <p:spPr>
          <a:xfrm>
            <a:off x="2235835" y="4109085"/>
            <a:ext cx="2011680" cy="460375"/>
          </a:xfrm>
          <a:prstGeom prst="rect">
            <a:avLst/>
          </a:prstGeom>
          <a:noFill/>
        </p:spPr>
        <p:txBody>
          <a:bodyPr wrap="none" rtlCol="0">
            <a:spAutoFit/>
          </a:bodyPr>
          <a:p>
            <a:r>
              <a:rPr lang="zh-CN" altLang="en-US" sz="2400"/>
              <a:t>原始时间序列</a:t>
            </a:r>
            <a:endParaRPr lang="zh-CN" altLang="en-US" sz="2400"/>
          </a:p>
        </p:txBody>
      </p:sp>
      <p:cxnSp>
        <p:nvCxnSpPr>
          <p:cNvPr id="3" name="直接连接符 2"/>
          <p:cNvCxnSpPr/>
          <p:nvPr/>
        </p:nvCxnSpPr>
        <p:spPr>
          <a:xfrm>
            <a:off x="1388745" y="2333625"/>
            <a:ext cx="4745990" cy="1340485"/>
          </a:xfrm>
          <a:prstGeom prst="line">
            <a:avLst/>
          </a:prstGeom>
        </p:spPr>
        <p:style>
          <a:lnRef idx="1">
            <a:schemeClr val="dk1"/>
          </a:lnRef>
          <a:fillRef idx="0">
            <a:schemeClr val="dk1"/>
          </a:fillRef>
          <a:effectRef idx="0">
            <a:schemeClr val="dk1"/>
          </a:effectRef>
          <a:fontRef idx="minor">
            <a:schemeClr val="tx1"/>
          </a:fontRef>
        </p:style>
      </p:cxnSp>
      <p:cxnSp>
        <p:nvCxnSpPr>
          <p:cNvPr id="4" name="直接连接符 3"/>
          <p:cNvCxnSpPr>
            <a:stCxn id="16" idx="34"/>
          </p:cNvCxnSpPr>
          <p:nvPr/>
        </p:nvCxnSpPr>
        <p:spPr>
          <a:xfrm flipH="1">
            <a:off x="3464560" y="2366645"/>
            <a:ext cx="214630" cy="567690"/>
          </a:xfrm>
          <a:prstGeom prst="line">
            <a:avLst/>
          </a:prstGeom>
        </p:spPr>
        <p:style>
          <a:lnRef idx="2">
            <a:schemeClr val="dk1"/>
          </a:lnRef>
          <a:fillRef idx="0">
            <a:schemeClr val="dk1"/>
          </a:fillRef>
          <a:effectRef idx="1">
            <a:schemeClr val="dk1"/>
          </a:effectRef>
          <a:fontRef idx="minor">
            <a:schemeClr val="tx1"/>
          </a:fontRef>
        </p:style>
      </p:cxnSp>
      <p:sp>
        <p:nvSpPr>
          <p:cNvPr id="5" name="文本框 4"/>
          <p:cNvSpPr txBox="1"/>
          <p:nvPr/>
        </p:nvSpPr>
        <p:spPr>
          <a:xfrm>
            <a:off x="6697980" y="1193800"/>
            <a:ext cx="3798570" cy="460375"/>
          </a:xfrm>
          <a:prstGeom prst="rect">
            <a:avLst/>
          </a:prstGeom>
          <a:solidFill>
            <a:schemeClr val="accent1"/>
          </a:solidFill>
          <a:ln>
            <a:solidFill>
              <a:schemeClr val="accent1"/>
            </a:solidFill>
          </a:ln>
        </p:spPr>
        <p:txBody>
          <a:bodyPr wrap="none" rtlCol="0">
            <a:spAutoFit/>
          </a:bodyPr>
          <a:p>
            <a:r>
              <a:rPr lang="zh-CN" altLang="en-US" sz="2400"/>
              <a:t>回归线方程：</a:t>
            </a:r>
            <a:r>
              <a:rPr lang="en-US" altLang="zh-CN" sz="2400"/>
              <a:t>Y = a*X + b + e</a:t>
            </a:r>
            <a:endParaRPr lang="en-US" altLang="zh-CN" sz="2400"/>
          </a:p>
        </p:txBody>
      </p:sp>
      <p:sp>
        <p:nvSpPr>
          <p:cNvPr id="6" name="文本框 5"/>
          <p:cNvSpPr txBox="1"/>
          <p:nvPr/>
        </p:nvSpPr>
        <p:spPr>
          <a:xfrm>
            <a:off x="5971540" y="2176145"/>
            <a:ext cx="5752465" cy="460375"/>
          </a:xfrm>
          <a:prstGeom prst="rect">
            <a:avLst/>
          </a:prstGeom>
          <a:solidFill>
            <a:schemeClr val="accent1"/>
          </a:solidFill>
          <a:ln>
            <a:noFill/>
          </a:ln>
        </p:spPr>
        <p:txBody>
          <a:bodyPr wrap="none" rtlCol="0">
            <a:spAutoFit/>
          </a:bodyPr>
          <a:p>
            <a:r>
              <a:rPr lang="zh-CN" altLang="en-US" sz="2400"/>
              <a:t> 找出和回归线距离最大的点，记为</a:t>
            </a:r>
            <a:r>
              <a:rPr lang="en-US" altLang="zh-CN" sz="2400"/>
              <a:t>max{Ei}</a:t>
            </a:r>
            <a:endParaRPr lang="en-US" altLang="zh-CN" sz="2400"/>
          </a:p>
        </p:txBody>
      </p:sp>
      <p:sp>
        <p:nvSpPr>
          <p:cNvPr id="8" name="文本框 7"/>
          <p:cNvSpPr txBox="1"/>
          <p:nvPr/>
        </p:nvSpPr>
        <p:spPr>
          <a:xfrm>
            <a:off x="3464560" y="1805940"/>
            <a:ext cx="879475" cy="368300"/>
          </a:xfrm>
          <a:prstGeom prst="rect">
            <a:avLst/>
          </a:prstGeom>
          <a:noFill/>
        </p:spPr>
        <p:txBody>
          <a:bodyPr wrap="none" rtlCol="0">
            <a:spAutoFit/>
          </a:bodyPr>
          <a:p>
            <a:r>
              <a:rPr lang="en-US" altLang="zh-CN"/>
              <a:t>max{Ei}</a:t>
            </a:r>
            <a:endParaRPr lang="en-US" altLang="zh-CN"/>
          </a:p>
        </p:txBody>
      </p:sp>
      <p:sp>
        <p:nvSpPr>
          <p:cNvPr id="9" name="文本框 8"/>
          <p:cNvSpPr txBox="1"/>
          <p:nvPr/>
        </p:nvSpPr>
        <p:spPr>
          <a:xfrm>
            <a:off x="6245225" y="3147695"/>
            <a:ext cx="5291455" cy="460375"/>
          </a:xfrm>
          <a:prstGeom prst="rect">
            <a:avLst/>
          </a:prstGeom>
          <a:solidFill>
            <a:schemeClr val="accent1"/>
          </a:solidFill>
          <a:ln>
            <a:noFill/>
          </a:ln>
        </p:spPr>
        <p:txBody>
          <a:bodyPr wrap="none" rtlCol="0">
            <a:spAutoFit/>
          </a:bodyPr>
          <a:p>
            <a:r>
              <a:rPr lang="zh-CN" altLang="en-US" sz="2400"/>
              <a:t> 在</a:t>
            </a:r>
            <a:r>
              <a:rPr lang="en-US" altLang="zh-CN" sz="2400"/>
              <a:t>max{Ei}</a:t>
            </a:r>
            <a:r>
              <a:rPr lang="zh-CN" altLang="en-US" sz="2400"/>
              <a:t>进行</a:t>
            </a:r>
            <a:r>
              <a:rPr lang="en-US" altLang="zh-CN" sz="2400"/>
              <a:t>T</a:t>
            </a:r>
            <a:r>
              <a:rPr lang="zh-CN" altLang="en-US" sz="2400"/>
              <a:t>假设检验决定是否划分</a:t>
            </a:r>
            <a:endParaRPr lang="zh-CN" altLang="en-US" sz="2400"/>
          </a:p>
        </p:txBody>
      </p:sp>
      <p:sp>
        <p:nvSpPr>
          <p:cNvPr id="14" name="文本框 13"/>
          <p:cNvSpPr txBox="1"/>
          <p:nvPr/>
        </p:nvSpPr>
        <p:spPr>
          <a:xfrm>
            <a:off x="5599430" y="4143375"/>
            <a:ext cx="6496685" cy="460375"/>
          </a:xfrm>
          <a:prstGeom prst="rect">
            <a:avLst/>
          </a:prstGeom>
          <a:solidFill>
            <a:schemeClr val="accent1"/>
          </a:solidFill>
          <a:ln>
            <a:noFill/>
          </a:ln>
        </p:spPr>
        <p:txBody>
          <a:bodyPr wrap="none" rtlCol="0">
            <a:spAutoFit/>
          </a:bodyPr>
          <a:p>
            <a:r>
              <a:rPr lang="zh-CN" altLang="en-US" sz="2400"/>
              <a:t> 对剩下部分递归划分直到所有</a:t>
            </a:r>
            <a:r>
              <a:rPr lang="en-US" altLang="zh-CN" sz="2400"/>
              <a:t>T</a:t>
            </a:r>
            <a:r>
              <a:rPr lang="zh-CN" altLang="en-US" sz="2400"/>
              <a:t>假设检验被接受</a:t>
            </a:r>
            <a:endParaRPr lang="zh-CN" altLang="en-US" sz="2400"/>
          </a:p>
        </p:txBody>
      </p:sp>
      <p:cxnSp>
        <p:nvCxnSpPr>
          <p:cNvPr id="15" name="直接箭头连接符 14"/>
          <p:cNvCxnSpPr/>
          <p:nvPr/>
        </p:nvCxnSpPr>
        <p:spPr>
          <a:xfrm>
            <a:off x="8597265" y="1654175"/>
            <a:ext cx="3175" cy="5219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aphicFrame>
        <p:nvGraphicFramePr>
          <p:cNvPr id="27" name="对象 26"/>
          <p:cNvGraphicFramePr/>
          <p:nvPr/>
        </p:nvGraphicFramePr>
        <p:xfrm>
          <a:off x="4074795" y="4758690"/>
          <a:ext cx="4522470" cy="535305"/>
        </p:xfrm>
        <a:graphic>
          <a:graphicData uri="http://schemas.openxmlformats.org/presentationml/2006/ole">
            <mc:AlternateContent xmlns:mc="http://schemas.openxmlformats.org/markup-compatibility/2006">
              <mc:Choice xmlns:v="urn:schemas-microsoft-com:vml" Requires="v">
                <p:oleObj spid="_x0000_s28" name="" r:id="rId1" imgW="4865370" imgH="535305" progId="Equation.KSEE3">
                  <p:embed/>
                </p:oleObj>
              </mc:Choice>
              <mc:Fallback>
                <p:oleObj name="" r:id="rId1" imgW="4865370" imgH="535305" progId="Equation.KSEE3">
                  <p:embed/>
                  <p:pic>
                    <p:nvPicPr>
                      <p:cNvPr id="0" name="图片 17"/>
                      <p:cNvPicPr/>
                      <p:nvPr/>
                    </p:nvPicPr>
                    <p:blipFill>
                      <a:blip r:embed="rId2"/>
                      <a:stretch>
                        <a:fillRect/>
                      </a:stretch>
                    </p:blipFill>
                    <p:spPr>
                      <a:xfrm>
                        <a:off x="4074795" y="4758690"/>
                        <a:ext cx="4522470" cy="535305"/>
                      </a:xfrm>
                      <a:prstGeom prst="rect">
                        <a:avLst/>
                      </a:prstGeom>
                    </p:spPr>
                  </p:pic>
                </p:oleObj>
              </mc:Fallback>
            </mc:AlternateContent>
          </a:graphicData>
        </a:graphic>
      </p:graphicFrame>
      <p:cxnSp>
        <p:nvCxnSpPr>
          <p:cNvPr id="29" name="直接箭头连接符 28"/>
          <p:cNvCxnSpPr/>
          <p:nvPr/>
        </p:nvCxnSpPr>
        <p:spPr>
          <a:xfrm>
            <a:off x="8600440" y="2632710"/>
            <a:ext cx="3175" cy="5219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a:off x="8603615" y="3611245"/>
            <a:ext cx="3175" cy="5219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483870" y="4826000"/>
            <a:ext cx="3484880" cy="398780"/>
          </a:xfrm>
          <a:prstGeom prst="rect">
            <a:avLst/>
          </a:prstGeom>
          <a:noFill/>
        </p:spPr>
        <p:txBody>
          <a:bodyPr wrap="none" rtlCol="0">
            <a:spAutoFit/>
          </a:bodyPr>
          <a:p>
            <a:r>
              <a:rPr lang="zh-CN" altLang="en-US" sz="2000"/>
              <a:t>找距离最大点：距离计算公式</a:t>
            </a:r>
            <a:endParaRPr lang="zh-CN" altLang="en-US" sz="2000"/>
          </a:p>
        </p:txBody>
      </p:sp>
      <p:sp>
        <p:nvSpPr>
          <p:cNvPr id="32" name="文本框 31"/>
          <p:cNvSpPr txBox="1"/>
          <p:nvPr/>
        </p:nvSpPr>
        <p:spPr>
          <a:xfrm>
            <a:off x="8352155" y="4826635"/>
            <a:ext cx="3230880" cy="398780"/>
          </a:xfrm>
          <a:prstGeom prst="rect">
            <a:avLst/>
          </a:prstGeom>
          <a:noFill/>
        </p:spPr>
        <p:txBody>
          <a:bodyPr wrap="none" rtlCol="0">
            <a:spAutoFit/>
          </a:bodyPr>
          <a:p>
            <a:pPr algn="l"/>
            <a:r>
              <a:rPr lang="zh-CN" altLang="en-US" sz="2000">
                <a:latin typeface="宋体" panose="02010600030101010101" pitchFamily="2" charset="-122"/>
                <a:ea typeface="宋体" panose="02010600030101010101" pitchFamily="2" charset="-122"/>
                <a:sym typeface="+mn-ea"/>
              </a:rPr>
              <a:t>，</a:t>
            </a:r>
            <a:r>
              <a:rPr lang="en-US" altLang="zh-CN" sz="2000">
                <a:latin typeface="宋体" panose="02010600030101010101" pitchFamily="2" charset="-122"/>
                <a:ea typeface="宋体" panose="02010600030101010101" pitchFamily="2" charset="-122"/>
                <a:sym typeface="+mn-ea"/>
              </a:rPr>
              <a:t>θ</a:t>
            </a:r>
            <a:r>
              <a:rPr lang="zh-CN" altLang="en-US" sz="2000"/>
              <a:t>是回归线和横轴夹角。</a:t>
            </a:r>
            <a:endParaRPr lang="zh-CN" altLang="en-US" sz="2000"/>
          </a:p>
        </p:txBody>
      </p:sp>
      <p:sp>
        <p:nvSpPr>
          <p:cNvPr id="33" name="文本框 32"/>
          <p:cNvSpPr txBox="1"/>
          <p:nvPr/>
        </p:nvSpPr>
        <p:spPr>
          <a:xfrm>
            <a:off x="518795" y="5293995"/>
            <a:ext cx="9649460" cy="1014730"/>
          </a:xfrm>
          <a:prstGeom prst="rect">
            <a:avLst/>
          </a:prstGeom>
          <a:noFill/>
        </p:spPr>
        <p:txBody>
          <a:bodyPr wrap="none" rtlCol="0">
            <a:spAutoFit/>
          </a:bodyPr>
          <a:p>
            <a:pPr algn="l"/>
            <a:r>
              <a:rPr lang="en-US" altLang="zh-CN" sz="2000"/>
              <a:t>T</a:t>
            </a:r>
            <a:r>
              <a:rPr lang="zh-CN" altLang="en-US" sz="2000"/>
              <a:t>假设检验是否划分：</a:t>
            </a:r>
            <a:endParaRPr lang="zh-CN" altLang="en-US" sz="2000"/>
          </a:p>
          <a:p>
            <a:pPr algn="l"/>
            <a:r>
              <a:rPr lang="zh-CN" altLang="en-US" sz="2000"/>
              <a:t>两个假设：无效假设：</a:t>
            </a:r>
            <a:r>
              <a:rPr lang="en-US" altLang="zh-CN" sz="2000"/>
              <a:t>H0</a:t>
            </a:r>
            <a:r>
              <a:rPr lang="zh-CN" altLang="en-US" sz="2000"/>
              <a:t>：µ = 0， 备选假设：</a:t>
            </a:r>
            <a:r>
              <a:rPr lang="en-US" altLang="zh-CN" sz="2000"/>
              <a:t>H1</a:t>
            </a:r>
            <a:r>
              <a:rPr lang="zh-CN" altLang="en-US" sz="2000"/>
              <a:t>：µ </a:t>
            </a:r>
            <a:r>
              <a:rPr lang="en-US" altLang="zh-CN" sz="2000"/>
              <a:t>&gt;</a:t>
            </a:r>
            <a:r>
              <a:rPr lang="zh-CN" altLang="en-US" sz="2000"/>
              <a:t> 0，</a:t>
            </a:r>
            <a:r>
              <a:rPr lang="zh-CN" altLang="en-US" sz="2000">
                <a:sym typeface="+mn-ea"/>
              </a:rPr>
              <a:t>µ是待划分序列的残差均值 </a:t>
            </a:r>
            <a:endParaRPr lang="en-US" altLang="zh-CN" sz="2000">
              <a:sym typeface="+mn-ea"/>
            </a:endParaRPr>
          </a:p>
          <a:p>
            <a:pPr algn="l"/>
            <a:r>
              <a:rPr lang="zh-CN" altLang="en-US" sz="2000"/>
              <a:t>划分标准：如果绝假设</a:t>
            </a:r>
            <a:r>
              <a:rPr lang="en-US" altLang="zh-CN" sz="2000"/>
              <a:t>H0</a:t>
            </a:r>
            <a:r>
              <a:rPr lang="zh-CN" altLang="en-US" sz="2000"/>
              <a:t>被拒绝，在</a:t>
            </a:r>
            <a:r>
              <a:rPr lang="en-US" altLang="zh-CN" sz="2000"/>
              <a:t>max{Ei}</a:t>
            </a:r>
            <a:r>
              <a:rPr lang="zh-CN" altLang="en-US" sz="2000"/>
              <a:t>处进行划分。</a:t>
            </a:r>
            <a:endParaRPr lang="zh-CN" altLang="en-US" sz="2000"/>
          </a:p>
        </p:txBody>
      </p:sp>
    </p:spTree>
    <p:custDataLst>
      <p:tags r:id="rId3"/>
    </p:custDataLst>
  </p:cSld>
  <p:clrMapOvr>
    <a:masterClrMapping/>
  </p:clrMapOvr>
  <p:transition spd="slow" advClick="0" advTm="41837">
    <p:wipe/>
  </p:transition>
  <p:timing>
    <p:tnLst>
      <p:par>
        <p:cTn id="1" dur="indefinite" restart="never" nodeType="tmRoot"/>
      </p:par>
    </p:tnLst>
  </p:timing>
</p:sld>
</file>

<file path=ppt/tags/tag1.xml><?xml version="1.0" encoding="utf-8"?>
<p:tagLst xmlns:p="http://schemas.openxmlformats.org/presentationml/2006/main">
  <p:tag name="TIMING" val="|41.4"/>
</p:tagLst>
</file>

<file path=ppt/tags/tag10.xml><?xml version="1.0" encoding="utf-8"?>
<p:tagLst xmlns:p="http://schemas.openxmlformats.org/presentationml/2006/main">
  <p:tag name="TIMING" val="|41.4"/>
</p:tagLst>
</file>

<file path=ppt/tags/tag11.xml><?xml version="1.0" encoding="utf-8"?>
<p:tagLst xmlns:p="http://schemas.openxmlformats.org/presentationml/2006/main">
  <p:tag name="TIMING" val="|41.4"/>
</p:tagLst>
</file>

<file path=ppt/tags/tag12.xml><?xml version="1.0" encoding="utf-8"?>
<p:tagLst xmlns:p="http://schemas.openxmlformats.org/presentationml/2006/main">
  <p:tag name="TIMING" val="|41.4"/>
</p:tagLst>
</file>

<file path=ppt/tags/tag13.xml><?xml version="1.0" encoding="utf-8"?>
<p:tagLst xmlns:p="http://schemas.openxmlformats.org/presentationml/2006/main">
  <p:tag name="TIMING" val="|41.4"/>
</p:tagLst>
</file>

<file path=ppt/tags/tag14.xml><?xml version="1.0" encoding="utf-8"?>
<p:tagLst xmlns:p="http://schemas.openxmlformats.org/presentationml/2006/main">
  <p:tag name="TIMING" val="|41.4"/>
</p:tagLst>
</file>

<file path=ppt/tags/tag15.xml><?xml version="1.0" encoding="utf-8"?>
<p:tagLst xmlns:p="http://schemas.openxmlformats.org/presentationml/2006/main">
  <p:tag name="TIMING" val="|41.4"/>
</p:tagLst>
</file>

<file path=ppt/tags/tag16.xml><?xml version="1.0" encoding="utf-8"?>
<p:tagLst xmlns:p="http://schemas.openxmlformats.org/presentationml/2006/main">
  <p:tag name="TIMING" val="|41.4"/>
</p:tagLst>
</file>

<file path=ppt/tags/tag17.xml><?xml version="1.0" encoding="utf-8"?>
<p:tagLst xmlns:p="http://schemas.openxmlformats.org/presentationml/2006/main">
  <p:tag name="TIMING" val="|41.4"/>
</p:tagLst>
</file>

<file path=ppt/tags/tag18.xml><?xml version="1.0" encoding="utf-8"?>
<p:tagLst xmlns:p="http://schemas.openxmlformats.org/presentationml/2006/main">
  <p:tag name="TIMING" val="|41.4"/>
</p:tagLst>
</file>

<file path=ppt/tags/tag19.xml><?xml version="1.0" encoding="utf-8"?>
<p:tagLst xmlns:p="http://schemas.openxmlformats.org/presentationml/2006/main">
  <p:tag name="TIMING" val="|41.4"/>
</p:tagLst>
</file>

<file path=ppt/tags/tag2.xml><?xml version="1.0" encoding="utf-8"?>
<p:tagLst xmlns:p="http://schemas.openxmlformats.org/presentationml/2006/main">
  <p:tag name="TIMING" val="|41.4"/>
</p:tagLst>
</file>

<file path=ppt/tags/tag20.xml><?xml version="1.0" encoding="utf-8"?>
<p:tagLst xmlns:p="http://schemas.openxmlformats.org/presentationml/2006/main">
  <p:tag name="TIMING" val="|41.4"/>
</p:tagLst>
</file>

<file path=ppt/tags/tag21.xml><?xml version="1.0" encoding="utf-8"?>
<p:tagLst xmlns:p="http://schemas.openxmlformats.org/presentationml/2006/main">
  <p:tag name="TIMING" val="|41.4"/>
</p:tagLst>
</file>

<file path=ppt/tags/tag22.xml><?xml version="1.0" encoding="utf-8"?>
<p:tagLst xmlns:p="http://schemas.openxmlformats.org/presentationml/2006/main">
  <p:tag name="TIMING" val="|41.4"/>
</p:tagLst>
</file>

<file path=ppt/tags/tag23.xml><?xml version="1.0" encoding="utf-8"?>
<p:tagLst xmlns:p="http://schemas.openxmlformats.org/presentationml/2006/main">
  <p:tag name="TIMING" val="|41.4"/>
</p:tagLst>
</file>

<file path=ppt/tags/tag24.xml><?xml version="1.0" encoding="utf-8"?>
<p:tagLst xmlns:p="http://schemas.openxmlformats.org/presentationml/2006/main">
  <p:tag name="TIMING" val="|41.4"/>
</p:tagLst>
</file>

<file path=ppt/tags/tag3.xml><?xml version="1.0" encoding="utf-8"?>
<p:tagLst xmlns:p="http://schemas.openxmlformats.org/presentationml/2006/main">
  <p:tag name="TIMING" val="|41.4"/>
</p:tagLst>
</file>

<file path=ppt/tags/tag4.xml><?xml version="1.0" encoding="utf-8"?>
<p:tagLst xmlns:p="http://schemas.openxmlformats.org/presentationml/2006/main">
  <p:tag name="TIMING" val="|41.4"/>
</p:tagLst>
</file>

<file path=ppt/tags/tag5.xml><?xml version="1.0" encoding="utf-8"?>
<p:tagLst xmlns:p="http://schemas.openxmlformats.org/presentationml/2006/main">
  <p:tag name="TIMING" val="|41.4"/>
</p:tagLst>
</file>

<file path=ppt/tags/tag6.xml><?xml version="1.0" encoding="utf-8"?>
<p:tagLst xmlns:p="http://schemas.openxmlformats.org/presentationml/2006/main">
  <p:tag name="TIMING" val="|41.4"/>
</p:tagLst>
</file>

<file path=ppt/tags/tag7.xml><?xml version="1.0" encoding="utf-8"?>
<p:tagLst xmlns:p="http://schemas.openxmlformats.org/presentationml/2006/main">
  <p:tag name="TIMING" val="|41.4"/>
</p:tagLst>
</file>

<file path=ppt/tags/tag8.xml><?xml version="1.0" encoding="utf-8"?>
<p:tagLst xmlns:p="http://schemas.openxmlformats.org/presentationml/2006/main">
  <p:tag name="TIMING" val="|41.4"/>
</p:tagLst>
</file>

<file path=ppt/tags/tag9.xml><?xml version="1.0" encoding="utf-8"?>
<p:tagLst xmlns:p="http://schemas.openxmlformats.org/presentationml/2006/main">
  <p:tag name="TIMING" val="|41.4"/>
</p:tagLst>
</file>

<file path=ppt/theme/theme1.xml><?xml version="1.0" encoding="utf-8"?>
<a:theme xmlns:a="http://schemas.openxmlformats.org/drawingml/2006/main" name="Office 主题​​">
  <a:themeElements>
    <a:clrScheme name="蓝绿">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solidFill>
            <a:schemeClr val="tx1"/>
          </a:solidFill>
        </a:ln>
      </a:spPr>
      <a:bodyPr wrap="none" rtlCol="0">
        <a:spAutoFit/>
      </a:bodyPr>
      <a:lstStyle>
        <a:defPPr>
          <a:defRPr lang="zh-CN" altLang="en-US" sz="24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5047</Words>
  <Application>WPS 演示</Application>
  <PresentationFormat>宽屏</PresentationFormat>
  <Paragraphs>672</Paragraphs>
  <Slides>39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55</vt:i4>
      </vt:variant>
      <vt:variant>
        <vt:lpstr>幻灯片标题</vt:lpstr>
      </vt:variant>
      <vt:variant>
        <vt:i4>39</vt:i4>
      </vt:variant>
    </vt:vector>
  </HeadingPairs>
  <TitlesOfParts>
    <vt:vector size="103" baseType="lpstr">
      <vt:lpstr>Arial</vt:lpstr>
      <vt:lpstr>宋体</vt:lpstr>
      <vt:lpstr>Wingdings</vt:lpstr>
      <vt:lpstr>Calibri</vt:lpstr>
      <vt:lpstr>微软雅黑</vt:lpstr>
      <vt:lpstr>Impact</vt:lpstr>
      <vt:lpstr>Segoe UI Light</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193</cp:revision>
  <dcterms:created xsi:type="dcterms:W3CDTF">2017-11-02T05:19:00Z</dcterms:created>
  <dcterms:modified xsi:type="dcterms:W3CDTF">2017-11-19T14:53:43Z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