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4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2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3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9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7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9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atlearning.in/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1117" y="2269490"/>
            <a:ext cx="65017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65" dirty="0">
                <a:solidFill>
                  <a:srgbClr val="0D38A9"/>
                </a:solidFill>
              </a:rPr>
              <a:t>Data</a:t>
            </a:r>
            <a:r>
              <a:rPr sz="3800" spc="-45" dirty="0">
                <a:solidFill>
                  <a:srgbClr val="0D38A9"/>
                </a:solidFill>
              </a:rPr>
              <a:t> </a:t>
            </a:r>
            <a:r>
              <a:rPr sz="3800" spc="20" dirty="0">
                <a:solidFill>
                  <a:srgbClr val="0D38A9"/>
                </a:solidFill>
              </a:rPr>
              <a:t>Wrangling</a:t>
            </a:r>
            <a:r>
              <a:rPr sz="3800" spc="-50" dirty="0">
                <a:solidFill>
                  <a:srgbClr val="0D38A9"/>
                </a:solidFill>
              </a:rPr>
              <a:t> </a:t>
            </a:r>
            <a:r>
              <a:rPr sz="3800" spc="80" dirty="0">
                <a:solidFill>
                  <a:srgbClr val="7F7F7F"/>
                </a:solidFill>
              </a:rPr>
              <a:t>with</a:t>
            </a:r>
            <a:r>
              <a:rPr sz="3800" spc="-40" dirty="0">
                <a:solidFill>
                  <a:srgbClr val="7F7F7F"/>
                </a:solidFill>
              </a:rPr>
              <a:t> </a:t>
            </a:r>
            <a:r>
              <a:rPr sz="3800" spc="-35" dirty="0">
                <a:solidFill>
                  <a:srgbClr val="7F7F7F"/>
                </a:solidFill>
              </a:rPr>
              <a:t>Python</a:t>
            </a:r>
            <a:endParaRPr sz="3800"/>
          </a:p>
        </p:txBody>
      </p:sp>
      <p:grpSp>
        <p:nvGrpSpPr>
          <p:cNvPr id="8" name="object 8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46215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0D38A9"/>
                </a:solidFill>
              </a:rPr>
              <a:t>Using</a:t>
            </a:r>
            <a:r>
              <a:rPr sz="2200" spc="-20" dirty="0">
                <a:solidFill>
                  <a:srgbClr val="0D38A9"/>
                </a:solidFill>
              </a:rPr>
              <a:t> </a:t>
            </a:r>
            <a:r>
              <a:rPr sz="2200" spc="-30" dirty="0">
                <a:solidFill>
                  <a:srgbClr val="0D38A9"/>
                </a:solidFill>
              </a:rPr>
              <a:t>quantiﬁers</a:t>
            </a:r>
            <a:r>
              <a:rPr sz="2200" spc="-20" dirty="0">
                <a:solidFill>
                  <a:srgbClr val="0D38A9"/>
                </a:solidFill>
              </a:rPr>
              <a:t> </a:t>
            </a:r>
            <a:r>
              <a:rPr sz="2200" spc="10" dirty="0">
                <a:solidFill>
                  <a:srgbClr val="0D38A9"/>
                </a:solidFill>
              </a:rPr>
              <a:t>to</a:t>
            </a:r>
            <a:r>
              <a:rPr sz="2200" spc="-20" dirty="0">
                <a:solidFill>
                  <a:srgbClr val="0D38A9"/>
                </a:solidFill>
              </a:rPr>
              <a:t> </a:t>
            </a:r>
            <a:r>
              <a:rPr sz="2200" spc="-40" dirty="0">
                <a:solidFill>
                  <a:srgbClr val="0D38A9"/>
                </a:solidFill>
              </a:rPr>
              <a:t>match</a:t>
            </a:r>
            <a:r>
              <a:rPr sz="2200" spc="-20" dirty="0">
                <a:solidFill>
                  <a:srgbClr val="0D38A9"/>
                </a:solidFill>
              </a:rPr>
              <a:t> patterns</a:t>
            </a:r>
            <a:endParaRPr sz="220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35" dirty="0"/>
              <a:t>10</a:t>
            </a:fld>
            <a:endParaRPr spc="35" dirty="0"/>
          </a:p>
        </p:txBody>
      </p:sp>
      <p:sp>
        <p:nvSpPr>
          <p:cNvPr id="8" name="object 8"/>
          <p:cNvSpPr/>
          <p:nvPr/>
        </p:nvSpPr>
        <p:spPr>
          <a:xfrm>
            <a:off x="1823549" y="2251224"/>
            <a:ext cx="1200785" cy="1200785"/>
          </a:xfrm>
          <a:custGeom>
            <a:avLst/>
            <a:gdLst/>
            <a:ahLst/>
            <a:cxnLst/>
            <a:rect l="l" t="t" r="r" b="b"/>
            <a:pathLst>
              <a:path w="1200785" h="1200785">
                <a:moveTo>
                  <a:pt x="600149" y="1200299"/>
                </a:moveTo>
                <a:lnTo>
                  <a:pt x="553248" y="1198494"/>
                </a:lnTo>
                <a:lnTo>
                  <a:pt x="507334" y="1193166"/>
                </a:lnTo>
                <a:lnTo>
                  <a:pt x="462541" y="1184449"/>
                </a:lnTo>
                <a:lnTo>
                  <a:pt x="419001" y="1172477"/>
                </a:lnTo>
                <a:lnTo>
                  <a:pt x="376850" y="1157383"/>
                </a:lnTo>
                <a:lnTo>
                  <a:pt x="336219" y="1139300"/>
                </a:lnTo>
                <a:lnTo>
                  <a:pt x="297242" y="1118361"/>
                </a:lnTo>
                <a:lnTo>
                  <a:pt x="260054" y="1094702"/>
                </a:lnTo>
                <a:lnTo>
                  <a:pt x="224786" y="1068453"/>
                </a:lnTo>
                <a:lnTo>
                  <a:pt x="191574" y="1039750"/>
                </a:lnTo>
                <a:lnTo>
                  <a:pt x="160549" y="1008725"/>
                </a:lnTo>
                <a:lnTo>
                  <a:pt x="131846" y="975513"/>
                </a:lnTo>
                <a:lnTo>
                  <a:pt x="105597" y="940245"/>
                </a:lnTo>
                <a:lnTo>
                  <a:pt x="81938" y="903057"/>
                </a:lnTo>
                <a:lnTo>
                  <a:pt x="60999" y="864080"/>
                </a:lnTo>
                <a:lnTo>
                  <a:pt x="42916" y="823449"/>
                </a:lnTo>
                <a:lnTo>
                  <a:pt x="27822" y="781298"/>
                </a:lnTo>
                <a:lnTo>
                  <a:pt x="15850" y="737758"/>
                </a:lnTo>
                <a:lnTo>
                  <a:pt x="7133" y="692965"/>
                </a:lnTo>
                <a:lnTo>
                  <a:pt x="1805" y="647051"/>
                </a:lnTo>
                <a:lnTo>
                  <a:pt x="0" y="600149"/>
                </a:lnTo>
                <a:lnTo>
                  <a:pt x="1805" y="553248"/>
                </a:lnTo>
                <a:lnTo>
                  <a:pt x="7133" y="507334"/>
                </a:lnTo>
                <a:lnTo>
                  <a:pt x="15850" y="462541"/>
                </a:lnTo>
                <a:lnTo>
                  <a:pt x="27822" y="419001"/>
                </a:lnTo>
                <a:lnTo>
                  <a:pt x="42916" y="376850"/>
                </a:lnTo>
                <a:lnTo>
                  <a:pt x="60999" y="336219"/>
                </a:lnTo>
                <a:lnTo>
                  <a:pt x="81938" y="297242"/>
                </a:lnTo>
                <a:lnTo>
                  <a:pt x="105597" y="260054"/>
                </a:lnTo>
                <a:lnTo>
                  <a:pt x="131846" y="224786"/>
                </a:lnTo>
                <a:lnTo>
                  <a:pt x="160549" y="191574"/>
                </a:lnTo>
                <a:lnTo>
                  <a:pt x="191574" y="160549"/>
                </a:lnTo>
                <a:lnTo>
                  <a:pt x="224786" y="131846"/>
                </a:lnTo>
                <a:lnTo>
                  <a:pt x="260054" y="105597"/>
                </a:lnTo>
                <a:lnTo>
                  <a:pt x="297242" y="81938"/>
                </a:lnTo>
                <a:lnTo>
                  <a:pt x="336219" y="60999"/>
                </a:lnTo>
                <a:lnTo>
                  <a:pt x="376850" y="42916"/>
                </a:lnTo>
                <a:lnTo>
                  <a:pt x="419001" y="27822"/>
                </a:lnTo>
                <a:lnTo>
                  <a:pt x="462541" y="15850"/>
                </a:lnTo>
                <a:lnTo>
                  <a:pt x="507334" y="7133"/>
                </a:lnTo>
                <a:lnTo>
                  <a:pt x="553248" y="1805"/>
                </a:lnTo>
                <a:lnTo>
                  <a:pt x="600149" y="0"/>
                </a:lnTo>
                <a:lnTo>
                  <a:pt x="647671" y="1882"/>
                </a:lnTo>
                <a:lnTo>
                  <a:pt x="694600" y="7476"/>
                </a:lnTo>
                <a:lnTo>
                  <a:pt x="740735" y="16696"/>
                </a:lnTo>
                <a:lnTo>
                  <a:pt x="785875" y="29460"/>
                </a:lnTo>
                <a:lnTo>
                  <a:pt x="829817" y="45683"/>
                </a:lnTo>
                <a:lnTo>
                  <a:pt x="872361" y="65283"/>
                </a:lnTo>
                <a:lnTo>
                  <a:pt x="913304" y="88176"/>
                </a:lnTo>
                <a:lnTo>
                  <a:pt x="952446" y="114279"/>
                </a:lnTo>
                <a:lnTo>
                  <a:pt x="989585" y="143508"/>
                </a:lnTo>
                <a:lnTo>
                  <a:pt x="1024520" y="175779"/>
                </a:lnTo>
                <a:lnTo>
                  <a:pt x="1056791" y="210714"/>
                </a:lnTo>
                <a:lnTo>
                  <a:pt x="1086020" y="247853"/>
                </a:lnTo>
                <a:lnTo>
                  <a:pt x="1112123" y="286995"/>
                </a:lnTo>
                <a:lnTo>
                  <a:pt x="1135016" y="327938"/>
                </a:lnTo>
                <a:lnTo>
                  <a:pt x="1154616" y="370482"/>
                </a:lnTo>
                <a:lnTo>
                  <a:pt x="1170839" y="414424"/>
                </a:lnTo>
                <a:lnTo>
                  <a:pt x="1183603" y="459564"/>
                </a:lnTo>
                <a:lnTo>
                  <a:pt x="1192823" y="505699"/>
                </a:lnTo>
                <a:lnTo>
                  <a:pt x="1198417" y="552628"/>
                </a:lnTo>
                <a:lnTo>
                  <a:pt x="1200299" y="600149"/>
                </a:lnTo>
                <a:lnTo>
                  <a:pt x="1198494" y="647051"/>
                </a:lnTo>
                <a:lnTo>
                  <a:pt x="1193166" y="692965"/>
                </a:lnTo>
                <a:lnTo>
                  <a:pt x="1184449" y="737758"/>
                </a:lnTo>
                <a:lnTo>
                  <a:pt x="1172477" y="781298"/>
                </a:lnTo>
                <a:lnTo>
                  <a:pt x="1157383" y="823449"/>
                </a:lnTo>
                <a:lnTo>
                  <a:pt x="1139300" y="864080"/>
                </a:lnTo>
                <a:lnTo>
                  <a:pt x="1118361" y="903057"/>
                </a:lnTo>
                <a:lnTo>
                  <a:pt x="1094702" y="940245"/>
                </a:lnTo>
                <a:lnTo>
                  <a:pt x="1068453" y="975513"/>
                </a:lnTo>
                <a:lnTo>
                  <a:pt x="1039750" y="1008725"/>
                </a:lnTo>
                <a:lnTo>
                  <a:pt x="1008725" y="1039750"/>
                </a:lnTo>
                <a:lnTo>
                  <a:pt x="975513" y="1068453"/>
                </a:lnTo>
                <a:lnTo>
                  <a:pt x="940245" y="1094702"/>
                </a:lnTo>
                <a:lnTo>
                  <a:pt x="903057" y="1118361"/>
                </a:lnTo>
                <a:lnTo>
                  <a:pt x="864080" y="1139300"/>
                </a:lnTo>
                <a:lnTo>
                  <a:pt x="823449" y="1157383"/>
                </a:lnTo>
                <a:lnTo>
                  <a:pt x="781298" y="1172477"/>
                </a:lnTo>
                <a:lnTo>
                  <a:pt x="737758" y="1184449"/>
                </a:lnTo>
                <a:lnTo>
                  <a:pt x="692965" y="1193166"/>
                </a:lnTo>
                <a:lnTo>
                  <a:pt x="647051" y="1198494"/>
                </a:lnTo>
                <a:lnTo>
                  <a:pt x="600149" y="12002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82453" y="2757395"/>
            <a:ext cx="683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Ǫuantiﬁers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8574" y="26916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98388" y="2757394"/>
            <a:ext cx="11233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Matches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40" dirty="0">
                <a:latin typeface="Arial"/>
                <a:cs typeface="Arial"/>
              </a:rPr>
              <a:t>1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or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more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65199" y="22578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7922" y="2323594"/>
            <a:ext cx="10375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Matches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40" dirty="0">
                <a:latin typeface="Arial"/>
                <a:cs typeface="Arial"/>
              </a:rPr>
              <a:t>0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or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5199" y="31320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07965" y="3197794"/>
            <a:ext cx="13576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Matches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exact number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6274" y="1824036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088" y="1889806"/>
            <a:ext cx="11233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Matches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40" dirty="0">
                <a:latin typeface="Arial"/>
                <a:cs typeface="Arial"/>
              </a:rPr>
              <a:t>0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or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more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16274" y="35724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91866" y="3638194"/>
            <a:ext cx="8915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30" dirty="0">
                <a:latin typeface="Arial"/>
                <a:cs typeface="Arial"/>
              </a:rPr>
              <a:t>Ma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0" dirty="0">
                <a:latin typeface="Arial"/>
                <a:cs typeface="Arial"/>
              </a:rPr>
              <a:t>ches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</a:t>
            </a:r>
            <a:r>
              <a:rPr sz="1000" b="1" spc="-15" dirty="0">
                <a:latin typeface="Arial"/>
                <a:cs typeface="Arial"/>
              </a:rPr>
              <a:t>ange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7199" y="181647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83045" y="1882245"/>
            <a:ext cx="83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60" dirty="0">
                <a:latin typeface="Arial"/>
                <a:cs typeface="Arial"/>
              </a:rPr>
              <a:t>*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6549" y="2254050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42015" y="2319820"/>
            <a:ext cx="83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39724" y="269162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9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9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9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06240" y="2757395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66549" y="3129199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91960" y="3194970"/>
            <a:ext cx="384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latin typeface="Arial"/>
                <a:cs typeface="Arial"/>
              </a:rPr>
              <a:t>{num}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07199" y="356677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12388" y="3632544"/>
            <a:ext cx="624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latin typeface="Arial"/>
                <a:cs typeface="Arial"/>
              </a:rPr>
              <a:t>{min,max}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643400" y="7631"/>
            <a:ext cx="1484630" cy="604520"/>
            <a:chOff x="7643400" y="7631"/>
            <a:chExt cx="1484630" cy="604520"/>
          </a:xfrm>
        </p:grpSpPr>
        <p:sp>
          <p:nvSpPr>
            <p:cNvPr id="32" name="object 32"/>
            <p:cNvSpPr/>
            <p:nvPr/>
          </p:nvSpPr>
          <p:spPr>
            <a:xfrm>
              <a:off x="7648163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48163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3960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0" dirty="0">
                <a:solidFill>
                  <a:srgbClr val="0D38A9"/>
                </a:solidFill>
              </a:rPr>
              <a:t>Matching</a:t>
            </a:r>
            <a:r>
              <a:rPr sz="2200" spc="-25" dirty="0">
                <a:solidFill>
                  <a:srgbClr val="0D38A9"/>
                </a:solidFill>
              </a:rPr>
              <a:t> </a:t>
            </a:r>
            <a:r>
              <a:rPr sz="2200" spc="-60" dirty="0">
                <a:solidFill>
                  <a:srgbClr val="0D38A9"/>
                </a:solidFill>
              </a:rPr>
              <a:t>groups</a:t>
            </a:r>
            <a:r>
              <a:rPr sz="2200" spc="-20" dirty="0">
                <a:solidFill>
                  <a:srgbClr val="0D38A9"/>
                </a:solidFill>
              </a:rPr>
              <a:t> </a:t>
            </a:r>
            <a:r>
              <a:rPr sz="2200" spc="-15" dirty="0">
                <a:solidFill>
                  <a:srgbClr val="0D38A9"/>
                </a:solidFill>
              </a:rPr>
              <a:t>of</a:t>
            </a:r>
            <a:r>
              <a:rPr sz="2200" spc="-25" dirty="0">
                <a:solidFill>
                  <a:srgbClr val="0D38A9"/>
                </a:solidFill>
              </a:rPr>
              <a:t> </a:t>
            </a:r>
            <a:r>
              <a:rPr sz="2200" spc="-60" dirty="0">
                <a:solidFill>
                  <a:srgbClr val="0D38A9"/>
                </a:solidFill>
              </a:rPr>
              <a:t>characters</a:t>
            </a:r>
            <a:endParaRPr sz="22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35" dirty="0"/>
              <a:t>11</a:t>
            </a:fld>
            <a:endParaRPr spc="35" dirty="0"/>
          </a:p>
        </p:txBody>
      </p:sp>
      <p:sp>
        <p:nvSpPr>
          <p:cNvPr id="8" name="object 8"/>
          <p:cNvSpPr/>
          <p:nvPr/>
        </p:nvSpPr>
        <p:spPr>
          <a:xfrm>
            <a:off x="1823549" y="2251224"/>
            <a:ext cx="1200785" cy="1200785"/>
          </a:xfrm>
          <a:custGeom>
            <a:avLst/>
            <a:gdLst/>
            <a:ahLst/>
            <a:cxnLst/>
            <a:rect l="l" t="t" r="r" b="b"/>
            <a:pathLst>
              <a:path w="1200785" h="1200785">
                <a:moveTo>
                  <a:pt x="600149" y="1200299"/>
                </a:moveTo>
                <a:lnTo>
                  <a:pt x="553248" y="1198494"/>
                </a:lnTo>
                <a:lnTo>
                  <a:pt x="507334" y="1193166"/>
                </a:lnTo>
                <a:lnTo>
                  <a:pt x="462541" y="1184449"/>
                </a:lnTo>
                <a:lnTo>
                  <a:pt x="419001" y="1172477"/>
                </a:lnTo>
                <a:lnTo>
                  <a:pt x="376850" y="1157383"/>
                </a:lnTo>
                <a:lnTo>
                  <a:pt x="336219" y="1139300"/>
                </a:lnTo>
                <a:lnTo>
                  <a:pt x="297242" y="1118361"/>
                </a:lnTo>
                <a:lnTo>
                  <a:pt x="260054" y="1094702"/>
                </a:lnTo>
                <a:lnTo>
                  <a:pt x="224786" y="1068453"/>
                </a:lnTo>
                <a:lnTo>
                  <a:pt x="191574" y="1039750"/>
                </a:lnTo>
                <a:lnTo>
                  <a:pt x="160549" y="1008725"/>
                </a:lnTo>
                <a:lnTo>
                  <a:pt x="131846" y="975513"/>
                </a:lnTo>
                <a:lnTo>
                  <a:pt x="105597" y="940245"/>
                </a:lnTo>
                <a:lnTo>
                  <a:pt x="81938" y="903057"/>
                </a:lnTo>
                <a:lnTo>
                  <a:pt x="60999" y="864080"/>
                </a:lnTo>
                <a:lnTo>
                  <a:pt x="42916" y="823449"/>
                </a:lnTo>
                <a:lnTo>
                  <a:pt x="27822" y="781298"/>
                </a:lnTo>
                <a:lnTo>
                  <a:pt x="15850" y="737758"/>
                </a:lnTo>
                <a:lnTo>
                  <a:pt x="7133" y="692965"/>
                </a:lnTo>
                <a:lnTo>
                  <a:pt x="1805" y="647051"/>
                </a:lnTo>
                <a:lnTo>
                  <a:pt x="0" y="600149"/>
                </a:lnTo>
                <a:lnTo>
                  <a:pt x="1805" y="553248"/>
                </a:lnTo>
                <a:lnTo>
                  <a:pt x="7133" y="507334"/>
                </a:lnTo>
                <a:lnTo>
                  <a:pt x="15850" y="462541"/>
                </a:lnTo>
                <a:lnTo>
                  <a:pt x="27822" y="419001"/>
                </a:lnTo>
                <a:lnTo>
                  <a:pt x="42916" y="376850"/>
                </a:lnTo>
                <a:lnTo>
                  <a:pt x="60999" y="336219"/>
                </a:lnTo>
                <a:lnTo>
                  <a:pt x="81938" y="297242"/>
                </a:lnTo>
                <a:lnTo>
                  <a:pt x="105597" y="260054"/>
                </a:lnTo>
                <a:lnTo>
                  <a:pt x="131846" y="224786"/>
                </a:lnTo>
                <a:lnTo>
                  <a:pt x="160549" y="191574"/>
                </a:lnTo>
                <a:lnTo>
                  <a:pt x="191574" y="160549"/>
                </a:lnTo>
                <a:lnTo>
                  <a:pt x="224786" y="131846"/>
                </a:lnTo>
                <a:lnTo>
                  <a:pt x="260054" y="105597"/>
                </a:lnTo>
                <a:lnTo>
                  <a:pt x="297242" y="81938"/>
                </a:lnTo>
                <a:lnTo>
                  <a:pt x="336219" y="60999"/>
                </a:lnTo>
                <a:lnTo>
                  <a:pt x="376850" y="42916"/>
                </a:lnTo>
                <a:lnTo>
                  <a:pt x="419001" y="27822"/>
                </a:lnTo>
                <a:lnTo>
                  <a:pt x="462541" y="15850"/>
                </a:lnTo>
                <a:lnTo>
                  <a:pt x="507334" y="7133"/>
                </a:lnTo>
                <a:lnTo>
                  <a:pt x="553248" y="1805"/>
                </a:lnTo>
                <a:lnTo>
                  <a:pt x="600149" y="0"/>
                </a:lnTo>
                <a:lnTo>
                  <a:pt x="647671" y="1882"/>
                </a:lnTo>
                <a:lnTo>
                  <a:pt x="694600" y="7476"/>
                </a:lnTo>
                <a:lnTo>
                  <a:pt x="740735" y="16696"/>
                </a:lnTo>
                <a:lnTo>
                  <a:pt x="785875" y="29460"/>
                </a:lnTo>
                <a:lnTo>
                  <a:pt x="829817" y="45683"/>
                </a:lnTo>
                <a:lnTo>
                  <a:pt x="872361" y="65283"/>
                </a:lnTo>
                <a:lnTo>
                  <a:pt x="913304" y="88176"/>
                </a:lnTo>
                <a:lnTo>
                  <a:pt x="952446" y="114279"/>
                </a:lnTo>
                <a:lnTo>
                  <a:pt x="989585" y="143508"/>
                </a:lnTo>
                <a:lnTo>
                  <a:pt x="1024520" y="175779"/>
                </a:lnTo>
                <a:lnTo>
                  <a:pt x="1056791" y="210714"/>
                </a:lnTo>
                <a:lnTo>
                  <a:pt x="1086020" y="247853"/>
                </a:lnTo>
                <a:lnTo>
                  <a:pt x="1112123" y="286995"/>
                </a:lnTo>
                <a:lnTo>
                  <a:pt x="1135016" y="327938"/>
                </a:lnTo>
                <a:lnTo>
                  <a:pt x="1154616" y="370482"/>
                </a:lnTo>
                <a:lnTo>
                  <a:pt x="1170839" y="414424"/>
                </a:lnTo>
                <a:lnTo>
                  <a:pt x="1183603" y="459564"/>
                </a:lnTo>
                <a:lnTo>
                  <a:pt x="1192823" y="505699"/>
                </a:lnTo>
                <a:lnTo>
                  <a:pt x="1198417" y="552628"/>
                </a:lnTo>
                <a:lnTo>
                  <a:pt x="1200299" y="600149"/>
                </a:lnTo>
                <a:lnTo>
                  <a:pt x="1198494" y="647051"/>
                </a:lnTo>
                <a:lnTo>
                  <a:pt x="1193166" y="692965"/>
                </a:lnTo>
                <a:lnTo>
                  <a:pt x="1184449" y="737758"/>
                </a:lnTo>
                <a:lnTo>
                  <a:pt x="1172477" y="781298"/>
                </a:lnTo>
                <a:lnTo>
                  <a:pt x="1157383" y="823449"/>
                </a:lnTo>
                <a:lnTo>
                  <a:pt x="1139300" y="864080"/>
                </a:lnTo>
                <a:lnTo>
                  <a:pt x="1118361" y="903057"/>
                </a:lnTo>
                <a:lnTo>
                  <a:pt x="1094702" y="940245"/>
                </a:lnTo>
                <a:lnTo>
                  <a:pt x="1068453" y="975513"/>
                </a:lnTo>
                <a:lnTo>
                  <a:pt x="1039750" y="1008725"/>
                </a:lnTo>
                <a:lnTo>
                  <a:pt x="1008725" y="1039750"/>
                </a:lnTo>
                <a:lnTo>
                  <a:pt x="975513" y="1068453"/>
                </a:lnTo>
                <a:lnTo>
                  <a:pt x="940245" y="1094702"/>
                </a:lnTo>
                <a:lnTo>
                  <a:pt x="903057" y="1118361"/>
                </a:lnTo>
                <a:lnTo>
                  <a:pt x="864080" y="1139300"/>
                </a:lnTo>
                <a:lnTo>
                  <a:pt x="823449" y="1157383"/>
                </a:lnTo>
                <a:lnTo>
                  <a:pt x="781298" y="1172477"/>
                </a:lnTo>
                <a:lnTo>
                  <a:pt x="737758" y="1184449"/>
                </a:lnTo>
                <a:lnTo>
                  <a:pt x="692965" y="1193166"/>
                </a:lnTo>
                <a:lnTo>
                  <a:pt x="647051" y="1198494"/>
                </a:lnTo>
                <a:lnTo>
                  <a:pt x="600149" y="12002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8375" y="2681195"/>
            <a:ext cx="57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3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ching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8574" y="26916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164" y="2757394"/>
            <a:ext cx="14624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Match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sets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characters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65199" y="22512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83863" y="2316994"/>
            <a:ext cx="2006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Match </a:t>
            </a:r>
            <a:r>
              <a:rPr sz="1000" b="1" dirty="0">
                <a:latin typeface="Arial"/>
                <a:cs typeface="Arial"/>
              </a:rPr>
              <a:t>multiple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characters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35" dirty="0">
                <a:latin typeface="Arial"/>
                <a:cs typeface="Arial"/>
              </a:rPr>
              <a:t>/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range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5199" y="31320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87227" y="3197794"/>
            <a:ext cx="598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Ei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15" dirty="0">
                <a:latin typeface="Arial"/>
                <a:cs typeface="Arial"/>
              </a:rPr>
              <a:t>her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6549" y="225122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31406" y="2316995"/>
            <a:ext cx="5054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40" dirty="0">
                <a:latin typeface="Arial"/>
                <a:cs typeface="Arial"/>
              </a:rPr>
              <a:t>[a</a:t>
            </a:r>
            <a:r>
              <a:rPr sz="1000" b="1" spc="20" dirty="0">
                <a:latin typeface="Arial"/>
                <a:cs typeface="Arial"/>
              </a:rPr>
              <a:t>-</a:t>
            </a:r>
            <a:r>
              <a:rPr sz="1000" b="1" spc="-5" dirty="0">
                <a:latin typeface="Arial"/>
                <a:cs typeface="Arial"/>
              </a:rPr>
              <a:t>z</a:t>
            </a:r>
            <a:r>
              <a:rPr sz="1000" b="1" spc="-25" dirty="0">
                <a:latin typeface="Arial"/>
                <a:cs typeface="Arial"/>
              </a:rPr>
              <a:t>A</a:t>
            </a:r>
            <a:r>
              <a:rPr sz="1000" b="1" spc="90" dirty="0">
                <a:latin typeface="Arial"/>
                <a:cs typeface="Arial"/>
              </a:rPr>
              <a:t>-</a:t>
            </a:r>
            <a:r>
              <a:rPr sz="1000" b="1" spc="-5" dirty="0">
                <a:latin typeface="Arial"/>
                <a:cs typeface="Arial"/>
              </a:rPr>
              <a:t>z]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9724" y="269162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9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9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9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5476" y="2757395"/>
            <a:ext cx="323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(abc</a:t>
            </a:r>
            <a:r>
              <a:rPr sz="1000" b="1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66549" y="3129199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19153" y="3194970"/>
            <a:ext cx="5295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50" dirty="0">
                <a:latin typeface="Arial"/>
                <a:cs typeface="Arial"/>
              </a:rPr>
              <a:t>(</a:t>
            </a:r>
            <a:r>
              <a:rPr sz="1000" b="1" spc="-50" dirty="0">
                <a:latin typeface="Arial"/>
                <a:cs typeface="Arial"/>
              </a:rPr>
              <a:t>?:ab|bc</a:t>
            </a:r>
            <a:r>
              <a:rPr sz="1000" b="1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24" name="object 24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3933" y="2178843"/>
            <a:ext cx="5111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0D38A9"/>
                </a:solidFill>
              </a:rPr>
              <a:t>Web</a:t>
            </a:r>
            <a:r>
              <a:rPr sz="3200" spc="-50" dirty="0">
                <a:solidFill>
                  <a:srgbClr val="0D38A9"/>
                </a:solidFill>
              </a:rPr>
              <a:t> </a:t>
            </a:r>
            <a:r>
              <a:rPr sz="3200" spc="-80" dirty="0">
                <a:solidFill>
                  <a:srgbClr val="0D38A9"/>
                </a:solidFill>
              </a:rPr>
              <a:t>Scraping</a:t>
            </a:r>
            <a:r>
              <a:rPr sz="3200" spc="-55" dirty="0">
                <a:solidFill>
                  <a:srgbClr val="0D38A9"/>
                </a:solidFill>
              </a:rPr>
              <a:t> </a:t>
            </a:r>
            <a:r>
              <a:rPr sz="3200" spc="70" dirty="0">
                <a:solidFill>
                  <a:srgbClr val="7F7F7F"/>
                </a:solidFill>
              </a:rPr>
              <a:t>with</a:t>
            </a:r>
            <a:r>
              <a:rPr sz="3200" spc="-50" dirty="0">
                <a:solidFill>
                  <a:srgbClr val="7F7F7F"/>
                </a:solidFill>
              </a:rPr>
              <a:t> </a:t>
            </a:r>
            <a:r>
              <a:rPr sz="3200" spc="-30" dirty="0">
                <a:solidFill>
                  <a:srgbClr val="7F7F7F"/>
                </a:solidFill>
              </a:rPr>
              <a:t>Python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3933" y="2306733"/>
            <a:ext cx="336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7F7F7F"/>
                </a:solidFill>
              </a:rPr>
              <a:t>Basics</a:t>
            </a:r>
            <a:r>
              <a:rPr sz="2400" spc="-45" dirty="0">
                <a:solidFill>
                  <a:srgbClr val="7F7F7F"/>
                </a:solidFill>
              </a:rPr>
              <a:t> </a:t>
            </a:r>
            <a:r>
              <a:rPr sz="2400" spc="-15" dirty="0">
                <a:solidFill>
                  <a:srgbClr val="7F7F7F"/>
                </a:solidFill>
              </a:rPr>
              <a:t>of</a:t>
            </a:r>
            <a:r>
              <a:rPr sz="2400" spc="-45" dirty="0">
                <a:solidFill>
                  <a:srgbClr val="7F7F7F"/>
                </a:solidFill>
              </a:rPr>
              <a:t> </a:t>
            </a:r>
            <a:r>
              <a:rPr sz="2400" spc="60" dirty="0">
                <a:solidFill>
                  <a:srgbClr val="0D38A9"/>
                </a:solidFill>
              </a:rPr>
              <a:t>Web</a:t>
            </a:r>
            <a:r>
              <a:rPr sz="2400" spc="-45" dirty="0">
                <a:solidFill>
                  <a:srgbClr val="0D38A9"/>
                </a:solidFill>
              </a:rPr>
              <a:t> </a:t>
            </a:r>
            <a:r>
              <a:rPr sz="2400" spc="-60" dirty="0">
                <a:solidFill>
                  <a:srgbClr val="0D38A9"/>
                </a:solidFill>
              </a:rPr>
              <a:t>Scraping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996" y="350216"/>
            <a:ext cx="65366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70" dirty="0">
                <a:solidFill>
                  <a:srgbClr val="0D38A9"/>
                </a:solidFill>
              </a:rPr>
              <a:t>Let’s</a:t>
            </a:r>
            <a:r>
              <a:rPr sz="2200" spc="-10" dirty="0">
                <a:solidFill>
                  <a:srgbClr val="0D38A9"/>
                </a:solidFill>
              </a:rPr>
              <a:t> </a:t>
            </a:r>
            <a:r>
              <a:rPr sz="2200" dirty="0">
                <a:solidFill>
                  <a:srgbClr val="0D38A9"/>
                </a:solidFill>
              </a:rPr>
              <a:t>test</a:t>
            </a:r>
            <a:r>
              <a:rPr sz="2200" spc="-5" dirty="0">
                <a:solidFill>
                  <a:srgbClr val="0D38A9"/>
                </a:solidFill>
              </a:rPr>
              <a:t> </a:t>
            </a:r>
            <a:r>
              <a:rPr sz="2200" spc="-50" dirty="0">
                <a:solidFill>
                  <a:srgbClr val="0D38A9"/>
                </a:solidFill>
              </a:rPr>
              <a:t>our</a:t>
            </a:r>
            <a:r>
              <a:rPr sz="2200" spc="-10" dirty="0">
                <a:solidFill>
                  <a:srgbClr val="0D38A9"/>
                </a:solidFill>
              </a:rPr>
              <a:t> </a:t>
            </a:r>
            <a:r>
              <a:rPr sz="2200" spc="-40" dirty="0">
                <a:solidFill>
                  <a:srgbClr val="0D38A9"/>
                </a:solidFill>
              </a:rPr>
              <a:t>understanding</a:t>
            </a:r>
            <a:r>
              <a:rPr sz="2200" spc="-5" dirty="0">
                <a:solidFill>
                  <a:srgbClr val="0D38A9"/>
                </a:solidFill>
              </a:rPr>
              <a:t> </a:t>
            </a:r>
            <a:r>
              <a:rPr sz="2200" spc="-60" dirty="0">
                <a:solidFill>
                  <a:srgbClr val="0D38A9"/>
                </a:solidFill>
              </a:rPr>
              <a:t>by</a:t>
            </a:r>
            <a:r>
              <a:rPr sz="2200" spc="-10" dirty="0">
                <a:solidFill>
                  <a:srgbClr val="0D38A9"/>
                </a:solidFill>
              </a:rPr>
              <a:t> </a:t>
            </a:r>
            <a:r>
              <a:rPr sz="2200" spc="-55" dirty="0">
                <a:solidFill>
                  <a:srgbClr val="0D38A9"/>
                </a:solidFill>
              </a:rPr>
              <a:t>solving</a:t>
            </a:r>
            <a:r>
              <a:rPr sz="2200" spc="-5" dirty="0">
                <a:solidFill>
                  <a:srgbClr val="0D38A9"/>
                </a:solidFill>
              </a:rPr>
              <a:t> </a:t>
            </a:r>
            <a:r>
              <a:rPr sz="2200" spc="-25" dirty="0">
                <a:solidFill>
                  <a:srgbClr val="0D38A9"/>
                </a:solidFill>
              </a:rPr>
              <a:t>a</a:t>
            </a:r>
            <a:r>
              <a:rPr sz="2200" spc="-10" dirty="0">
                <a:solidFill>
                  <a:srgbClr val="0D38A9"/>
                </a:solidFill>
              </a:rPr>
              <a:t> </a:t>
            </a:r>
            <a:r>
              <a:rPr sz="2200" spc="-40" dirty="0">
                <a:solidFill>
                  <a:srgbClr val="0D38A9"/>
                </a:solidFill>
              </a:rPr>
              <a:t>problem!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384725" y="1265452"/>
            <a:ext cx="25152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Say </a:t>
            </a:r>
            <a:r>
              <a:rPr sz="1100" b="1" spc="-45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are interested </a:t>
            </a:r>
            <a:r>
              <a:rPr sz="11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buy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100" b="1" dirty="0">
                <a:solidFill>
                  <a:srgbClr val="595959"/>
                </a:solidFill>
                <a:latin typeface="Arial"/>
                <a:cs typeface="Arial"/>
              </a:rPr>
              <a:t>laptop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1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ﬁts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budget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100" b="1" spc="2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needs. 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Assume </a:t>
            </a:r>
            <a:r>
              <a:rPr sz="1100" b="1" spc="-45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found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webpage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called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cosmic-pc-store.html.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2237002"/>
            <a:ext cx="25165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But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webpage </a:t>
            </a:r>
            <a:r>
              <a:rPr sz="1100" b="1" spc="-40" dirty="0">
                <a:solidFill>
                  <a:srgbClr val="595959"/>
                </a:solidFill>
                <a:latin typeface="Arial"/>
                <a:cs typeface="Arial"/>
              </a:rPr>
              <a:t>does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not 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have any 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option </a:t>
            </a:r>
            <a:r>
              <a:rPr sz="11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play 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around </a:t>
            </a:r>
            <a:r>
              <a:rPr sz="1100" b="1" spc="20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100" b="1" spc="-40" dirty="0">
                <a:solidFill>
                  <a:srgbClr val="595959"/>
                </a:solidFill>
                <a:latin typeface="Arial"/>
                <a:cs typeface="Arial"/>
              </a:rPr>
              <a:t>prices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speciﬁcations </a:t>
            </a:r>
            <a:r>
              <a:rPr sz="11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select 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based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 your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needs.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725" y="3208552"/>
            <a:ext cx="251460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100" b="1" spc="-40" dirty="0">
                <a:solidFill>
                  <a:srgbClr val="595959"/>
                </a:solidFill>
                <a:latin typeface="Arial"/>
                <a:cs typeface="Arial"/>
              </a:rPr>
              <a:t>So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let’s </a:t>
            </a:r>
            <a:r>
              <a:rPr sz="1100" b="1" spc="15" dirty="0">
                <a:solidFill>
                  <a:srgbClr val="595959"/>
                </a:solidFill>
                <a:latin typeface="Arial"/>
                <a:cs typeface="Arial"/>
              </a:rPr>
              <a:t>try </a:t>
            </a:r>
            <a:r>
              <a:rPr sz="11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scrape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 data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webpage,</a:t>
            </a:r>
            <a:r>
              <a:rPr sz="11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clean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595959"/>
                </a:solidFill>
                <a:latin typeface="Arial"/>
                <a:cs typeface="Arial"/>
              </a:rPr>
              <a:t>it 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100" b="1" spc="2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regex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prepare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dataset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for </a:t>
            </a:r>
            <a:r>
              <a:rPr sz="1100" b="1" spc="-35" dirty="0">
                <a:solidFill>
                  <a:srgbClr val="595959"/>
                </a:solidFill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25" y="3989602"/>
            <a:ext cx="250952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Post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preparing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data, 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let’s ﬁnd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100" b="1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laptops </a:t>
            </a:r>
            <a:r>
              <a:rPr sz="1100" b="1" spc="2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100" b="1" spc="25" dirty="0">
                <a:solidFill>
                  <a:srgbClr val="595959"/>
                </a:solidFill>
                <a:latin typeface="Arial"/>
                <a:cs typeface="Arial"/>
              </a:rPr>
              <a:t>ﬁt 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our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need </a:t>
            </a:r>
            <a:r>
              <a:rPr sz="1100" b="1" spc="-30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1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querying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1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25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1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595959"/>
                </a:solidFill>
                <a:latin typeface="Arial"/>
                <a:cs typeface="Arial"/>
              </a:rPr>
              <a:t>created.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45900" y="1941875"/>
            <a:ext cx="2234565" cy="572770"/>
          </a:xfrm>
          <a:custGeom>
            <a:avLst/>
            <a:gdLst/>
            <a:ahLst/>
            <a:cxnLst/>
            <a:rect l="l" t="t" r="r" b="b"/>
            <a:pathLst>
              <a:path w="2234565" h="572769">
                <a:moveTo>
                  <a:pt x="2138647" y="572699"/>
                </a:moveTo>
                <a:lnTo>
                  <a:pt x="95451" y="572699"/>
                </a:lnTo>
                <a:lnTo>
                  <a:pt x="58297" y="565198"/>
                </a:lnTo>
                <a:lnTo>
                  <a:pt x="27957" y="544742"/>
                </a:lnTo>
                <a:lnTo>
                  <a:pt x="7501" y="514402"/>
                </a:lnTo>
                <a:lnTo>
                  <a:pt x="0" y="477247"/>
                </a:lnTo>
                <a:lnTo>
                  <a:pt x="0" y="95451"/>
                </a:lnTo>
                <a:lnTo>
                  <a:pt x="7501" y="58297"/>
                </a:lnTo>
                <a:lnTo>
                  <a:pt x="27957" y="27957"/>
                </a:lnTo>
                <a:lnTo>
                  <a:pt x="58297" y="7501"/>
                </a:lnTo>
                <a:lnTo>
                  <a:pt x="95451" y="0"/>
                </a:lnTo>
                <a:lnTo>
                  <a:pt x="2138647" y="0"/>
                </a:lnTo>
                <a:lnTo>
                  <a:pt x="2191605" y="16037"/>
                </a:lnTo>
                <a:lnTo>
                  <a:pt x="2226834" y="58924"/>
                </a:lnTo>
                <a:lnTo>
                  <a:pt x="2234099" y="95451"/>
                </a:lnTo>
                <a:lnTo>
                  <a:pt x="2234099" y="477247"/>
                </a:lnTo>
                <a:lnTo>
                  <a:pt x="2226598" y="514402"/>
                </a:lnTo>
                <a:lnTo>
                  <a:pt x="2206142" y="544742"/>
                </a:lnTo>
                <a:lnTo>
                  <a:pt x="2175802" y="565198"/>
                </a:lnTo>
                <a:lnTo>
                  <a:pt x="2138647" y="572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7841" y="2077603"/>
            <a:ext cx="189103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3200" marR="5080" indent="-191135">
              <a:lnSpc>
                <a:spcPts val="1050"/>
              </a:lnSpc>
              <a:spcBef>
                <a:spcPts val="160"/>
              </a:spcBef>
            </a:pPr>
            <a:r>
              <a:rPr sz="900" b="1" spc="25" dirty="0">
                <a:latin typeface="Arial"/>
                <a:cs typeface="Arial"/>
              </a:rPr>
              <a:t>View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webpage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and understand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how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HTML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45" dirty="0">
                <a:latin typeface="Arial"/>
                <a:cs typeface="Arial"/>
              </a:rPr>
              <a:t>is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structured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3193" y="1624412"/>
            <a:ext cx="1240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solidFill>
                  <a:srgbClr val="800000"/>
                </a:solidFill>
                <a:latin typeface="Arial"/>
                <a:cs typeface="Arial"/>
              </a:rPr>
              <a:t>Solution</a:t>
            </a:r>
            <a:r>
              <a:rPr sz="11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800000"/>
                </a:solidFill>
                <a:latin typeface="Arial"/>
                <a:cs typeface="Arial"/>
              </a:rPr>
              <a:t>Approach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5900" y="2642724"/>
            <a:ext cx="2234565" cy="572770"/>
          </a:xfrm>
          <a:custGeom>
            <a:avLst/>
            <a:gdLst/>
            <a:ahLst/>
            <a:cxnLst/>
            <a:rect l="l" t="t" r="r" b="b"/>
            <a:pathLst>
              <a:path w="2234565" h="572769">
                <a:moveTo>
                  <a:pt x="2138647" y="572699"/>
                </a:moveTo>
                <a:lnTo>
                  <a:pt x="95451" y="572699"/>
                </a:lnTo>
                <a:lnTo>
                  <a:pt x="58297" y="565198"/>
                </a:lnTo>
                <a:lnTo>
                  <a:pt x="27957" y="544742"/>
                </a:lnTo>
                <a:lnTo>
                  <a:pt x="7501" y="514402"/>
                </a:lnTo>
                <a:lnTo>
                  <a:pt x="0" y="477247"/>
                </a:lnTo>
                <a:lnTo>
                  <a:pt x="0" y="95451"/>
                </a:lnTo>
                <a:lnTo>
                  <a:pt x="7501" y="58297"/>
                </a:lnTo>
                <a:lnTo>
                  <a:pt x="27957" y="27957"/>
                </a:lnTo>
                <a:lnTo>
                  <a:pt x="58297" y="7501"/>
                </a:lnTo>
                <a:lnTo>
                  <a:pt x="95451" y="0"/>
                </a:lnTo>
                <a:lnTo>
                  <a:pt x="2138647" y="0"/>
                </a:lnTo>
                <a:lnTo>
                  <a:pt x="2191605" y="16037"/>
                </a:lnTo>
                <a:lnTo>
                  <a:pt x="2226834" y="58924"/>
                </a:lnTo>
                <a:lnTo>
                  <a:pt x="2234099" y="95451"/>
                </a:lnTo>
                <a:lnTo>
                  <a:pt x="2234099" y="477247"/>
                </a:lnTo>
                <a:lnTo>
                  <a:pt x="2226598" y="514402"/>
                </a:lnTo>
                <a:lnTo>
                  <a:pt x="2206142" y="544742"/>
                </a:lnTo>
                <a:lnTo>
                  <a:pt x="2175802" y="565198"/>
                </a:lnTo>
                <a:lnTo>
                  <a:pt x="2138647" y="572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77835" y="2711778"/>
            <a:ext cx="1971039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 algn="ctr">
              <a:lnSpc>
                <a:spcPts val="1050"/>
              </a:lnSpc>
              <a:spcBef>
                <a:spcPts val="160"/>
              </a:spcBef>
            </a:pPr>
            <a:r>
              <a:rPr sz="900" b="1" spc="-20" dirty="0">
                <a:latin typeface="Arial"/>
                <a:cs typeface="Arial"/>
              </a:rPr>
              <a:t>Find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you</a:t>
            </a:r>
            <a:r>
              <a:rPr sz="900" b="1" spc="-15" dirty="0">
                <a:latin typeface="Arial"/>
                <a:cs typeface="Arial"/>
              </a:rPr>
              <a:t> need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by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matching 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tags </a:t>
            </a:r>
            <a:r>
              <a:rPr sz="900" b="1" spc="-15" dirty="0">
                <a:latin typeface="Arial"/>
                <a:cs typeface="Arial"/>
              </a:rPr>
              <a:t>and</a:t>
            </a:r>
            <a:r>
              <a:rPr sz="900" b="1" spc="-10" dirty="0">
                <a:latin typeface="Arial"/>
                <a:cs typeface="Arial"/>
              </a:rPr>
              <a:t> attributes,</a:t>
            </a:r>
            <a:r>
              <a:rPr sz="900" b="1" spc="-15" dirty="0">
                <a:latin typeface="Arial"/>
                <a:cs typeface="Arial"/>
              </a:rPr>
              <a:t> and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save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in</a:t>
            </a:r>
            <a:r>
              <a:rPr sz="900" b="1" spc="-10" dirty="0">
                <a:latin typeface="Arial"/>
                <a:cs typeface="Arial"/>
              </a:rPr>
              <a:t> a </a:t>
            </a:r>
            <a:r>
              <a:rPr sz="900" b="1" spc="-25" dirty="0">
                <a:latin typeface="Arial"/>
                <a:cs typeface="Arial"/>
              </a:rPr>
              <a:t>pandas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dataframe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62275" y="1941875"/>
            <a:ext cx="2234565" cy="572770"/>
          </a:xfrm>
          <a:custGeom>
            <a:avLst/>
            <a:gdLst/>
            <a:ahLst/>
            <a:cxnLst/>
            <a:rect l="l" t="t" r="r" b="b"/>
            <a:pathLst>
              <a:path w="2234565" h="572769">
                <a:moveTo>
                  <a:pt x="2138648" y="572699"/>
                </a:moveTo>
                <a:lnTo>
                  <a:pt x="95451" y="572699"/>
                </a:lnTo>
                <a:lnTo>
                  <a:pt x="58297" y="565198"/>
                </a:lnTo>
                <a:lnTo>
                  <a:pt x="27957" y="544742"/>
                </a:lnTo>
                <a:lnTo>
                  <a:pt x="7501" y="514402"/>
                </a:lnTo>
                <a:lnTo>
                  <a:pt x="0" y="477247"/>
                </a:lnTo>
                <a:lnTo>
                  <a:pt x="0" y="95451"/>
                </a:lnTo>
                <a:lnTo>
                  <a:pt x="7501" y="58297"/>
                </a:lnTo>
                <a:lnTo>
                  <a:pt x="27957" y="27957"/>
                </a:lnTo>
                <a:lnTo>
                  <a:pt x="58297" y="7501"/>
                </a:lnTo>
                <a:lnTo>
                  <a:pt x="95451" y="0"/>
                </a:lnTo>
                <a:lnTo>
                  <a:pt x="2138648" y="0"/>
                </a:lnTo>
                <a:lnTo>
                  <a:pt x="2191605" y="16037"/>
                </a:lnTo>
                <a:lnTo>
                  <a:pt x="2226834" y="58924"/>
                </a:lnTo>
                <a:lnTo>
                  <a:pt x="2234099" y="95451"/>
                </a:lnTo>
                <a:lnTo>
                  <a:pt x="2234099" y="477247"/>
                </a:lnTo>
                <a:lnTo>
                  <a:pt x="2226598" y="514402"/>
                </a:lnTo>
                <a:lnTo>
                  <a:pt x="2206142" y="544742"/>
                </a:lnTo>
                <a:lnTo>
                  <a:pt x="2175802" y="565198"/>
                </a:lnTo>
                <a:lnTo>
                  <a:pt x="2138648" y="572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7985" y="2077603"/>
            <a:ext cx="1923414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9055" marR="5080" indent="-46990">
              <a:lnSpc>
                <a:spcPts val="1050"/>
              </a:lnSpc>
              <a:spcBef>
                <a:spcPts val="160"/>
              </a:spcBef>
            </a:pPr>
            <a:r>
              <a:rPr sz="900" b="1" spc="-30" dirty="0">
                <a:latin typeface="Arial"/>
                <a:cs typeface="Arial"/>
              </a:rPr>
              <a:t>Connect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/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read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HTML</a:t>
            </a:r>
            <a:r>
              <a:rPr sz="900" b="1" spc="-15" dirty="0">
                <a:latin typeface="Arial"/>
                <a:cs typeface="Arial"/>
              </a:rPr>
              <a:t> content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of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webpage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using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BeautifulSoup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2275" y="2642724"/>
            <a:ext cx="2234565" cy="572770"/>
          </a:xfrm>
          <a:custGeom>
            <a:avLst/>
            <a:gdLst/>
            <a:ahLst/>
            <a:cxnLst/>
            <a:rect l="l" t="t" r="r" b="b"/>
            <a:pathLst>
              <a:path w="2234565" h="572769">
                <a:moveTo>
                  <a:pt x="2138648" y="572699"/>
                </a:moveTo>
                <a:lnTo>
                  <a:pt x="95451" y="572699"/>
                </a:lnTo>
                <a:lnTo>
                  <a:pt x="58297" y="565198"/>
                </a:lnTo>
                <a:lnTo>
                  <a:pt x="27957" y="544742"/>
                </a:lnTo>
                <a:lnTo>
                  <a:pt x="7501" y="514402"/>
                </a:lnTo>
                <a:lnTo>
                  <a:pt x="0" y="477247"/>
                </a:lnTo>
                <a:lnTo>
                  <a:pt x="0" y="95451"/>
                </a:lnTo>
                <a:lnTo>
                  <a:pt x="7501" y="58297"/>
                </a:lnTo>
                <a:lnTo>
                  <a:pt x="27957" y="27957"/>
                </a:lnTo>
                <a:lnTo>
                  <a:pt x="58297" y="7501"/>
                </a:lnTo>
                <a:lnTo>
                  <a:pt x="95451" y="0"/>
                </a:lnTo>
                <a:lnTo>
                  <a:pt x="2138648" y="0"/>
                </a:lnTo>
                <a:lnTo>
                  <a:pt x="2191605" y="16037"/>
                </a:lnTo>
                <a:lnTo>
                  <a:pt x="2226834" y="58924"/>
                </a:lnTo>
                <a:lnTo>
                  <a:pt x="2234099" y="95451"/>
                </a:lnTo>
                <a:lnTo>
                  <a:pt x="2234099" y="477247"/>
                </a:lnTo>
                <a:lnTo>
                  <a:pt x="2226598" y="514402"/>
                </a:lnTo>
                <a:lnTo>
                  <a:pt x="2206142" y="544742"/>
                </a:lnTo>
                <a:lnTo>
                  <a:pt x="2175802" y="565198"/>
                </a:lnTo>
                <a:lnTo>
                  <a:pt x="2138648" y="572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09127" y="2778453"/>
            <a:ext cx="194119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3345" marR="5080" indent="-81280">
              <a:lnSpc>
                <a:spcPts val="1050"/>
              </a:lnSpc>
              <a:spcBef>
                <a:spcPts val="160"/>
              </a:spcBef>
            </a:pPr>
            <a:r>
              <a:rPr sz="900" b="1" spc="-10" dirty="0">
                <a:latin typeface="Arial"/>
                <a:cs typeface="Arial"/>
              </a:rPr>
              <a:t>Clean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text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columns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using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30" dirty="0">
                <a:latin typeface="Arial"/>
                <a:cs typeface="Arial"/>
              </a:rPr>
              <a:t>RegEx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and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prepare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5" dirty="0">
                <a:latin typeface="Arial"/>
                <a:cs typeface="Arial"/>
              </a:rPr>
              <a:t>the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data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for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analysis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5900" y="3343574"/>
            <a:ext cx="2234565" cy="572770"/>
          </a:xfrm>
          <a:custGeom>
            <a:avLst/>
            <a:gdLst/>
            <a:ahLst/>
            <a:cxnLst/>
            <a:rect l="l" t="t" r="r" b="b"/>
            <a:pathLst>
              <a:path w="2234565" h="572770">
                <a:moveTo>
                  <a:pt x="2138647" y="572699"/>
                </a:moveTo>
                <a:lnTo>
                  <a:pt x="95451" y="572699"/>
                </a:lnTo>
                <a:lnTo>
                  <a:pt x="58297" y="565198"/>
                </a:lnTo>
                <a:lnTo>
                  <a:pt x="27957" y="544742"/>
                </a:lnTo>
                <a:lnTo>
                  <a:pt x="7501" y="514402"/>
                </a:lnTo>
                <a:lnTo>
                  <a:pt x="0" y="477247"/>
                </a:lnTo>
                <a:lnTo>
                  <a:pt x="0" y="95451"/>
                </a:lnTo>
                <a:lnTo>
                  <a:pt x="7501" y="58297"/>
                </a:lnTo>
                <a:lnTo>
                  <a:pt x="27957" y="27956"/>
                </a:lnTo>
                <a:lnTo>
                  <a:pt x="58297" y="7501"/>
                </a:lnTo>
                <a:lnTo>
                  <a:pt x="95451" y="0"/>
                </a:lnTo>
                <a:lnTo>
                  <a:pt x="2138647" y="0"/>
                </a:lnTo>
                <a:lnTo>
                  <a:pt x="2191605" y="16037"/>
                </a:lnTo>
                <a:lnTo>
                  <a:pt x="2226834" y="58923"/>
                </a:lnTo>
                <a:lnTo>
                  <a:pt x="2234099" y="95451"/>
                </a:lnTo>
                <a:lnTo>
                  <a:pt x="2234099" y="477247"/>
                </a:lnTo>
                <a:lnTo>
                  <a:pt x="2226598" y="514402"/>
                </a:lnTo>
                <a:lnTo>
                  <a:pt x="2206142" y="544742"/>
                </a:lnTo>
                <a:lnTo>
                  <a:pt x="2175802" y="565198"/>
                </a:lnTo>
                <a:lnTo>
                  <a:pt x="2138647" y="572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91322" y="3479303"/>
            <a:ext cx="19437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88645" marR="5080" indent="-576580">
              <a:lnSpc>
                <a:spcPts val="1050"/>
              </a:lnSpc>
              <a:spcBef>
                <a:spcPts val="160"/>
              </a:spcBef>
            </a:pPr>
            <a:r>
              <a:rPr sz="900" b="1" spc="-10" dirty="0">
                <a:latin typeface="Arial"/>
                <a:cs typeface="Arial"/>
              </a:rPr>
              <a:t>Perform EDA </a:t>
            </a:r>
            <a:r>
              <a:rPr sz="900" b="1" spc="-30" dirty="0">
                <a:latin typeface="Arial"/>
                <a:cs typeface="Arial"/>
              </a:rPr>
              <a:t>on </a:t>
            </a:r>
            <a:r>
              <a:rPr sz="900" b="1" spc="5" dirty="0">
                <a:latin typeface="Arial"/>
                <a:cs typeface="Arial"/>
              </a:rPr>
              <a:t>the </a:t>
            </a:r>
            <a:r>
              <a:rPr sz="900" b="1" dirty="0">
                <a:latin typeface="Arial"/>
                <a:cs typeface="Arial"/>
              </a:rPr>
              <a:t>data to </a:t>
            </a:r>
            <a:r>
              <a:rPr sz="900" b="1" spc="-15" dirty="0">
                <a:latin typeface="Arial"/>
                <a:cs typeface="Arial"/>
              </a:rPr>
              <a:t>select </a:t>
            </a:r>
            <a:r>
              <a:rPr sz="900" b="1" spc="-10" dirty="0">
                <a:latin typeface="Arial"/>
                <a:cs typeface="Arial"/>
              </a:rPr>
              <a:t>a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desired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laptop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08656" y="176647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699" y="365399"/>
                </a:moveTo>
                <a:lnTo>
                  <a:pt x="134131" y="358873"/>
                </a:lnTo>
                <a:lnTo>
                  <a:pt x="90487" y="340456"/>
                </a:lnTo>
                <a:lnTo>
                  <a:pt x="53511" y="311888"/>
                </a:lnTo>
                <a:lnTo>
                  <a:pt x="24943" y="274912"/>
                </a:lnTo>
                <a:lnTo>
                  <a:pt x="6526" y="231268"/>
                </a:lnTo>
                <a:lnTo>
                  <a:pt x="0" y="182699"/>
                </a:lnTo>
                <a:lnTo>
                  <a:pt x="6526" y="134131"/>
                </a:lnTo>
                <a:lnTo>
                  <a:pt x="24943" y="90487"/>
                </a:lnTo>
                <a:lnTo>
                  <a:pt x="53511" y="53511"/>
                </a:lnTo>
                <a:lnTo>
                  <a:pt x="90487" y="24943"/>
                </a:lnTo>
                <a:lnTo>
                  <a:pt x="134131" y="6526"/>
                </a:lnTo>
                <a:lnTo>
                  <a:pt x="182699" y="0"/>
                </a:lnTo>
                <a:lnTo>
                  <a:pt x="218509" y="3542"/>
                </a:lnTo>
                <a:lnTo>
                  <a:pt x="284062" y="30695"/>
                </a:lnTo>
                <a:lnTo>
                  <a:pt x="334704" y="81337"/>
                </a:lnTo>
                <a:lnTo>
                  <a:pt x="361857" y="146890"/>
                </a:lnTo>
                <a:lnTo>
                  <a:pt x="365399" y="182699"/>
                </a:lnTo>
                <a:lnTo>
                  <a:pt x="358873" y="231268"/>
                </a:lnTo>
                <a:lnTo>
                  <a:pt x="340456" y="274912"/>
                </a:lnTo>
                <a:lnTo>
                  <a:pt x="311888" y="311888"/>
                </a:lnTo>
                <a:lnTo>
                  <a:pt x="274912" y="340456"/>
                </a:lnTo>
                <a:lnTo>
                  <a:pt x="231269" y="358873"/>
                </a:lnTo>
                <a:lnTo>
                  <a:pt x="182699" y="3653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44366" y="1865228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08656" y="251457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699" y="365399"/>
                </a:moveTo>
                <a:lnTo>
                  <a:pt x="134131" y="358873"/>
                </a:lnTo>
                <a:lnTo>
                  <a:pt x="90487" y="340456"/>
                </a:lnTo>
                <a:lnTo>
                  <a:pt x="53511" y="311888"/>
                </a:lnTo>
                <a:lnTo>
                  <a:pt x="24943" y="274912"/>
                </a:lnTo>
                <a:lnTo>
                  <a:pt x="6526" y="231268"/>
                </a:lnTo>
                <a:lnTo>
                  <a:pt x="0" y="182699"/>
                </a:lnTo>
                <a:lnTo>
                  <a:pt x="6526" y="134131"/>
                </a:lnTo>
                <a:lnTo>
                  <a:pt x="24943" y="90487"/>
                </a:lnTo>
                <a:lnTo>
                  <a:pt x="53511" y="53511"/>
                </a:lnTo>
                <a:lnTo>
                  <a:pt x="90487" y="24943"/>
                </a:lnTo>
                <a:lnTo>
                  <a:pt x="134131" y="6526"/>
                </a:lnTo>
                <a:lnTo>
                  <a:pt x="182699" y="0"/>
                </a:lnTo>
                <a:lnTo>
                  <a:pt x="218509" y="3542"/>
                </a:lnTo>
                <a:lnTo>
                  <a:pt x="284062" y="30695"/>
                </a:lnTo>
                <a:lnTo>
                  <a:pt x="334704" y="81337"/>
                </a:lnTo>
                <a:lnTo>
                  <a:pt x="361857" y="146890"/>
                </a:lnTo>
                <a:lnTo>
                  <a:pt x="365399" y="182699"/>
                </a:lnTo>
                <a:lnTo>
                  <a:pt x="358873" y="231268"/>
                </a:lnTo>
                <a:lnTo>
                  <a:pt x="340456" y="274912"/>
                </a:lnTo>
                <a:lnTo>
                  <a:pt x="311888" y="311888"/>
                </a:lnTo>
                <a:lnTo>
                  <a:pt x="274912" y="340456"/>
                </a:lnTo>
                <a:lnTo>
                  <a:pt x="231269" y="358873"/>
                </a:lnTo>
                <a:lnTo>
                  <a:pt x="182699" y="3653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44366" y="2613328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33652" y="176647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699" y="365399"/>
                </a:moveTo>
                <a:lnTo>
                  <a:pt x="134131" y="358873"/>
                </a:lnTo>
                <a:lnTo>
                  <a:pt x="90487" y="340456"/>
                </a:lnTo>
                <a:lnTo>
                  <a:pt x="53511" y="311888"/>
                </a:lnTo>
                <a:lnTo>
                  <a:pt x="24943" y="274912"/>
                </a:lnTo>
                <a:lnTo>
                  <a:pt x="6526" y="231268"/>
                </a:lnTo>
                <a:lnTo>
                  <a:pt x="0" y="182699"/>
                </a:lnTo>
                <a:lnTo>
                  <a:pt x="6526" y="134131"/>
                </a:lnTo>
                <a:lnTo>
                  <a:pt x="24943" y="90487"/>
                </a:lnTo>
                <a:lnTo>
                  <a:pt x="53511" y="53511"/>
                </a:lnTo>
                <a:lnTo>
                  <a:pt x="90487" y="24943"/>
                </a:lnTo>
                <a:lnTo>
                  <a:pt x="134131" y="6526"/>
                </a:lnTo>
                <a:lnTo>
                  <a:pt x="182699" y="0"/>
                </a:lnTo>
                <a:lnTo>
                  <a:pt x="218509" y="3542"/>
                </a:lnTo>
                <a:lnTo>
                  <a:pt x="284061" y="30695"/>
                </a:lnTo>
                <a:lnTo>
                  <a:pt x="334703" y="81337"/>
                </a:lnTo>
                <a:lnTo>
                  <a:pt x="361856" y="146890"/>
                </a:lnTo>
                <a:lnTo>
                  <a:pt x="365399" y="182699"/>
                </a:lnTo>
                <a:lnTo>
                  <a:pt x="358873" y="231268"/>
                </a:lnTo>
                <a:lnTo>
                  <a:pt x="340456" y="274912"/>
                </a:lnTo>
                <a:lnTo>
                  <a:pt x="311888" y="311888"/>
                </a:lnTo>
                <a:lnTo>
                  <a:pt x="274912" y="340456"/>
                </a:lnTo>
                <a:lnTo>
                  <a:pt x="231268" y="358873"/>
                </a:lnTo>
                <a:lnTo>
                  <a:pt x="182699" y="3653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69361" y="1865228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33652" y="251457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699" y="365399"/>
                </a:moveTo>
                <a:lnTo>
                  <a:pt x="134131" y="358873"/>
                </a:lnTo>
                <a:lnTo>
                  <a:pt x="90487" y="340456"/>
                </a:lnTo>
                <a:lnTo>
                  <a:pt x="53511" y="311888"/>
                </a:lnTo>
                <a:lnTo>
                  <a:pt x="24943" y="274912"/>
                </a:lnTo>
                <a:lnTo>
                  <a:pt x="6526" y="231268"/>
                </a:lnTo>
                <a:lnTo>
                  <a:pt x="0" y="182699"/>
                </a:lnTo>
                <a:lnTo>
                  <a:pt x="6526" y="134131"/>
                </a:lnTo>
                <a:lnTo>
                  <a:pt x="24943" y="90487"/>
                </a:lnTo>
                <a:lnTo>
                  <a:pt x="53511" y="53511"/>
                </a:lnTo>
                <a:lnTo>
                  <a:pt x="90487" y="24943"/>
                </a:lnTo>
                <a:lnTo>
                  <a:pt x="134131" y="6526"/>
                </a:lnTo>
                <a:lnTo>
                  <a:pt x="182699" y="0"/>
                </a:lnTo>
                <a:lnTo>
                  <a:pt x="218509" y="3542"/>
                </a:lnTo>
                <a:lnTo>
                  <a:pt x="284061" y="30695"/>
                </a:lnTo>
                <a:lnTo>
                  <a:pt x="334703" y="81337"/>
                </a:lnTo>
                <a:lnTo>
                  <a:pt x="361856" y="146890"/>
                </a:lnTo>
                <a:lnTo>
                  <a:pt x="365399" y="182699"/>
                </a:lnTo>
                <a:lnTo>
                  <a:pt x="358873" y="231268"/>
                </a:lnTo>
                <a:lnTo>
                  <a:pt x="340456" y="274912"/>
                </a:lnTo>
                <a:lnTo>
                  <a:pt x="311888" y="311888"/>
                </a:lnTo>
                <a:lnTo>
                  <a:pt x="274912" y="340456"/>
                </a:lnTo>
                <a:lnTo>
                  <a:pt x="231268" y="358873"/>
                </a:lnTo>
                <a:lnTo>
                  <a:pt x="182699" y="3653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9361" y="2613328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8656" y="3273065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699" y="365400"/>
                </a:moveTo>
                <a:lnTo>
                  <a:pt x="134131" y="358874"/>
                </a:lnTo>
                <a:lnTo>
                  <a:pt x="90487" y="340456"/>
                </a:lnTo>
                <a:lnTo>
                  <a:pt x="53511" y="311888"/>
                </a:lnTo>
                <a:lnTo>
                  <a:pt x="24943" y="274912"/>
                </a:lnTo>
                <a:lnTo>
                  <a:pt x="6526" y="231269"/>
                </a:lnTo>
                <a:lnTo>
                  <a:pt x="0" y="182700"/>
                </a:lnTo>
                <a:lnTo>
                  <a:pt x="6526" y="134131"/>
                </a:lnTo>
                <a:lnTo>
                  <a:pt x="24943" y="90488"/>
                </a:lnTo>
                <a:lnTo>
                  <a:pt x="53511" y="53511"/>
                </a:lnTo>
                <a:lnTo>
                  <a:pt x="90487" y="24944"/>
                </a:lnTo>
                <a:lnTo>
                  <a:pt x="134131" y="6526"/>
                </a:lnTo>
                <a:lnTo>
                  <a:pt x="182699" y="0"/>
                </a:lnTo>
                <a:lnTo>
                  <a:pt x="218509" y="3542"/>
                </a:lnTo>
                <a:lnTo>
                  <a:pt x="284062" y="30695"/>
                </a:lnTo>
                <a:lnTo>
                  <a:pt x="334704" y="81338"/>
                </a:lnTo>
                <a:lnTo>
                  <a:pt x="361857" y="146890"/>
                </a:lnTo>
                <a:lnTo>
                  <a:pt x="365399" y="182700"/>
                </a:lnTo>
                <a:lnTo>
                  <a:pt x="358873" y="231269"/>
                </a:lnTo>
                <a:lnTo>
                  <a:pt x="340456" y="274912"/>
                </a:lnTo>
                <a:lnTo>
                  <a:pt x="311888" y="311888"/>
                </a:lnTo>
                <a:lnTo>
                  <a:pt x="274912" y="340456"/>
                </a:lnTo>
                <a:lnTo>
                  <a:pt x="231269" y="358874"/>
                </a:lnTo>
                <a:lnTo>
                  <a:pt x="182699" y="365400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44366" y="3371818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35" name="object 35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941398" y="4975712"/>
            <a:ext cx="1473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35" dirty="0">
                <a:solidFill>
                  <a:srgbClr val="434343"/>
                </a:solidFill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103631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0" dirty="0">
                <a:solidFill>
                  <a:srgbClr val="0D38A9"/>
                </a:solidFill>
              </a:rPr>
              <a:t>A</a:t>
            </a:r>
            <a:r>
              <a:rPr sz="2200" spc="-30" dirty="0">
                <a:solidFill>
                  <a:srgbClr val="0D38A9"/>
                </a:solidFill>
              </a:rPr>
              <a:t>genda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396843" y="817397"/>
            <a:ext cx="2586990" cy="1320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70" dirty="0">
                <a:solidFill>
                  <a:srgbClr val="595959"/>
                </a:solidFill>
                <a:latin typeface="Arial"/>
                <a:cs typeface="Arial"/>
              </a:rPr>
              <a:t>Basics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400" b="1" spc="40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Regular</a:t>
            </a:r>
            <a:r>
              <a:rPr sz="14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595959"/>
                </a:solidFill>
                <a:latin typeface="Arial"/>
                <a:cs typeface="Arial"/>
              </a:rPr>
              <a:t>Expressions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35" dirty="0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400" b="1" spc="-35" dirty="0">
                <a:solidFill>
                  <a:srgbClr val="595959"/>
                </a:solidFill>
                <a:latin typeface="Arial"/>
                <a:cs typeface="Arial"/>
              </a:rPr>
              <a:t> Scraping </a:t>
            </a:r>
            <a:r>
              <a:rPr sz="1400" b="1" spc="3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4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Python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40" dirty="0">
                <a:solidFill>
                  <a:srgbClr val="595959"/>
                </a:solidFill>
                <a:latin typeface="Arial"/>
                <a:cs typeface="Arial"/>
              </a:rPr>
              <a:t>Exception</a:t>
            </a:r>
            <a:r>
              <a:rPr sz="14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Handling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71849" y="4975712"/>
            <a:ext cx="8636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35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3933" y="2178843"/>
            <a:ext cx="2967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7F7F7F"/>
                </a:solidFill>
              </a:rPr>
              <a:t>Basics</a:t>
            </a:r>
            <a:r>
              <a:rPr sz="3200" spc="-60" dirty="0">
                <a:solidFill>
                  <a:srgbClr val="7F7F7F"/>
                </a:solidFill>
              </a:rPr>
              <a:t> </a:t>
            </a:r>
            <a:r>
              <a:rPr sz="3200" spc="-15" dirty="0">
                <a:solidFill>
                  <a:srgbClr val="7F7F7F"/>
                </a:solidFill>
              </a:rPr>
              <a:t>of</a:t>
            </a:r>
            <a:r>
              <a:rPr sz="3200" spc="-65" dirty="0">
                <a:solidFill>
                  <a:srgbClr val="7F7F7F"/>
                </a:solidFill>
              </a:rPr>
              <a:t> </a:t>
            </a:r>
            <a:r>
              <a:rPr sz="3200" spc="35" dirty="0">
                <a:solidFill>
                  <a:srgbClr val="0D38A9"/>
                </a:solidFill>
              </a:rPr>
              <a:t>HTML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311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solidFill>
                  <a:srgbClr val="0D38A9"/>
                </a:solidFill>
              </a:rPr>
              <a:t>Look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65" dirty="0">
                <a:solidFill>
                  <a:srgbClr val="0D38A9"/>
                </a:solidFill>
              </a:rPr>
              <a:t>inside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25" dirty="0">
                <a:solidFill>
                  <a:srgbClr val="0D38A9"/>
                </a:solidFill>
              </a:rPr>
              <a:t>a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15" dirty="0">
                <a:solidFill>
                  <a:srgbClr val="0D38A9"/>
                </a:solidFill>
              </a:rPr>
              <a:t>Webpage!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2959293" y="884025"/>
            <a:ext cx="3007360" cy="5854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1300" b="1" spc="20" dirty="0">
                <a:latin typeface="Arial"/>
                <a:cs typeface="Arial"/>
              </a:rPr>
              <a:t>U</a:t>
            </a:r>
            <a:r>
              <a:rPr sz="1300" spc="20" dirty="0">
                <a:latin typeface="Microsoft Sans Serif"/>
                <a:cs typeface="Microsoft Sans Serif"/>
              </a:rPr>
              <a:t>niform</a:t>
            </a:r>
            <a:r>
              <a:rPr sz="1300" spc="-30" dirty="0">
                <a:latin typeface="Microsoft Sans Serif"/>
                <a:cs typeface="Microsoft Sans Serif"/>
              </a:rPr>
              <a:t> </a:t>
            </a:r>
            <a:r>
              <a:rPr sz="1300" b="1" spc="-25" dirty="0">
                <a:latin typeface="Arial"/>
                <a:cs typeface="Arial"/>
              </a:rPr>
              <a:t>R</a:t>
            </a:r>
            <a:r>
              <a:rPr sz="1300" spc="-25" dirty="0">
                <a:latin typeface="Microsoft Sans Serif"/>
                <a:cs typeface="Microsoft Sans Serif"/>
              </a:rPr>
              <a:t>esource </a:t>
            </a:r>
            <a:r>
              <a:rPr sz="1300" b="1" spc="-10" dirty="0">
                <a:latin typeface="Arial"/>
                <a:cs typeface="Arial"/>
              </a:rPr>
              <a:t>L</a:t>
            </a:r>
            <a:r>
              <a:rPr sz="1300" spc="-10" dirty="0">
                <a:latin typeface="Microsoft Sans Serif"/>
                <a:cs typeface="Microsoft Sans Serif"/>
              </a:rPr>
              <a:t>ocator</a:t>
            </a:r>
            <a:endParaRPr sz="13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700" b="1" dirty="0">
                <a:solidFill>
                  <a:srgbClr val="980000"/>
                </a:solidFill>
                <a:latin typeface="Arial"/>
                <a:cs typeface="Arial"/>
              </a:rPr>
              <a:t>https</a:t>
            </a:r>
            <a:r>
              <a:rPr sz="1700" b="1" dirty="0">
                <a:solidFill>
                  <a:srgbClr val="7F7F7F"/>
                </a:solidFill>
                <a:latin typeface="Arial"/>
                <a:cs typeface="Arial"/>
              </a:rPr>
              <a:t>://</a:t>
            </a:r>
            <a:r>
              <a:rPr sz="1700" b="1" dirty="0">
                <a:solidFill>
                  <a:srgbClr val="0D38A9"/>
                </a:solidFill>
                <a:latin typeface="Arial"/>
                <a:cs typeface="Arial"/>
                <a:hlinkClick r:id="rId3"/>
              </a:rPr>
              <a:t>www.greatlearning.in</a:t>
            </a:r>
            <a:r>
              <a:rPr sz="1700" b="1" dirty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/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52379" y="1554674"/>
            <a:ext cx="41275" cy="378460"/>
            <a:chOff x="3252379" y="1554674"/>
            <a:chExt cx="41275" cy="378460"/>
          </a:xfrm>
        </p:grpSpPr>
        <p:sp>
          <p:nvSpPr>
            <p:cNvPr id="10" name="object 10"/>
            <p:cNvSpPr/>
            <p:nvPr/>
          </p:nvSpPr>
          <p:spPr>
            <a:xfrm>
              <a:off x="3272875" y="1590774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h="294639">
                  <a:moveTo>
                    <a:pt x="0" y="0"/>
                  </a:moveTo>
                  <a:lnTo>
                    <a:pt x="0" y="2943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7206" y="15594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7206" y="15594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7142" y="1885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7142" y="1885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87326" y="2009712"/>
            <a:ext cx="5715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0" dirty="0">
                <a:latin typeface="Arial"/>
                <a:cs typeface="Arial"/>
              </a:rPr>
              <a:t>o</a:t>
            </a:r>
            <a:r>
              <a:rPr sz="1100" b="1" spc="45" dirty="0">
                <a:latin typeface="Arial"/>
                <a:cs typeface="Arial"/>
              </a:rPr>
              <a:t>t</a:t>
            </a:r>
            <a:r>
              <a:rPr sz="1100" b="1" spc="-70" dirty="0">
                <a:latin typeface="Arial"/>
                <a:cs typeface="Arial"/>
              </a:rPr>
              <a:t>o</a:t>
            </a:r>
            <a:r>
              <a:rPr sz="1100" b="1" spc="-8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6379" y="1554674"/>
            <a:ext cx="41275" cy="378460"/>
            <a:chOff x="4776379" y="1554674"/>
            <a:chExt cx="41275" cy="378460"/>
          </a:xfrm>
        </p:grpSpPr>
        <p:sp>
          <p:nvSpPr>
            <p:cNvPr id="17" name="object 17"/>
            <p:cNvSpPr/>
            <p:nvPr/>
          </p:nvSpPr>
          <p:spPr>
            <a:xfrm>
              <a:off x="4796875" y="1590774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h="294639">
                  <a:moveTo>
                    <a:pt x="0" y="0"/>
                  </a:moveTo>
                  <a:lnTo>
                    <a:pt x="0" y="2943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1206" y="15594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1206" y="15594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81142" y="1885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1142" y="1885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67741" y="2009712"/>
            <a:ext cx="14598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Name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of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the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webpage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53087" y="2435887"/>
            <a:ext cx="5038090" cy="1089660"/>
            <a:chOff x="2053087" y="2435887"/>
            <a:chExt cx="5038090" cy="1089660"/>
          </a:xfrm>
        </p:grpSpPr>
        <p:sp>
          <p:nvSpPr>
            <p:cNvPr id="24" name="object 24"/>
            <p:cNvSpPr/>
            <p:nvPr/>
          </p:nvSpPr>
          <p:spPr>
            <a:xfrm>
              <a:off x="4440899" y="244065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31099" y="262199"/>
                  </a:moveTo>
                  <a:lnTo>
                    <a:pt x="80069" y="251897"/>
                  </a:lnTo>
                  <a:lnTo>
                    <a:pt x="38398" y="223801"/>
                  </a:lnTo>
                  <a:lnTo>
                    <a:pt x="10302" y="182130"/>
                  </a:lnTo>
                  <a:lnTo>
                    <a:pt x="0" y="131099"/>
                  </a:lnTo>
                  <a:lnTo>
                    <a:pt x="10302" y="80069"/>
                  </a:lnTo>
                  <a:lnTo>
                    <a:pt x="38398" y="38398"/>
                  </a:lnTo>
                  <a:lnTo>
                    <a:pt x="80069" y="10302"/>
                  </a:lnTo>
                  <a:lnTo>
                    <a:pt x="131099" y="0"/>
                  </a:lnTo>
                  <a:lnTo>
                    <a:pt x="156795" y="2542"/>
                  </a:lnTo>
                  <a:lnTo>
                    <a:pt x="203834" y="22026"/>
                  </a:lnTo>
                  <a:lnTo>
                    <a:pt x="240173" y="58365"/>
                  </a:lnTo>
                  <a:lnTo>
                    <a:pt x="259657" y="105404"/>
                  </a:lnTo>
                  <a:lnTo>
                    <a:pt x="262199" y="131099"/>
                  </a:lnTo>
                  <a:lnTo>
                    <a:pt x="251897" y="182130"/>
                  </a:lnTo>
                  <a:lnTo>
                    <a:pt x="223801" y="223801"/>
                  </a:lnTo>
                  <a:lnTo>
                    <a:pt x="182130" y="251897"/>
                  </a:lnTo>
                  <a:lnTo>
                    <a:pt x="131099" y="262199"/>
                  </a:lnTo>
                  <a:close/>
                </a:path>
              </a:pathLst>
            </a:custGeom>
            <a:solidFill>
              <a:srgbClr val="5B9BD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0900" y="244065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0" y="131099"/>
                  </a:moveTo>
                  <a:lnTo>
                    <a:pt x="10302" y="80069"/>
                  </a:lnTo>
                  <a:lnTo>
                    <a:pt x="38398" y="38398"/>
                  </a:lnTo>
                  <a:lnTo>
                    <a:pt x="80069" y="10302"/>
                  </a:lnTo>
                  <a:lnTo>
                    <a:pt x="131099" y="0"/>
                  </a:lnTo>
                  <a:lnTo>
                    <a:pt x="181269" y="9979"/>
                  </a:lnTo>
                  <a:lnTo>
                    <a:pt x="223801" y="38398"/>
                  </a:lnTo>
                  <a:lnTo>
                    <a:pt x="252220" y="80930"/>
                  </a:lnTo>
                  <a:lnTo>
                    <a:pt x="262199" y="131099"/>
                  </a:lnTo>
                  <a:lnTo>
                    <a:pt x="251897" y="182130"/>
                  </a:lnTo>
                  <a:lnTo>
                    <a:pt x="223801" y="223801"/>
                  </a:lnTo>
                  <a:lnTo>
                    <a:pt x="182130" y="251897"/>
                  </a:lnTo>
                  <a:lnTo>
                    <a:pt x="131099" y="262199"/>
                  </a:lnTo>
                  <a:lnTo>
                    <a:pt x="80069" y="251897"/>
                  </a:lnTo>
                  <a:lnTo>
                    <a:pt x="38398" y="223801"/>
                  </a:lnTo>
                  <a:lnTo>
                    <a:pt x="10302" y="182130"/>
                  </a:lnTo>
                  <a:lnTo>
                    <a:pt x="0" y="13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7849" y="3132600"/>
              <a:ext cx="1538605" cy="387985"/>
            </a:xfrm>
            <a:custGeom>
              <a:avLst/>
              <a:gdLst/>
              <a:ahLst/>
              <a:cxnLst/>
              <a:rect l="l" t="t" r="r" b="b"/>
              <a:pathLst>
                <a:path w="1538604" h="387985">
                  <a:moveTo>
                    <a:pt x="1473798" y="387599"/>
                  </a:moveTo>
                  <a:lnTo>
                    <a:pt x="64601" y="387599"/>
                  </a:lnTo>
                  <a:lnTo>
                    <a:pt x="39455" y="382523"/>
                  </a:lnTo>
                  <a:lnTo>
                    <a:pt x="18921" y="368678"/>
                  </a:lnTo>
                  <a:lnTo>
                    <a:pt x="5076" y="348144"/>
                  </a:lnTo>
                  <a:lnTo>
                    <a:pt x="0" y="322998"/>
                  </a:lnTo>
                  <a:lnTo>
                    <a:pt x="0" y="64601"/>
                  </a:lnTo>
                  <a:lnTo>
                    <a:pt x="5076" y="39455"/>
                  </a:lnTo>
                  <a:lnTo>
                    <a:pt x="18921" y="18921"/>
                  </a:lnTo>
                  <a:lnTo>
                    <a:pt x="39455" y="5076"/>
                  </a:lnTo>
                  <a:lnTo>
                    <a:pt x="64601" y="0"/>
                  </a:lnTo>
                  <a:lnTo>
                    <a:pt x="1473798" y="0"/>
                  </a:lnTo>
                  <a:lnTo>
                    <a:pt x="1519478" y="18921"/>
                  </a:lnTo>
                  <a:lnTo>
                    <a:pt x="1538399" y="64601"/>
                  </a:lnTo>
                  <a:lnTo>
                    <a:pt x="1538399" y="322998"/>
                  </a:lnTo>
                  <a:lnTo>
                    <a:pt x="1533323" y="348144"/>
                  </a:lnTo>
                  <a:lnTo>
                    <a:pt x="1519478" y="368678"/>
                  </a:lnTo>
                  <a:lnTo>
                    <a:pt x="1498944" y="382523"/>
                  </a:lnTo>
                  <a:lnTo>
                    <a:pt x="1473798" y="3875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849" y="3132600"/>
              <a:ext cx="1538605" cy="387985"/>
            </a:xfrm>
            <a:custGeom>
              <a:avLst/>
              <a:gdLst/>
              <a:ahLst/>
              <a:cxnLst/>
              <a:rect l="l" t="t" r="r" b="b"/>
              <a:pathLst>
                <a:path w="1538604" h="387985">
                  <a:moveTo>
                    <a:pt x="0" y="64601"/>
                  </a:moveTo>
                  <a:lnTo>
                    <a:pt x="5076" y="39455"/>
                  </a:lnTo>
                  <a:lnTo>
                    <a:pt x="18921" y="18921"/>
                  </a:lnTo>
                  <a:lnTo>
                    <a:pt x="39455" y="5076"/>
                  </a:lnTo>
                  <a:lnTo>
                    <a:pt x="64601" y="0"/>
                  </a:lnTo>
                  <a:lnTo>
                    <a:pt x="1473798" y="0"/>
                  </a:lnTo>
                  <a:lnTo>
                    <a:pt x="1519478" y="18921"/>
                  </a:lnTo>
                  <a:lnTo>
                    <a:pt x="1538399" y="64601"/>
                  </a:lnTo>
                  <a:lnTo>
                    <a:pt x="1538399" y="322998"/>
                  </a:lnTo>
                  <a:lnTo>
                    <a:pt x="1533323" y="348144"/>
                  </a:lnTo>
                  <a:lnTo>
                    <a:pt x="1519478" y="368678"/>
                  </a:lnTo>
                  <a:lnTo>
                    <a:pt x="1498944" y="382523"/>
                  </a:lnTo>
                  <a:lnTo>
                    <a:pt x="1473798" y="387599"/>
                  </a:lnTo>
                  <a:lnTo>
                    <a:pt x="64601" y="387599"/>
                  </a:lnTo>
                  <a:lnTo>
                    <a:pt x="39455" y="382523"/>
                  </a:lnTo>
                  <a:lnTo>
                    <a:pt x="18921" y="368678"/>
                  </a:lnTo>
                  <a:lnTo>
                    <a:pt x="5076" y="348144"/>
                  </a:lnTo>
                  <a:lnTo>
                    <a:pt x="0" y="322998"/>
                  </a:lnTo>
                  <a:lnTo>
                    <a:pt x="0" y="646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2800" y="3132600"/>
              <a:ext cx="1538605" cy="387985"/>
            </a:xfrm>
            <a:custGeom>
              <a:avLst/>
              <a:gdLst/>
              <a:ahLst/>
              <a:cxnLst/>
              <a:rect l="l" t="t" r="r" b="b"/>
              <a:pathLst>
                <a:path w="1538604" h="387985">
                  <a:moveTo>
                    <a:pt x="1473798" y="387599"/>
                  </a:moveTo>
                  <a:lnTo>
                    <a:pt x="64601" y="387599"/>
                  </a:lnTo>
                  <a:lnTo>
                    <a:pt x="39455" y="382523"/>
                  </a:lnTo>
                  <a:lnTo>
                    <a:pt x="18921" y="368678"/>
                  </a:lnTo>
                  <a:lnTo>
                    <a:pt x="5076" y="348144"/>
                  </a:lnTo>
                  <a:lnTo>
                    <a:pt x="0" y="322998"/>
                  </a:lnTo>
                  <a:lnTo>
                    <a:pt x="0" y="64601"/>
                  </a:lnTo>
                  <a:lnTo>
                    <a:pt x="5076" y="39455"/>
                  </a:lnTo>
                  <a:lnTo>
                    <a:pt x="18921" y="18921"/>
                  </a:lnTo>
                  <a:lnTo>
                    <a:pt x="39455" y="5076"/>
                  </a:lnTo>
                  <a:lnTo>
                    <a:pt x="64601" y="0"/>
                  </a:lnTo>
                  <a:lnTo>
                    <a:pt x="1473798" y="0"/>
                  </a:lnTo>
                  <a:lnTo>
                    <a:pt x="1519478" y="18921"/>
                  </a:lnTo>
                  <a:lnTo>
                    <a:pt x="1538399" y="64601"/>
                  </a:lnTo>
                  <a:lnTo>
                    <a:pt x="1538399" y="322998"/>
                  </a:lnTo>
                  <a:lnTo>
                    <a:pt x="1533323" y="348144"/>
                  </a:lnTo>
                  <a:lnTo>
                    <a:pt x="1519478" y="368678"/>
                  </a:lnTo>
                  <a:lnTo>
                    <a:pt x="1498944" y="382523"/>
                  </a:lnTo>
                  <a:lnTo>
                    <a:pt x="1473798" y="387599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39486" y="2702850"/>
              <a:ext cx="2501900" cy="817880"/>
            </a:xfrm>
            <a:custGeom>
              <a:avLst/>
              <a:gdLst/>
              <a:ahLst/>
              <a:cxnLst/>
              <a:rect l="l" t="t" r="r" b="b"/>
              <a:pathLst>
                <a:path w="2501900" h="817879">
                  <a:moveTo>
                    <a:pt x="963313" y="494351"/>
                  </a:moveTo>
                  <a:lnTo>
                    <a:pt x="968390" y="469205"/>
                  </a:lnTo>
                  <a:lnTo>
                    <a:pt x="982234" y="448671"/>
                  </a:lnTo>
                  <a:lnTo>
                    <a:pt x="1002769" y="434826"/>
                  </a:lnTo>
                  <a:lnTo>
                    <a:pt x="1027914" y="429749"/>
                  </a:lnTo>
                  <a:lnTo>
                    <a:pt x="2437112" y="429749"/>
                  </a:lnTo>
                  <a:lnTo>
                    <a:pt x="2482792" y="448671"/>
                  </a:lnTo>
                  <a:lnTo>
                    <a:pt x="2501713" y="494351"/>
                  </a:lnTo>
                  <a:lnTo>
                    <a:pt x="2501713" y="752748"/>
                  </a:lnTo>
                  <a:lnTo>
                    <a:pt x="2496636" y="777894"/>
                  </a:lnTo>
                  <a:lnTo>
                    <a:pt x="2482792" y="798428"/>
                  </a:lnTo>
                  <a:lnTo>
                    <a:pt x="2462257" y="812273"/>
                  </a:lnTo>
                  <a:lnTo>
                    <a:pt x="2437112" y="817349"/>
                  </a:lnTo>
                  <a:lnTo>
                    <a:pt x="1027914" y="817349"/>
                  </a:lnTo>
                  <a:lnTo>
                    <a:pt x="1002769" y="812273"/>
                  </a:lnTo>
                  <a:lnTo>
                    <a:pt x="982234" y="798428"/>
                  </a:lnTo>
                  <a:lnTo>
                    <a:pt x="968390" y="777894"/>
                  </a:lnTo>
                  <a:lnTo>
                    <a:pt x="963313" y="752748"/>
                  </a:lnTo>
                  <a:lnTo>
                    <a:pt x="963313" y="494351"/>
                  </a:lnTo>
                  <a:close/>
                </a:path>
                <a:path w="2501900" h="817879">
                  <a:moveTo>
                    <a:pt x="1732513" y="0"/>
                  </a:moveTo>
                  <a:lnTo>
                    <a:pt x="1701606" y="47084"/>
                  </a:lnTo>
                  <a:lnTo>
                    <a:pt x="1649839" y="74635"/>
                  </a:lnTo>
                  <a:lnTo>
                    <a:pt x="1576705" y="99554"/>
                  </a:lnTo>
                  <a:lnTo>
                    <a:pt x="1533078" y="111145"/>
                  </a:lnTo>
                  <a:lnTo>
                    <a:pt x="1485255" y="122218"/>
                  </a:lnTo>
                  <a:lnTo>
                    <a:pt x="1433615" y="132822"/>
                  </a:lnTo>
                  <a:lnTo>
                    <a:pt x="1378542" y="143003"/>
                  </a:lnTo>
                  <a:lnTo>
                    <a:pt x="1320416" y="152808"/>
                  </a:lnTo>
                  <a:lnTo>
                    <a:pt x="1259619" y="162285"/>
                  </a:lnTo>
                  <a:lnTo>
                    <a:pt x="1196532" y="171480"/>
                  </a:lnTo>
                  <a:lnTo>
                    <a:pt x="1131538" y="180440"/>
                  </a:lnTo>
                  <a:lnTo>
                    <a:pt x="1065017" y="189213"/>
                  </a:lnTo>
                  <a:lnTo>
                    <a:pt x="997352" y="197845"/>
                  </a:lnTo>
                  <a:lnTo>
                    <a:pt x="928923" y="206384"/>
                  </a:lnTo>
                  <a:lnTo>
                    <a:pt x="860113" y="214876"/>
                  </a:lnTo>
                  <a:lnTo>
                    <a:pt x="805620" y="221598"/>
                  </a:lnTo>
                  <a:lnTo>
                    <a:pt x="751315" y="228343"/>
                  </a:lnTo>
                  <a:lnTo>
                    <a:pt x="697390" y="235135"/>
                  </a:lnTo>
                  <a:lnTo>
                    <a:pt x="644032" y="241997"/>
                  </a:lnTo>
                  <a:lnTo>
                    <a:pt x="591432" y="248953"/>
                  </a:lnTo>
                  <a:lnTo>
                    <a:pt x="539779" y="256026"/>
                  </a:lnTo>
                  <a:lnTo>
                    <a:pt x="489261" y="263239"/>
                  </a:lnTo>
                  <a:lnTo>
                    <a:pt x="440069" y="270615"/>
                  </a:lnTo>
                  <a:lnTo>
                    <a:pt x="392391" y="278178"/>
                  </a:lnTo>
                  <a:lnTo>
                    <a:pt x="346417" y="285952"/>
                  </a:lnTo>
                  <a:lnTo>
                    <a:pt x="302336" y="293959"/>
                  </a:lnTo>
                  <a:lnTo>
                    <a:pt x="260338" y="302223"/>
                  </a:lnTo>
                  <a:lnTo>
                    <a:pt x="201660" y="315151"/>
                  </a:lnTo>
                  <a:lnTo>
                    <a:pt x="148732" y="328788"/>
                  </a:lnTo>
                  <a:lnTo>
                    <a:pt x="102194" y="343212"/>
                  </a:lnTo>
                  <a:lnTo>
                    <a:pt x="62685" y="358503"/>
                  </a:lnTo>
                  <a:lnTo>
                    <a:pt x="17997" y="383234"/>
                  </a:lnTo>
                  <a:lnTo>
                    <a:pt x="754" y="398749"/>
                  </a:lnTo>
                  <a:lnTo>
                    <a:pt x="0" y="39965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2440" y="3088551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0" y="31297"/>
                  </a:moveTo>
                  <a:lnTo>
                    <a:pt x="1153" y="0"/>
                  </a:lnTo>
                  <a:lnTo>
                    <a:pt x="7045" y="13955"/>
                  </a:lnTo>
                  <a:lnTo>
                    <a:pt x="21001" y="8063"/>
                  </a:lnTo>
                  <a:lnTo>
                    <a:pt x="0" y="3129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2440" y="3088551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7045" y="13955"/>
                  </a:moveTo>
                  <a:lnTo>
                    <a:pt x="1153" y="0"/>
                  </a:lnTo>
                  <a:lnTo>
                    <a:pt x="0" y="31297"/>
                  </a:lnTo>
                  <a:lnTo>
                    <a:pt x="21001" y="8063"/>
                  </a:lnTo>
                  <a:lnTo>
                    <a:pt x="7045" y="1395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47750" y="3132587"/>
              <a:ext cx="1538605" cy="387985"/>
            </a:xfrm>
            <a:custGeom>
              <a:avLst/>
              <a:gdLst/>
              <a:ahLst/>
              <a:cxnLst/>
              <a:rect l="l" t="t" r="r" b="b"/>
              <a:pathLst>
                <a:path w="1538604" h="387985">
                  <a:moveTo>
                    <a:pt x="1473798" y="387599"/>
                  </a:moveTo>
                  <a:lnTo>
                    <a:pt x="64601" y="387599"/>
                  </a:lnTo>
                  <a:lnTo>
                    <a:pt x="39455" y="382523"/>
                  </a:lnTo>
                  <a:lnTo>
                    <a:pt x="18921" y="368678"/>
                  </a:lnTo>
                  <a:lnTo>
                    <a:pt x="5076" y="348144"/>
                  </a:lnTo>
                  <a:lnTo>
                    <a:pt x="0" y="322998"/>
                  </a:lnTo>
                  <a:lnTo>
                    <a:pt x="0" y="64601"/>
                  </a:lnTo>
                  <a:lnTo>
                    <a:pt x="5076" y="39455"/>
                  </a:lnTo>
                  <a:lnTo>
                    <a:pt x="18921" y="18921"/>
                  </a:lnTo>
                  <a:lnTo>
                    <a:pt x="39455" y="5076"/>
                  </a:lnTo>
                  <a:lnTo>
                    <a:pt x="64601" y="0"/>
                  </a:lnTo>
                  <a:lnTo>
                    <a:pt x="1473798" y="0"/>
                  </a:lnTo>
                  <a:lnTo>
                    <a:pt x="1519478" y="18921"/>
                  </a:lnTo>
                  <a:lnTo>
                    <a:pt x="1538399" y="64601"/>
                  </a:lnTo>
                  <a:lnTo>
                    <a:pt x="1538399" y="322998"/>
                  </a:lnTo>
                  <a:lnTo>
                    <a:pt x="1533323" y="348144"/>
                  </a:lnTo>
                  <a:lnTo>
                    <a:pt x="1519478" y="368678"/>
                  </a:lnTo>
                  <a:lnTo>
                    <a:pt x="1498944" y="382523"/>
                  </a:lnTo>
                  <a:lnTo>
                    <a:pt x="1473798" y="387599"/>
                  </a:lnTo>
                  <a:close/>
                </a:path>
              </a:pathLst>
            </a:custGeom>
            <a:solidFill>
              <a:srgbClr val="6F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2000" y="2702850"/>
              <a:ext cx="2514600" cy="817880"/>
            </a:xfrm>
            <a:custGeom>
              <a:avLst/>
              <a:gdLst/>
              <a:ahLst/>
              <a:cxnLst/>
              <a:rect l="l" t="t" r="r" b="b"/>
              <a:pathLst>
                <a:path w="2514600" h="817879">
                  <a:moveTo>
                    <a:pt x="975749" y="494338"/>
                  </a:moveTo>
                  <a:lnTo>
                    <a:pt x="980826" y="469193"/>
                  </a:lnTo>
                  <a:lnTo>
                    <a:pt x="994671" y="448658"/>
                  </a:lnTo>
                  <a:lnTo>
                    <a:pt x="1015205" y="434814"/>
                  </a:lnTo>
                  <a:lnTo>
                    <a:pt x="1040351" y="429737"/>
                  </a:lnTo>
                  <a:lnTo>
                    <a:pt x="2449548" y="429737"/>
                  </a:lnTo>
                  <a:lnTo>
                    <a:pt x="2495228" y="448658"/>
                  </a:lnTo>
                  <a:lnTo>
                    <a:pt x="2514149" y="494338"/>
                  </a:lnTo>
                  <a:lnTo>
                    <a:pt x="2514149" y="752736"/>
                  </a:lnTo>
                  <a:lnTo>
                    <a:pt x="2509073" y="777881"/>
                  </a:lnTo>
                  <a:lnTo>
                    <a:pt x="2495228" y="798416"/>
                  </a:lnTo>
                  <a:lnTo>
                    <a:pt x="2474694" y="812260"/>
                  </a:lnTo>
                  <a:lnTo>
                    <a:pt x="2449548" y="817337"/>
                  </a:lnTo>
                  <a:lnTo>
                    <a:pt x="1040351" y="817337"/>
                  </a:lnTo>
                  <a:lnTo>
                    <a:pt x="1015205" y="812260"/>
                  </a:lnTo>
                  <a:lnTo>
                    <a:pt x="994671" y="798416"/>
                  </a:lnTo>
                  <a:lnTo>
                    <a:pt x="980826" y="777881"/>
                  </a:lnTo>
                  <a:lnTo>
                    <a:pt x="975749" y="752736"/>
                  </a:lnTo>
                  <a:lnTo>
                    <a:pt x="975749" y="494338"/>
                  </a:lnTo>
                  <a:close/>
                </a:path>
                <a:path w="2514600" h="817879">
                  <a:moveTo>
                    <a:pt x="0" y="0"/>
                  </a:moveTo>
                  <a:lnTo>
                    <a:pt x="30912" y="47084"/>
                  </a:lnTo>
                  <a:lnTo>
                    <a:pt x="82688" y="74638"/>
                  </a:lnTo>
                  <a:lnTo>
                    <a:pt x="155835" y="99560"/>
                  </a:lnTo>
                  <a:lnTo>
                    <a:pt x="199469" y="111151"/>
                  </a:lnTo>
                  <a:lnTo>
                    <a:pt x="247300" y="122226"/>
                  </a:lnTo>
                  <a:lnTo>
                    <a:pt x="298949" y="132831"/>
                  </a:lnTo>
                  <a:lnTo>
                    <a:pt x="354032" y="143012"/>
                  </a:lnTo>
                  <a:lnTo>
                    <a:pt x="412168" y="152818"/>
                  </a:lnTo>
                  <a:lnTo>
                    <a:pt x="472975" y="162294"/>
                  </a:lnTo>
                  <a:lnTo>
                    <a:pt x="536073" y="171488"/>
                  </a:lnTo>
                  <a:lnTo>
                    <a:pt x="601078" y="180447"/>
                  </a:lnTo>
                  <a:lnTo>
                    <a:pt x="667610" y="189218"/>
                  </a:lnTo>
                  <a:lnTo>
                    <a:pt x="735287" y="197847"/>
                  </a:lnTo>
                  <a:lnTo>
                    <a:pt x="803728" y="206381"/>
                  </a:lnTo>
                  <a:lnTo>
                    <a:pt x="872549" y="214868"/>
                  </a:lnTo>
                  <a:lnTo>
                    <a:pt x="927052" y="221584"/>
                  </a:lnTo>
                  <a:lnTo>
                    <a:pt x="981366" y="228324"/>
                  </a:lnTo>
                  <a:lnTo>
                    <a:pt x="1035301" y="235109"/>
                  </a:lnTo>
                  <a:lnTo>
                    <a:pt x="1088667" y="241964"/>
                  </a:lnTo>
                  <a:lnTo>
                    <a:pt x="1141276" y="248912"/>
                  </a:lnTo>
                  <a:lnTo>
                    <a:pt x="1192939" y="255976"/>
                  </a:lnTo>
                  <a:lnTo>
                    <a:pt x="1243465" y="263180"/>
                  </a:lnTo>
                  <a:lnTo>
                    <a:pt x="1292666" y="270547"/>
                  </a:lnTo>
                  <a:lnTo>
                    <a:pt x="1340352" y="278100"/>
                  </a:lnTo>
                  <a:lnTo>
                    <a:pt x="1386334" y="285862"/>
                  </a:lnTo>
                  <a:lnTo>
                    <a:pt x="1430422" y="293858"/>
                  </a:lnTo>
                  <a:lnTo>
                    <a:pt x="1472427" y="302109"/>
                  </a:lnTo>
                  <a:lnTo>
                    <a:pt x="1531116" y="315018"/>
                  </a:lnTo>
                  <a:lnTo>
                    <a:pt x="1584053" y="328634"/>
                  </a:lnTo>
                  <a:lnTo>
                    <a:pt x="1630599" y="343037"/>
                  </a:lnTo>
                  <a:lnTo>
                    <a:pt x="1670115" y="358304"/>
                  </a:lnTo>
                  <a:lnTo>
                    <a:pt x="1714810" y="383000"/>
                  </a:lnTo>
                  <a:lnTo>
                    <a:pt x="1732056" y="398492"/>
                  </a:lnTo>
                  <a:lnTo>
                    <a:pt x="1732785" y="39936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90824" y="3088257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022" y="31296"/>
                  </a:moveTo>
                  <a:lnTo>
                    <a:pt x="0" y="8081"/>
                  </a:lnTo>
                  <a:lnTo>
                    <a:pt x="13961" y="13961"/>
                  </a:lnTo>
                  <a:lnTo>
                    <a:pt x="19840" y="0"/>
                  </a:lnTo>
                  <a:lnTo>
                    <a:pt x="21022" y="3129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90824" y="3088257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13961" y="13961"/>
                  </a:moveTo>
                  <a:lnTo>
                    <a:pt x="0" y="8081"/>
                  </a:lnTo>
                  <a:lnTo>
                    <a:pt x="21022" y="31296"/>
                  </a:lnTo>
                  <a:lnTo>
                    <a:pt x="19840" y="0"/>
                  </a:lnTo>
                  <a:lnTo>
                    <a:pt x="13961" y="1396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2000" y="2702850"/>
              <a:ext cx="635" cy="397510"/>
            </a:xfrm>
            <a:custGeom>
              <a:avLst/>
              <a:gdLst/>
              <a:ahLst/>
              <a:cxnLst/>
              <a:rect l="l" t="t" r="r" b="b"/>
              <a:pathLst>
                <a:path w="635" h="397510">
                  <a:moveTo>
                    <a:pt x="0" y="0"/>
                  </a:moveTo>
                  <a:lnTo>
                    <a:pt x="25" y="71343"/>
                  </a:lnTo>
                  <a:lnTo>
                    <a:pt x="93" y="127576"/>
                  </a:lnTo>
                  <a:lnTo>
                    <a:pt x="189" y="173740"/>
                  </a:lnTo>
                  <a:lnTo>
                    <a:pt x="299" y="214876"/>
                  </a:lnTo>
                  <a:lnTo>
                    <a:pt x="355" y="235135"/>
                  </a:lnTo>
                  <a:lnTo>
                    <a:pt x="410" y="256026"/>
                  </a:lnTo>
                  <a:lnTo>
                    <a:pt x="506" y="302223"/>
                  </a:lnTo>
                  <a:lnTo>
                    <a:pt x="560" y="343212"/>
                  </a:lnTo>
                  <a:lnTo>
                    <a:pt x="574" y="358503"/>
                  </a:lnTo>
                  <a:lnTo>
                    <a:pt x="588" y="39725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1872" y="30893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22" y="29433"/>
                  </a:moveTo>
                  <a:lnTo>
                    <a:pt x="0" y="7"/>
                  </a:lnTo>
                  <a:lnTo>
                    <a:pt x="10715" y="10715"/>
                  </a:lnTo>
                  <a:lnTo>
                    <a:pt x="21423" y="0"/>
                  </a:lnTo>
                  <a:lnTo>
                    <a:pt x="10722" y="294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61872" y="308939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5" y="10715"/>
                  </a:moveTo>
                  <a:lnTo>
                    <a:pt x="0" y="7"/>
                  </a:lnTo>
                  <a:lnTo>
                    <a:pt x="10722" y="29433"/>
                  </a:lnTo>
                  <a:lnTo>
                    <a:pt x="21423" y="0"/>
                  </a:lnTo>
                  <a:lnTo>
                    <a:pt x="10715" y="1071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48315" y="3222387"/>
            <a:ext cx="75819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500" b="1" spc="15" dirty="0">
                <a:solidFill>
                  <a:srgbClr val="980000"/>
                </a:solidFill>
                <a:latin typeface="Arial"/>
                <a:cs typeface="Arial"/>
              </a:rPr>
              <a:t>HTML</a:t>
            </a:r>
            <a:endParaRPr sz="1500">
              <a:latin typeface="Arial"/>
              <a:cs typeface="Arial"/>
            </a:endParaRPr>
          </a:p>
          <a:p>
            <a:pPr marL="101600" marR="94615" algn="ctr">
              <a:lnSpc>
                <a:spcPct val="100000"/>
              </a:lnSpc>
              <a:spcBef>
                <a:spcPts val="430"/>
              </a:spcBef>
            </a:pPr>
            <a:r>
              <a:rPr sz="900" b="1" dirty="0">
                <a:latin typeface="Arial"/>
                <a:cs typeface="Arial"/>
              </a:rPr>
              <a:t>Hyper</a:t>
            </a:r>
            <a:r>
              <a:rPr sz="900" b="1" spc="-75" dirty="0">
                <a:latin typeface="Arial"/>
                <a:cs typeface="Arial"/>
              </a:rPr>
              <a:t>T</a:t>
            </a:r>
            <a:r>
              <a:rPr sz="900" b="1" spc="-20" dirty="0">
                <a:latin typeface="Arial"/>
                <a:cs typeface="Arial"/>
              </a:rPr>
              <a:t>e</a:t>
            </a:r>
            <a:r>
              <a:rPr sz="900" b="1" spc="10" dirty="0">
                <a:latin typeface="Arial"/>
                <a:cs typeface="Arial"/>
              </a:rPr>
              <a:t>xt  </a:t>
            </a:r>
            <a:r>
              <a:rPr sz="900" b="1" spc="-10" dirty="0">
                <a:latin typeface="Arial"/>
                <a:cs typeface="Arial"/>
              </a:rPr>
              <a:t>Markup 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Language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0109" y="3222387"/>
            <a:ext cx="69342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Style</a:t>
            </a:r>
            <a:endParaRPr sz="1100">
              <a:latin typeface="Arial"/>
              <a:cs typeface="Arial"/>
            </a:endParaRPr>
          </a:p>
          <a:p>
            <a:pPr marR="20955" algn="ctr">
              <a:lnSpc>
                <a:spcPct val="100000"/>
              </a:lnSpc>
              <a:spcBef>
                <a:spcPts val="1165"/>
              </a:spcBef>
            </a:pPr>
            <a:r>
              <a:rPr sz="1500" b="1" spc="-70" dirty="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endParaRPr sz="15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430"/>
              </a:spcBef>
            </a:pPr>
            <a:r>
              <a:rPr sz="900" b="1" spc="-35" dirty="0">
                <a:latin typeface="Arial"/>
                <a:cs typeface="Arial"/>
              </a:rPr>
              <a:t>Cascading 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S</a:t>
            </a:r>
            <a:r>
              <a:rPr sz="900" b="1" spc="50" dirty="0">
                <a:latin typeface="Arial"/>
                <a:cs typeface="Arial"/>
              </a:rPr>
              <a:t>t</a:t>
            </a:r>
            <a:r>
              <a:rPr sz="900" b="1" spc="5" dirty="0">
                <a:latin typeface="Arial"/>
                <a:cs typeface="Arial"/>
              </a:rPr>
              <a:t>y</a:t>
            </a:r>
            <a:r>
              <a:rPr sz="900" b="1" spc="-5" dirty="0">
                <a:latin typeface="Arial"/>
                <a:cs typeface="Arial"/>
              </a:rPr>
              <a:t>l</a:t>
            </a:r>
            <a:r>
              <a:rPr sz="900" b="1" spc="-15" dirty="0">
                <a:latin typeface="Arial"/>
                <a:cs typeface="Arial"/>
              </a:rPr>
              <a:t>e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Shee</a:t>
            </a:r>
            <a:r>
              <a:rPr sz="900" b="1" spc="-10" dirty="0">
                <a:latin typeface="Arial"/>
                <a:cs typeface="Arial"/>
              </a:rPr>
              <a:t>ts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4618" y="3222374"/>
            <a:ext cx="72517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latin typeface="Arial"/>
                <a:cs typeface="Arial"/>
              </a:rPr>
              <a:t>Interaction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500" b="1" spc="-180" dirty="0">
                <a:solidFill>
                  <a:srgbClr val="595959"/>
                </a:solidFill>
                <a:latin typeface="Arial"/>
                <a:cs typeface="Arial"/>
              </a:rPr>
              <a:t>JS</a:t>
            </a:r>
            <a:endParaRPr sz="1500">
              <a:latin typeface="Arial"/>
              <a:cs typeface="Arial"/>
            </a:endParaRPr>
          </a:p>
          <a:p>
            <a:pPr marL="58419" algn="ctr">
              <a:lnSpc>
                <a:spcPct val="100000"/>
              </a:lnSpc>
              <a:spcBef>
                <a:spcPts val="430"/>
              </a:spcBef>
            </a:pPr>
            <a:r>
              <a:rPr sz="900" b="1" spc="-35" dirty="0">
                <a:latin typeface="Arial"/>
                <a:cs typeface="Arial"/>
              </a:rPr>
              <a:t>JavaScript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62124" y="4962681"/>
            <a:ext cx="5049520" cy="179070"/>
          </a:xfrm>
          <a:custGeom>
            <a:avLst/>
            <a:gdLst/>
            <a:ahLst/>
            <a:cxnLst/>
            <a:rect l="l" t="t" r="r" b="b"/>
            <a:pathLst>
              <a:path w="5049520" h="179070">
                <a:moveTo>
                  <a:pt x="5048999" y="178799"/>
                </a:moveTo>
                <a:lnTo>
                  <a:pt x="0" y="178799"/>
                </a:lnTo>
                <a:lnTo>
                  <a:pt x="0" y="0"/>
                </a:lnTo>
                <a:lnTo>
                  <a:pt x="5048999" y="0"/>
                </a:lnTo>
                <a:lnTo>
                  <a:pt x="5048999" y="178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44" name="object 44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946449" y="4975712"/>
            <a:ext cx="13716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b="1" spc="35" dirty="0">
                <a:solidFill>
                  <a:srgbClr val="434343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3116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solidFill>
                  <a:srgbClr val="0D38A9"/>
                </a:solidFill>
              </a:rPr>
              <a:t>Look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65" dirty="0">
                <a:solidFill>
                  <a:srgbClr val="0D38A9"/>
                </a:solidFill>
              </a:rPr>
              <a:t>inside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25" dirty="0">
                <a:solidFill>
                  <a:srgbClr val="0D38A9"/>
                </a:solidFill>
              </a:rPr>
              <a:t>a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15" dirty="0">
                <a:solidFill>
                  <a:srgbClr val="0D38A9"/>
                </a:solidFill>
              </a:rPr>
              <a:t>Webpage!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425300" y="1111715"/>
            <a:ext cx="514984" cy="4806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15" dirty="0">
                <a:solidFill>
                  <a:srgbClr val="7F7F7F"/>
                </a:solidFill>
                <a:latin typeface="Arial"/>
                <a:cs typeface="Arial"/>
              </a:rPr>
              <a:t>&lt;html&gt;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&lt;body&gt;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734" y="1626610"/>
            <a:ext cx="5988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&lt;center&gt;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125" y="1867149"/>
            <a:ext cx="4063365" cy="110426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315"/>
              </a:lnSpc>
            </a:pP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&lt;div </a:t>
            </a:r>
            <a:r>
              <a:rPr sz="1100" b="1" spc="-30" dirty="0">
                <a:solidFill>
                  <a:srgbClr val="1973D1"/>
                </a:solidFill>
                <a:latin typeface="Arial"/>
                <a:cs typeface="Arial"/>
              </a:rPr>
              <a:t>class</a:t>
            </a:r>
            <a:r>
              <a:rPr sz="1100" b="1" spc="-30" dirty="0">
                <a:latin typeface="Arial"/>
                <a:cs typeface="Arial"/>
              </a:rPr>
              <a:t>=</a:t>
            </a:r>
            <a:r>
              <a:rPr sz="1100" b="1" spc="-30" dirty="0">
                <a:solidFill>
                  <a:srgbClr val="FFAB40"/>
                </a:solidFill>
                <a:latin typeface="Arial"/>
                <a:cs typeface="Arial"/>
              </a:rPr>
              <a:t>"container"</a:t>
            </a:r>
            <a:r>
              <a:rPr sz="1100" b="1" spc="-10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1973D1"/>
                </a:solidFill>
                <a:latin typeface="Arial"/>
                <a:cs typeface="Arial"/>
              </a:rPr>
              <a:t>id</a:t>
            </a:r>
            <a:r>
              <a:rPr sz="1100" b="1" spc="-15" dirty="0">
                <a:latin typeface="Arial"/>
                <a:cs typeface="Arial"/>
              </a:rPr>
              <a:t>=</a:t>
            </a:r>
            <a:r>
              <a:rPr sz="1100" b="1" spc="-15" dirty="0">
                <a:solidFill>
                  <a:srgbClr val="FFAB40"/>
                </a:solidFill>
                <a:latin typeface="Arial"/>
                <a:cs typeface="Arial"/>
              </a:rPr>
              <a:t>"intro"</a:t>
            </a: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470"/>
              </a:spcBef>
            </a:pP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&lt;h2&gt;</a:t>
            </a:r>
            <a:r>
              <a:rPr sz="1100" b="1" spc="-10" dirty="0">
                <a:latin typeface="Arial"/>
                <a:cs typeface="Arial"/>
              </a:rPr>
              <a:t>Introduction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HTML</a:t>
            </a:r>
            <a:r>
              <a:rPr sz="1100" b="1" spc="15" dirty="0">
                <a:solidFill>
                  <a:srgbClr val="7F7F7F"/>
                </a:solidFill>
                <a:latin typeface="Arial"/>
                <a:cs typeface="Arial"/>
              </a:rPr>
              <a:t>&lt;/h2&gt;</a:t>
            </a:r>
            <a:endParaRPr sz="11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7F7F7F"/>
                </a:solidFill>
                <a:latin typeface="Arial"/>
                <a:cs typeface="Arial"/>
              </a:rPr>
              <a:t>&lt;p</a:t>
            </a: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973D1"/>
                </a:solidFill>
                <a:latin typeface="Arial"/>
                <a:cs typeface="Arial"/>
              </a:rPr>
              <a:t>style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0" dirty="0">
                <a:solidFill>
                  <a:srgbClr val="FFAB40"/>
                </a:solidFill>
                <a:latin typeface="Arial"/>
                <a:cs typeface="Arial"/>
              </a:rPr>
              <a:t>"font-size:40px" </a:t>
            </a:r>
            <a:r>
              <a:rPr sz="1100" b="1" spc="-10" dirty="0">
                <a:solidFill>
                  <a:srgbClr val="1973D1"/>
                </a:solidFill>
                <a:latin typeface="Arial"/>
                <a:cs typeface="Arial"/>
              </a:rPr>
              <a:t>class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0" dirty="0">
                <a:solidFill>
                  <a:srgbClr val="FFAB40"/>
                </a:solidFill>
                <a:latin typeface="Arial"/>
                <a:cs typeface="Arial"/>
              </a:rPr>
              <a:t>"title"</a:t>
            </a: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&gt;</a:t>
            </a:r>
            <a:r>
              <a:rPr sz="1100" b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Hello</a:t>
            </a:r>
            <a:r>
              <a:rPr sz="1100" b="1" spc="-5" dirty="0">
                <a:latin typeface="Arial"/>
                <a:cs typeface="Arial"/>
              </a:rPr>
              <a:t> World!</a:t>
            </a:r>
            <a:r>
              <a:rPr sz="1100" b="1" spc="-5" dirty="0">
                <a:solidFill>
                  <a:srgbClr val="7F7F7F"/>
                </a:solidFill>
                <a:latin typeface="Arial"/>
                <a:cs typeface="Arial"/>
              </a:rPr>
              <a:t>&lt;/p&gt;</a:t>
            </a:r>
            <a:endParaRPr sz="11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475"/>
              </a:spcBef>
            </a:pPr>
            <a:r>
              <a:rPr sz="1100" b="1" dirty="0">
                <a:solidFill>
                  <a:srgbClr val="7F7F7F"/>
                </a:solidFill>
                <a:latin typeface="Arial"/>
                <a:cs typeface="Arial"/>
              </a:rPr>
              <a:t>&lt;p</a:t>
            </a:r>
            <a:r>
              <a:rPr sz="11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1973D1"/>
                </a:solidFill>
                <a:latin typeface="Arial"/>
                <a:cs typeface="Arial"/>
              </a:rPr>
              <a:t>class</a:t>
            </a:r>
            <a:r>
              <a:rPr sz="1100" b="1" spc="-25" dirty="0">
                <a:latin typeface="Arial"/>
                <a:cs typeface="Arial"/>
              </a:rPr>
              <a:t>=</a:t>
            </a:r>
            <a:r>
              <a:rPr sz="1100" b="1" spc="-25" dirty="0">
                <a:solidFill>
                  <a:srgbClr val="FFAB40"/>
                </a:solidFill>
                <a:latin typeface="Arial"/>
                <a:cs typeface="Arial"/>
              </a:rPr>
              <a:t>"description"</a:t>
            </a:r>
            <a:r>
              <a:rPr sz="1100" b="1" spc="-25" dirty="0">
                <a:solidFill>
                  <a:srgbClr val="7F7F7F"/>
                </a:solidFill>
                <a:latin typeface="Arial"/>
                <a:cs typeface="Arial"/>
              </a:rPr>
              <a:t>&gt;</a:t>
            </a:r>
            <a:r>
              <a:rPr sz="1100" b="1" spc="-25" dirty="0">
                <a:latin typeface="Arial"/>
                <a:cs typeface="Arial"/>
              </a:rPr>
              <a:t>This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a </a:t>
            </a:r>
            <a:r>
              <a:rPr sz="1100" b="1" spc="-45" dirty="0">
                <a:latin typeface="Arial"/>
                <a:cs typeface="Arial"/>
              </a:rPr>
              <a:t>basic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HTML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ﬁle</a:t>
            </a:r>
            <a:r>
              <a:rPr sz="1100" b="1" dirty="0">
                <a:solidFill>
                  <a:srgbClr val="7F7F7F"/>
                </a:solidFill>
                <a:latin typeface="Arial"/>
                <a:cs typeface="Arial"/>
              </a:rPr>
              <a:t>&lt;/p&gt;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470"/>
              </a:spcBef>
            </a:pP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&lt;/div&gt;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125" y="3018875"/>
            <a:ext cx="4063365" cy="61595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205"/>
              </a:lnSpc>
            </a:pP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&lt;div&gt;</a:t>
            </a:r>
            <a:endParaRPr sz="11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  <a:spcBef>
                <a:spcPts val="470"/>
              </a:spcBef>
            </a:pP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&lt;img</a:t>
            </a:r>
            <a:r>
              <a:rPr sz="11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1973D1"/>
                </a:solidFill>
                <a:latin typeface="Arial"/>
                <a:cs typeface="Arial"/>
              </a:rPr>
              <a:t>src</a:t>
            </a:r>
            <a:r>
              <a:rPr sz="1100" b="1" spc="-25" dirty="0">
                <a:latin typeface="Arial"/>
                <a:cs typeface="Arial"/>
              </a:rPr>
              <a:t>=</a:t>
            </a:r>
            <a:r>
              <a:rPr sz="1100" b="1" spc="-25" dirty="0">
                <a:solidFill>
                  <a:srgbClr val="FFAB40"/>
                </a:solidFill>
                <a:latin typeface="Arial"/>
                <a:cs typeface="Arial"/>
              </a:rPr>
              <a:t>"hello.png" </a:t>
            </a:r>
            <a:r>
              <a:rPr sz="1100" b="1" spc="10" dirty="0">
                <a:solidFill>
                  <a:srgbClr val="1973D1"/>
                </a:solidFill>
                <a:latin typeface="Arial"/>
                <a:cs typeface="Arial"/>
              </a:rPr>
              <a:t>width</a:t>
            </a:r>
            <a:r>
              <a:rPr sz="1100" b="1" spc="10" dirty="0">
                <a:latin typeface="Arial"/>
                <a:cs typeface="Arial"/>
              </a:rPr>
              <a:t>=</a:t>
            </a:r>
            <a:r>
              <a:rPr sz="1100" b="1" spc="10" dirty="0">
                <a:solidFill>
                  <a:srgbClr val="FFAB40"/>
                </a:solidFill>
                <a:latin typeface="Arial"/>
                <a:cs typeface="Arial"/>
              </a:rPr>
              <a:t>"200px"</a:t>
            </a:r>
            <a:r>
              <a:rPr sz="1100" b="1" spc="10" dirty="0">
                <a:solidFill>
                  <a:srgbClr val="7F7F7F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470"/>
              </a:spcBef>
            </a:pP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&lt;/div&gt;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300" y="3614340"/>
            <a:ext cx="785495" cy="4806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570"/>
              </a:spcBef>
            </a:pPr>
            <a:r>
              <a:rPr sz="1100" b="1" spc="35" dirty="0">
                <a:solidFill>
                  <a:srgbClr val="7F7F7F"/>
                </a:solidFill>
                <a:latin typeface="Arial"/>
                <a:cs typeface="Arial"/>
              </a:rPr>
              <a:t>&lt;</a:t>
            </a:r>
            <a:r>
              <a:rPr sz="1100" b="1" spc="-55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100" b="1" spc="-1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7F7F7F"/>
                </a:solidFill>
                <a:latin typeface="Arial"/>
                <a:cs typeface="Arial"/>
              </a:rPr>
              <a:t>er&gt;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b="1" spc="-5" dirty="0">
                <a:solidFill>
                  <a:srgbClr val="7F7F7F"/>
                </a:solidFill>
                <a:latin typeface="Arial"/>
                <a:cs typeface="Arial"/>
              </a:rPr>
              <a:t>&lt;/body&gt;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300" y="4129235"/>
            <a:ext cx="5397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5" dirty="0">
                <a:solidFill>
                  <a:srgbClr val="7F7F7F"/>
                </a:solidFill>
                <a:latin typeface="Arial"/>
                <a:cs typeface="Arial"/>
              </a:rPr>
              <a:t>&lt;/html&gt;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6406" y="1170187"/>
            <a:ext cx="651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" dirty="0">
                <a:solidFill>
                  <a:srgbClr val="980000"/>
                </a:solidFill>
                <a:latin typeface="Arial"/>
                <a:cs typeface="Arial"/>
              </a:rPr>
              <a:t>Open</a:t>
            </a:r>
            <a:r>
              <a:rPr sz="1100" b="1" spc="-10" dirty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980000"/>
                </a:solidFill>
                <a:latin typeface="Arial"/>
                <a:cs typeface="Arial"/>
              </a:rPr>
              <a:t>T</a:t>
            </a:r>
            <a:r>
              <a:rPr sz="1100" b="1" spc="-10" dirty="0">
                <a:solidFill>
                  <a:srgbClr val="980000"/>
                </a:solidFill>
                <a:latin typeface="Arial"/>
                <a:cs typeface="Arial"/>
              </a:rPr>
              <a:t>ag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0264" y="4129712"/>
            <a:ext cx="663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980000"/>
                </a:solidFill>
                <a:latin typeface="Arial"/>
                <a:cs typeface="Arial"/>
              </a:rPr>
              <a:t>C</a:t>
            </a:r>
            <a:r>
              <a:rPr sz="1100" b="1" spc="-15" dirty="0">
                <a:solidFill>
                  <a:srgbClr val="980000"/>
                </a:solidFill>
                <a:latin typeface="Arial"/>
                <a:cs typeface="Arial"/>
              </a:rPr>
              <a:t>l</a:t>
            </a:r>
            <a:r>
              <a:rPr sz="1100" b="1" spc="-45" dirty="0">
                <a:solidFill>
                  <a:srgbClr val="980000"/>
                </a:solidFill>
                <a:latin typeface="Arial"/>
                <a:cs typeface="Arial"/>
              </a:rPr>
              <a:t>ose</a:t>
            </a:r>
            <a:r>
              <a:rPr sz="1100" b="1" spc="-10" dirty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980000"/>
                </a:solidFill>
                <a:latin typeface="Arial"/>
                <a:cs typeface="Arial"/>
              </a:rPr>
              <a:t>T</a:t>
            </a:r>
            <a:r>
              <a:rPr sz="1100" b="1" spc="-10" dirty="0">
                <a:solidFill>
                  <a:srgbClr val="980000"/>
                </a:solidFill>
                <a:latin typeface="Arial"/>
                <a:cs typeface="Arial"/>
              </a:rPr>
              <a:t>ag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33136" y="4218779"/>
            <a:ext cx="1118235" cy="41275"/>
            <a:chOff x="1033136" y="4218779"/>
            <a:chExt cx="1118235" cy="41275"/>
          </a:xfrm>
        </p:grpSpPr>
        <p:sp>
          <p:nvSpPr>
            <p:cNvPr id="17" name="object 17"/>
            <p:cNvSpPr/>
            <p:nvPr/>
          </p:nvSpPr>
          <p:spPr>
            <a:xfrm>
              <a:off x="1069236" y="4239274"/>
              <a:ext cx="1034415" cy="0"/>
            </a:xfrm>
            <a:custGeom>
              <a:avLst/>
              <a:gdLst/>
              <a:ahLst/>
              <a:cxnLst/>
              <a:rect l="l" t="t" r="r" b="b"/>
              <a:pathLst>
                <a:path w="1034414">
                  <a:moveTo>
                    <a:pt x="0" y="0"/>
                  </a:moveTo>
                  <a:lnTo>
                    <a:pt x="10341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7898" y="42236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7898" y="42236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3386" y="4223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3386" y="4223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09650" y="1259254"/>
            <a:ext cx="1118235" cy="41275"/>
            <a:chOff x="1009650" y="1259254"/>
            <a:chExt cx="1118235" cy="41275"/>
          </a:xfrm>
        </p:grpSpPr>
        <p:sp>
          <p:nvSpPr>
            <p:cNvPr id="23" name="object 23"/>
            <p:cNvSpPr/>
            <p:nvPr/>
          </p:nvSpPr>
          <p:spPr>
            <a:xfrm>
              <a:off x="1045749" y="1279749"/>
              <a:ext cx="1034415" cy="0"/>
            </a:xfrm>
            <a:custGeom>
              <a:avLst/>
              <a:gdLst/>
              <a:ahLst/>
              <a:cxnLst/>
              <a:rect l="l" t="t" r="r" b="b"/>
              <a:pathLst>
                <a:path w="1034414">
                  <a:moveTo>
                    <a:pt x="0" y="0"/>
                  </a:moveTo>
                  <a:lnTo>
                    <a:pt x="10341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4412" y="12640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4412" y="12640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9899" y="1264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79899" y="1264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80430" y="1170187"/>
            <a:ext cx="128651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solidFill>
                  <a:srgbClr val="980000"/>
                </a:solidFill>
                <a:latin typeface="Arial"/>
                <a:cs typeface="Arial"/>
              </a:rPr>
              <a:t>Tags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100" b="1" spc="15" dirty="0">
                <a:solidFill>
                  <a:srgbClr val="7F7F7F"/>
                </a:solidFill>
                <a:latin typeface="Arial"/>
                <a:cs typeface="Arial"/>
              </a:rPr>
              <a:t>&lt;html&gt;</a:t>
            </a:r>
            <a:r>
              <a:rPr sz="1100" b="1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&lt;body&gt;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&lt;center&gt;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100" b="1" spc="-10" dirty="0">
                <a:solidFill>
                  <a:srgbClr val="7F7F7F"/>
                </a:solidFill>
                <a:latin typeface="Arial"/>
                <a:cs typeface="Arial"/>
              </a:rPr>
              <a:t>&lt;div&gt;</a:t>
            </a:r>
            <a:r>
              <a:rPr sz="11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7F7F7F"/>
                </a:solidFill>
                <a:latin typeface="Arial"/>
                <a:cs typeface="Arial"/>
              </a:rPr>
              <a:t>&lt;p&gt;</a:t>
            </a:r>
            <a:r>
              <a:rPr sz="11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7F7F7F"/>
                </a:solidFill>
                <a:latin typeface="Arial"/>
                <a:cs typeface="Arial"/>
              </a:rPr>
              <a:t>&lt;center&gt;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100" b="1" spc="10" dirty="0">
                <a:solidFill>
                  <a:srgbClr val="7F7F7F"/>
                </a:solidFill>
                <a:latin typeface="Arial"/>
                <a:cs typeface="Arial"/>
              </a:rPr>
              <a:t>&lt;h2&gt;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4706" y="2717188"/>
            <a:ext cx="2315210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marR="264795" algn="ctr">
              <a:lnSpc>
                <a:spcPct val="1371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980000"/>
                </a:solidFill>
                <a:latin typeface="Arial"/>
                <a:cs typeface="Arial"/>
              </a:rPr>
              <a:t>Attributes </a:t>
            </a:r>
            <a:r>
              <a:rPr sz="1100" b="1" dirty="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1973D1"/>
                </a:solidFill>
                <a:latin typeface="Arial"/>
                <a:cs typeface="Arial"/>
              </a:rPr>
              <a:t>class</a:t>
            </a:r>
            <a:r>
              <a:rPr sz="1100" b="1" spc="-30" dirty="0">
                <a:latin typeface="Arial"/>
                <a:cs typeface="Arial"/>
              </a:rPr>
              <a:t>=</a:t>
            </a:r>
            <a:r>
              <a:rPr sz="1100" b="1" spc="-30" dirty="0">
                <a:solidFill>
                  <a:srgbClr val="FFAB40"/>
                </a:solidFill>
                <a:latin typeface="Arial"/>
                <a:cs typeface="Arial"/>
              </a:rPr>
              <a:t>"container"</a:t>
            </a:r>
            <a:r>
              <a:rPr sz="1100" b="1" spc="-35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1973D1"/>
                </a:solidFill>
                <a:latin typeface="Arial"/>
                <a:cs typeface="Arial"/>
              </a:rPr>
              <a:t>id</a:t>
            </a:r>
            <a:r>
              <a:rPr sz="1100" b="1" spc="-15" dirty="0">
                <a:latin typeface="Arial"/>
                <a:cs typeface="Arial"/>
              </a:rPr>
              <a:t>=</a:t>
            </a:r>
            <a:r>
              <a:rPr sz="1100" b="1" spc="-15" dirty="0">
                <a:solidFill>
                  <a:srgbClr val="FFAB40"/>
                </a:solidFill>
                <a:latin typeface="Arial"/>
                <a:cs typeface="Arial"/>
              </a:rPr>
              <a:t>"intro"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100" b="1" spc="-10" dirty="0">
                <a:solidFill>
                  <a:srgbClr val="1973D1"/>
                </a:solidFill>
                <a:latin typeface="Arial"/>
                <a:cs typeface="Arial"/>
              </a:rPr>
              <a:t>style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0" dirty="0">
                <a:solidFill>
                  <a:srgbClr val="FFAB40"/>
                </a:solidFill>
                <a:latin typeface="Arial"/>
                <a:cs typeface="Arial"/>
              </a:rPr>
              <a:t>"font-size:40px"</a:t>
            </a:r>
            <a:r>
              <a:rPr sz="1100" b="1" spc="-45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973D1"/>
                </a:solidFill>
                <a:latin typeface="Arial"/>
                <a:cs typeface="Arial"/>
              </a:rPr>
              <a:t>class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0" dirty="0">
                <a:solidFill>
                  <a:srgbClr val="FFAB40"/>
                </a:solidFill>
                <a:latin typeface="Arial"/>
                <a:cs typeface="Arial"/>
              </a:rPr>
              <a:t>"title"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32" name="object 32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946449" y="4975712"/>
            <a:ext cx="13716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b="1" spc="35" dirty="0">
                <a:solidFill>
                  <a:srgbClr val="434343"/>
                </a:solidFill>
                <a:latin typeface="Arial"/>
                <a:cs typeface="Arial"/>
              </a:rPr>
              <a:t>5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3933" y="2306733"/>
            <a:ext cx="469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7F7F7F"/>
                </a:solidFill>
              </a:rPr>
              <a:t>Explore</a:t>
            </a:r>
            <a:r>
              <a:rPr sz="2400" spc="-25" dirty="0">
                <a:solidFill>
                  <a:srgbClr val="7F7F7F"/>
                </a:solidFill>
              </a:rPr>
              <a:t> a </a:t>
            </a:r>
            <a:r>
              <a:rPr sz="2400" spc="-5" dirty="0">
                <a:solidFill>
                  <a:srgbClr val="7F7F7F"/>
                </a:solidFill>
              </a:rPr>
              <a:t>webpage</a:t>
            </a:r>
            <a:r>
              <a:rPr sz="2400" spc="-25" dirty="0">
                <a:solidFill>
                  <a:srgbClr val="7F7F7F"/>
                </a:solidFill>
              </a:rPr>
              <a:t> </a:t>
            </a:r>
            <a:r>
              <a:rPr sz="2400" spc="-75" dirty="0">
                <a:solidFill>
                  <a:srgbClr val="7F7F7F"/>
                </a:solidFill>
              </a:rPr>
              <a:t>using</a:t>
            </a:r>
            <a:r>
              <a:rPr sz="2400" spc="-25" dirty="0">
                <a:solidFill>
                  <a:srgbClr val="7F7F7F"/>
                </a:solidFill>
              </a:rPr>
              <a:t> </a:t>
            </a:r>
            <a:r>
              <a:rPr sz="2400" spc="-55" dirty="0">
                <a:solidFill>
                  <a:srgbClr val="0D38A9"/>
                </a:solidFill>
              </a:rPr>
              <a:t>Inspect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3933" y="2178843"/>
            <a:ext cx="387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0D38A9"/>
                </a:solidFill>
              </a:rPr>
              <a:t>Regular</a:t>
            </a:r>
            <a:r>
              <a:rPr sz="3200" spc="-55" dirty="0">
                <a:solidFill>
                  <a:srgbClr val="0D38A9"/>
                </a:solidFill>
              </a:rPr>
              <a:t> </a:t>
            </a:r>
            <a:r>
              <a:rPr sz="3200" spc="-120" dirty="0">
                <a:solidFill>
                  <a:srgbClr val="0D38A9"/>
                </a:solidFill>
              </a:rPr>
              <a:t>Expressions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3549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0D38A9"/>
                </a:solidFill>
              </a:rPr>
              <a:t>Finding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60" dirty="0">
                <a:solidFill>
                  <a:srgbClr val="0D38A9"/>
                </a:solidFill>
              </a:rPr>
              <a:t>characters</a:t>
            </a:r>
            <a:r>
              <a:rPr sz="2200" spc="-25" dirty="0">
                <a:solidFill>
                  <a:srgbClr val="0D38A9"/>
                </a:solidFill>
              </a:rPr>
              <a:t> </a:t>
            </a:r>
            <a:r>
              <a:rPr sz="2200" spc="-55" dirty="0">
                <a:solidFill>
                  <a:srgbClr val="0D38A9"/>
                </a:solidFill>
              </a:rPr>
              <a:t>in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25" dirty="0">
                <a:solidFill>
                  <a:srgbClr val="0D38A9"/>
                </a:solidFill>
              </a:rPr>
              <a:t>a </a:t>
            </a:r>
            <a:r>
              <a:rPr sz="2200" spc="35" dirty="0">
                <a:solidFill>
                  <a:srgbClr val="0D38A9"/>
                </a:solidFill>
              </a:rPr>
              <a:t>text</a:t>
            </a:r>
            <a:endParaRPr sz="22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35" dirty="0"/>
              <a:t>8</a:t>
            </a:fld>
            <a:endParaRPr spc="35" dirty="0"/>
          </a:p>
        </p:txBody>
      </p:sp>
      <p:sp>
        <p:nvSpPr>
          <p:cNvPr id="8" name="object 8"/>
          <p:cNvSpPr/>
          <p:nvPr/>
        </p:nvSpPr>
        <p:spPr>
          <a:xfrm>
            <a:off x="1823549" y="2251224"/>
            <a:ext cx="1200785" cy="1200785"/>
          </a:xfrm>
          <a:custGeom>
            <a:avLst/>
            <a:gdLst/>
            <a:ahLst/>
            <a:cxnLst/>
            <a:rect l="l" t="t" r="r" b="b"/>
            <a:pathLst>
              <a:path w="1200785" h="1200785">
                <a:moveTo>
                  <a:pt x="600149" y="1200299"/>
                </a:moveTo>
                <a:lnTo>
                  <a:pt x="553248" y="1198494"/>
                </a:lnTo>
                <a:lnTo>
                  <a:pt x="507334" y="1193166"/>
                </a:lnTo>
                <a:lnTo>
                  <a:pt x="462541" y="1184449"/>
                </a:lnTo>
                <a:lnTo>
                  <a:pt x="419001" y="1172477"/>
                </a:lnTo>
                <a:lnTo>
                  <a:pt x="376850" y="1157383"/>
                </a:lnTo>
                <a:lnTo>
                  <a:pt x="336219" y="1139300"/>
                </a:lnTo>
                <a:lnTo>
                  <a:pt x="297242" y="1118361"/>
                </a:lnTo>
                <a:lnTo>
                  <a:pt x="260054" y="1094702"/>
                </a:lnTo>
                <a:lnTo>
                  <a:pt x="224786" y="1068453"/>
                </a:lnTo>
                <a:lnTo>
                  <a:pt x="191574" y="1039750"/>
                </a:lnTo>
                <a:lnTo>
                  <a:pt x="160549" y="1008725"/>
                </a:lnTo>
                <a:lnTo>
                  <a:pt x="131846" y="975513"/>
                </a:lnTo>
                <a:lnTo>
                  <a:pt x="105597" y="940245"/>
                </a:lnTo>
                <a:lnTo>
                  <a:pt x="81938" y="903057"/>
                </a:lnTo>
                <a:lnTo>
                  <a:pt x="60999" y="864080"/>
                </a:lnTo>
                <a:lnTo>
                  <a:pt x="42916" y="823449"/>
                </a:lnTo>
                <a:lnTo>
                  <a:pt x="27822" y="781298"/>
                </a:lnTo>
                <a:lnTo>
                  <a:pt x="15850" y="737758"/>
                </a:lnTo>
                <a:lnTo>
                  <a:pt x="7133" y="692965"/>
                </a:lnTo>
                <a:lnTo>
                  <a:pt x="1805" y="647051"/>
                </a:lnTo>
                <a:lnTo>
                  <a:pt x="0" y="600149"/>
                </a:lnTo>
                <a:lnTo>
                  <a:pt x="1805" y="553248"/>
                </a:lnTo>
                <a:lnTo>
                  <a:pt x="7133" y="507334"/>
                </a:lnTo>
                <a:lnTo>
                  <a:pt x="15850" y="462541"/>
                </a:lnTo>
                <a:lnTo>
                  <a:pt x="27822" y="419001"/>
                </a:lnTo>
                <a:lnTo>
                  <a:pt x="42916" y="376850"/>
                </a:lnTo>
                <a:lnTo>
                  <a:pt x="60999" y="336219"/>
                </a:lnTo>
                <a:lnTo>
                  <a:pt x="81938" y="297242"/>
                </a:lnTo>
                <a:lnTo>
                  <a:pt x="105597" y="260054"/>
                </a:lnTo>
                <a:lnTo>
                  <a:pt x="131846" y="224786"/>
                </a:lnTo>
                <a:lnTo>
                  <a:pt x="160549" y="191574"/>
                </a:lnTo>
                <a:lnTo>
                  <a:pt x="191574" y="160549"/>
                </a:lnTo>
                <a:lnTo>
                  <a:pt x="224786" y="131846"/>
                </a:lnTo>
                <a:lnTo>
                  <a:pt x="260054" y="105597"/>
                </a:lnTo>
                <a:lnTo>
                  <a:pt x="297242" y="81938"/>
                </a:lnTo>
                <a:lnTo>
                  <a:pt x="336219" y="60999"/>
                </a:lnTo>
                <a:lnTo>
                  <a:pt x="376850" y="42916"/>
                </a:lnTo>
                <a:lnTo>
                  <a:pt x="419001" y="27822"/>
                </a:lnTo>
                <a:lnTo>
                  <a:pt x="462541" y="15850"/>
                </a:lnTo>
                <a:lnTo>
                  <a:pt x="507334" y="7133"/>
                </a:lnTo>
                <a:lnTo>
                  <a:pt x="553248" y="1805"/>
                </a:lnTo>
                <a:lnTo>
                  <a:pt x="600149" y="0"/>
                </a:lnTo>
                <a:lnTo>
                  <a:pt x="647671" y="1882"/>
                </a:lnTo>
                <a:lnTo>
                  <a:pt x="694600" y="7476"/>
                </a:lnTo>
                <a:lnTo>
                  <a:pt x="740735" y="16696"/>
                </a:lnTo>
                <a:lnTo>
                  <a:pt x="785875" y="29460"/>
                </a:lnTo>
                <a:lnTo>
                  <a:pt x="829817" y="45683"/>
                </a:lnTo>
                <a:lnTo>
                  <a:pt x="872361" y="65283"/>
                </a:lnTo>
                <a:lnTo>
                  <a:pt x="913304" y="88176"/>
                </a:lnTo>
                <a:lnTo>
                  <a:pt x="952446" y="114279"/>
                </a:lnTo>
                <a:lnTo>
                  <a:pt x="989585" y="143508"/>
                </a:lnTo>
                <a:lnTo>
                  <a:pt x="1024520" y="175779"/>
                </a:lnTo>
                <a:lnTo>
                  <a:pt x="1056791" y="210714"/>
                </a:lnTo>
                <a:lnTo>
                  <a:pt x="1086020" y="247853"/>
                </a:lnTo>
                <a:lnTo>
                  <a:pt x="1112123" y="286995"/>
                </a:lnTo>
                <a:lnTo>
                  <a:pt x="1135016" y="327938"/>
                </a:lnTo>
                <a:lnTo>
                  <a:pt x="1154616" y="370482"/>
                </a:lnTo>
                <a:lnTo>
                  <a:pt x="1170839" y="414424"/>
                </a:lnTo>
                <a:lnTo>
                  <a:pt x="1183603" y="459564"/>
                </a:lnTo>
                <a:lnTo>
                  <a:pt x="1192823" y="505699"/>
                </a:lnTo>
                <a:lnTo>
                  <a:pt x="1198417" y="552628"/>
                </a:lnTo>
                <a:lnTo>
                  <a:pt x="1200299" y="600149"/>
                </a:lnTo>
                <a:lnTo>
                  <a:pt x="1198494" y="647051"/>
                </a:lnTo>
                <a:lnTo>
                  <a:pt x="1193166" y="692965"/>
                </a:lnTo>
                <a:lnTo>
                  <a:pt x="1184449" y="737758"/>
                </a:lnTo>
                <a:lnTo>
                  <a:pt x="1172477" y="781298"/>
                </a:lnTo>
                <a:lnTo>
                  <a:pt x="1157383" y="823449"/>
                </a:lnTo>
                <a:lnTo>
                  <a:pt x="1139300" y="864080"/>
                </a:lnTo>
                <a:lnTo>
                  <a:pt x="1118361" y="903057"/>
                </a:lnTo>
                <a:lnTo>
                  <a:pt x="1094702" y="940245"/>
                </a:lnTo>
                <a:lnTo>
                  <a:pt x="1068453" y="975513"/>
                </a:lnTo>
                <a:lnTo>
                  <a:pt x="1039750" y="1008725"/>
                </a:lnTo>
                <a:lnTo>
                  <a:pt x="1008725" y="1039750"/>
                </a:lnTo>
                <a:lnTo>
                  <a:pt x="975513" y="1068453"/>
                </a:lnTo>
                <a:lnTo>
                  <a:pt x="940245" y="1094702"/>
                </a:lnTo>
                <a:lnTo>
                  <a:pt x="903057" y="1118361"/>
                </a:lnTo>
                <a:lnTo>
                  <a:pt x="864080" y="1139300"/>
                </a:lnTo>
                <a:lnTo>
                  <a:pt x="823449" y="1157383"/>
                </a:lnTo>
                <a:lnTo>
                  <a:pt x="781298" y="1172477"/>
                </a:lnTo>
                <a:lnTo>
                  <a:pt x="737758" y="1184449"/>
                </a:lnTo>
                <a:lnTo>
                  <a:pt x="692965" y="1193166"/>
                </a:lnTo>
                <a:lnTo>
                  <a:pt x="647051" y="1198494"/>
                </a:lnTo>
                <a:lnTo>
                  <a:pt x="600149" y="12002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92610" y="2757395"/>
            <a:ext cx="6629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8574" y="26916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21320" y="2757394"/>
            <a:ext cx="16776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word: </a:t>
            </a:r>
            <a:r>
              <a:rPr sz="1000" b="1" spc="30" dirty="0">
                <a:latin typeface="Arial"/>
                <a:cs typeface="Arial"/>
              </a:rPr>
              <a:t>(0-9),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(a-z),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(A-Z),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60" dirty="0">
                <a:latin typeface="Arial"/>
                <a:cs typeface="Arial"/>
              </a:rPr>
              <a:t>_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65199" y="22578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37211" y="2323594"/>
            <a:ext cx="6985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NOT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digit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5199" y="31320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17851" y="3197794"/>
            <a:ext cx="737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NOT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word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6274" y="1824036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1674" y="1889806"/>
            <a:ext cx="11118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Arial"/>
                <a:cs typeface="Arial"/>
              </a:rPr>
              <a:t>A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digit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from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40" dirty="0">
                <a:latin typeface="Arial"/>
                <a:cs typeface="Arial"/>
              </a:rPr>
              <a:t>0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to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4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16274" y="35724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9715" y="3638194"/>
            <a:ext cx="2117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whitespace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(space,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tab,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next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line)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67350" y="1396849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66490" y="1462619"/>
            <a:ext cx="8445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-35" dirty="0">
                <a:latin typeface="Arial"/>
                <a:cs typeface="Arial"/>
              </a:rPr>
              <a:t>y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cha</a:t>
            </a:r>
            <a:r>
              <a:rPr sz="1000" b="1" spc="-30" dirty="0">
                <a:latin typeface="Arial"/>
                <a:cs typeface="Arial"/>
              </a:rPr>
              <a:t>r</a:t>
            </a:r>
            <a:r>
              <a:rPr sz="1000" b="1" spc="-50" dirty="0">
                <a:latin typeface="Arial"/>
                <a:cs typeface="Arial"/>
              </a:rPr>
              <a:t>ac</a:t>
            </a:r>
            <a:r>
              <a:rPr sz="1000" b="1" spc="45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67350" y="4012824"/>
            <a:ext cx="2442210" cy="320040"/>
          </a:xfrm>
          <a:custGeom>
            <a:avLst/>
            <a:gdLst/>
            <a:ahLst/>
            <a:cxnLst/>
            <a:rect l="l" t="t" r="r" b="b"/>
            <a:pathLst>
              <a:path w="2442210" h="320039">
                <a:moveTo>
                  <a:pt x="23887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2388748" y="0"/>
                </a:lnTo>
                <a:lnTo>
                  <a:pt x="2426402" y="15596"/>
                </a:lnTo>
                <a:lnTo>
                  <a:pt x="2441999" y="53250"/>
                </a:lnTo>
                <a:lnTo>
                  <a:pt x="2441999" y="266248"/>
                </a:lnTo>
                <a:lnTo>
                  <a:pt x="2437815" y="286976"/>
                </a:lnTo>
                <a:lnTo>
                  <a:pt x="2426403" y="303903"/>
                </a:lnTo>
                <a:lnTo>
                  <a:pt x="2409476" y="315315"/>
                </a:lnTo>
                <a:lnTo>
                  <a:pt x="2388748" y="3194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39097" y="4078594"/>
            <a:ext cx="1099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NOT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whitespace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8274" y="137607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47133" y="1441844"/>
            <a:ext cx="57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07199" y="181647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53847" y="1882245"/>
            <a:ext cx="141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latin typeface="Arial"/>
                <a:cs typeface="Arial"/>
              </a:rPr>
              <a:t>\d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66549" y="2254050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02914" y="2319820"/>
            <a:ext cx="1619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35" dirty="0">
                <a:latin typeface="Arial"/>
                <a:cs typeface="Arial"/>
              </a:rPr>
              <a:t>\D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39724" y="269162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9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9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9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70313" y="2757395"/>
            <a:ext cx="173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55" dirty="0">
                <a:latin typeface="Arial"/>
                <a:cs typeface="Arial"/>
              </a:rPr>
              <a:t>\w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66549" y="3129199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80634" y="3194970"/>
            <a:ext cx="207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0" dirty="0">
                <a:latin typeface="Arial"/>
                <a:cs typeface="Arial"/>
              </a:rPr>
              <a:t>\W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07199" y="356677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0956" y="3632544"/>
            <a:ext cx="127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Arial"/>
                <a:cs typeface="Arial"/>
              </a:rPr>
              <a:t>\s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58274" y="401282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02954" y="4078595"/>
            <a:ext cx="145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\S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7653918" y="7631"/>
            <a:ext cx="1484630" cy="604520"/>
            <a:chOff x="7653918" y="7631"/>
            <a:chExt cx="1484630" cy="604520"/>
          </a:xfrm>
        </p:grpSpPr>
        <p:sp>
          <p:nvSpPr>
            <p:cNvPr id="40" name="object 40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58681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20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3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5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574" y="351127"/>
            <a:ext cx="3549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0D38A9"/>
                </a:solidFill>
              </a:rPr>
              <a:t>Finding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60" dirty="0">
                <a:solidFill>
                  <a:srgbClr val="0D38A9"/>
                </a:solidFill>
              </a:rPr>
              <a:t>characters</a:t>
            </a:r>
            <a:r>
              <a:rPr sz="2200" spc="-25" dirty="0">
                <a:solidFill>
                  <a:srgbClr val="0D38A9"/>
                </a:solidFill>
              </a:rPr>
              <a:t> </a:t>
            </a:r>
            <a:r>
              <a:rPr sz="2200" spc="-55" dirty="0">
                <a:solidFill>
                  <a:srgbClr val="0D38A9"/>
                </a:solidFill>
              </a:rPr>
              <a:t>in</a:t>
            </a:r>
            <a:r>
              <a:rPr sz="2200" spc="-30" dirty="0">
                <a:solidFill>
                  <a:srgbClr val="0D38A9"/>
                </a:solidFill>
              </a:rPr>
              <a:t> </a:t>
            </a:r>
            <a:r>
              <a:rPr sz="2200" spc="-25" dirty="0">
                <a:solidFill>
                  <a:srgbClr val="0D38A9"/>
                </a:solidFill>
              </a:rPr>
              <a:t>a </a:t>
            </a:r>
            <a:r>
              <a:rPr sz="2200" spc="35" dirty="0">
                <a:solidFill>
                  <a:srgbClr val="0D38A9"/>
                </a:solidFill>
              </a:rPr>
              <a:t>text</a:t>
            </a:r>
            <a:endParaRPr sz="22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35" dirty="0"/>
              <a:t>9</a:t>
            </a:fld>
            <a:endParaRPr spc="35" dirty="0"/>
          </a:p>
        </p:txBody>
      </p:sp>
      <p:sp>
        <p:nvSpPr>
          <p:cNvPr id="8" name="object 8"/>
          <p:cNvSpPr/>
          <p:nvPr/>
        </p:nvSpPr>
        <p:spPr>
          <a:xfrm>
            <a:off x="3971849" y="1097824"/>
            <a:ext cx="1200785" cy="1200785"/>
          </a:xfrm>
          <a:custGeom>
            <a:avLst/>
            <a:gdLst/>
            <a:ahLst/>
            <a:cxnLst/>
            <a:rect l="l" t="t" r="r" b="b"/>
            <a:pathLst>
              <a:path w="1200785" h="1200785">
                <a:moveTo>
                  <a:pt x="600149" y="1200299"/>
                </a:moveTo>
                <a:lnTo>
                  <a:pt x="553248" y="1198494"/>
                </a:lnTo>
                <a:lnTo>
                  <a:pt x="507334" y="1193166"/>
                </a:lnTo>
                <a:lnTo>
                  <a:pt x="462541" y="1184449"/>
                </a:lnTo>
                <a:lnTo>
                  <a:pt x="419001" y="1172477"/>
                </a:lnTo>
                <a:lnTo>
                  <a:pt x="376850" y="1157383"/>
                </a:lnTo>
                <a:lnTo>
                  <a:pt x="336219" y="1139300"/>
                </a:lnTo>
                <a:lnTo>
                  <a:pt x="297242" y="1118361"/>
                </a:lnTo>
                <a:lnTo>
                  <a:pt x="260054" y="1094702"/>
                </a:lnTo>
                <a:lnTo>
                  <a:pt x="224786" y="1068453"/>
                </a:lnTo>
                <a:lnTo>
                  <a:pt x="191574" y="1039750"/>
                </a:lnTo>
                <a:lnTo>
                  <a:pt x="160549" y="1008725"/>
                </a:lnTo>
                <a:lnTo>
                  <a:pt x="131846" y="975513"/>
                </a:lnTo>
                <a:lnTo>
                  <a:pt x="105598" y="940245"/>
                </a:lnTo>
                <a:lnTo>
                  <a:pt x="81938" y="903057"/>
                </a:lnTo>
                <a:lnTo>
                  <a:pt x="60999" y="864080"/>
                </a:lnTo>
                <a:lnTo>
                  <a:pt x="42917" y="823449"/>
                </a:lnTo>
                <a:lnTo>
                  <a:pt x="27822" y="781298"/>
                </a:lnTo>
                <a:lnTo>
                  <a:pt x="15850" y="737758"/>
                </a:lnTo>
                <a:lnTo>
                  <a:pt x="7133" y="692965"/>
                </a:lnTo>
                <a:lnTo>
                  <a:pt x="1805" y="647051"/>
                </a:lnTo>
                <a:lnTo>
                  <a:pt x="0" y="600149"/>
                </a:lnTo>
                <a:lnTo>
                  <a:pt x="1805" y="553248"/>
                </a:lnTo>
                <a:lnTo>
                  <a:pt x="7133" y="507334"/>
                </a:lnTo>
                <a:lnTo>
                  <a:pt x="15850" y="462541"/>
                </a:lnTo>
                <a:lnTo>
                  <a:pt x="27822" y="419001"/>
                </a:lnTo>
                <a:lnTo>
                  <a:pt x="42917" y="376850"/>
                </a:lnTo>
                <a:lnTo>
                  <a:pt x="60999" y="336219"/>
                </a:lnTo>
                <a:lnTo>
                  <a:pt x="81938" y="297242"/>
                </a:lnTo>
                <a:lnTo>
                  <a:pt x="105598" y="260054"/>
                </a:lnTo>
                <a:lnTo>
                  <a:pt x="131846" y="224786"/>
                </a:lnTo>
                <a:lnTo>
                  <a:pt x="160549" y="191574"/>
                </a:lnTo>
                <a:lnTo>
                  <a:pt x="191574" y="160549"/>
                </a:lnTo>
                <a:lnTo>
                  <a:pt x="224786" y="131846"/>
                </a:lnTo>
                <a:lnTo>
                  <a:pt x="260054" y="105597"/>
                </a:lnTo>
                <a:lnTo>
                  <a:pt x="297242" y="81938"/>
                </a:lnTo>
                <a:lnTo>
                  <a:pt x="336219" y="60999"/>
                </a:lnTo>
                <a:lnTo>
                  <a:pt x="376850" y="42916"/>
                </a:lnTo>
                <a:lnTo>
                  <a:pt x="419001" y="27822"/>
                </a:lnTo>
                <a:lnTo>
                  <a:pt x="462541" y="15850"/>
                </a:lnTo>
                <a:lnTo>
                  <a:pt x="507334" y="7133"/>
                </a:lnTo>
                <a:lnTo>
                  <a:pt x="553248" y="1805"/>
                </a:lnTo>
                <a:lnTo>
                  <a:pt x="600149" y="0"/>
                </a:lnTo>
                <a:lnTo>
                  <a:pt x="647671" y="1882"/>
                </a:lnTo>
                <a:lnTo>
                  <a:pt x="694600" y="7476"/>
                </a:lnTo>
                <a:lnTo>
                  <a:pt x="740735" y="16696"/>
                </a:lnTo>
                <a:lnTo>
                  <a:pt x="785875" y="29460"/>
                </a:lnTo>
                <a:lnTo>
                  <a:pt x="829817" y="45683"/>
                </a:lnTo>
                <a:lnTo>
                  <a:pt x="872361" y="65283"/>
                </a:lnTo>
                <a:lnTo>
                  <a:pt x="913304" y="88176"/>
                </a:lnTo>
                <a:lnTo>
                  <a:pt x="952446" y="114279"/>
                </a:lnTo>
                <a:lnTo>
                  <a:pt x="989585" y="143508"/>
                </a:lnTo>
                <a:lnTo>
                  <a:pt x="1024520" y="175779"/>
                </a:lnTo>
                <a:lnTo>
                  <a:pt x="1056791" y="210714"/>
                </a:lnTo>
                <a:lnTo>
                  <a:pt x="1086020" y="247853"/>
                </a:lnTo>
                <a:lnTo>
                  <a:pt x="1112123" y="286995"/>
                </a:lnTo>
                <a:lnTo>
                  <a:pt x="1135016" y="327938"/>
                </a:lnTo>
                <a:lnTo>
                  <a:pt x="1154616" y="370482"/>
                </a:lnTo>
                <a:lnTo>
                  <a:pt x="1170839" y="414424"/>
                </a:lnTo>
                <a:lnTo>
                  <a:pt x="1183603" y="459564"/>
                </a:lnTo>
                <a:lnTo>
                  <a:pt x="1192823" y="505699"/>
                </a:lnTo>
                <a:lnTo>
                  <a:pt x="1198417" y="552628"/>
                </a:lnTo>
                <a:lnTo>
                  <a:pt x="1200299" y="600149"/>
                </a:lnTo>
                <a:lnTo>
                  <a:pt x="1198494" y="647051"/>
                </a:lnTo>
                <a:lnTo>
                  <a:pt x="1193166" y="692965"/>
                </a:lnTo>
                <a:lnTo>
                  <a:pt x="1184449" y="737758"/>
                </a:lnTo>
                <a:lnTo>
                  <a:pt x="1172477" y="781298"/>
                </a:lnTo>
                <a:lnTo>
                  <a:pt x="1157382" y="823449"/>
                </a:lnTo>
                <a:lnTo>
                  <a:pt x="1139300" y="864080"/>
                </a:lnTo>
                <a:lnTo>
                  <a:pt x="1118361" y="903057"/>
                </a:lnTo>
                <a:lnTo>
                  <a:pt x="1094701" y="940245"/>
                </a:lnTo>
                <a:lnTo>
                  <a:pt x="1068453" y="975513"/>
                </a:lnTo>
                <a:lnTo>
                  <a:pt x="1039750" y="1008725"/>
                </a:lnTo>
                <a:lnTo>
                  <a:pt x="1008725" y="1039750"/>
                </a:lnTo>
                <a:lnTo>
                  <a:pt x="975513" y="1068453"/>
                </a:lnTo>
                <a:lnTo>
                  <a:pt x="940245" y="1094702"/>
                </a:lnTo>
                <a:lnTo>
                  <a:pt x="903057" y="1118361"/>
                </a:lnTo>
                <a:lnTo>
                  <a:pt x="864080" y="1139300"/>
                </a:lnTo>
                <a:lnTo>
                  <a:pt x="823449" y="1157383"/>
                </a:lnTo>
                <a:lnTo>
                  <a:pt x="781298" y="1172477"/>
                </a:lnTo>
                <a:lnTo>
                  <a:pt x="737758" y="1184449"/>
                </a:lnTo>
                <a:lnTo>
                  <a:pt x="692965" y="1193166"/>
                </a:lnTo>
                <a:lnTo>
                  <a:pt x="647051" y="1198494"/>
                </a:lnTo>
                <a:lnTo>
                  <a:pt x="600149" y="12002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0910" y="1451595"/>
            <a:ext cx="662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 algn="just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Special </a:t>
            </a:r>
            <a:r>
              <a:rPr sz="1000" b="1" spc="3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0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Reserved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000" b="1" spc="-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4699" y="2815712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0164" y="2881482"/>
            <a:ext cx="83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37249" y="281572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3765" y="2881495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40" dirty="0">
                <a:latin typeface="Arial"/>
                <a:cs typeface="Arial"/>
              </a:rPr>
              <a:t>$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2149" y="2815700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7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3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38665" y="2881470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37249" y="327887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3096" y="3344644"/>
            <a:ext cx="83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60" dirty="0">
                <a:latin typeface="Arial"/>
                <a:cs typeface="Arial"/>
              </a:rPr>
              <a:t>*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4699" y="327887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41019" y="3344644"/>
            <a:ext cx="622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5" dirty="0"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72149" y="3279549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56882" y="3345320"/>
            <a:ext cx="654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35" dirty="0">
                <a:latin typeface="Arial"/>
                <a:cs typeface="Arial"/>
              </a:rPr>
              <a:t>\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7249" y="420517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17031" y="4270945"/>
            <a:ext cx="75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7249" y="374202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0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0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19126" y="3807795"/>
            <a:ext cx="711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latin typeface="Arial"/>
                <a:cs typeface="Arial"/>
              </a:rPr>
              <a:t>(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54699" y="420517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34481" y="4270945"/>
            <a:ext cx="75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4699" y="3742025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36576" y="3807795"/>
            <a:ext cx="711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72149" y="3743399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54279" y="3809170"/>
            <a:ext cx="70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Arial"/>
                <a:cs typeface="Arial"/>
              </a:rPr>
              <a:t>[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72149" y="4207249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1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1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54279" y="4273020"/>
            <a:ext cx="70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45975" y="2350406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34833" y="2416176"/>
            <a:ext cx="57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3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63425" y="2350394"/>
            <a:ext cx="835025" cy="320040"/>
          </a:xfrm>
          <a:custGeom>
            <a:avLst/>
            <a:gdLst/>
            <a:ahLst/>
            <a:cxnLst/>
            <a:rect l="l" t="t" r="r" b="b"/>
            <a:pathLst>
              <a:path w="835025" h="320039">
                <a:moveTo>
                  <a:pt x="781348" y="319499"/>
                </a:moveTo>
                <a:lnTo>
                  <a:pt x="53251" y="319499"/>
                </a:lnTo>
                <a:lnTo>
                  <a:pt x="32523" y="315315"/>
                </a:lnTo>
                <a:lnTo>
                  <a:pt x="15596" y="303903"/>
                </a:lnTo>
                <a:lnTo>
                  <a:pt x="4184" y="286976"/>
                </a:lnTo>
                <a:lnTo>
                  <a:pt x="0" y="266248"/>
                </a:lnTo>
                <a:lnTo>
                  <a:pt x="0" y="53250"/>
                </a:lnTo>
                <a:lnTo>
                  <a:pt x="4184" y="32523"/>
                </a:lnTo>
                <a:lnTo>
                  <a:pt x="15596" y="15596"/>
                </a:lnTo>
                <a:lnTo>
                  <a:pt x="32523" y="4184"/>
                </a:lnTo>
                <a:lnTo>
                  <a:pt x="53251" y="0"/>
                </a:lnTo>
                <a:lnTo>
                  <a:pt x="781348" y="0"/>
                </a:lnTo>
                <a:lnTo>
                  <a:pt x="819002" y="15596"/>
                </a:lnTo>
                <a:lnTo>
                  <a:pt x="834599" y="53250"/>
                </a:lnTo>
                <a:lnTo>
                  <a:pt x="834599" y="266248"/>
                </a:lnTo>
                <a:lnTo>
                  <a:pt x="830415" y="286976"/>
                </a:lnTo>
                <a:lnTo>
                  <a:pt x="819003" y="303903"/>
                </a:lnTo>
                <a:lnTo>
                  <a:pt x="802076" y="315315"/>
                </a:lnTo>
                <a:lnTo>
                  <a:pt x="781348" y="3194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29940" y="2416164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latin typeface="Arial"/>
                <a:cs typeface="Arial"/>
              </a:rPr>
              <a:t>^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7643400" y="7631"/>
            <a:ext cx="1484630" cy="604520"/>
            <a:chOff x="7643400" y="7631"/>
            <a:chExt cx="1484630" cy="604520"/>
          </a:xfrm>
        </p:grpSpPr>
        <p:sp>
          <p:nvSpPr>
            <p:cNvPr id="40" name="object 40"/>
            <p:cNvSpPr/>
            <p:nvPr/>
          </p:nvSpPr>
          <p:spPr>
            <a:xfrm>
              <a:off x="7648163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48163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Data Wrangling with Python</vt:lpstr>
      <vt:lpstr>Agenda</vt:lpstr>
      <vt:lpstr>Basics of HTML</vt:lpstr>
      <vt:lpstr>Look inside a Webpage!</vt:lpstr>
      <vt:lpstr>Look inside a Webpage!</vt:lpstr>
      <vt:lpstr>Explore a webpage using Inspect</vt:lpstr>
      <vt:lpstr>Regular Expressions</vt:lpstr>
      <vt:lpstr>Finding characters in a text</vt:lpstr>
      <vt:lpstr>Finding characters in a text</vt:lpstr>
      <vt:lpstr>Using quantiﬁers to match patterns</vt:lpstr>
      <vt:lpstr>Matching groups of characters</vt:lpstr>
      <vt:lpstr>Web Scraping with Python</vt:lpstr>
      <vt:lpstr>Basics of Web Scraping</vt:lpstr>
      <vt:lpstr>Let’s test our understanding by solving a problem!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with Python</dc:title>
  <cp:lastModifiedBy>BSEE22f11</cp:lastModifiedBy>
  <cp:revision>1</cp:revision>
  <dcterms:created xsi:type="dcterms:W3CDTF">2024-08-18T04:48:51Z</dcterms:created>
  <dcterms:modified xsi:type="dcterms:W3CDTF">2024-08-18T04:56:40Z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