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6"/>
  </p:notesMasterIdLst>
  <p:sldIdLst>
    <p:sldId id="257" r:id="rId2"/>
    <p:sldId id="256" r:id="rId3"/>
    <p:sldId id="258" r:id="rId4"/>
    <p:sldId id="327" r:id="rId5"/>
    <p:sldId id="328" r:id="rId6"/>
    <p:sldId id="337" r:id="rId7"/>
    <p:sldId id="329" r:id="rId8"/>
    <p:sldId id="330" r:id="rId9"/>
    <p:sldId id="332" r:id="rId10"/>
    <p:sldId id="333" r:id="rId11"/>
    <p:sldId id="336" r:id="rId12"/>
    <p:sldId id="334" r:id="rId13"/>
    <p:sldId id="338" r:id="rId14"/>
    <p:sldId id="33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 smtClean="0">
                <a:solidFill>
                  <a:srgbClr val="FFC000"/>
                </a:solidFill>
              </a:rPr>
              <a:t>. </a:t>
            </a:r>
            <a:r>
              <a:rPr lang="en-US" b="1" u="sng" dirty="0" smtClean="0">
                <a:solidFill>
                  <a:srgbClr val="FFC000"/>
                </a:solidFill>
              </a:rPr>
              <a:t>NEGATING 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Statements involving nested quantifiers can be negated by successively applying the </a:t>
            </a:r>
            <a:r>
              <a:rPr lang="en-US" sz="2000" dirty="0" smtClean="0"/>
              <a:t>De-Morgan’s rules </a:t>
            </a:r>
            <a:r>
              <a:rPr lang="en-US" sz="2000" dirty="0"/>
              <a:t>for negating statements involving a single quantifier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457200" indent="-457200">
              <a:buAutoNum type="alphaLcParenR"/>
            </a:pPr>
            <a:r>
              <a:rPr lang="en-US" sz="2000" dirty="0" smtClean="0"/>
              <a:t>Express </a:t>
            </a:r>
            <a:r>
              <a:rPr lang="en-US" sz="2000" dirty="0"/>
              <a:t>the negation of the statement ∀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(</a:t>
            </a:r>
            <a:r>
              <a:rPr lang="en-US" sz="2000" dirty="0" err="1"/>
              <a:t>xy</a:t>
            </a:r>
            <a:r>
              <a:rPr lang="en-US" sz="2000" dirty="0"/>
              <a:t> = 1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=¬[∀</a:t>
            </a:r>
            <a:r>
              <a:rPr lang="en-US" sz="2000" baseline="-25000" dirty="0"/>
              <a:t>x</a:t>
            </a:r>
            <a:r>
              <a:rPr lang="en-US" sz="2000" dirty="0">
                <a:solidFill>
                  <a:srgbClr val="FF0000"/>
                </a:solidFill>
              </a:rPr>
              <a:t>∃</a:t>
            </a:r>
            <a:r>
              <a:rPr lang="en-US" sz="2000" baseline="-25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sz="2000" dirty="0"/>
              <a:t>∃</a:t>
            </a:r>
            <a:r>
              <a:rPr lang="en-US" sz="2000" baseline="-25000" dirty="0"/>
              <a:t>x</a:t>
            </a:r>
            <a:r>
              <a:rPr lang="en-US" sz="2000" dirty="0" smtClean="0"/>
              <a:t>¬[</a:t>
            </a:r>
            <a:r>
              <a:rPr lang="en-US" sz="2000" dirty="0" smtClean="0">
                <a:solidFill>
                  <a:srgbClr val="FF0000"/>
                </a:solidFill>
              </a:rPr>
              <a:t>∃y(</a:t>
            </a:r>
            <a:r>
              <a:rPr lang="en-US" sz="2000" dirty="0" err="1" smtClean="0">
                <a:solidFill>
                  <a:srgbClr val="FF0000"/>
                </a:solidFill>
              </a:rPr>
              <a:t>xy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sz="2000" dirty="0"/>
              <a:t>∃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>
                <a:solidFill>
                  <a:srgbClr val="FF0000"/>
                </a:solidFill>
              </a:rPr>
              <a:t>¬(xy 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=</a:t>
            </a:r>
            <a:r>
              <a:rPr lang="en-US" sz="2000" dirty="0"/>
              <a:t> ∃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(xy!=1)</a:t>
            </a:r>
          </a:p>
          <a:p>
            <a:endParaRPr lang="en-US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b)</a:t>
            </a:r>
            <a:r>
              <a:rPr lang="es-ES" sz="2000" dirty="0"/>
              <a:t> ∃</a:t>
            </a:r>
            <a:r>
              <a:rPr lang="es-ES" sz="2000" baseline="-25000" dirty="0" err="1"/>
              <a:t>x</a:t>
            </a:r>
            <a:r>
              <a:rPr lang="es-ES" sz="2000" dirty="0" err="1"/>
              <a:t>∃</a:t>
            </a:r>
            <a:r>
              <a:rPr lang="es-ES" sz="2000" baseline="-25000" dirty="0" err="1"/>
              <a:t>y</a:t>
            </a:r>
            <a:r>
              <a:rPr lang="es-ES" sz="2000" dirty="0"/>
              <a:t> P(x, y) ∧ ∀</a:t>
            </a:r>
            <a:r>
              <a:rPr lang="es-ES" sz="2000" baseline="-25000" dirty="0" err="1"/>
              <a:t>x</a:t>
            </a:r>
            <a:r>
              <a:rPr lang="es-ES" sz="2000" dirty="0" err="1"/>
              <a:t>∀</a:t>
            </a:r>
            <a:r>
              <a:rPr lang="es-ES" sz="2000" baseline="-25000" dirty="0" err="1"/>
              <a:t>y</a:t>
            </a:r>
            <a:r>
              <a:rPr lang="es-ES" sz="2000" dirty="0"/>
              <a:t> Q(x, y</a:t>
            </a:r>
            <a:r>
              <a:rPr lang="es-ES" sz="2000" dirty="0" smtClean="0"/>
              <a:t>) </a:t>
            </a:r>
          </a:p>
          <a:p>
            <a:r>
              <a:rPr lang="es-ES" sz="2000" dirty="0" smtClean="0"/>
              <a:t>=</a:t>
            </a:r>
            <a:r>
              <a:rPr lang="es-ES" sz="2000" dirty="0"/>
              <a:t> </a:t>
            </a:r>
            <a:r>
              <a:rPr lang="es-ES" sz="2000" dirty="0" smtClean="0"/>
              <a:t>¬[∃</a:t>
            </a:r>
            <a:r>
              <a:rPr lang="es-ES" sz="2000" baseline="-25000" dirty="0" err="1"/>
              <a:t>x</a:t>
            </a:r>
            <a:r>
              <a:rPr lang="es-ES" sz="2000" dirty="0" err="1"/>
              <a:t>∃</a:t>
            </a:r>
            <a:r>
              <a:rPr lang="es-ES" sz="2000" baseline="-25000" dirty="0" err="1"/>
              <a:t>y</a:t>
            </a:r>
            <a:r>
              <a:rPr lang="es-ES" sz="2000" dirty="0"/>
              <a:t> P(x, y) ∧ ∀</a:t>
            </a:r>
            <a:r>
              <a:rPr lang="es-ES" sz="2000" baseline="-25000" dirty="0" err="1"/>
              <a:t>x</a:t>
            </a:r>
            <a:r>
              <a:rPr lang="es-ES" sz="2000" dirty="0" err="1"/>
              <a:t>∀</a:t>
            </a:r>
            <a:r>
              <a:rPr lang="es-ES" sz="2000" baseline="-25000" dirty="0" err="1"/>
              <a:t>y</a:t>
            </a:r>
            <a:r>
              <a:rPr lang="es-ES" sz="2000" dirty="0"/>
              <a:t> Q(x, y</a:t>
            </a:r>
            <a:r>
              <a:rPr lang="es-ES" sz="2000" dirty="0" smtClean="0"/>
              <a:t>)]</a:t>
            </a:r>
          </a:p>
          <a:p>
            <a:r>
              <a:rPr lang="en-US" sz="2000" dirty="0" smtClean="0"/>
              <a:t>=¬[∃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 P(x, y</a:t>
            </a:r>
            <a:r>
              <a:rPr lang="en-US" sz="2000" dirty="0" smtClean="0"/>
              <a:t>)] </a:t>
            </a:r>
            <a:r>
              <a:rPr lang="en-US" sz="2000" dirty="0"/>
              <a:t>∨ </a:t>
            </a:r>
            <a:r>
              <a:rPr lang="en-US" sz="2000" dirty="0" smtClean="0"/>
              <a:t>¬[∀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/>
              <a:t> Q(x, y</a:t>
            </a:r>
            <a:r>
              <a:rPr lang="en-US" sz="2000" dirty="0" smtClean="0"/>
              <a:t>)] </a:t>
            </a:r>
          </a:p>
          <a:p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/>
              <a:t>x</a:t>
            </a:r>
            <a:r>
              <a:rPr lang="en-US" sz="2000" dirty="0"/>
              <a:t>¬∃</a:t>
            </a:r>
            <a:r>
              <a:rPr lang="en-US" sz="2000" baseline="-25000" dirty="0"/>
              <a:t>y</a:t>
            </a:r>
            <a:r>
              <a:rPr lang="en-US" sz="2000" dirty="0"/>
              <a:t> P(x, y) ∨ ∃</a:t>
            </a:r>
            <a:r>
              <a:rPr lang="en-US" sz="2000" baseline="-25000" dirty="0"/>
              <a:t>x</a:t>
            </a:r>
            <a:r>
              <a:rPr lang="en-US" sz="2000" dirty="0"/>
              <a:t>¬∀</a:t>
            </a:r>
            <a:r>
              <a:rPr lang="en-US" sz="2000" baseline="-25000" dirty="0"/>
              <a:t>y</a:t>
            </a:r>
            <a:r>
              <a:rPr lang="en-US" sz="2000" dirty="0"/>
              <a:t> Q(x, y) </a:t>
            </a:r>
            <a:endParaRPr lang="en-US" sz="2000" dirty="0" smtClean="0"/>
          </a:p>
          <a:p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/>
              <a:t> ¬P(x, y) ∨ ∃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 ¬ Q(x, y)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340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94" y="388189"/>
            <a:ext cx="7393506" cy="332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0067" y="4308168"/>
            <a:ext cx="219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∀x ∃y P(x, y)</a:t>
            </a:r>
          </a:p>
          <a:p>
            <a:r>
              <a:rPr lang="en-US" dirty="0" smtClean="0"/>
              <a:t>=¬[</a:t>
            </a:r>
            <a:r>
              <a:rPr lang="en-US" dirty="0"/>
              <a:t>∀x ∃y P(x</a:t>
            </a:r>
            <a:r>
              <a:rPr lang="en-US" dirty="0" smtClean="0"/>
              <a:t>, y)]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∃</a:t>
            </a:r>
            <a:r>
              <a:rPr lang="en-US" baseline="-25000" dirty="0" smtClean="0"/>
              <a:t>x</a:t>
            </a:r>
            <a:r>
              <a:rPr lang="en-US" dirty="0" smtClean="0"/>
              <a:t>¬</a:t>
            </a:r>
            <a:r>
              <a:rPr lang="en-US" dirty="0"/>
              <a:t>∃y </a:t>
            </a:r>
            <a:r>
              <a:rPr lang="en-US" dirty="0" smtClean="0"/>
              <a:t>P(x, y)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b="1" dirty="0"/>
              <a:t>∃</a:t>
            </a:r>
            <a:r>
              <a:rPr lang="en-US" b="1" baseline="-25000" dirty="0" smtClean="0"/>
              <a:t>x</a:t>
            </a:r>
            <a:r>
              <a:rPr lang="en-US" b="1" dirty="0"/>
              <a:t> </a:t>
            </a:r>
            <a:r>
              <a:rPr lang="en-US" b="1" dirty="0" smtClean="0"/>
              <a:t>∀</a:t>
            </a:r>
            <a:r>
              <a:rPr lang="en-US" b="1" baseline="-25000" dirty="0" smtClean="0"/>
              <a:t>y</a:t>
            </a:r>
            <a:r>
              <a:rPr lang="en-US" b="1" dirty="0"/>
              <a:t> </a:t>
            </a:r>
            <a:r>
              <a:rPr lang="en-US" b="1" dirty="0" smtClean="0"/>
              <a:t>¬</a:t>
            </a:r>
            <a:r>
              <a:rPr lang="en-US" b="1" dirty="0"/>
              <a:t> P(x</a:t>
            </a:r>
            <a:r>
              <a:rPr lang="en-US" b="1" dirty="0" smtClean="0"/>
              <a:t>, y</a:t>
            </a:r>
            <a:r>
              <a:rPr lang="en-US" b="1" dirty="0"/>
              <a:t>)</a:t>
            </a:r>
            <a:endParaRPr lang="en-US" b="1" baseline="-25000" dirty="0"/>
          </a:p>
          <a:p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1190445" y="1673525"/>
            <a:ext cx="1436349" cy="34764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0068" y="4308168"/>
            <a:ext cx="2346385" cy="13421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3914" y="4308168"/>
            <a:ext cx="219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∃</a:t>
            </a:r>
            <a:r>
              <a:rPr lang="en-US" baseline="-25000" dirty="0"/>
              <a:t>x</a:t>
            </a:r>
            <a:r>
              <a:rPr lang="en-US" dirty="0"/>
              <a:t> ∀</a:t>
            </a:r>
            <a:r>
              <a:rPr lang="en-US" baseline="-25000" dirty="0"/>
              <a:t>y </a:t>
            </a:r>
            <a:r>
              <a:rPr lang="en-US" dirty="0"/>
              <a:t>P(x</a:t>
            </a:r>
            <a:r>
              <a:rPr lang="en-US" dirty="0" smtClean="0"/>
              <a:t>, y)</a:t>
            </a:r>
          </a:p>
          <a:p>
            <a:r>
              <a:rPr lang="en-US" dirty="0" smtClean="0"/>
              <a:t>=¬[∃</a:t>
            </a:r>
            <a:r>
              <a:rPr lang="en-US" baseline="-25000" dirty="0" smtClean="0"/>
              <a:t>x</a:t>
            </a:r>
            <a:r>
              <a:rPr lang="en-US" dirty="0" smtClean="0"/>
              <a:t> ∀</a:t>
            </a:r>
            <a:r>
              <a:rPr lang="en-US" baseline="-25000" dirty="0" smtClean="0"/>
              <a:t>y</a:t>
            </a:r>
            <a:r>
              <a:rPr lang="en-US" dirty="0" smtClean="0"/>
              <a:t> P(x, y)]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¬</a:t>
            </a:r>
            <a:r>
              <a:rPr lang="en-US" dirty="0"/>
              <a:t>∀</a:t>
            </a:r>
            <a:r>
              <a:rPr lang="en-US" baseline="-25000" dirty="0"/>
              <a:t>y</a:t>
            </a:r>
            <a:r>
              <a:rPr lang="en-US" dirty="0"/>
              <a:t> P(x</a:t>
            </a:r>
            <a:r>
              <a:rPr lang="en-US" dirty="0" smtClean="0"/>
              <a:t>, 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smtClean="0"/>
              <a:t>=</a:t>
            </a:r>
            <a:r>
              <a:rPr lang="en-US" b="1" dirty="0"/>
              <a:t> ∀</a:t>
            </a:r>
            <a:r>
              <a:rPr lang="en-US" b="1" baseline="-25000" dirty="0"/>
              <a:t>x</a:t>
            </a:r>
            <a:r>
              <a:rPr lang="en-US" b="1" dirty="0" smtClean="0"/>
              <a:t> ∃</a:t>
            </a:r>
            <a:r>
              <a:rPr lang="en-US" b="1" baseline="-25000" dirty="0" smtClean="0"/>
              <a:t>y</a:t>
            </a:r>
            <a:r>
              <a:rPr lang="en-US" b="1" dirty="0" smtClean="0"/>
              <a:t> ¬</a:t>
            </a:r>
            <a:r>
              <a:rPr lang="en-US" b="1" dirty="0"/>
              <a:t> P(x</a:t>
            </a:r>
            <a:r>
              <a:rPr lang="en-US" b="1" dirty="0" smtClean="0"/>
              <a:t>, y</a:t>
            </a:r>
            <a:r>
              <a:rPr lang="en-US" b="1" dirty="0"/>
              <a:t>)</a:t>
            </a:r>
            <a:endParaRPr lang="en-US" b="1" baseline="-25000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3915" y="4308168"/>
            <a:ext cx="2346385" cy="13421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10020300" y="2355011"/>
            <a:ext cx="883489" cy="2691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9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  Translate </a:t>
            </a:r>
            <a:r>
              <a:rPr lang="en-US" sz="2000" dirty="0"/>
              <a:t>the </a:t>
            </a:r>
            <a:r>
              <a:rPr lang="en-US" sz="2000" dirty="0" smtClean="0"/>
              <a:t>statement: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b="1" dirty="0" smtClean="0"/>
              <a:t>[</a:t>
            </a:r>
            <a:r>
              <a:rPr lang="en-US" sz="2000" dirty="0" smtClean="0"/>
              <a:t>C(x</a:t>
            </a:r>
            <a:r>
              <a:rPr lang="en-US" sz="2000" dirty="0"/>
              <a:t>) ∨ ∃</a:t>
            </a:r>
            <a:r>
              <a:rPr lang="en-US" sz="2000" baseline="-25000" dirty="0"/>
              <a:t>y</a:t>
            </a:r>
            <a:r>
              <a:rPr lang="en-US" sz="2000" dirty="0"/>
              <a:t>(C(y) ∧ F (x, y</a:t>
            </a:r>
            <a:r>
              <a:rPr lang="en-US" sz="2000" dirty="0" smtClean="0"/>
              <a:t>))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/>
              <a:t>into English, </a:t>
            </a:r>
            <a:r>
              <a:rPr lang="en-US" sz="2000" dirty="0" smtClean="0"/>
              <a:t>where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C(x) is “x has a computer,”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F </a:t>
            </a:r>
            <a:r>
              <a:rPr lang="en-US" sz="2000" dirty="0"/>
              <a:t>(x, y) is “x and y are friends,” and the domain for both x and y consists of all students in </a:t>
            </a:r>
            <a:r>
              <a:rPr lang="en-US" sz="2000" dirty="0" smtClean="0"/>
              <a:t>   your </a:t>
            </a:r>
            <a:r>
              <a:rPr lang="en-US" sz="2000" dirty="0"/>
              <a:t>school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u="sng" dirty="0"/>
              <a:t>Solution: </a:t>
            </a:r>
            <a:endParaRPr lang="en-US" sz="2000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statement says that </a:t>
            </a:r>
            <a:r>
              <a:rPr lang="en-US" sz="2000" dirty="0" smtClean="0"/>
              <a:t> “for </a:t>
            </a:r>
            <a:r>
              <a:rPr lang="en-US" sz="2000" dirty="0"/>
              <a:t>every student x in your school, x has a computer or there is a student y such that y has a computer and x and y are friends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 other words, </a:t>
            </a:r>
            <a:r>
              <a:rPr lang="en-US" sz="2000" dirty="0" smtClean="0"/>
              <a:t>“</a:t>
            </a:r>
            <a:r>
              <a:rPr lang="en-US" sz="2000" i="1" dirty="0" smtClean="0"/>
              <a:t>Every </a:t>
            </a:r>
            <a:r>
              <a:rPr lang="en-US" sz="2000" i="1" dirty="0"/>
              <a:t>student in your school has a computer or has a friend who has a </a:t>
            </a:r>
            <a:r>
              <a:rPr lang="en-US" sz="2000" i="1" dirty="0" smtClean="0"/>
              <a:t>computer”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20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  Translate </a:t>
            </a:r>
            <a:r>
              <a:rPr lang="en-US" sz="2000" dirty="0"/>
              <a:t>the </a:t>
            </a:r>
            <a:r>
              <a:rPr lang="en-US" sz="2000" dirty="0" smtClean="0"/>
              <a:t>statement: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b="1" dirty="0" smtClean="0"/>
              <a:t>[</a:t>
            </a:r>
            <a:r>
              <a:rPr lang="en-US" sz="2000" dirty="0"/>
              <a:t>S</a:t>
            </a:r>
            <a:r>
              <a:rPr lang="en-US" sz="2000" dirty="0" smtClean="0"/>
              <a:t>(x</a:t>
            </a:r>
            <a:r>
              <a:rPr lang="en-US" sz="2000" dirty="0"/>
              <a:t>) ∨ 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(S(y</a:t>
            </a:r>
            <a:r>
              <a:rPr lang="en-US" sz="2000" dirty="0"/>
              <a:t>) ∧ F (x, y</a:t>
            </a:r>
            <a:r>
              <a:rPr lang="en-US" sz="2000" dirty="0" smtClean="0"/>
              <a:t>))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/>
              <a:t>into English, </a:t>
            </a:r>
            <a:r>
              <a:rPr lang="en-US" sz="2000" dirty="0" smtClean="0"/>
              <a:t>where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(x</a:t>
            </a:r>
            <a:r>
              <a:rPr lang="en-US" sz="2000" dirty="0"/>
              <a:t>) is “x </a:t>
            </a:r>
            <a:r>
              <a:rPr lang="en-US" sz="2000" dirty="0" smtClean="0"/>
              <a:t>uses snapchat”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F </a:t>
            </a:r>
            <a:r>
              <a:rPr lang="en-US" sz="2000" dirty="0"/>
              <a:t>(x, y) is “x and y are friends,” and the domain for both x and y consists of all students in </a:t>
            </a:r>
            <a:r>
              <a:rPr lang="en-US" sz="2000" dirty="0" smtClean="0"/>
              <a:t>   your </a:t>
            </a:r>
            <a:r>
              <a:rPr lang="en-US" sz="2000" dirty="0"/>
              <a:t>school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u="sng" dirty="0"/>
              <a:t>Solution: </a:t>
            </a:r>
            <a:endParaRPr lang="en-US" sz="2000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statement says that </a:t>
            </a:r>
            <a:r>
              <a:rPr lang="en-US" sz="2000" dirty="0" smtClean="0"/>
              <a:t> “for </a:t>
            </a:r>
            <a:r>
              <a:rPr lang="en-US" sz="2000" dirty="0"/>
              <a:t>every student x in your school, </a:t>
            </a:r>
            <a:r>
              <a:rPr lang="en-US" sz="2000" dirty="0" smtClean="0"/>
              <a:t>x  either uses snapchat or there is a student y such that y uses snapchat and y and x are friends.”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 other words, </a:t>
            </a:r>
            <a:r>
              <a:rPr lang="en-US" sz="2000" dirty="0" smtClean="0"/>
              <a:t>“</a:t>
            </a:r>
            <a:r>
              <a:rPr lang="en-US" sz="2000" i="1" dirty="0" smtClean="0"/>
              <a:t>Every </a:t>
            </a:r>
            <a:r>
              <a:rPr lang="en-US" sz="2000" i="1" dirty="0"/>
              <a:t>student in your school </a:t>
            </a:r>
            <a:r>
              <a:rPr lang="en-US" sz="2000" i="1" dirty="0" smtClean="0"/>
              <a:t>either uses snapchat or are friends with a student who uses snapchat”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669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dirty="0"/>
              <a:t>. Translate the </a:t>
            </a:r>
            <a:r>
              <a:rPr lang="en-US" sz="2000" dirty="0" smtClean="0"/>
              <a:t>statement</a:t>
            </a:r>
          </a:p>
          <a:p>
            <a:r>
              <a:rPr lang="pl-PL" sz="2000" dirty="0" smtClean="0"/>
              <a:t>∃</a:t>
            </a:r>
            <a:r>
              <a:rPr lang="pl-PL" sz="2000" baseline="-25000" dirty="0"/>
              <a:t>x</a:t>
            </a:r>
            <a:r>
              <a:rPr lang="pl-PL" sz="2000" dirty="0"/>
              <a:t>∀</a:t>
            </a:r>
            <a:r>
              <a:rPr lang="pl-PL" sz="2000" baseline="-25000" dirty="0"/>
              <a:t>y</a:t>
            </a:r>
            <a:r>
              <a:rPr lang="pl-PL" sz="2000" dirty="0"/>
              <a:t>∀</a:t>
            </a:r>
            <a:r>
              <a:rPr lang="pl-PL" sz="2000" baseline="-25000" dirty="0"/>
              <a:t>z</a:t>
            </a:r>
            <a:r>
              <a:rPr lang="pl-PL" sz="2000" dirty="0"/>
              <a:t>((F (x, y) ∧ F (x, z) ∧ (y </a:t>
            </a:r>
            <a:r>
              <a:rPr lang="en-US" sz="2000" dirty="0" smtClean="0"/>
              <a:t>!</a:t>
            </a:r>
            <a:r>
              <a:rPr lang="pl-PL" sz="2000" dirty="0" smtClean="0"/>
              <a:t>= </a:t>
            </a:r>
            <a:r>
              <a:rPr lang="pl-PL" sz="2000" dirty="0"/>
              <a:t>z)) → ¬F (y,z</a:t>
            </a:r>
            <a:r>
              <a:rPr lang="pl-PL" sz="2000" dirty="0" smtClean="0"/>
              <a:t>))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into </a:t>
            </a:r>
            <a:r>
              <a:rPr lang="en-US" sz="2000" dirty="0"/>
              <a:t>English, where F (a</a:t>
            </a:r>
            <a:r>
              <a:rPr lang="en-US" sz="2000" dirty="0" smtClean="0"/>
              <a:t>, b</a:t>
            </a:r>
            <a:r>
              <a:rPr lang="en-US" sz="2000" dirty="0"/>
              <a:t>) means a and b are friends and the domain for x, y, and z consists of all students in your school</a:t>
            </a:r>
            <a:r>
              <a:rPr lang="en-US" sz="2000" dirty="0" smtClean="0"/>
              <a:t>.</a:t>
            </a:r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/>
              <a:t>We first examine the expression (F (x, y) ∧ F (x, z) ∧ (y </a:t>
            </a:r>
            <a:r>
              <a:rPr lang="en-US" sz="2000" dirty="0" smtClean="0"/>
              <a:t>= </a:t>
            </a:r>
            <a:r>
              <a:rPr lang="en-US" sz="2000" dirty="0"/>
              <a:t>z)) → ¬F (y, z). This expression says that if students x and y are friends, and students x and z are friends, and furthermore, if y and z are not the same student, then y and z are not friends.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follows that the original statement, which is triply quantified, says that </a:t>
            </a:r>
            <a:r>
              <a:rPr lang="en-US" sz="2000" dirty="0" smtClean="0"/>
              <a:t>“there </a:t>
            </a:r>
            <a:r>
              <a:rPr lang="en-US" sz="2000" dirty="0"/>
              <a:t>is a student x such that for all students y and all students z other than y, if x and y are friends and x and z are friends, then y and z are not friends. In other words,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“</a:t>
            </a:r>
            <a:r>
              <a:rPr lang="en-US" sz="2000" i="1" dirty="0"/>
              <a:t>T</a:t>
            </a:r>
            <a:r>
              <a:rPr lang="en-US" sz="2000" i="1" dirty="0" smtClean="0"/>
              <a:t>here </a:t>
            </a:r>
            <a:r>
              <a:rPr lang="en-US" sz="2000" i="1" dirty="0"/>
              <a:t>is a student none of whose friends are also friends with each other</a:t>
            </a:r>
            <a:r>
              <a:rPr lang="en-US" sz="2000" i="1" dirty="0" smtClean="0"/>
              <a:t>.”</a:t>
            </a:r>
            <a:endParaRPr lang="en-US" sz="2000" i="1" u="sng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485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0885" y="1562141"/>
            <a:ext cx="7827035" cy="4813538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lgerian" panose="04020705040A02060702" pitchFamily="82" charset="0"/>
              </a:rPr>
              <a:t>Predicate logic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2.Nested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3.Translation From English</a:t>
            </a: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Algerian" panose="04020705040A02060702" pitchFamily="82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“The sum of any two positive real number is positive”</a:t>
            </a:r>
          </a:p>
          <a:p>
            <a:endParaRPr lang="en-US" sz="2000" dirty="0" smtClean="0"/>
          </a:p>
          <a:p>
            <a:r>
              <a:rPr lang="en-US" sz="2000" dirty="0" smtClean="0"/>
              <a:t>This assertion can be restated as: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/>
              <a:t>“for ever x and for </a:t>
            </a:r>
            <a:r>
              <a:rPr lang="en-US" sz="2000" smtClean="0"/>
              <a:t>every y , If </a:t>
            </a:r>
            <a:r>
              <a:rPr lang="en-US" sz="2000" dirty="0" smtClean="0"/>
              <a:t>x&gt;0 and y&gt;0, then x+y&gt;0”</a:t>
            </a:r>
          </a:p>
          <a:p>
            <a:endParaRPr lang="en-US" sz="2000" dirty="0"/>
          </a:p>
          <a:p>
            <a:r>
              <a:rPr lang="en-US" sz="2000" dirty="0" smtClean="0"/>
              <a:t>Let,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p(x, y) : “(x&gt;0)^(y&gt;0)</a:t>
            </a:r>
            <a:r>
              <a:rPr lang="en-US" sz="2000" dirty="0" smtClean="0">
                <a:sym typeface="Wingdings" panose="05000000000000000000" pitchFamily="2" charset="2"/>
              </a:rPr>
              <a:t>(x+y)&gt;0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given statement says that the sum of any two positive real number is positive, so we need two Universal quantifiers.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                         </a:t>
            </a:r>
            <a:r>
              <a:rPr lang="en-US" sz="4400" dirty="0" smtClean="0"/>
              <a:t>∀</a:t>
            </a:r>
            <a:r>
              <a:rPr lang="en-US" sz="4400" baseline="-25000" dirty="0" smtClean="0"/>
              <a:t>x </a:t>
            </a:r>
            <a:r>
              <a:rPr lang="en-US" sz="4400" dirty="0" smtClean="0"/>
              <a:t>∀</a:t>
            </a:r>
            <a:r>
              <a:rPr lang="en-US" sz="4400" baseline="-25000" dirty="0" smtClean="0"/>
              <a:t>y </a:t>
            </a:r>
            <a:r>
              <a:rPr lang="en-US" sz="4400" dirty="0" smtClean="0"/>
              <a:t>[p(x , y)]</a:t>
            </a:r>
            <a:endParaRPr lang="en-US" sz="1600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37152" y="5738623"/>
            <a:ext cx="4494362" cy="81951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“Some student in your class has taken some computer </a:t>
            </a:r>
            <a:r>
              <a:rPr lang="en-US" sz="2000" dirty="0" smtClean="0"/>
              <a:t>training course”</a:t>
            </a:r>
          </a:p>
          <a:p>
            <a:endParaRPr lang="en-US" sz="2000" dirty="0" smtClean="0"/>
          </a:p>
          <a:p>
            <a:r>
              <a:rPr lang="en-US" sz="2000" dirty="0" smtClean="0"/>
              <a:t>Restating above statement as:</a:t>
            </a:r>
          </a:p>
          <a:p>
            <a:endParaRPr lang="en-US" sz="2000" dirty="0"/>
          </a:p>
          <a:p>
            <a:r>
              <a:rPr lang="en-US" sz="2000" dirty="0" smtClean="0"/>
              <a:t>“For some student x ,there exist a computer training course y such that x has taken y”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Q(x</a:t>
            </a:r>
            <a:r>
              <a:rPr lang="en-US" sz="2000" dirty="0"/>
              <a:t>, y) : </a:t>
            </a:r>
            <a:r>
              <a:rPr lang="en-US" sz="2000" dirty="0" smtClean="0"/>
              <a:t>“Student x has taken training y”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		</a:t>
            </a:r>
            <a:r>
              <a:rPr lang="en-US" sz="5400" dirty="0" smtClean="0"/>
              <a:t>∃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∃</a:t>
            </a:r>
            <a:r>
              <a:rPr lang="en-US" sz="5400" baseline="-25000" dirty="0"/>
              <a:t>y</a:t>
            </a:r>
            <a:r>
              <a:rPr lang="en-US" sz="5400" baseline="-25000" dirty="0" smtClean="0"/>
              <a:t> </a:t>
            </a:r>
            <a:r>
              <a:rPr lang="en-US" sz="5400" dirty="0" smtClean="0"/>
              <a:t>[Q(x , y)]</a:t>
            </a:r>
            <a:r>
              <a:rPr lang="en-US" sz="5400" dirty="0" smtClean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40668" y="5095923"/>
            <a:ext cx="4477110" cy="1035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“If a person is female and is a parent , then this person is someone’s mother”</a:t>
            </a:r>
          </a:p>
          <a:p>
            <a:endParaRPr lang="en-US" sz="2000" dirty="0"/>
          </a:p>
          <a:p>
            <a:r>
              <a:rPr lang="en-US" sz="2000" dirty="0" smtClean="0"/>
              <a:t>Restating above statement as: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“For every person x, if x is a female and person x is a parent , then there exist a 	  	  person y such that person x is the mother of y.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F(x)     : “x is female”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P(x)     : “ x is parent”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M(x</a:t>
            </a:r>
            <a:r>
              <a:rPr lang="en-US" sz="2000" dirty="0"/>
              <a:t>, y) : </a:t>
            </a:r>
            <a:r>
              <a:rPr lang="en-US" sz="2000" dirty="0" smtClean="0"/>
              <a:t>“x is the mother of y”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                    </a:t>
            </a:r>
            <a:r>
              <a:rPr lang="en-US" sz="3600" b="1" dirty="0" smtClean="0">
                <a:sym typeface="Wingdings" panose="05000000000000000000" pitchFamily="2" charset="2"/>
              </a:rPr>
              <a:t>=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b="1" dirty="0"/>
              <a:t>∀</a:t>
            </a:r>
            <a:r>
              <a:rPr lang="en-US" sz="3200" b="1" baseline="-25000" dirty="0" smtClean="0"/>
              <a:t>x</a:t>
            </a:r>
            <a:r>
              <a:rPr lang="en-US" sz="3200" b="1" dirty="0" smtClean="0">
                <a:sym typeface="Wingdings" panose="05000000000000000000" pitchFamily="2" charset="2"/>
              </a:rPr>
              <a:t>[(F(x)^P(x))</a:t>
            </a:r>
            <a:r>
              <a:rPr lang="en-US" sz="3200" b="1" dirty="0"/>
              <a:t> ∃</a:t>
            </a:r>
            <a:r>
              <a:rPr lang="en-US" sz="3200" b="1" baseline="-25000" dirty="0" smtClean="0"/>
              <a:t>y</a:t>
            </a:r>
            <a:r>
              <a:rPr lang="en-US" sz="3200" b="1" dirty="0" smtClean="0">
                <a:sym typeface="Wingdings" panose="05000000000000000000" pitchFamily="2" charset="2"/>
              </a:rPr>
              <a:t>M( x, y)]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b="1" dirty="0" smtClean="0">
                <a:sym typeface="Wingdings" panose="05000000000000000000" pitchFamily="2" charset="2"/>
              </a:rPr>
              <a:t>					 =</a:t>
            </a:r>
            <a:r>
              <a:rPr lang="en-US" sz="3200" b="1" dirty="0"/>
              <a:t>∀</a:t>
            </a:r>
            <a:r>
              <a:rPr lang="en-US" sz="3200" b="1" baseline="-25000" dirty="0" smtClean="0"/>
              <a:t>x </a:t>
            </a:r>
            <a:r>
              <a:rPr lang="en-US" sz="3200" b="1" dirty="0" smtClean="0"/>
              <a:t>∃</a:t>
            </a:r>
            <a:r>
              <a:rPr lang="en-US" sz="3200" b="1" baseline="-25000" dirty="0"/>
              <a:t>y </a:t>
            </a:r>
            <a:r>
              <a:rPr lang="en-US" sz="3200" b="1" dirty="0" smtClean="0">
                <a:sym typeface="Wingdings" panose="05000000000000000000" pitchFamily="2" charset="2"/>
              </a:rPr>
              <a:t>[(</a:t>
            </a:r>
            <a:r>
              <a:rPr lang="en-US" sz="3200" b="1" dirty="0">
                <a:sym typeface="Wingdings" panose="05000000000000000000" pitchFamily="2" charset="2"/>
              </a:rPr>
              <a:t>F(x)^P(x))</a:t>
            </a:r>
            <a:r>
              <a:rPr lang="en-US" sz="3200" b="1" dirty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M( x, y</a:t>
            </a:r>
            <a:r>
              <a:rPr lang="en-US" sz="3200" b="1" dirty="0">
                <a:sym typeface="Wingdings" panose="05000000000000000000" pitchFamily="2" charset="2"/>
              </a:rPr>
              <a:t>)]</a:t>
            </a:r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65909" y="5370361"/>
            <a:ext cx="6180347" cy="1196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r>
              <a:rPr lang="en-US" sz="2000" dirty="0" smtClean="0"/>
              <a:t>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“There is a man that has taken a flight on every airline in the world”</a:t>
            </a:r>
          </a:p>
          <a:p>
            <a:endParaRPr lang="en-US" sz="2000" dirty="0"/>
          </a:p>
          <a:p>
            <a:r>
              <a:rPr lang="en-US" sz="2000" dirty="0" smtClean="0"/>
              <a:t>Restating above statement as: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“There is a man x, for all airlines a ,there exist a flight f such that x has taken flight f”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P(x, f)     : “x has taken flight f”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Q(f, a)     : “ f is a flight on airline a”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b="1" dirty="0" smtClean="0">
                <a:sym typeface="Wingdings" panose="05000000000000000000" pitchFamily="2" charset="2"/>
              </a:rPr>
              <a:t>					 =</a:t>
            </a:r>
            <a:r>
              <a:rPr lang="en-US" sz="3200" b="1" dirty="0" smtClean="0"/>
              <a:t>∃</a:t>
            </a:r>
            <a:r>
              <a:rPr lang="en-US" sz="3200" b="1" baseline="-25000" dirty="0"/>
              <a:t>x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∀</a:t>
            </a:r>
            <a:r>
              <a:rPr lang="en-US" sz="3200" b="1" baseline="-25000" dirty="0" smtClean="0"/>
              <a:t>a</a:t>
            </a:r>
            <a:r>
              <a:rPr lang="en-US" sz="3200" b="1" dirty="0"/>
              <a:t> </a:t>
            </a:r>
            <a:r>
              <a:rPr lang="en-US" sz="3200" b="1" dirty="0" smtClean="0"/>
              <a:t>∃</a:t>
            </a:r>
            <a:r>
              <a:rPr lang="en-US" sz="3200" b="1" baseline="-25000" dirty="0" smtClean="0"/>
              <a:t>f</a:t>
            </a:r>
            <a:r>
              <a:rPr lang="en-US" sz="3200" b="1" dirty="0" smtClean="0">
                <a:sym typeface="Wingdings" panose="05000000000000000000" pitchFamily="2" charset="2"/>
              </a:rPr>
              <a:t>[(P(x, f) ^ Q( </a:t>
            </a:r>
            <a:r>
              <a:rPr lang="en-US" sz="3200" b="1" dirty="0">
                <a:sym typeface="Wingdings" panose="05000000000000000000" pitchFamily="2" charset="2"/>
              </a:rPr>
              <a:t>f</a:t>
            </a:r>
            <a:r>
              <a:rPr lang="en-US" sz="3200" b="1" dirty="0" smtClean="0">
                <a:sym typeface="Wingdings" panose="05000000000000000000" pitchFamily="2" charset="2"/>
              </a:rPr>
              <a:t>, </a:t>
            </a:r>
            <a:r>
              <a:rPr lang="en-US" sz="3200" b="1" dirty="0">
                <a:sym typeface="Wingdings" panose="05000000000000000000" pitchFamily="2" charset="2"/>
              </a:rPr>
              <a:t>a</a:t>
            </a:r>
            <a:r>
              <a:rPr lang="en-US" sz="3200" b="1" dirty="0" smtClean="0">
                <a:sym typeface="Wingdings" panose="05000000000000000000" pitchFamily="2" charset="2"/>
              </a:rPr>
              <a:t>)]</a:t>
            </a:r>
            <a:endParaRPr lang="en-US" sz="3200" b="1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3765" y="4672306"/>
            <a:ext cx="6180347" cy="1196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Let,</a:t>
            </a:r>
          </a:p>
          <a:p>
            <a:r>
              <a:rPr lang="en-US" sz="2000" dirty="0" smtClean="0"/>
              <a:t>L(x, y):  “x loves y”</a:t>
            </a:r>
          </a:p>
          <a:p>
            <a:endParaRPr lang="en-US" sz="2000" dirty="0"/>
          </a:p>
          <a:p>
            <a:pPr marL="457200" indent="-457200">
              <a:buAutoNum type="alphaLcParenR"/>
            </a:pPr>
            <a:r>
              <a:rPr lang="en-US" sz="2000" dirty="0" smtClean="0"/>
              <a:t>“Everyone Loves Somebody”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=For every person x, there exist person y such that x loves 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 smtClean="0"/>
              <a:t>∃</a:t>
            </a:r>
            <a:r>
              <a:rPr lang="en-US" baseline="-25000" dirty="0"/>
              <a:t>y</a:t>
            </a:r>
            <a:r>
              <a:rPr lang="en-US" dirty="0" smtClean="0"/>
              <a:t>L(x, y)</a:t>
            </a:r>
          </a:p>
          <a:p>
            <a:endParaRPr lang="en-US" dirty="0" smtClean="0"/>
          </a:p>
          <a:p>
            <a:pPr marL="342900" indent="-342900">
              <a:buAutoNum type="alphaLcParenR" startAt="2"/>
            </a:pPr>
            <a:r>
              <a:rPr lang="en-US" dirty="0" smtClean="0"/>
              <a:t>“</a:t>
            </a:r>
            <a:r>
              <a:rPr lang="en-US" sz="2000" dirty="0" smtClean="0"/>
              <a:t>Someone Loves Somebody”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=There exist some person x and some person y such that x loves 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=∃</a:t>
            </a:r>
            <a:r>
              <a:rPr lang="en-US" sz="2000" baseline="-25000" dirty="0" smtClean="0"/>
              <a:t>x</a:t>
            </a:r>
            <a:r>
              <a:rPr lang="en-US" sz="2000" dirty="0"/>
              <a:t>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L(x, y)</a:t>
            </a:r>
          </a:p>
          <a:p>
            <a:endParaRPr lang="en-US" dirty="0"/>
          </a:p>
          <a:p>
            <a:pPr marL="342900" indent="-342900">
              <a:buAutoNum type="alphaLcParenR" startAt="3"/>
            </a:pPr>
            <a:r>
              <a:rPr lang="en-US" dirty="0" smtClean="0"/>
              <a:t>“Someone is loved by everyone”</a:t>
            </a:r>
          </a:p>
          <a:p>
            <a:r>
              <a:rPr lang="en-US" dirty="0"/>
              <a:t>	</a:t>
            </a:r>
            <a:r>
              <a:rPr lang="en-US" dirty="0" smtClean="0"/>
              <a:t>=There exist some person y for all x such that x loves y.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∃</a:t>
            </a:r>
            <a:r>
              <a:rPr lang="en-US" baseline="-25000" dirty="0"/>
              <a:t>y</a:t>
            </a:r>
            <a:r>
              <a:rPr lang="en-US" dirty="0" smtClean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L(x</a:t>
            </a:r>
            <a:r>
              <a:rPr lang="en-US" dirty="0"/>
              <a:t>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342900" indent="-342900">
              <a:buAutoNum type="alphaLcParenR" startAt="4"/>
            </a:pPr>
            <a:r>
              <a:rPr lang="en-US" dirty="0" smtClean="0"/>
              <a:t>“Everybody Loves Everybody”</a:t>
            </a:r>
          </a:p>
          <a:p>
            <a:pPr lvl="1"/>
            <a:r>
              <a:rPr lang="en-US" dirty="0" smtClean="0"/>
              <a:t>=</a:t>
            </a:r>
            <a:r>
              <a:rPr lang="en-US" dirty="0"/>
              <a:t> ∀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∀</a:t>
            </a:r>
            <a:r>
              <a:rPr lang="en-US" baseline="-25000" dirty="0" err="1" smtClean="0"/>
              <a:t>y</a:t>
            </a:r>
            <a:r>
              <a:rPr lang="en-US" dirty="0" err="1" smtClean="0"/>
              <a:t>L</a:t>
            </a:r>
            <a:r>
              <a:rPr lang="en-US" dirty="0" smtClean="0"/>
              <a:t>(x, y)</a:t>
            </a:r>
            <a:endParaRPr lang="en-US" dirty="0"/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813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785" y="0"/>
            <a:ext cx="1045521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b="1" dirty="0" smtClean="0"/>
              <a:t>Q. Let </a:t>
            </a:r>
            <a:r>
              <a:rPr lang="en-US" b="1" dirty="0"/>
              <a:t>Q(x, y) denote “x + y = 0.” 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</a:t>
            </a:r>
            <a:r>
              <a:rPr lang="en-US" b="1" dirty="0" smtClean="0"/>
              <a:t>quantifications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∃</a:t>
            </a:r>
            <a:r>
              <a:rPr lang="en-US" b="1" baseline="-25000" dirty="0"/>
              <a:t>y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Q(x, y) and </a:t>
            </a:r>
            <a:r>
              <a:rPr lang="en-US" b="1" dirty="0" smtClean="0"/>
              <a:t> b)∀</a:t>
            </a:r>
            <a:r>
              <a:rPr lang="en-US" b="1" baseline="-25000" dirty="0"/>
              <a:t>x</a:t>
            </a:r>
            <a:r>
              <a:rPr lang="en-US" b="1" dirty="0"/>
              <a:t>∃</a:t>
            </a:r>
            <a:r>
              <a:rPr lang="en-US" b="1" baseline="-25000" dirty="0"/>
              <a:t>y</a:t>
            </a:r>
            <a:r>
              <a:rPr lang="en-US" b="1" dirty="0"/>
              <a:t>Q(x, y), where the domain for all variables consists of all real numbers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Solution: </a:t>
            </a:r>
            <a:endParaRPr lang="en-US" dirty="0" smtClean="0"/>
          </a:p>
          <a:p>
            <a:r>
              <a:rPr lang="en-US" dirty="0" smtClean="0"/>
              <a:t>a)</a:t>
            </a:r>
            <a:r>
              <a:rPr lang="en-US" dirty="0"/>
              <a:t> The quantification </a:t>
            </a:r>
            <a:r>
              <a:rPr lang="en-US" dirty="0" smtClean="0"/>
              <a:t> ∃</a:t>
            </a:r>
            <a:r>
              <a:rPr lang="en-US" baseline="-25000" dirty="0"/>
              <a:t>y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Q(x, y) denotes the proposition “There is a real number y such that for every real number x, Q(x, y).” No matter what value of y is chosen, there is only one value of x for which x + y = 0. Because there is no real number y such that x + y = 0 for all real numbers x, the statement 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Q(x, y) is false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b)The </a:t>
            </a:r>
            <a:r>
              <a:rPr lang="en-US" dirty="0"/>
              <a:t>quantification ∀</a:t>
            </a:r>
            <a:r>
              <a:rPr lang="en-US" baseline="-25000" dirty="0"/>
              <a:t>x</a:t>
            </a:r>
            <a:r>
              <a:rPr lang="en-US" dirty="0"/>
              <a:t>∃</a:t>
            </a:r>
            <a:r>
              <a:rPr lang="en-US" baseline="-25000" dirty="0"/>
              <a:t>y</a:t>
            </a:r>
            <a:r>
              <a:rPr lang="en-US" dirty="0"/>
              <a:t>Q(x, y) denotes the proposition “For every real number x there is a real number y such that Q(x, y).” Given a real number x, there is a real number y such that x + y = 0; namely, y = −x. Hence, the statement 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Q(x, y) is true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Q</a:t>
            </a:r>
            <a:r>
              <a:rPr lang="en-US" b="1" dirty="0"/>
              <a:t>. Let P (x, y) be the statement “x + y = y + x.”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quantifications </a:t>
            </a:r>
            <a:r>
              <a:rPr lang="en-US" b="1" dirty="0" smtClean="0"/>
              <a:t>a)∀</a:t>
            </a:r>
            <a:r>
              <a:rPr lang="en-US" b="1" baseline="-25000" dirty="0"/>
              <a:t>x</a:t>
            </a:r>
            <a:r>
              <a:rPr lang="en-US" b="1" dirty="0"/>
              <a:t>∀</a:t>
            </a:r>
            <a:r>
              <a:rPr lang="en-US" b="1" baseline="-25000" dirty="0"/>
              <a:t>y</a:t>
            </a:r>
            <a:r>
              <a:rPr lang="en-US" b="1" dirty="0"/>
              <a:t>P (x, y) and </a:t>
            </a:r>
            <a:r>
              <a:rPr lang="en-US" b="1" dirty="0" smtClean="0"/>
              <a:t> b)∀</a:t>
            </a:r>
            <a:r>
              <a:rPr lang="en-US" b="1" baseline="-25000" dirty="0"/>
              <a:t>y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P (x, y) where the domain for all variables consists of all real numbers</a:t>
            </a:r>
            <a:r>
              <a:rPr lang="en-US" b="1" dirty="0" smtClean="0"/>
              <a:t>?</a:t>
            </a:r>
          </a:p>
          <a:p>
            <a:r>
              <a:rPr lang="en-US" dirty="0"/>
              <a:t>Solution: </a:t>
            </a:r>
            <a:endParaRPr lang="en-US" dirty="0" smtClean="0"/>
          </a:p>
          <a:p>
            <a:r>
              <a:rPr lang="en-US" dirty="0" smtClean="0"/>
              <a:t>a)The </a:t>
            </a:r>
            <a:r>
              <a:rPr lang="en-US" dirty="0"/>
              <a:t>quantification ∀</a:t>
            </a:r>
            <a:r>
              <a:rPr lang="en-US" baseline="-25000" dirty="0"/>
              <a:t>x</a:t>
            </a:r>
            <a:r>
              <a:rPr lang="en-US" dirty="0"/>
              <a:t>∀</a:t>
            </a:r>
            <a:r>
              <a:rPr lang="en-US" baseline="-25000" dirty="0"/>
              <a:t>y</a:t>
            </a:r>
            <a:r>
              <a:rPr lang="en-US" dirty="0"/>
              <a:t>P (x, y) denotes the proposition “For all real numbers x, for all real numbers y,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+ y = y + x.” Because P (x, y) is true for all real numbers x and y </a:t>
            </a:r>
            <a:r>
              <a:rPr lang="en-US" dirty="0" smtClean="0"/>
              <a:t>the </a:t>
            </a:r>
            <a:r>
              <a:rPr lang="en-US" dirty="0"/>
              <a:t>proposition 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P (x, y) is true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 b)The </a:t>
            </a:r>
            <a:r>
              <a:rPr lang="en-US" dirty="0"/>
              <a:t>quantification </a:t>
            </a:r>
            <a:r>
              <a:rPr lang="en-US" dirty="0" smtClean="0"/>
              <a:t>∀</a:t>
            </a:r>
            <a:r>
              <a:rPr lang="en-US" baseline="-25000" dirty="0"/>
              <a:t>y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P (x, y) says “For all real numbers y, for all real numbers x, x + y = y + x</a:t>
            </a:r>
            <a:r>
              <a:rPr lang="en-US" dirty="0" smtClean="0"/>
              <a:t>.”</a:t>
            </a:r>
          </a:p>
          <a:p>
            <a:r>
              <a:rPr lang="en-US" dirty="0"/>
              <a:t>Because P (x, y) is true for all real numbers x and y the proposition </a:t>
            </a:r>
            <a:r>
              <a:rPr lang="en-US" dirty="0" smtClean="0">
                <a:solidFill>
                  <a:srgbClr val="FF0000"/>
                </a:solidFill>
              </a:rPr>
              <a:t>∀</a:t>
            </a:r>
            <a:r>
              <a:rPr lang="en-US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∀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rgbClr val="FF0000"/>
                </a:solidFill>
              </a:rPr>
              <a:t>(x, y) is true.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6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785" y="0"/>
            <a:ext cx="104552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b="1" dirty="0" smtClean="0"/>
              <a:t>Q. Let </a:t>
            </a:r>
            <a:r>
              <a:rPr lang="en-US" b="1" dirty="0"/>
              <a:t>Q(x, y) denote “x + y = </a:t>
            </a:r>
            <a:r>
              <a:rPr lang="en-US" b="1" dirty="0" smtClean="0"/>
              <a:t>xy.” </a:t>
            </a:r>
            <a:endParaRPr lang="en-US" b="1" dirty="0"/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</a:t>
            </a:r>
            <a:r>
              <a:rPr lang="en-US" b="1" dirty="0" smtClean="0"/>
              <a:t>quantifications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∃</a:t>
            </a:r>
            <a:r>
              <a:rPr lang="en-US" b="1" baseline="-25000" dirty="0" smtClean="0"/>
              <a:t>y</a:t>
            </a:r>
            <a:r>
              <a:rPr lang="en-US" b="1" dirty="0" smtClean="0"/>
              <a:t>Q(x</a:t>
            </a:r>
            <a:r>
              <a:rPr lang="en-US" b="1" dirty="0"/>
              <a:t>, y) and </a:t>
            </a:r>
            <a:r>
              <a:rPr lang="en-US" b="1" dirty="0" smtClean="0"/>
              <a:t> b)∃</a:t>
            </a:r>
            <a:r>
              <a:rPr lang="en-US" b="1" baseline="-25000" dirty="0" smtClean="0"/>
              <a:t>y</a:t>
            </a: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Q(x</a:t>
            </a:r>
            <a:r>
              <a:rPr lang="en-US" b="1" dirty="0"/>
              <a:t>, y</a:t>
            </a:r>
            <a:r>
              <a:rPr lang="en-US" b="1" dirty="0" smtClean="0"/>
              <a:t>),domain </a:t>
            </a:r>
            <a:r>
              <a:rPr lang="en-US" b="1" dirty="0"/>
              <a:t>for all variables consists of all </a:t>
            </a:r>
            <a:r>
              <a:rPr lang="en-US" b="1" dirty="0" smtClean="0"/>
              <a:t>positive real </a:t>
            </a:r>
            <a:r>
              <a:rPr lang="en-US" b="1" dirty="0"/>
              <a:t>numbers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Solution: 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quantification </a:t>
            </a:r>
            <a:r>
              <a:rPr lang="en-US" dirty="0" smtClean="0"/>
              <a:t> ∃</a:t>
            </a:r>
            <a:r>
              <a:rPr lang="en-US" baseline="-25000" dirty="0" smtClean="0"/>
              <a:t>x</a:t>
            </a:r>
            <a:r>
              <a:rPr lang="en-US" dirty="0" smtClean="0"/>
              <a:t>∃</a:t>
            </a:r>
            <a:r>
              <a:rPr lang="en-US" baseline="-25000" dirty="0" smtClean="0"/>
              <a:t>y</a:t>
            </a:r>
            <a:r>
              <a:rPr lang="en-US" dirty="0" smtClean="0"/>
              <a:t>Q(x</a:t>
            </a:r>
            <a:r>
              <a:rPr lang="en-US" dirty="0"/>
              <a:t>, y) denotes the proposition “There is </a:t>
            </a:r>
            <a:r>
              <a:rPr lang="en-US" dirty="0" smtClean="0"/>
              <a:t>exist a  </a:t>
            </a:r>
            <a:r>
              <a:rPr lang="en-US" dirty="0"/>
              <a:t>number </a:t>
            </a:r>
            <a:r>
              <a:rPr lang="en-US" dirty="0" smtClean="0"/>
              <a:t>x </a:t>
            </a:r>
            <a:r>
              <a:rPr lang="en-US" dirty="0"/>
              <a:t>such that for </a:t>
            </a:r>
            <a:r>
              <a:rPr lang="en-US" dirty="0" smtClean="0"/>
              <a:t>some number y, </a:t>
            </a:r>
            <a:r>
              <a:rPr lang="en-US" dirty="0"/>
              <a:t>Q(x, y</a:t>
            </a:r>
            <a:r>
              <a:rPr lang="en-US" dirty="0" smtClean="0"/>
              <a:t>).” Q(x, y) is true for x=(0,2) and y= (0, 2). </a:t>
            </a:r>
            <a:r>
              <a:rPr lang="en-US" dirty="0" smtClean="0">
                <a:solidFill>
                  <a:srgbClr val="FF0000"/>
                </a:solidFill>
              </a:rPr>
              <a:t>Hence, 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Q(x, y) </a:t>
            </a:r>
            <a:r>
              <a:rPr lang="en-US" dirty="0" smtClean="0">
                <a:solidFill>
                  <a:srgbClr val="FF0000"/>
                </a:solidFill>
              </a:rPr>
              <a:t>is TRUE</a:t>
            </a:r>
          </a:p>
          <a:p>
            <a:endParaRPr lang="en-US" dirty="0"/>
          </a:p>
          <a:p>
            <a:r>
              <a:rPr lang="en-US" dirty="0" smtClean="0"/>
              <a:t>b)   </a:t>
            </a:r>
            <a:r>
              <a:rPr lang="en-US" dirty="0"/>
              <a:t>The quantification  </a:t>
            </a:r>
            <a:r>
              <a:rPr lang="en-US" dirty="0" smtClean="0"/>
              <a:t>∃</a:t>
            </a:r>
            <a:r>
              <a:rPr lang="en-US" baseline="-25000" dirty="0" smtClean="0"/>
              <a:t>y</a:t>
            </a:r>
            <a:r>
              <a:rPr lang="en-US" dirty="0" smtClean="0"/>
              <a:t>∃</a:t>
            </a:r>
            <a:r>
              <a:rPr lang="en-US" baseline="-25000" dirty="0" smtClean="0"/>
              <a:t>x</a:t>
            </a:r>
            <a:r>
              <a:rPr lang="en-US" dirty="0" smtClean="0"/>
              <a:t>Q(x</a:t>
            </a:r>
            <a:r>
              <a:rPr lang="en-US" dirty="0"/>
              <a:t>, y) denotes the proposition “There is exist a  number </a:t>
            </a:r>
            <a:r>
              <a:rPr lang="en-US" dirty="0" smtClean="0"/>
              <a:t>y </a:t>
            </a:r>
            <a:r>
              <a:rPr lang="en-US" dirty="0"/>
              <a:t>such that for some </a:t>
            </a:r>
            <a:r>
              <a:rPr lang="en-US" dirty="0" smtClean="0"/>
              <a:t>   	number x, </a:t>
            </a:r>
            <a:r>
              <a:rPr lang="en-US" dirty="0"/>
              <a:t>Q(x, y).” Q(x, y) is true for </a:t>
            </a:r>
            <a:r>
              <a:rPr lang="en-US" dirty="0" smtClean="0"/>
              <a:t>y=(</a:t>
            </a:r>
            <a:r>
              <a:rPr lang="en-US" dirty="0"/>
              <a:t>0,2) and x</a:t>
            </a:r>
            <a:r>
              <a:rPr lang="en-US" dirty="0" smtClean="0"/>
              <a:t>= </a:t>
            </a:r>
            <a:r>
              <a:rPr lang="en-US" dirty="0"/>
              <a:t>(0, 2). </a:t>
            </a:r>
            <a:r>
              <a:rPr lang="en-US" dirty="0">
                <a:solidFill>
                  <a:srgbClr val="FF0000"/>
                </a:solidFill>
              </a:rPr>
              <a:t>Hence, </a:t>
            </a:r>
            <a:r>
              <a:rPr lang="en-US" dirty="0" smtClean="0">
                <a:solidFill>
                  <a:srgbClr val="FF0000"/>
                </a:solidFill>
              </a:rPr>
              <a:t>∃</a:t>
            </a:r>
            <a:r>
              <a:rPr lang="en-US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∃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Q(x</a:t>
            </a:r>
            <a:r>
              <a:rPr lang="en-US" dirty="0">
                <a:solidFill>
                  <a:srgbClr val="FF0000"/>
                </a:solidFill>
              </a:rPr>
              <a:t>, y) is TRUE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47803"/>
              </p:ext>
            </p:extLst>
          </p:nvPr>
        </p:nvGraphicFramePr>
        <p:xfrm>
          <a:off x="2950234" y="4055153"/>
          <a:ext cx="5726142" cy="26663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26142">
                  <a:extLst>
                    <a:ext uri="{9D8B030D-6E8A-4147-A177-3AD203B41FA5}">
                      <a16:colId xmlns:a16="http://schemas.microsoft.com/office/drawing/2014/main" val="3597315918"/>
                    </a:ext>
                  </a:extLst>
                </a:gridCol>
              </a:tblGrid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Q(x, y) !=∀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Q(x, y)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24814"/>
                  </a:ext>
                </a:extLst>
              </a:tr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P (x, y) =∀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P (x, y) 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6592"/>
                  </a:ext>
                </a:extLst>
              </a:tr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="1" dirty="0" smtClean="0"/>
                        <a:t>(x, y) =∃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="1" dirty="0" smtClean="0"/>
                        <a:t>(x, y)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27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6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1745</TotalTime>
  <Words>1320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1. NESTED QUANTIFIERS:</vt:lpstr>
      <vt:lpstr>1. NESTED QUANTIFIERS:</vt:lpstr>
      <vt:lpstr>1. NESTED QUANTIFIERS:</vt:lpstr>
      <vt:lpstr>1. NESTED QUANTIFIERS:</vt:lpstr>
      <vt:lpstr>1. NESTED QUANTIFIERS:</vt:lpstr>
      <vt:lpstr>PowerPoint Presentation</vt:lpstr>
      <vt:lpstr>PowerPoint Presentation</vt:lpstr>
      <vt:lpstr>2. NEGATING NESTED QUANTIFIERS:</vt:lpstr>
      <vt:lpstr>PowerPoint Presentation</vt:lpstr>
      <vt:lpstr>3. Translating from Nested Quantifiers into English:</vt:lpstr>
      <vt:lpstr>3. Translating from Nested Quantifiers into English:</vt:lpstr>
      <vt:lpstr>3. Translating from Nested Quantifiers into English: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290</cp:revision>
  <dcterms:created xsi:type="dcterms:W3CDTF">2020-09-07T16:36:41Z</dcterms:created>
  <dcterms:modified xsi:type="dcterms:W3CDTF">2020-10-06T02:16:28Z</dcterms:modified>
</cp:coreProperties>
</file>