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23"/>
  </p:notesMasterIdLst>
  <p:sldIdLst>
    <p:sldId id="257" r:id="rId2"/>
    <p:sldId id="258" r:id="rId3"/>
    <p:sldId id="259" r:id="rId4"/>
    <p:sldId id="260" r:id="rId5"/>
    <p:sldId id="268" r:id="rId6"/>
    <p:sldId id="261" r:id="rId7"/>
    <p:sldId id="262" r:id="rId8"/>
    <p:sldId id="263" r:id="rId9"/>
    <p:sldId id="264" r:id="rId10"/>
    <p:sldId id="265" r:id="rId11"/>
    <p:sldId id="266" r:id="rId12"/>
    <p:sldId id="267" r:id="rId13"/>
    <p:sldId id="269" r:id="rId14"/>
    <p:sldId id="270" r:id="rId15"/>
    <p:sldId id="272" r:id="rId16"/>
    <p:sldId id="273" r:id="rId17"/>
    <p:sldId id="271"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9/30/2020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004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02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33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30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9/30/2020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79381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46735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2655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47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2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9/30/2020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549494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9/30/2020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43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9/30/2020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051788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lnSpc>
                <a:spcPct val="110000"/>
              </a:lnSpc>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lnSpc>
                <a:spcPct val="110000"/>
              </a:lnSpc>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p:cNvSpPr txBox="1"/>
          <p:nvPr/>
        </p:nvSpPr>
        <p:spPr>
          <a:xfrm>
            <a:off x="1173193" y="162288"/>
            <a:ext cx="9532188" cy="3170099"/>
          </a:xfrm>
          <a:prstGeom prst="rect">
            <a:avLst/>
          </a:prstGeom>
          <a:noFill/>
        </p:spPr>
        <p:txBody>
          <a:bodyPr wrap="square" rtlCol="0">
            <a:spAutoFit/>
          </a:bodyPr>
          <a:lstStyle/>
          <a:p>
            <a:r>
              <a:rPr lang="en-US" sz="2000" b="1" dirty="0" smtClean="0"/>
              <a:t>3. If </a:t>
            </a:r>
            <a:r>
              <a:rPr lang="en-US" sz="2000" b="1" dirty="0"/>
              <a:t>x is an even integer, then </a:t>
            </a:r>
            <a:r>
              <a:rPr lang="en-US" sz="2000" b="1" dirty="0" smtClean="0"/>
              <a:t>x</a:t>
            </a:r>
            <a:r>
              <a:rPr lang="en-US" sz="2000" b="1" baseline="30000" dirty="0" smtClean="0"/>
              <a:t>2</a:t>
            </a:r>
            <a:r>
              <a:rPr lang="en-US" sz="2000" b="1" dirty="0" smtClean="0"/>
              <a:t> </a:t>
            </a:r>
            <a:r>
              <a:rPr lang="en-US" sz="2000" b="1" dirty="0"/>
              <a:t>−6x+5 is odd. </a:t>
            </a:r>
            <a:endParaRPr lang="en-US" sz="2000" b="1" dirty="0" smtClean="0"/>
          </a:p>
          <a:p>
            <a:r>
              <a:rPr lang="en-US" sz="2000" dirty="0" smtClean="0"/>
              <a:t>Proof</a:t>
            </a:r>
            <a:r>
              <a:rPr lang="en-US" sz="2000" dirty="0"/>
              <a:t>. </a:t>
            </a:r>
            <a:endParaRPr lang="en-US" sz="2000" dirty="0" smtClean="0"/>
          </a:p>
          <a:p>
            <a:r>
              <a:rPr lang="en-US" sz="2000" dirty="0" smtClean="0"/>
              <a:t>Suppose </a:t>
            </a:r>
            <a:r>
              <a:rPr lang="en-US" sz="2000" dirty="0"/>
              <a:t>x is an even integer. Then x = 2a for some a ∈ Z, by definition of an even integer. </a:t>
            </a:r>
            <a:r>
              <a:rPr lang="en-US" sz="2000" dirty="0" smtClean="0"/>
              <a:t>So</a:t>
            </a:r>
          </a:p>
          <a:p>
            <a:r>
              <a:rPr lang="en-US" sz="2000" dirty="0" smtClean="0"/>
              <a:t> x</a:t>
            </a:r>
            <a:r>
              <a:rPr lang="en-US" sz="2000" baseline="30000" dirty="0" smtClean="0"/>
              <a:t>2</a:t>
            </a:r>
            <a:r>
              <a:rPr lang="en-US" sz="2000" dirty="0"/>
              <a:t>−6x+5 = (</a:t>
            </a:r>
            <a:r>
              <a:rPr lang="en-US" sz="2000" dirty="0" smtClean="0"/>
              <a:t>2a)</a:t>
            </a:r>
            <a:r>
              <a:rPr lang="en-US" sz="2000" baseline="30000" dirty="0" smtClean="0"/>
              <a:t>2</a:t>
            </a:r>
            <a:r>
              <a:rPr lang="en-US" sz="2000" dirty="0"/>
              <a:t>−6(2a)+5 </a:t>
            </a:r>
            <a:endParaRPr lang="en-US" sz="2000" dirty="0" smtClean="0"/>
          </a:p>
          <a:p>
            <a:r>
              <a:rPr lang="en-US" sz="2000" dirty="0"/>
              <a:t>	</a:t>
            </a:r>
            <a:r>
              <a:rPr lang="en-US" sz="2000" dirty="0" smtClean="0"/>
              <a:t>	  = 4a</a:t>
            </a:r>
            <a:r>
              <a:rPr lang="en-US" sz="2000" baseline="30000" dirty="0" smtClean="0"/>
              <a:t>2</a:t>
            </a:r>
            <a:r>
              <a:rPr lang="en-US" sz="2000" dirty="0"/>
              <a:t>−12a+5 </a:t>
            </a:r>
            <a:endParaRPr lang="en-US" sz="2000" dirty="0" smtClean="0"/>
          </a:p>
          <a:p>
            <a:r>
              <a:rPr lang="en-US" sz="2000" dirty="0"/>
              <a:t>	</a:t>
            </a:r>
            <a:r>
              <a:rPr lang="en-US" sz="2000" dirty="0" smtClean="0"/>
              <a:t>	  = 4a</a:t>
            </a:r>
            <a:r>
              <a:rPr lang="en-US" sz="2000" baseline="30000" dirty="0" smtClean="0"/>
              <a:t>2</a:t>
            </a:r>
            <a:r>
              <a:rPr lang="en-US" sz="2000" dirty="0"/>
              <a:t>−12a+4+1 </a:t>
            </a:r>
            <a:endParaRPr lang="en-US" sz="2000" dirty="0" smtClean="0"/>
          </a:p>
          <a:p>
            <a:r>
              <a:rPr lang="en-US" sz="2000" dirty="0"/>
              <a:t>	</a:t>
            </a:r>
            <a:r>
              <a:rPr lang="en-US" sz="2000" dirty="0" smtClean="0"/>
              <a:t>	  = 2(2a</a:t>
            </a:r>
            <a:r>
              <a:rPr lang="en-US" sz="2000" baseline="30000" dirty="0" smtClean="0"/>
              <a:t>2</a:t>
            </a:r>
            <a:r>
              <a:rPr lang="en-US" sz="2000" dirty="0"/>
              <a:t>−6a+2)+1. </a:t>
            </a:r>
            <a:endParaRPr lang="en-US" sz="2000" dirty="0" smtClean="0"/>
          </a:p>
          <a:p>
            <a:r>
              <a:rPr lang="en-US" sz="2000" dirty="0" smtClean="0"/>
              <a:t>Therefore </a:t>
            </a:r>
            <a:r>
              <a:rPr lang="en-US" sz="2000" dirty="0"/>
              <a:t>we have </a:t>
            </a:r>
            <a:r>
              <a:rPr lang="en-US" sz="2000" dirty="0" smtClean="0"/>
              <a:t>x</a:t>
            </a:r>
            <a:r>
              <a:rPr lang="en-US" sz="2000" baseline="30000" dirty="0" smtClean="0"/>
              <a:t>2</a:t>
            </a:r>
            <a:r>
              <a:rPr lang="en-US" sz="2000" dirty="0" smtClean="0"/>
              <a:t> </a:t>
            </a:r>
            <a:r>
              <a:rPr lang="en-US" sz="2000" dirty="0"/>
              <a:t>−6x+5 = 2b +1, where b = </a:t>
            </a:r>
            <a:r>
              <a:rPr lang="en-US" sz="2000" dirty="0" smtClean="0"/>
              <a:t>2a</a:t>
            </a:r>
            <a:r>
              <a:rPr lang="en-US" sz="2000" baseline="30000" dirty="0" smtClean="0"/>
              <a:t>2</a:t>
            </a:r>
            <a:r>
              <a:rPr lang="en-US" sz="2000" dirty="0" smtClean="0"/>
              <a:t> </a:t>
            </a:r>
            <a:r>
              <a:rPr lang="en-US" sz="2000" dirty="0"/>
              <a:t>−6a+2 ∈ Z. </a:t>
            </a:r>
            <a:endParaRPr lang="en-US" sz="2000" dirty="0" smtClean="0"/>
          </a:p>
          <a:p>
            <a:r>
              <a:rPr lang="en-US" sz="2000" dirty="0" smtClean="0"/>
              <a:t>Consequently x</a:t>
            </a:r>
            <a:r>
              <a:rPr lang="en-US" sz="2000" baseline="30000" dirty="0" smtClean="0"/>
              <a:t>2</a:t>
            </a:r>
            <a:r>
              <a:rPr lang="en-US" sz="2000" dirty="0" smtClean="0"/>
              <a:t> </a:t>
            </a:r>
            <a:r>
              <a:rPr lang="en-US" sz="2000" dirty="0"/>
              <a:t>−6x+5 is odd, by definition of an odd number</a:t>
            </a:r>
          </a:p>
        </p:txBody>
      </p:sp>
      <p:sp>
        <p:nvSpPr>
          <p:cNvPr id="2" name="TextBox 1"/>
          <p:cNvSpPr txBox="1"/>
          <p:nvPr/>
        </p:nvSpPr>
        <p:spPr>
          <a:xfrm>
            <a:off x="1173193" y="3459193"/>
            <a:ext cx="9877245" cy="3785652"/>
          </a:xfrm>
          <a:prstGeom prst="rect">
            <a:avLst/>
          </a:prstGeom>
          <a:noFill/>
        </p:spPr>
        <p:txBody>
          <a:bodyPr wrap="square" rtlCol="0">
            <a:spAutoFit/>
          </a:bodyPr>
          <a:lstStyle/>
          <a:p>
            <a:r>
              <a:rPr lang="en-US" sz="2000" b="1" dirty="0" smtClean="0"/>
              <a:t>4. If </a:t>
            </a:r>
            <a:r>
              <a:rPr lang="en-US" sz="2000" b="1" dirty="0"/>
              <a:t>n is any even integer, then (−1)</a:t>
            </a:r>
            <a:r>
              <a:rPr lang="en-US" sz="2000" b="1" baseline="30000" dirty="0"/>
              <a:t>n</a:t>
            </a:r>
            <a:r>
              <a:rPr lang="en-US" sz="2000" b="1" dirty="0"/>
              <a:t> = 1.</a:t>
            </a:r>
          </a:p>
          <a:p>
            <a:r>
              <a:rPr lang="en-US" sz="2000" dirty="0"/>
              <a:t>Proof:</a:t>
            </a:r>
          </a:p>
          <a:p>
            <a:r>
              <a:rPr lang="en-US" sz="2000" dirty="0"/>
              <a:t>Suppose n is even </a:t>
            </a:r>
            <a:r>
              <a:rPr lang="en-US" sz="2000" dirty="0" smtClean="0"/>
              <a:t>integer</a:t>
            </a:r>
            <a:r>
              <a:rPr lang="en-US" sz="2000" dirty="0"/>
              <a:t>. [We must show that (−1)</a:t>
            </a:r>
            <a:r>
              <a:rPr lang="en-US" sz="2000" baseline="30000" dirty="0"/>
              <a:t>n</a:t>
            </a:r>
            <a:r>
              <a:rPr lang="en-US" sz="2000" dirty="0"/>
              <a:t> = 1.]. </a:t>
            </a:r>
            <a:endParaRPr lang="en-US" sz="2000" dirty="0" smtClean="0"/>
          </a:p>
          <a:p>
            <a:r>
              <a:rPr lang="en-US" sz="2000" dirty="0" smtClean="0"/>
              <a:t>Then </a:t>
            </a:r>
            <a:r>
              <a:rPr lang="en-US" sz="2000" dirty="0"/>
              <a:t>by the definition of even numbers,</a:t>
            </a:r>
          </a:p>
          <a:p>
            <a:r>
              <a:rPr lang="en-US" sz="2000" dirty="0"/>
              <a:t>n = 2k for some integer k</a:t>
            </a:r>
          </a:p>
          <a:p>
            <a:r>
              <a:rPr lang="en-US" sz="2000" dirty="0" smtClean="0"/>
              <a:t>we </a:t>
            </a:r>
            <a:r>
              <a:rPr lang="en-US" sz="2000" dirty="0"/>
              <a:t>have</a:t>
            </a:r>
          </a:p>
          <a:p>
            <a:r>
              <a:rPr lang="en-US" sz="2000" dirty="0"/>
              <a:t>                  (−1)</a:t>
            </a:r>
            <a:r>
              <a:rPr lang="en-US" sz="2000" baseline="30000" dirty="0"/>
              <a:t>n</a:t>
            </a:r>
            <a:r>
              <a:rPr lang="en-US" sz="2000" dirty="0"/>
              <a:t> = </a:t>
            </a:r>
            <a:r>
              <a:rPr lang="en-US" sz="2000" dirty="0" smtClean="0"/>
              <a:t>(-1)</a:t>
            </a:r>
            <a:r>
              <a:rPr lang="en-US" sz="2000" baseline="30000" dirty="0" smtClean="0"/>
              <a:t>2k</a:t>
            </a:r>
            <a:endParaRPr lang="en-US" sz="2000" dirty="0"/>
          </a:p>
          <a:p>
            <a:r>
              <a:rPr lang="en-US" sz="2000" dirty="0"/>
              <a:t>                          </a:t>
            </a:r>
            <a:r>
              <a:rPr lang="en-US" sz="2000" dirty="0" smtClean="0"/>
              <a:t> = </a:t>
            </a:r>
            <a:r>
              <a:rPr lang="en-US" sz="2000" dirty="0"/>
              <a:t>((−1)</a:t>
            </a:r>
            <a:r>
              <a:rPr lang="en-US" sz="2000" baseline="30000" dirty="0"/>
              <a:t>2</a:t>
            </a:r>
            <a:r>
              <a:rPr lang="en-US" sz="2000" dirty="0"/>
              <a:t>)</a:t>
            </a:r>
            <a:r>
              <a:rPr lang="en-US" sz="2000" baseline="30000" dirty="0"/>
              <a:t>k</a:t>
            </a:r>
            <a:endParaRPr lang="en-US" sz="2000" dirty="0"/>
          </a:p>
          <a:p>
            <a:r>
              <a:rPr lang="en-US" sz="2000" dirty="0"/>
              <a:t>                            </a:t>
            </a:r>
            <a:r>
              <a:rPr lang="en-US" sz="2000" dirty="0" smtClean="0"/>
              <a:t>= </a:t>
            </a:r>
            <a:r>
              <a:rPr lang="en-US" sz="2000" dirty="0"/>
              <a:t>(1)</a:t>
            </a:r>
            <a:r>
              <a:rPr lang="en-US" sz="2000" baseline="30000" dirty="0"/>
              <a:t>k</a:t>
            </a:r>
            <a:endParaRPr lang="en-US" sz="2000" dirty="0"/>
          </a:p>
          <a:p>
            <a:r>
              <a:rPr lang="en-US" sz="2000" dirty="0"/>
              <a:t>                             </a:t>
            </a:r>
            <a:r>
              <a:rPr lang="en-US" sz="2000" dirty="0" smtClean="0"/>
              <a:t>= </a:t>
            </a:r>
            <a:r>
              <a:rPr lang="en-US" sz="2000" dirty="0"/>
              <a:t>1</a:t>
            </a:r>
          </a:p>
          <a:p>
            <a:r>
              <a:rPr lang="en-US" sz="2000" dirty="0"/>
              <a:t>This is what was to be </a:t>
            </a:r>
            <a:r>
              <a:rPr lang="en-US" sz="2000" dirty="0" smtClean="0"/>
              <a:t>shown. And </a:t>
            </a:r>
            <a:r>
              <a:rPr lang="en-US" sz="2000" dirty="0"/>
              <a:t>this completes the proof.</a:t>
            </a:r>
          </a:p>
          <a:p>
            <a:endParaRPr lang="en-US" sz="2000" dirty="0"/>
          </a:p>
        </p:txBody>
      </p:sp>
    </p:spTree>
    <p:extLst>
      <p:ext uri="{BB962C8B-B14F-4D97-AF65-F5344CB8AC3E}">
        <p14:creationId xmlns:p14="http://schemas.microsoft.com/office/powerpoint/2010/main" val="3779880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lstStyle/>
          <a:p>
            <a:r>
              <a:rPr lang="en-US" u="sng" dirty="0" smtClean="0"/>
              <a:t>1. INDIRECT PROOF:</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11</a:t>
            </a:fld>
            <a:endParaRPr lang="en-US" dirty="0"/>
          </a:p>
        </p:txBody>
      </p:sp>
      <p:sp>
        <p:nvSpPr>
          <p:cNvPr id="3" name="TextBox 2"/>
          <p:cNvSpPr txBox="1"/>
          <p:nvPr/>
        </p:nvSpPr>
        <p:spPr>
          <a:xfrm>
            <a:off x="1190446" y="1275216"/>
            <a:ext cx="9998015"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Direct proofs lead from the premises of a theorem to the conclusion. They begin with the premises, continue with a sequence of deductions, and end with the conclusion. </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However</a:t>
            </a:r>
            <a:r>
              <a:rPr lang="en-US" sz="2800" dirty="0"/>
              <a:t>, we will see that attempts at direct proofs often reach dead ends. We need other methods of proving theorems of the form ∀x(P (x) → Q(x)). Proofs of theorems of this type that are not direct proofs, that is, that do not start with the premises and end with the conclusion, are called indirect </a:t>
            </a:r>
            <a:r>
              <a:rPr lang="en-US" sz="2800" dirty="0" smtClean="0"/>
              <a:t>proofs</a:t>
            </a:r>
          </a:p>
          <a:p>
            <a:endParaRPr lang="en-US" sz="2800" dirty="0" smtClean="0"/>
          </a:p>
          <a:p>
            <a:pPr marL="1028700" lvl="1" indent="-571500">
              <a:buFont typeface="+mj-lt"/>
              <a:buAutoNum type="romanLcPeriod"/>
            </a:pPr>
            <a:r>
              <a:rPr lang="en-US" sz="2800" dirty="0" smtClean="0"/>
              <a:t>Proof by Contraposition</a:t>
            </a:r>
          </a:p>
          <a:p>
            <a:pPr marL="1028700" lvl="1" indent="-571500">
              <a:buFont typeface="+mj-lt"/>
              <a:buAutoNum type="romanLcPeriod"/>
            </a:pPr>
            <a:r>
              <a:rPr lang="en-US" sz="2800" dirty="0" smtClean="0"/>
              <a:t>Proof by Contradiction</a:t>
            </a:r>
            <a:endParaRPr lang="en-US" sz="2800" dirty="0"/>
          </a:p>
        </p:txBody>
      </p:sp>
    </p:spTree>
    <p:extLst>
      <p:ext uri="{BB962C8B-B14F-4D97-AF65-F5344CB8AC3E}">
        <p14:creationId xmlns:p14="http://schemas.microsoft.com/office/powerpoint/2010/main" val="2738280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normAutofit/>
          </a:bodyPr>
          <a:lstStyle/>
          <a:p>
            <a:r>
              <a:rPr lang="en-US" u="sng" dirty="0" smtClean="0"/>
              <a:t>1.i </a:t>
            </a:r>
            <a:r>
              <a:rPr lang="en-US" sz="5400" u="sng" dirty="0"/>
              <a:t>Proof by </a:t>
            </a:r>
            <a:r>
              <a:rPr lang="en-US" sz="5400" u="sng" dirty="0" smtClean="0"/>
              <a:t>Contraposition:</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12</a:t>
            </a:fld>
            <a:endParaRPr lang="en-US" dirty="0"/>
          </a:p>
        </p:txBody>
      </p:sp>
      <p:sp>
        <p:nvSpPr>
          <p:cNvPr id="3" name="TextBox 2"/>
          <p:cNvSpPr txBox="1"/>
          <p:nvPr/>
        </p:nvSpPr>
        <p:spPr>
          <a:xfrm>
            <a:off x="1190446" y="1275216"/>
            <a:ext cx="999801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Proofs by contraposition make use of the fact that the conditional statement p → q is equivalent to its contrapositive, ¬q → ¬p. This means that the conditional statement p → q can be proved by showing that its contrapositive, ¬q → ¬p, is </a:t>
            </a:r>
            <a:r>
              <a:rPr lang="en-US" sz="2800" dirty="0" smtClean="0"/>
              <a:t>true. </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endParaRPr lang="en-US" sz="2800" dirty="0" smtClean="0"/>
          </a:p>
          <a:p>
            <a:pPr marL="457200" indent="-457200">
              <a:buFont typeface="Arial" panose="020B0604020202020204" pitchFamily="34" charset="0"/>
              <a:buChar char="•"/>
            </a:pPr>
            <a:r>
              <a:rPr lang="en-US" sz="2800" dirty="0"/>
              <a:t>In a proof by contraposition of p → q, we take ¬q as a premise, and using axioms, definitions, and previously proven theorems, together with rules of inference, we show that ¬p must </a:t>
            </a:r>
            <a:r>
              <a:rPr lang="en-US" sz="2800" dirty="0" smtClean="0"/>
              <a:t>follow</a:t>
            </a:r>
          </a:p>
        </p:txBody>
      </p:sp>
    </p:spTree>
    <p:extLst>
      <p:ext uri="{BB962C8B-B14F-4D97-AF65-F5344CB8AC3E}">
        <p14:creationId xmlns:p14="http://schemas.microsoft.com/office/powerpoint/2010/main" val="362416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p:cNvSpPr txBox="1"/>
          <p:nvPr/>
        </p:nvSpPr>
        <p:spPr>
          <a:xfrm>
            <a:off x="1155940" y="224287"/>
            <a:ext cx="9954883" cy="7017306"/>
          </a:xfrm>
          <a:prstGeom prst="rect">
            <a:avLst/>
          </a:prstGeom>
          <a:noFill/>
        </p:spPr>
        <p:txBody>
          <a:bodyPr wrap="square" rtlCol="0">
            <a:spAutoFit/>
          </a:bodyPr>
          <a:lstStyle/>
          <a:p>
            <a:r>
              <a:rPr lang="en-US" b="1" dirty="0"/>
              <a:t>Q.1 Prove that if n is an integer and 3n + 2 is odd, then n is </a:t>
            </a:r>
            <a:r>
              <a:rPr lang="en-US" b="1" dirty="0" smtClean="0"/>
              <a:t>odd.</a:t>
            </a:r>
          </a:p>
          <a:p>
            <a:r>
              <a:rPr lang="en-US" dirty="0"/>
              <a:t>Solution: </a:t>
            </a:r>
            <a:endParaRPr lang="en-US" dirty="0" smtClean="0"/>
          </a:p>
          <a:p>
            <a:r>
              <a:rPr lang="en-US" dirty="0" smtClean="0"/>
              <a:t>We </a:t>
            </a:r>
            <a:r>
              <a:rPr lang="en-US" dirty="0"/>
              <a:t>first attempt a direct proof. </a:t>
            </a:r>
            <a:endParaRPr lang="en-US" dirty="0" smtClean="0"/>
          </a:p>
          <a:p>
            <a:r>
              <a:rPr lang="en-US" dirty="0" smtClean="0"/>
              <a:t>If 3n + 2 is odd, then n is odd.(</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a:t>
            </a:r>
            <a:endParaRPr lang="en-US" dirty="0" smtClean="0"/>
          </a:p>
          <a:p>
            <a:r>
              <a:rPr lang="en-US" dirty="0" smtClean="0"/>
              <a:t>p: “3n + 2 is odd”</a:t>
            </a:r>
          </a:p>
          <a:p>
            <a:r>
              <a:rPr lang="en-US" dirty="0" smtClean="0"/>
              <a:t>q: “n is odd”</a:t>
            </a:r>
          </a:p>
          <a:p>
            <a:r>
              <a:rPr lang="en-US" dirty="0" smtClean="0"/>
              <a:t>To </a:t>
            </a:r>
            <a:r>
              <a:rPr lang="en-US" dirty="0"/>
              <a:t>construct a direct proof, we first assume that 3n + 2 is an odd integer. </a:t>
            </a:r>
            <a:endParaRPr lang="en-US" dirty="0" smtClean="0"/>
          </a:p>
          <a:p>
            <a:r>
              <a:rPr lang="en-US" dirty="0" smtClean="0"/>
              <a:t>This </a:t>
            </a:r>
            <a:r>
              <a:rPr lang="en-US" dirty="0"/>
              <a:t>means that 3n + 2 = 2k + 1 for some integer k. </a:t>
            </a:r>
            <a:endParaRPr lang="en-US" dirty="0" smtClean="0"/>
          </a:p>
          <a:p>
            <a:r>
              <a:rPr lang="en-US" dirty="0" smtClean="0"/>
              <a:t>3n + 2 = 2k +1</a:t>
            </a:r>
          </a:p>
          <a:p>
            <a:r>
              <a:rPr lang="en-US" dirty="0" smtClean="0"/>
              <a:t>n = (2k-1)/3</a:t>
            </a:r>
          </a:p>
          <a:p>
            <a:r>
              <a:rPr lang="en-US" b="1" dirty="0" smtClean="0">
                <a:solidFill>
                  <a:srgbClr val="FF0000"/>
                </a:solidFill>
              </a:rPr>
              <a:t>DEAD END</a:t>
            </a:r>
          </a:p>
          <a:p>
            <a:r>
              <a:rPr lang="en-US" b="1" dirty="0">
                <a:solidFill>
                  <a:srgbClr val="FF0000"/>
                </a:solidFill>
              </a:rPr>
              <a:t> </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a:t>
            </a:r>
            <a:r>
              <a:rPr lang="en-US" dirty="0"/>
              <a:t> </a:t>
            </a:r>
            <a:r>
              <a:rPr lang="en-US" dirty="0" smtClean="0"/>
              <a:t>¬q</a:t>
            </a:r>
            <a:r>
              <a:rPr lang="en-US" dirty="0" smtClean="0">
                <a:sym typeface="Wingdings" panose="05000000000000000000" pitchFamily="2" charset="2"/>
              </a:rPr>
              <a:t></a:t>
            </a:r>
            <a:r>
              <a:rPr lang="en-US" dirty="0"/>
              <a:t> </a:t>
            </a:r>
            <a:r>
              <a:rPr lang="en-US" dirty="0" smtClean="0"/>
              <a:t>¬p[if n is even then 3n+2 is even]</a:t>
            </a:r>
          </a:p>
          <a:p>
            <a:r>
              <a:rPr lang="en-US" dirty="0" smtClean="0"/>
              <a:t>¬q=“n is even”</a:t>
            </a:r>
          </a:p>
          <a:p>
            <a:r>
              <a:rPr lang="en-US" dirty="0" smtClean="0"/>
              <a:t>¬p= “3n + 2 is even”</a:t>
            </a:r>
          </a:p>
          <a:p>
            <a:r>
              <a:rPr lang="en-US" dirty="0" smtClean="0"/>
              <a:t>Now , from the definition of an even integer</a:t>
            </a:r>
          </a:p>
          <a:p>
            <a:r>
              <a:rPr lang="en-US" dirty="0"/>
              <a:t>	</a:t>
            </a:r>
            <a:r>
              <a:rPr lang="en-US" dirty="0" smtClean="0"/>
              <a:t>n=2k, for some integer k</a:t>
            </a:r>
          </a:p>
          <a:p>
            <a:r>
              <a:rPr lang="en-US" dirty="0" smtClean="0"/>
              <a:t>Substituting 2k for n , We get,</a:t>
            </a:r>
          </a:p>
          <a:p>
            <a:r>
              <a:rPr lang="en-US" dirty="0"/>
              <a:t>	</a:t>
            </a:r>
            <a:r>
              <a:rPr lang="en-US" dirty="0" smtClean="0"/>
              <a:t>  3(2k) + 2</a:t>
            </a:r>
          </a:p>
          <a:p>
            <a:r>
              <a:rPr lang="en-US" dirty="0"/>
              <a:t>	</a:t>
            </a:r>
            <a:r>
              <a:rPr lang="en-US" dirty="0" smtClean="0"/>
              <a:t>=6k + 2</a:t>
            </a:r>
          </a:p>
          <a:p>
            <a:r>
              <a:rPr lang="en-US" dirty="0"/>
              <a:t>	</a:t>
            </a:r>
            <a:r>
              <a:rPr lang="en-US" dirty="0" smtClean="0"/>
              <a:t>=2(3k + 1 )</a:t>
            </a:r>
          </a:p>
          <a:p>
            <a:r>
              <a:rPr lang="en-US" dirty="0" smtClean="0"/>
              <a:t>i.e. 3n + 2 is even because it is a multiple of 2</a:t>
            </a:r>
          </a:p>
          <a:p>
            <a:r>
              <a:rPr lang="en-US" dirty="0" smtClean="0"/>
              <a:t>Therefore, 3n+2 is even.</a:t>
            </a:r>
          </a:p>
          <a:p>
            <a:endParaRPr lang="en-US" dirty="0" smtClean="0"/>
          </a:p>
          <a:p>
            <a:endParaRPr lang="en-US" b="1" dirty="0">
              <a:solidFill>
                <a:srgbClr val="FF0000"/>
              </a:solidFill>
            </a:endParaRPr>
          </a:p>
          <a:p>
            <a:endParaRPr lang="en-US" dirty="0"/>
          </a:p>
        </p:txBody>
      </p:sp>
    </p:spTree>
    <p:extLst>
      <p:ext uri="{BB962C8B-B14F-4D97-AF65-F5344CB8AC3E}">
        <p14:creationId xmlns:p14="http://schemas.microsoft.com/office/powerpoint/2010/main" val="253079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arn(inVertical)">
                                      <p:cBhvr>
                                        <p:cTn id="28" dur="500"/>
                                        <p:tgtEl>
                                          <p:spTgt spid="5">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arn(inVertical)">
                                      <p:cBhvr>
                                        <p:cTn id="31" dur="500"/>
                                        <p:tgtEl>
                                          <p:spTgt spid="5">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barn(inVertical)">
                                      <p:cBhvr>
                                        <p:cTn id="48" dur="500"/>
                                        <p:tgtEl>
                                          <p:spTgt spid="5">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barn(inVertical)">
                                      <p:cBhvr>
                                        <p:cTn id="53" dur="500"/>
                                        <p:tgtEl>
                                          <p:spTgt spid="5">
                                            <p:txEl>
                                              <p:pRg st="14" end="1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5" end="15"/>
                                            </p:txEl>
                                          </p:spTgt>
                                        </p:tgtEl>
                                        <p:attrNameLst>
                                          <p:attrName>style.visibility</p:attrName>
                                        </p:attrNameLst>
                                      </p:cBhvr>
                                      <p:to>
                                        <p:strVal val="visible"/>
                                      </p:to>
                                    </p:set>
                                    <p:animEffect transition="in" filter="barn(inVertical)">
                                      <p:cBhvr>
                                        <p:cTn id="56" dur="500"/>
                                        <p:tgtEl>
                                          <p:spTgt spid="5">
                                            <p:txEl>
                                              <p:pRg st="15" end="15"/>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barn(inVertical)">
                                      <p:cBhvr>
                                        <p:cTn id="59" dur="500"/>
                                        <p:tgtEl>
                                          <p:spTgt spid="5">
                                            <p:txEl>
                                              <p:pRg st="16" end="1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barn(inVertical)">
                                      <p:cBhvr>
                                        <p:cTn id="65" dur="500"/>
                                        <p:tgtEl>
                                          <p:spTgt spid="5">
                                            <p:txEl>
                                              <p:pRg st="18" end="18"/>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barn(inVertical)">
                                      <p:cBhvr>
                                        <p:cTn id="68" dur="500"/>
                                        <p:tgtEl>
                                          <p:spTgt spid="5">
                                            <p:txEl>
                                              <p:pRg st="19" end="19"/>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barn(inVertical)">
                                      <p:cBhvr>
                                        <p:cTn id="71" dur="500"/>
                                        <p:tgtEl>
                                          <p:spTgt spid="5">
                                            <p:txEl>
                                              <p:pRg st="20" end="20"/>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5">
                                            <p:txEl>
                                              <p:pRg st="21" end="21"/>
                                            </p:txEl>
                                          </p:spTgt>
                                        </p:tgtEl>
                                        <p:attrNameLst>
                                          <p:attrName>style.visibility</p:attrName>
                                        </p:attrNameLst>
                                      </p:cBhvr>
                                      <p:to>
                                        <p:strVal val="visible"/>
                                      </p:to>
                                    </p:set>
                                    <p:animEffect transition="in" filter="barn(inVertical)">
                                      <p:cBhvr>
                                        <p:cTn id="74" dur="500"/>
                                        <p:tgtEl>
                                          <p:spTgt spid="5">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normAutofit/>
          </a:bodyPr>
          <a:lstStyle/>
          <a:p>
            <a:r>
              <a:rPr lang="en-US" u="sng" dirty="0" smtClean="0"/>
              <a:t>1.2 </a:t>
            </a:r>
            <a:r>
              <a:rPr lang="en-US" sz="5400" u="sng" dirty="0"/>
              <a:t>Proof by </a:t>
            </a:r>
            <a:r>
              <a:rPr lang="en-US" sz="5400" u="sng" dirty="0" smtClean="0"/>
              <a:t>Contradiction:</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14</a:t>
            </a:fld>
            <a:endParaRPr lang="en-US" dirty="0"/>
          </a:p>
        </p:txBody>
      </p:sp>
      <p:sp>
        <p:nvSpPr>
          <p:cNvPr id="5" name="TextBox 4"/>
          <p:cNvSpPr txBox="1"/>
          <p:nvPr/>
        </p:nvSpPr>
        <p:spPr>
          <a:xfrm>
            <a:off x="8371493" y="6991676"/>
            <a:ext cx="7461850" cy="3139321"/>
          </a:xfrm>
          <a:prstGeom prst="rect">
            <a:avLst/>
          </a:prstGeom>
          <a:noFill/>
        </p:spPr>
        <p:txBody>
          <a:bodyPr wrap="square" rtlCol="0">
            <a:spAutoFit/>
          </a:bodyPr>
          <a:lstStyle/>
          <a:p>
            <a:r>
              <a:rPr lang="en-US" dirty="0"/>
              <a:t>Suppose √ 2 is rational. Then integers a and b exist so that √ 2 = a/b. Without loss of generality we can assume that a and b have no factors in common (i.e., the fraction is in simplest form). Multiplying both sides by b and squaring, we have 2b 2 = a 2 so we see that a 2 is even. This means that a is even (how would you prove this?) so a = 2m for some m ∈ Z. Then 2b 2 = a 2 = (2m) 2 = 4m 2 which, after dividing by 2, gives b 2 = 2m2 so b 2 is even. This means b = 2n for some n ∈ Z</a:t>
            </a:r>
            <a:r>
              <a:rPr lang="en-US" dirty="0" smtClean="0"/>
              <a:t>.</a:t>
            </a:r>
          </a:p>
          <a:p>
            <a:endParaRPr lang="en-US" dirty="0"/>
          </a:p>
          <a:p>
            <a:r>
              <a:rPr lang="en-US" dirty="0"/>
              <a:t>We’ve seen that if √ 2 = a/b then both a and b must be even and so are both multiples of 2. This contradicts the fact that we know a and b can be chosen to have no common factors. Thus, √ 2 must not be rational, so √ 2 is irrational.</a:t>
            </a:r>
          </a:p>
        </p:txBody>
      </p:sp>
      <p:sp>
        <p:nvSpPr>
          <p:cNvPr id="6" name="TextBox 5"/>
          <p:cNvSpPr txBox="1"/>
          <p:nvPr/>
        </p:nvSpPr>
        <p:spPr>
          <a:xfrm>
            <a:off x="1319842" y="1188952"/>
            <a:ext cx="872130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basic idea is to assume that the statement we want to prove is false, and then show that this assumption leads to nonsense. We are then led to conclude that we were wrong to assume the statement was false, so the statement must be true.</a:t>
            </a:r>
          </a:p>
        </p:txBody>
      </p:sp>
      <p:sp>
        <p:nvSpPr>
          <p:cNvPr id="7" name="TextBox 6"/>
          <p:cNvSpPr txBox="1"/>
          <p:nvPr/>
        </p:nvSpPr>
        <p:spPr>
          <a:xfrm>
            <a:off x="1741689" y="2758612"/>
            <a:ext cx="8686800" cy="3785652"/>
          </a:xfrm>
          <a:prstGeom prst="rect">
            <a:avLst/>
          </a:prstGeom>
          <a:noFill/>
        </p:spPr>
        <p:txBody>
          <a:bodyPr wrap="square" rtlCol="0">
            <a:spAutoFit/>
          </a:bodyPr>
          <a:lstStyle/>
          <a:p>
            <a:r>
              <a:rPr lang="en-US" sz="2000" b="1" dirty="0" smtClean="0"/>
              <a:t>Prove there exist no integer a, b for which 5a + 15b =1.</a:t>
            </a:r>
          </a:p>
          <a:p>
            <a:r>
              <a:rPr lang="en-US" sz="2000" u="sng" dirty="0" smtClean="0"/>
              <a:t>Solution:</a:t>
            </a:r>
          </a:p>
          <a:p>
            <a:r>
              <a:rPr lang="en-US" sz="2000" dirty="0" smtClean="0"/>
              <a:t>Step 1: Assume there exist </a:t>
            </a:r>
            <a:r>
              <a:rPr lang="en-US" sz="2000" dirty="0" smtClean="0"/>
              <a:t>integer </a:t>
            </a:r>
            <a:r>
              <a:rPr lang="en-US" sz="2000" dirty="0" smtClean="0"/>
              <a:t>a and b for which 5a + 15b =1.</a:t>
            </a:r>
          </a:p>
          <a:p>
            <a:r>
              <a:rPr lang="en-US" sz="2000" dirty="0" smtClean="0"/>
              <a:t>Now, </a:t>
            </a:r>
          </a:p>
          <a:p>
            <a:r>
              <a:rPr lang="en-US" sz="2000" dirty="0"/>
              <a:t>	</a:t>
            </a:r>
            <a:r>
              <a:rPr lang="en-US" sz="2000" dirty="0" smtClean="0"/>
              <a:t>5a + 15b = 1</a:t>
            </a:r>
          </a:p>
          <a:p>
            <a:r>
              <a:rPr lang="en-US" sz="2000" dirty="0"/>
              <a:t>	</a:t>
            </a:r>
            <a:r>
              <a:rPr lang="en-US" sz="2000" dirty="0" smtClean="0"/>
              <a:t>5(a + 3b) = 1</a:t>
            </a:r>
          </a:p>
          <a:p>
            <a:r>
              <a:rPr lang="en-US" sz="2000" dirty="0"/>
              <a:t>	</a:t>
            </a:r>
            <a:r>
              <a:rPr lang="en-US" sz="2000" dirty="0" smtClean="0"/>
              <a:t>a + 3b = 1/5</a:t>
            </a:r>
          </a:p>
          <a:p>
            <a:endParaRPr lang="en-US" sz="2000" dirty="0"/>
          </a:p>
          <a:p>
            <a:r>
              <a:rPr lang="en-US" sz="2000" dirty="0" smtClean="0"/>
              <a:t>Because a and b are integers, a + 3b must also be an integer</a:t>
            </a:r>
            <a:r>
              <a:rPr lang="en-US" sz="2000" b="1" dirty="0" smtClean="0"/>
              <a:t>[CONTRADICTION]</a:t>
            </a:r>
          </a:p>
          <a:p>
            <a:endParaRPr lang="en-US" sz="2000" b="1" dirty="0"/>
          </a:p>
          <a:p>
            <a:r>
              <a:rPr lang="en-US" sz="2000" dirty="0" smtClean="0"/>
              <a:t>Therefore, There exist no integer a, b for which 5a + 15b = 1.</a:t>
            </a:r>
            <a:endParaRPr lang="en-US" sz="2000" dirty="0" smtClean="0"/>
          </a:p>
        </p:txBody>
      </p:sp>
    </p:spTree>
    <p:extLst>
      <p:ext uri="{BB962C8B-B14F-4D97-AF65-F5344CB8AC3E}">
        <p14:creationId xmlns:p14="http://schemas.microsoft.com/office/powerpoint/2010/main" val="287273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arn(inVertic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barn(inVertical)">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arn(inVertical)">
                                      <p:cBhvr>
                                        <p:cTn id="30" dur="500"/>
                                        <p:tgtEl>
                                          <p:spTgt spid="7">
                                            <p:txEl>
                                              <p:pRg st="3" end="3"/>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barn(inVertical)">
                                      <p:cBhvr>
                                        <p:cTn id="33" dur="500"/>
                                        <p:tgtEl>
                                          <p:spTgt spid="7">
                                            <p:txEl>
                                              <p:pRg st="4" end="4"/>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barn(inVertical)">
                                      <p:cBhvr>
                                        <p:cTn id="36" dur="500"/>
                                        <p:tgtEl>
                                          <p:spTgt spid="7">
                                            <p:txEl>
                                              <p:pRg st="5" end="5"/>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barn(inVertical)">
                                      <p:cBhvr>
                                        <p:cTn id="39" dur="500"/>
                                        <p:tgtEl>
                                          <p:spTgt spid="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barn(inVertical)">
                                      <p:cBhvr>
                                        <p:cTn id="44" dur="500"/>
                                        <p:tgtEl>
                                          <p:spTgt spid="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barn(inVertical)">
                                      <p:cBhvr>
                                        <p:cTn id="4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15</a:t>
            </a:fld>
            <a:endParaRPr lang="en-US" dirty="0"/>
          </a:p>
        </p:txBody>
      </p:sp>
      <p:sp>
        <p:nvSpPr>
          <p:cNvPr id="5" name="TextBox 4"/>
          <p:cNvSpPr txBox="1"/>
          <p:nvPr/>
        </p:nvSpPr>
        <p:spPr>
          <a:xfrm>
            <a:off x="8371493" y="6991676"/>
            <a:ext cx="7461850" cy="3139321"/>
          </a:xfrm>
          <a:prstGeom prst="rect">
            <a:avLst/>
          </a:prstGeom>
          <a:noFill/>
        </p:spPr>
        <p:txBody>
          <a:bodyPr wrap="square" rtlCol="0">
            <a:spAutoFit/>
          </a:bodyPr>
          <a:lstStyle/>
          <a:p>
            <a:r>
              <a:rPr lang="en-US" dirty="0"/>
              <a:t>Suppose √ 2 is rational. Then integers a and b exist so that √ 2 = a/b. Without loss of generality we can assume that a and b have no factors in common (i.e., the fraction is in simplest form). Multiplying both sides by b and squaring, we have 2b 2 = a 2 so we see that a 2 is even. This means that a is even (how would you prove this?) so a = 2m for some m ∈ Z. Then 2b 2 = a 2 = (2m) 2 = 4m 2 which, after dividing by 2, gives b 2 = 2m2 so b 2 is even. This means b = 2n for some n ∈ Z</a:t>
            </a:r>
            <a:r>
              <a:rPr lang="en-US" dirty="0" smtClean="0"/>
              <a:t>.</a:t>
            </a:r>
          </a:p>
          <a:p>
            <a:endParaRPr lang="en-US" dirty="0"/>
          </a:p>
          <a:p>
            <a:r>
              <a:rPr lang="en-US" dirty="0"/>
              <a:t>We’ve seen that if √ 2 = a/b then both a and b must be even and so are both multiples of 2. This contradicts the fact that we know a and b can be chosen to have no common factors. Thus, √ 2 must not be rational, so √ 2 is irrational.</a:t>
            </a:r>
          </a:p>
        </p:txBody>
      </p:sp>
      <p:sp>
        <p:nvSpPr>
          <p:cNvPr id="7" name="TextBox 6"/>
          <p:cNvSpPr txBox="1"/>
          <p:nvPr/>
        </p:nvSpPr>
        <p:spPr>
          <a:xfrm>
            <a:off x="1451542" y="482863"/>
            <a:ext cx="8686800" cy="5324535"/>
          </a:xfrm>
          <a:prstGeom prst="rect">
            <a:avLst/>
          </a:prstGeom>
          <a:noFill/>
        </p:spPr>
        <p:txBody>
          <a:bodyPr wrap="square" rtlCol="0">
            <a:spAutoFit/>
          </a:bodyPr>
          <a:lstStyle/>
          <a:p>
            <a:r>
              <a:rPr lang="en-US" sz="2000" b="1" dirty="0" smtClean="0"/>
              <a:t>Proposition: </a:t>
            </a:r>
            <a:r>
              <a:rPr lang="en-US" sz="2000" b="1" dirty="0"/>
              <a:t>If </a:t>
            </a:r>
            <a:r>
              <a:rPr lang="en-US" sz="2000" b="1" dirty="0" smtClean="0"/>
              <a:t>a , b </a:t>
            </a:r>
            <a:r>
              <a:rPr lang="en-US" sz="2000" b="1" dirty="0"/>
              <a:t>∈ Z, then a</a:t>
            </a:r>
            <a:r>
              <a:rPr lang="en-US" sz="2000" b="1" baseline="30000" dirty="0"/>
              <a:t>2</a:t>
            </a:r>
            <a:r>
              <a:rPr lang="en-US" sz="2000" b="1" dirty="0"/>
              <a:t> −4b </a:t>
            </a:r>
            <a:r>
              <a:rPr lang="en-US" sz="2000" b="1" dirty="0" smtClean="0"/>
              <a:t>!= </a:t>
            </a:r>
            <a:r>
              <a:rPr lang="en-US" sz="2000" b="1" dirty="0"/>
              <a:t>2. </a:t>
            </a:r>
            <a:endParaRPr lang="en-US" sz="2000" b="1" dirty="0" smtClean="0"/>
          </a:p>
          <a:p>
            <a:r>
              <a:rPr lang="en-US" sz="2000" dirty="0" smtClean="0"/>
              <a:t>Proof</a:t>
            </a:r>
            <a:r>
              <a:rPr lang="en-US" sz="2000" dirty="0"/>
              <a:t>. </a:t>
            </a:r>
            <a:endParaRPr lang="en-US" sz="2000" dirty="0" smtClean="0"/>
          </a:p>
          <a:p>
            <a:r>
              <a:rPr lang="en-US" sz="2000" dirty="0" smtClean="0"/>
              <a:t>“If a and b are integers then, </a:t>
            </a:r>
            <a:r>
              <a:rPr lang="en-US" sz="2000" dirty="0"/>
              <a:t>a</a:t>
            </a:r>
            <a:r>
              <a:rPr lang="en-US" sz="2000" baseline="30000" dirty="0"/>
              <a:t>2</a:t>
            </a:r>
            <a:r>
              <a:rPr lang="en-US" sz="2000" dirty="0"/>
              <a:t> −4b != </a:t>
            </a:r>
            <a:r>
              <a:rPr lang="en-US" sz="2000" dirty="0" smtClean="0"/>
              <a:t>2”</a:t>
            </a:r>
            <a:endParaRPr lang="en-US" sz="2000" dirty="0" smtClean="0"/>
          </a:p>
          <a:p>
            <a:r>
              <a:rPr lang="en-US" sz="2000" dirty="0" smtClean="0"/>
              <a:t>Suppose </a:t>
            </a:r>
            <a:r>
              <a:rPr lang="en-US" sz="2000" dirty="0"/>
              <a:t>this proposition is false. This conditional statement being false </a:t>
            </a:r>
            <a:r>
              <a:rPr lang="en-US" sz="2000" dirty="0" smtClean="0"/>
              <a:t>means:</a:t>
            </a:r>
          </a:p>
          <a:p>
            <a:r>
              <a:rPr lang="en-US" sz="2000" dirty="0" smtClean="0"/>
              <a:t> There </a:t>
            </a:r>
            <a:r>
              <a:rPr lang="en-US" sz="2000" dirty="0"/>
              <a:t>exist numbers a and b for which </a:t>
            </a:r>
            <a:r>
              <a:rPr lang="en-US" sz="2000" dirty="0" smtClean="0"/>
              <a:t>a , b </a:t>
            </a:r>
            <a:r>
              <a:rPr lang="en-US" sz="2000" dirty="0"/>
              <a:t>∈ Z is true but a</a:t>
            </a:r>
            <a:r>
              <a:rPr lang="en-US" sz="2000" baseline="30000" dirty="0"/>
              <a:t>2</a:t>
            </a:r>
            <a:r>
              <a:rPr lang="en-US" sz="2000" dirty="0"/>
              <a:t> −4b </a:t>
            </a:r>
            <a:r>
              <a:rPr lang="en-US" sz="2000" dirty="0" smtClean="0"/>
              <a:t>!= </a:t>
            </a:r>
            <a:r>
              <a:rPr lang="en-US" sz="2000" dirty="0"/>
              <a:t>2 is false. </a:t>
            </a:r>
            <a:endParaRPr lang="en-US" sz="2000" dirty="0" smtClean="0"/>
          </a:p>
          <a:p>
            <a:r>
              <a:rPr lang="en-US" sz="2000" dirty="0"/>
              <a:t>“If a and b are integers then, a</a:t>
            </a:r>
            <a:r>
              <a:rPr lang="en-US" sz="2000" baseline="30000" dirty="0"/>
              <a:t>2</a:t>
            </a:r>
            <a:r>
              <a:rPr lang="en-US" sz="2000" dirty="0"/>
              <a:t> −4b </a:t>
            </a:r>
            <a:r>
              <a:rPr lang="en-US" sz="2000" dirty="0" smtClean="0"/>
              <a:t>= </a:t>
            </a:r>
            <a:r>
              <a:rPr lang="en-US" sz="2000" dirty="0"/>
              <a:t>2”</a:t>
            </a:r>
          </a:p>
          <a:p>
            <a:endParaRPr lang="en-US" sz="2000" dirty="0" smtClean="0"/>
          </a:p>
          <a:p>
            <a:r>
              <a:rPr lang="en-US" sz="2000" dirty="0" smtClean="0"/>
              <a:t>Thus </a:t>
            </a:r>
            <a:r>
              <a:rPr lang="en-US" sz="2000" dirty="0"/>
              <a:t>there exist integers a</a:t>
            </a:r>
            <a:r>
              <a:rPr lang="en-US" sz="2000" dirty="0" smtClean="0"/>
              <a:t>, b </a:t>
            </a:r>
            <a:r>
              <a:rPr lang="en-US" sz="2000" dirty="0"/>
              <a:t>∈ Z for which a</a:t>
            </a:r>
            <a:r>
              <a:rPr lang="en-US" sz="2000" baseline="30000" dirty="0"/>
              <a:t>2</a:t>
            </a:r>
            <a:r>
              <a:rPr lang="en-US" sz="2000" dirty="0"/>
              <a:t> −4b = 2. </a:t>
            </a:r>
            <a:endParaRPr lang="en-US" sz="2000" dirty="0" smtClean="0"/>
          </a:p>
          <a:p>
            <a:r>
              <a:rPr lang="en-US" sz="2000" dirty="0" smtClean="0"/>
              <a:t>From </a:t>
            </a:r>
            <a:r>
              <a:rPr lang="en-US" sz="2000" dirty="0"/>
              <a:t>this equation </a:t>
            </a:r>
            <a:r>
              <a:rPr lang="en-US" sz="2000" dirty="0" smtClean="0"/>
              <a:t>we </a:t>
            </a:r>
            <a:r>
              <a:rPr lang="en-US" sz="2000" dirty="0"/>
              <a:t>get </a:t>
            </a:r>
            <a:endParaRPr lang="en-US" sz="2000" dirty="0" smtClean="0"/>
          </a:p>
          <a:p>
            <a:r>
              <a:rPr lang="en-US" sz="2000" dirty="0" smtClean="0"/>
              <a:t>a</a:t>
            </a:r>
            <a:r>
              <a:rPr lang="en-US" sz="2000" baseline="30000" dirty="0" smtClean="0"/>
              <a:t>2</a:t>
            </a:r>
            <a:r>
              <a:rPr lang="en-US" sz="2000" dirty="0" smtClean="0"/>
              <a:t> </a:t>
            </a:r>
            <a:r>
              <a:rPr lang="en-US" sz="2000" dirty="0"/>
              <a:t>= 4b +2 = 2(2b +1), so a2 is even. Since a</a:t>
            </a:r>
            <a:r>
              <a:rPr lang="en-US" sz="2000" baseline="30000" dirty="0"/>
              <a:t>2</a:t>
            </a:r>
            <a:r>
              <a:rPr lang="en-US" sz="2000" dirty="0"/>
              <a:t> is even, it follows that a is even, so a = 2c for some integer c. </a:t>
            </a:r>
            <a:endParaRPr lang="en-US" sz="2000" dirty="0" smtClean="0"/>
          </a:p>
          <a:p>
            <a:r>
              <a:rPr lang="en-US" sz="2000" dirty="0" smtClean="0"/>
              <a:t>Now </a:t>
            </a:r>
            <a:r>
              <a:rPr lang="en-US" sz="2000" dirty="0"/>
              <a:t>plug a = 2c back into the boxed equation a</a:t>
            </a:r>
            <a:r>
              <a:rPr lang="en-US" sz="2000" baseline="30000" dirty="0"/>
              <a:t>2</a:t>
            </a:r>
            <a:r>
              <a:rPr lang="en-US" sz="2000" dirty="0"/>
              <a:t> −4b = 2. We </a:t>
            </a:r>
            <a:r>
              <a:rPr lang="en-US" sz="2000" dirty="0" smtClean="0"/>
              <a:t>get</a:t>
            </a:r>
          </a:p>
          <a:p>
            <a:r>
              <a:rPr lang="en-US" sz="2000" dirty="0" smtClean="0"/>
              <a:t> </a:t>
            </a:r>
            <a:r>
              <a:rPr lang="en-US" sz="2000" dirty="0"/>
              <a:t>(2c)</a:t>
            </a:r>
            <a:r>
              <a:rPr lang="en-US" sz="2000" baseline="30000" dirty="0"/>
              <a:t> 2</a:t>
            </a:r>
            <a:r>
              <a:rPr lang="en-US" sz="2000" dirty="0"/>
              <a:t> −4b = 2, so 4c</a:t>
            </a:r>
            <a:r>
              <a:rPr lang="en-US" sz="2000" baseline="30000" dirty="0"/>
              <a:t>2</a:t>
            </a:r>
            <a:r>
              <a:rPr lang="en-US" sz="2000" dirty="0"/>
              <a:t> −4b = 2. Dividing by 2, we get 2c</a:t>
            </a:r>
            <a:r>
              <a:rPr lang="en-US" sz="2000" baseline="30000" dirty="0"/>
              <a:t>2</a:t>
            </a:r>
            <a:r>
              <a:rPr lang="en-US" sz="2000" dirty="0"/>
              <a:t> −2b = 1</a:t>
            </a:r>
            <a:r>
              <a:rPr lang="en-US" sz="2000" dirty="0" smtClean="0"/>
              <a:t>.</a:t>
            </a:r>
          </a:p>
          <a:p>
            <a:r>
              <a:rPr lang="en-US" sz="2000" dirty="0" smtClean="0"/>
              <a:t> </a:t>
            </a:r>
            <a:r>
              <a:rPr lang="en-US" sz="2000" dirty="0"/>
              <a:t>Therefore 1 = 2(c</a:t>
            </a:r>
            <a:r>
              <a:rPr lang="en-US" sz="2000" baseline="30000" dirty="0"/>
              <a:t>2</a:t>
            </a:r>
            <a:r>
              <a:rPr lang="en-US" sz="2000" dirty="0"/>
              <a:t> − b), and since c</a:t>
            </a:r>
            <a:r>
              <a:rPr lang="en-US" sz="2000" baseline="30000" dirty="0"/>
              <a:t>2</a:t>
            </a:r>
            <a:r>
              <a:rPr lang="en-US" sz="2000" dirty="0"/>
              <a:t> − b ∈ Z, it follows that 1 is even. Since we know 1 is not even, something went wrong. But all the logic after the first line of the proof is correct, so it must be that the first line was incorrect. In other words, we were wrong to assume the proposition was false. Thus the proposition is </a:t>
            </a:r>
            <a:r>
              <a:rPr lang="en-US" sz="2000" dirty="0" smtClean="0"/>
              <a:t>true.</a:t>
            </a:r>
            <a:endParaRPr lang="en-US" sz="2000" dirty="0"/>
          </a:p>
        </p:txBody>
      </p:sp>
    </p:spTree>
    <p:extLst>
      <p:ext uri="{BB962C8B-B14F-4D97-AF65-F5344CB8AC3E}">
        <p14:creationId xmlns:p14="http://schemas.microsoft.com/office/powerpoint/2010/main" val="22266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500"/>
                                        <p:tgtEl>
                                          <p:spTgt spid="7">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arn(inVertical)">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barn(inVertical)">
                                      <p:cBhvr>
                                        <p:cTn id="27" dur="500"/>
                                        <p:tgtEl>
                                          <p:spTgt spid="7">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barn(inVertical)">
                                      <p:cBhvr>
                                        <p:cTn id="30" dur="500"/>
                                        <p:tgtEl>
                                          <p:spTgt spid="7">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barn(inVertical)">
                                      <p:cBhvr>
                                        <p:cTn id="33" dur="500"/>
                                        <p:tgtEl>
                                          <p:spTgt spid="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7">
                                            <p:txEl>
                                              <p:pRg st="10" end="10"/>
                                            </p:txEl>
                                          </p:spTgt>
                                        </p:tgtEl>
                                        <p:attrNameLst>
                                          <p:attrName>style.visibility</p:attrName>
                                        </p:attrNameLst>
                                      </p:cBhvr>
                                      <p:to>
                                        <p:strVal val="visible"/>
                                      </p:to>
                                    </p:set>
                                    <p:animEffect transition="in" filter="barn(inVertical)">
                                      <p:cBhvr>
                                        <p:cTn id="38" dur="500"/>
                                        <p:tgtEl>
                                          <p:spTgt spid="7">
                                            <p:txEl>
                                              <p:pRg st="10" end="10"/>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animEffect transition="in" filter="barn(inVertical)">
                                      <p:cBhvr>
                                        <p:cTn id="41" dur="500"/>
                                        <p:tgtEl>
                                          <p:spTgt spid="7">
                                            <p:txEl>
                                              <p:pRg st="11" end="11"/>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barn(inVertical)">
                                      <p:cBhvr>
                                        <p:cTn id="44"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TextBox 4"/>
          <p:cNvSpPr txBox="1"/>
          <p:nvPr/>
        </p:nvSpPr>
        <p:spPr>
          <a:xfrm>
            <a:off x="1345720" y="483080"/>
            <a:ext cx="9282023" cy="6494085"/>
          </a:xfrm>
          <a:prstGeom prst="rect">
            <a:avLst/>
          </a:prstGeom>
          <a:noFill/>
        </p:spPr>
        <p:txBody>
          <a:bodyPr wrap="square" rtlCol="0">
            <a:spAutoFit/>
          </a:bodyPr>
          <a:lstStyle/>
          <a:p>
            <a:r>
              <a:rPr lang="en-US" sz="2800" b="1" dirty="0" smtClean="0"/>
              <a:t>Prove that for all integer n, if n</a:t>
            </a:r>
            <a:r>
              <a:rPr lang="en-US" sz="2800" b="1" baseline="30000" dirty="0" smtClean="0"/>
              <a:t>3</a:t>
            </a:r>
            <a:r>
              <a:rPr lang="en-US" sz="2800" b="1" dirty="0" smtClean="0"/>
              <a:t> + 5 is odd then n is even.</a:t>
            </a:r>
          </a:p>
          <a:p>
            <a:r>
              <a:rPr lang="en-US" sz="2400" dirty="0" smtClean="0"/>
              <a:t>Solution:</a:t>
            </a:r>
          </a:p>
          <a:p>
            <a:r>
              <a:rPr lang="en-US" sz="2400" dirty="0" smtClean="0"/>
              <a:t>Here, </a:t>
            </a:r>
          </a:p>
          <a:p>
            <a:r>
              <a:rPr lang="en-US" sz="2400" dirty="0" smtClean="0">
                <a:sym typeface="Wingdings" panose="05000000000000000000" pitchFamily="2" charset="2"/>
              </a:rPr>
              <a:t>Assume the conclusion, i.e. n is odd</a:t>
            </a:r>
          </a:p>
          <a:p>
            <a:r>
              <a:rPr lang="en-US" sz="2400" dirty="0" smtClean="0">
                <a:sym typeface="Wingdings" panose="05000000000000000000" pitchFamily="2" charset="2"/>
              </a:rPr>
              <a:t>Because n is odd , We can write,</a:t>
            </a:r>
          </a:p>
          <a:p>
            <a:r>
              <a:rPr lang="en-US" sz="2400" dirty="0" smtClean="0">
                <a:sym typeface="Wingdings" panose="05000000000000000000" pitchFamily="2" charset="2"/>
              </a:rPr>
              <a:t>N = 2k + 1</a:t>
            </a:r>
          </a:p>
          <a:p>
            <a:r>
              <a:rPr lang="en-US" sz="2400" dirty="0" smtClean="0">
                <a:sym typeface="Wingdings" panose="05000000000000000000" pitchFamily="2" charset="2"/>
              </a:rPr>
              <a:t>Putting value of n in n</a:t>
            </a:r>
            <a:r>
              <a:rPr lang="en-US" sz="2400" baseline="30000" dirty="0" smtClean="0">
                <a:sym typeface="Wingdings" panose="05000000000000000000" pitchFamily="2" charset="2"/>
              </a:rPr>
              <a:t>3</a:t>
            </a:r>
            <a:r>
              <a:rPr lang="en-US" sz="2400" dirty="0" smtClean="0">
                <a:sym typeface="Wingdings" panose="05000000000000000000" pitchFamily="2" charset="2"/>
              </a:rPr>
              <a:t> + 5, We get</a:t>
            </a:r>
          </a:p>
          <a:p>
            <a:r>
              <a:rPr lang="en-US" sz="2400" dirty="0" smtClean="0">
                <a:sym typeface="Wingdings" panose="05000000000000000000" pitchFamily="2" charset="2"/>
              </a:rPr>
              <a:t>=(2k + 1)</a:t>
            </a:r>
            <a:r>
              <a:rPr lang="en-US" sz="2400" baseline="30000" dirty="0" smtClean="0">
                <a:sym typeface="Wingdings" panose="05000000000000000000" pitchFamily="2" charset="2"/>
              </a:rPr>
              <a:t>3</a:t>
            </a:r>
            <a:r>
              <a:rPr lang="en-US" sz="2400" dirty="0" smtClean="0">
                <a:sym typeface="Wingdings" panose="05000000000000000000" pitchFamily="2" charset="2"/>
              </a:rPr>
              <a:t> + 5</a:t>
            </a:r>
          </a:p>
          <a:p>
            <a:r>
              <a:rPr lang="en-US" sz="2400" dirty="0" smtClean="0">
                <a:sym typeface="Wingdings" panose="05000000000000000000" pitchFamily="2" charset="2"/>
              </a:rPr>
              <a:t>=8k</a:t>
            </a:r>
            <a:r>
              <a:rPr lang="en-US" sz="2400" baseline="30000" dirty="0" smtClean="0">
                <a:sym typeface="Wingdings" panose="05000000000000000000" pitchFamily="2" charset="2"/>
              </a:rPr>
              <a:t>3 </a:t>
            </a:r>
            <a:r>
              <a:rPr lang="en-US" sz="2400" dirty="0" smtClean="0">
                <a:sym typeface="Wingdings" panose="05000000000000000000" pitchFamily="2" charset="2"/>
              </a:rPr>
              <a:t>+ 12k</a:t>
            </a:r>
            <a:r>
              <a:rPr lang="en-US" sz="2400" baseline="30000" dirty="0" smtClean="0">
                <a:sym typeface="Wingdings" panose="05000000000000000000" pitchFamily="2" charset="2"/>
              </a:rPr>
              <a:t>2</a:t>
            </a:r>
            <a:r>
              <a:rPr lang="en-US" sz="2400" dirty="0" smtClean="0">
                <a:sym typeface="Wingdings" panose="05000000000000000000" pitchFamily="2" charset="2"/>
              </a:rPr>
              <a:t> + 6k +1 + 5</a:t>
            </a:r>
          </a:p>
          <a:p>
            <a:r>
              <a:rPr lang="en-US" sz="2400" dirty="0" smtClean="0">
                <a:sym typeface="Wingdings" panose="05000000000000000000" pitchFamily="2" charset="2"/>
              </a:rPr>
              <a:t>=</a:t>
            </a:r>
            <a:r>
              <a:rPr lang="en-US" sz="2400" dirty="0">
                <a:sym typeface="Wingdings" panose="05000000000000000000" pitchFamily="2" charset="2"/>
              </a:rPr>
              <a:t> 8k</a:t>
            </a:r>
            <a:r>
              <a:rPr lang="en-US" sz="2400" baseline="30000" dirty="0">
                <a:sym typeface="Wingdings" panose="05000000000000000000" pitchFamily="2" charset="2"/>
              </a:rPr>
              <a:t>3 </a:t>
            </a:r>
            <a:r>
              <a:rPr lang="en-US" sz="2400" dirty="0">
                <a:sym typeface="Wingdings" panose="05000000000000000000" pitchFamily="2" charset="2"/>
              </a:rPr>
              <a:t>+ 12k</a:t>
            </a:r>
            <a:r>
              <a:rPr lang="en-US" sz="2400" baseline="30000" dirty="0">
                <a:sym typeface="Wingdings" panose="05000000000000000000" pitchFamily="2" charset="2"/>
              </a:rPr>
              <a:t>2</a:t>
            </a:r>
            <a:r>
              <a:rPr lang="en-US" sz="2400" dirty="0">
                <a:sym typeface="Wingdings" panose="05000000000000000000" pitchFamily="2" charset="2"/>
              </a:rPr>
              <a:t> + 6k </a:t>
            </a:r>
            <a:r>
              <a:rPr lang="en-US" sz="2400" dirty="0" smtClean="0">
                <a:sym typeface="Wingdings" panose="05000000000000000000" pitchFamily="2" charset="2"/>
              </a:rPr>
              <a:t> + 6</a:t>
            </a:r>
          </a:p>
          <a:p>
            <a:r>
              <a:rPr lang="en-US" sz="2400" dirty="0" smtClean="0">
                <a:sym typeface="Wingdings" panose="05000000000000000000" pitchFamily="2" charset="2"/>
              </a:rPr>
              <a:t>=2[</a:t>
            </a:r>
            <a:r>
              <a:rPr lang="en-US" sz="2400" dirty="0">
                <a:sym typeface="Wingdings" panose="05000000000000000000" pitchFamily="2" charset="2"/>
              </a:rPr>
              <a:t>8k</a:t>
            </a:r>
            <a:r>
              <a:rPr lang="en-US" sz="2400" baseline="30000" dirty="0">
                <a:sym typeface="Wingdings" panose="05000000000000000000" pitchFamily="2" charset="2"/>
              </a:rPr>
              <a:t>3 </a:t>
            </a:r>
            <a:r>
              <a:rPr lang="en-US" sz="2400" dirty="0">
                <a:sym typeface="Wingdings" panose="05000000000000000000" pitchFamily="2" charset="2"/>
              </a:rPr>
              <a:t>+ 12k</a:t>
            </a:r>
            <a:r>
              <a:rPr lang="en-US" sz="2400" baseline="30000" dirty="0">
                <a:sym typeface="Wingdings" panose="05000000000000000000" pitchFamily="2" charset="2"/>
              </a:rPr>
              <a:t>2</a:t>
            </a:r>
            <a:r>
              <a:rPr lang="en-US" sz="2400" dirty="0">
                <a:sym typeface="Wingdings" panose="05000000000000000000" pitchFamily="2" charset="2"/>
              </a:rPr>
              <a:t> + 6k  + </a:t>
            </a:r>
            <a:r>
              <a:rPr lang="en-US" sz="2400" dirty="0" smtClean="0">
                <a:sym typeface="Wingdings" panose="05000000000000000000" pitchFamily="2" charset="2"/>
              </a:rPr>
              <a:t>6]</a:t>
            </a:r>
          </a:p>
          <a:p>
            <a:r>
              <a:rPr lang="en-US" sz="2400" dirty="0" smtClean="0">
                <a:sym typeface="Wingdings" panose="05000000000000000000" pitchFamily="2" charset="2"/>
              </a:rPr>
              <a:t>=Even</a:t>
            </a:r>
            <a:r>
              <a:rPr lang="en-US" sz="2400" b="1" dirty="0" smtClean="0">
                <a:sym typeface="Wingdings" panose="05000000000000000000" pitchFamily="2" charset="2"/>
              </a:rPr>
              <a:t>[CONTRADICTION]</a:t>
            </a:r>
          </a:p>
          <a:p>
            <a:endParaRPr lang="en-US" sz="2400" dirty="0">
              <a:sym typeface="Wingdings" panose="05000000000000000000" pitchFamily="2" charset="2"/>
            </a:endParaRPr>
          </a:p>
          <a:p>
            <a:r>
              <a:rPr lang="en-US" sz="2400" dirty="0" smtClean="0">
                <a:sym typeface="Wingdings" panose="05000000000000000000" pitchFamily="2" charset="2"/>
              </a:rPr>
              <a:t>Therefore, </a:t>
            </a:r>
            <a:r>
              <a:rPr lang="en-US" sz="2400" dirty="0" smtClean="0"/>
              <a:t>If </a:t>
            </a:r>
            <a:r>
              <a:rPr lang="en-US" sz="2400" dirty="0"/>
              <a:t>n</a:t>
            </a:r>
            <a:r>
              <a:rPr lang="en-US" sz="2400" baseline="30000" dirty="0"/>
              <a:t>3</a:t>
            </a:r>
            <a:r>
              <a:rPr lang="en-US" sz="2400" dirty="0"/>
              <a:t> + 5 is odd then n is even</a:t>
            </a:r>
            <a:endParaRPr lang="en-US" sz="2400" dirty="0" smtClean="0">
              <a:sym typeface="Wingdings" panose="05000000000000000000" pitchFamily="2" charset="2"/>
            </a:endParaRPr>
          </a:p>
          <a:p>
            <a:endParaRPr lang="en-US" sz="2400" dirty="0"/>
          </a:p>
          <a:p>
            <a:endParaRPr lang="en-US" sz="2400" dirty="0"/>
          </a:p>
        </p:txBody>
      </p:sp>
    </p:spTree>
    <p:extLst>
      <p:ext uri="{BB962C8B-B14F-4D97-AF65-F5344CB8AC3E}">
        <p14:creationId xmlns:p14="http://schemas.microsoft.com/office/powerpoint/2010/main" val="3484555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17</a:t>
            </a:fld>
            <a:endParaRPr lang="en-US" dirty="0"/>
          </a:p>
        </p:txBody>
      </p:sp>
      <p:sp>
        <p:nvSpPr>
          <p:cNvPr id="5" name="TextBox 4"/>
          <p:cNvSpPr txBox="1"/>
          <p:nvPr/>
        </p:nvSpPr>
        <p:spPr>
          <a:xfrm>
            <a:off x="1657986" y="390644"/>
            <a:ext cx="7461850" cy="6063198"/>
          </a:xfrm>
          <a:prstGeom prst="rect">
            <a:avLst/>
          </a:prstGeom>
          <a:noFill/>
        </p:spPr>
        <p:txBody>
          <a:bodyPr wrap="square" rtlCol="0">
            <a:spAutoFit/>
          </a:bodyPr>
          <a:lstStyle/>
          <a:p>
            <a:r>
              <a:rPr lang="en-US" sz="2400" b="1" dirty="0"/>
              <a:t>Prove </a:t>
            </a:r>
            <a:r>
              <a:rPr lang="en-US" sz="2400" b="1" dirty="0" smtClean="0"/>
              <a:t>√2 is a irrational number using proof by contradiction.</a:t>
            </a:r>
            <a:endParaRPr lang="en-US" sz="2000" b="1" dirty="0" smtClean="0"/>
          </a:p>
          <a:p>
            <a:endParaRPr lang="en-US" sz="2000" dirty="0"/>
          </a:p>
          <a:p>
            <a:r>
              <a:rPr lang="en-US" sz="2000" dirty="0" smtClean="0"/>
              <a:t>Suppose </a:t>
            </a:r>
            <a:r>
              <a:rPr lang="en-US" sz="2000" dirty="0"/>
              <a:t>√ 2 is rational. Then integers a and b exist so that √ 2 = a/b. </a:t>
            </a:r>
            <a:endParaRPr lang="en-US" sz="2000" dirty="0" smtClean="0"/>
          </a:p>
          <a:p>
            <a:endParaRPr lang="en-US" sz="2000" dirty="0"/>
          </a:p>
          <a:p>
            <a:r>
              <a:rPr lang="en-US" sz="2000" dirty="0" smtClean="0"/>
              <a:t>Without </a:t>
            </a:r>
            <a:r>
              <a:rPr lang="en-US" sz="2000" dirty="0"/>
              <a:t>loss of generality we can assume that a and b have no factors in common (i.e., the fraction is in simplest form</a:t>
            </a:r>
            <a:r>
              <a:rPr lang="en-US" sz="2000" dirty="0" smtClean="0"/>
              <a:t>).</a:t>
            </a:r>
          </a:p>
          <a:p>
            <a:endParaRPr lang="en-US" sz="2000" dirty="0"/>
          </a:p>
          <a:p>
            <a:r>
              <a:rPr lang="en-US" sz="2000" dirty="0" smtClean="0"/>
              <a:t> </a:t>
            </a:r>
            <a:r>
              <a:rPr lang="en-US" sz="2000" dirty="0"/>
              <a:t>Multiplying both sides by b and squaring, </a:t>
            </a:r>
            <a:endParaRPr lang="en-US" sz="2000" dirty="0" smtClean="0"/>
          </a:p>
          <a:p>
            <a:r>
              <a:rPr lang="en-US" sz="2000" dirty="0" smtClean="0"/>
              <a:t>we </a:t>
            </a:r>
            <a:r>
              <a:rPr lang="en-US" sz="2000" dirty="0"/>
              <a:t>have </a:t>
            </a:r>
            <a:r>
              <a:rPr lang="en-US" sz="2000" dirty="0" smtClean="0"/>
              <a:t>2b</a:t>
            </a:r>
            <a:r>
              <a:rPr lang="en-US" sz="2000" baseline="30000" dirty="0" smtClean="0"/>
              <a:t>2</a:t>
            </a:r>
            <a:r>
              <a:rPr lang="en-US" sz="2000" dirty="0" smtClean="0"/>
              <a:t> </a:t>
            </a:r>
            <a:r>
              <a:rPr lang="en-US" sz="2000" dirty="0"/>
              <a:t>= </a:t>
            </a:r>
            <a:r>
              <a:rPr lang="en-US" sz="2000" dirty="0" smtClean="0"/>
              <a:t>a</a:t>
            </a:r>
            <a:r>
              <a:rPr lang="en-US" sz="2000" baseline="30000" dirty="0" smtClean="0"/>
              <a:t>2</a:t>
            </a:r>
            <a:r>
              <a:rPr lang="en-US" sz="2000" dirty="0" smtClean="0"/>
              <a:t> </a:t>
            </a:r>
            <a:r>
              <a:rPr lang="en-US" sz="2000" dirty="0"/>
              <a:t>so we see that </a:t>
            </a:r>
            <a:r>
              <a:rPr lang="en-US" sz="2000" dirty="0" smtClean="0"/>
              <a:t>a</a:t>
            </a:r>
            <a:r>
              <a:rPr lang="en-US" sz="2000" baseline="30000" dirty="0" smtClean="0"/>
              <a:t>2</a:t>
            </a:r>
            <a:r>
              <a:rPr lang="en-US" sz="2000" dirty="0" smtClean="0"/>
              <a:t> </a:t>
            </a:r>
            <a:r>
              <a:rPr lang="en-US" sz="2000" dirty="0"/>
              <a:t>is even. </a:t>
            </a:r>
            <a:endParaRPr lang="en-US" sz="2000" dirty="0" smtClean="0"/>
          </a:p>
          <a:p>
            <a:r>
              <a:rPr lang="en-US" sz="2000" dirty="0" smtClean="0"/>
              <a:t>This </a:t>
            </a:r>
            <a:r>
              <a:rPr lang="en-US" sz="2000" dirty="0"/>
              <a:t>means that a is even </a:t>
            </a:r>
            <a:r>
              <a:rPr lang="en-US" sz="2000" dirty="0" smtClean="0"/>
              <a:t>so </a:t>
            </a:r>
            <a:r>
              <a:rPr lang="en-US" sz="2000" dirty="0"/>
              <a:t>a = 2m for some m ∈ Z. </a:t>
            </a:r>
            <a:endParaRPr lang="en-US" sz="2000" dirty="0" smtClean="0"/>
          </a:p>
          <a:p>
            <a:r>
              <a:rPr lang="en-US" sz="2000" dirty="0" smtClean="0"/>
              <a:t>Then 2b</a:t>
            </a:r>
            <a:r>
              <a:rPr lang="en-US" sz="2000" baseline="30000" dirty="0" smtClean="0"/>
              <a:t>2</a:t>
            </a:r>
            <a:r>
              <a:rPr lang="en-US" sz="2000" dirty="0" smtClean="0"/>
              <a:t> = </a:t>
            </a:r>
            <a:r>
              <a:rPr lang="en-US" sz="2000" dirty="0"/>
              <a:t>(</a:t>
            </a:r>
            <a:r>
              <a:rPr lang="en-US" sz="2000" dirty="0" smtClean="0"/>
              <a:t>2m)</a:t>
            </a:r>
            <a:r>
              <a:rPr lang="en-US" sz="2000" baseline="30000" dirty="0" smtClean="0"/>
              <a:t>2</a:t>
            </a:r>
            <a:r>
              <a:rPr lang="en-US" sz="2000" dirty="0" smtClean="0"/>
              <a:t> </a:t>
            </a:r>
          </a:p>
          <a:p>
            <a:r>
              <a:rPr lang="en-US" sz="2000" dirty="0"/>
              <a:t>	</a:t>
            </a:r>
            <a:r>
              <a:rPr lang="en-US" sz="2000" dirty="0" smtClean="0"/>
              <a:t>	   </a:t>
            </a:r>
            <a:r>
              <a:rPr lang="en-US" sz="2000" dirty="0" smtClean="0"/>
              <a:t>= 4m</a:t>
            </a:r>
            <a:r>
              <a:rPr lang="en-US" sz="2000" baseline="30000" dirty="0" smtClean="0"/>
              <a:t>2</a:t>
            </a:r>
            <a:r>
              <a:rPr lang="en-US" sz="2000" dirty="0" smtClean="0"/>
              <a:t> </a:t>
            </a:r>
            <a:r>
              <a:rPr lang="en-US" sz="2000" dirty="0"/>
              <a:t>which, after dividing by 2, gives </a:t>
            </a:r>
            <a:r>
              <a:rPr lang="en-US" sz="2000" dirty="0" smtClean="0"/>
              <a:t>b</a:t>
            </a:r>
            <a:r>
              <a:rPr lang="en-US" sz="2000" baseline="30000" dirty="0" smtClean="0"/>
              <a:t>2</a:t>
            </a:r>
            <a:r>
              <a:rPr lang="en-US" sz="2000" dirty="0" smtClean="0"/>
              <a:t> </a:t>
            </a:r>
            <a:r>
              <a:rPr lang="en-US" sz="2000" dirty="0"/>
              <a:t>= 2m</a:t>
            </a:r>
            <a:r>
              <a:rPr lang="en-US" sz="2000" baseline="30000" dirty="0"/>
              <a:t>2</a:t>
            </a:r>
            <a:r>
              <a:rPr lang="en-US" sz="2000" dirty="0"/>
              <a:t> so </a:t>
            </a:r>
            <a:r>
              <a:rPr lang="en-US" sz="2000" dirty="0" smtClean="0"/>
              <a:t>b</a:t>
            </a:r>
            <a:r>
              <a:rPr lang="en-US" sz="2000" baseline="30000" dirty="0" smtClean="0"/>
              <a:t>2</a:t>
            </a:r>
            <a:r>
              <a:rPr lang="en-US" sz="2000" dirty="0" smtClean="0"/>
              <a:t> </a:t>
            </a:r>
            <a:r>
              <a:rPr lang="en-US" sz="2000" dirty="0"/>
              <a:t>is even. This means b </a:t>
            </a:r>
            <a:r>
              <a:rPr lang="en-US" sz="2000" dirty="0" smtClean="0"/>
              <a:t>is even.</a:t>
            </a:r>
            <a:endParaRPr lang="en-US" sz="2000" dirty="0" smtClean="0"/>
          </a:p>
          <a:p>
            <a:endParaRPr lang="en-US" sz="2000" dirty="0"/>
          </a:p>
          <a:p>
            <a:r>
              <a:rPr lang="en-US" sz="2000" dirty="0"/>
              <a:t>We’ve seen that if √ 2 = a/b then both a and b must be even and so are both multiples of 2. This contradicts the fact that we know a and b can be chosen to have no common factors. Thus, √ 2 must not be rational, so √ 2 is irrational.</a:t>
            </a:r>
          </a:p>
        </p:txBody>
      </p:sp>
    </p:spTree>
    <p:extLst>
      <p:ext uri="{BB962C8B-B14F-4D97-AF65-F5344CB8AC3E}">
        <p14:creationId xmlns:p14="http://schemas.microsoft.com/office/powerpoint/2010/main" val="4235500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noAutofit/>
          </a:bodyPr>
          <a:lstStyle/>
          <a:p>
            <a:r>
              <a:rPr lang="en-US" sz="4000" u="sng" dirty="0" smtClean="0"/>
              <a:t> </a:t>
            </a:r>
            <a:r>
              <a:rPr lang="en-US" sz="4400" u="sng" dirty="0" smtClean="0"/>
              <a:t>PRINCIPLE OF MATHEMATICAL </a:t>
            </a:r>
            <a:r>
              <a:rPr lang="en-US" sz="4400" u="sng" dirty="0" err="1" smtClean="0"/>
              <a:t>INDUCTIOn</a:t>
            </a:r>
            <a:r>
              <a:rPr lang="en-US" sz="4400" u="sng" dirty="0" smtClean="0"/>
              <a:t>:</a:t>
            </a:r>
            <a:endParaRPr lang="en-US" sz="4000"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18</a:t>
            </a:fld>
            <a:endParaRPr lang="en-US" dirty="0"/>
          </a:p>
        </p:txBody>
      </p:sp>
      <p:sp>
        <p:nvSpPr>
          <p:cNvPr id="5" name="TextBox 4"/>
          <p:cNvSpPr txBox="1"/>
          <p:nvPr/>
        </p:nvSpPr>
        <p:spPr>
          <a:xfrm>
            <a:off x="8371493" y="6991676"/>
            <a:ext cx="7461850" cy="3139321"/>
          </a:xfrm>
          <a:prstGeom prst="rect">
            <a:avLst/>
          </a:prstGeom>
          <a:noFill/>
        </p:spPr>
        <p:txBody>
          <a:bodyPr wrap="square" rtlCol="0">
            <a:spAutoFit/>
          </a:bodyPr>
          <a:lstStyle/>
          <a:p>
            <a:r>
              <a:rPr lang="en-US" dirty="0"/>
              <a:t>Suppose √ 2 is rational. Then integers a and b exist so that √ 2 = a/b. Without loss of generality we can assume that a and b have no factors in common (i.e., the fraction is in simplest form). Multiplying both sides by b and squaring, we have 2b 2 = a 2 so we see that a 2 is even. This means that a is even (how would you prove this?) so a = 2m for some m ∈ Z. Then 2b 2 = a 2 = (2m) 2 = 4m 2 which, after dividing by 2, gives b 2 = 2m2 so b 2 is even. This means b = 2n for some n ∈ Z</a:t>
            </a:r>
            <a:r>
              <a:rPr lang="en-US" dirty="0" smtClean="0"/>
              <a:t>.</a:t>
            </a:r>
          </a:p>
          <a:p>
            <a:endParaRPr lang="en-US" dirty="0"/>
          </a:p>
          <a:p>
            <a:r>
              <a:rPr lang="en-US" dirty="0"/>
              <a:t>We’ve seen that if √ 2 = a/b then both a and b must be even and so are both multiples of 2. This contradicts the fact that we know a and b can be chosen to have no common factors. Thus, √ 2 must not be rational, so √ 2 is irrational.</a:t>
            </a:r>
          </a:p>
        </p:txBody>
      </p:sp>
      <p:sp>
        <p:nvSpPr>
          <p:cNvPr id="6" name="TextBox 5"/>
          <p:cNvSpPr txBox="1"/>
          <p:nvPr/>
        </p:nvSpPr>
        <p:spPr>
          <a:xfrm>
            <a:off x="1319842" y="1188952"/>
            <a:ext cx="872130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Let P(n) be a statement. Now, our concern is to show that P(n) is True using Mathematical Induction.</a:t>
            </a:r>
            <a:endParaRPr lang="en-US" sz="2400" dirty="0"/>
          </a:p>
        </p:txBody>
      </p:sp>
      <p:sp>
        <p:nvSpPr>
          <p:cNvPr id="7" name="TextBox 6"/>
          <p:cNvSpPr txBox="1"/>
          <p:nvPr/>
        </p:nvSpPr>
        <p:spPr>
          <a:xfrm>
            <a:off x="1803235" y="2183194"/>
            <a:ext cx="8686800" cy="3785652"/>
          </a:xfrm>
          <a:prstGeom prst="rect">
            <a:avLst/>
          </a:prstGeom>
          <a:noFill/>
        </p:spPr>
        <p:txBody>
          <a:bodyPr wrap="square" rtlCol="0">
            <a:spAutoFit/>
          </a:bodyPr>
          <a:lstStyle/>
          <a:p>
            <a:pPr marL="457200" indent="-457200">
              <a:buAutoNum type="alphaLcParenR"/>
            </a:pPr>
            <a:r>
              <a:rPr lang="en-US" sz="2400" dirty="0" smtClean="0"/>
              <a:t>First we show that P(n) is True for some initial value like n =0, 1 ….This is called the Basic Step.</a:t>
            </a:r>
          </a:p>
          <a:p>
            <a:endParaRPr lang="en-US" sz="2400" dirty="0" smtClean="0"/>
          </a:p>
          <a:p>
            <a:pPr marL="457200" indent="-457200">
              <a:buAutoNum type="alphaLcParenR" startAt="2"/>
            </a:pPr>
            <a:r>
              <a:rPr lang="en-US" sz="2400" dirty="0" smtClean="0"/>
              <a:t>Then, we assume that P(n) is True for any arbitrary value k i.e. P(k) is True and 	show that P(n) is True for ‘k + 1’ i.e. P(k+1) is True. This step is called inductive 	step</a:t>
            </a:r>
          </a:p>
          <a:p>
            <a:pPr marL="457200" indent="-457200">
              <a:buAutoNum type="alphaLcParenR" startAt="2"/>
            </a:pPr>
            <a:endParaRPr lang="en-US" sz="2400" dirty="0"/>
          </a:p>
          <a:p>
            <a:pPr marL="457200" indent="-457200">
              <a:buAutoNum type="alphaLcParenR" startAt="2"/>
            </a:pPr>
            <a:endParaRPr lang="en-US" sz="2400" dirty="0" smtClean="0"/>
          </a:p>
          <a:p>
            <a:r>
              <a:rPr lang="en-US" sz="2400" dirty="0" smtClean="0"/>
              <a:t>Thus, Mathematical Induction can be defined as:</a:t>
            </a:r>
          </a:p>
          <a:p>
            <a:r>
              <a:rPr lang="en-US" sz="2400" dirty="0"/>
              <a:t>	</a:t>
            </a:r>
            <a:r>
              <a:rPr lang="en-US" sz="2400" dirty="0" smtClean="0"/>
              <a:t>[P(1) ^ (P(k)</a:t>
            </a:r>
            <a:r>
              <a:rPr lang="en-US" sz="2400" dirty="0" smtClean="0">
                <a:sym typeface="Wingdings" panose="05000000000000000000" pitchFamily="2" charset="2"/>
              </a:rPr>
              <a:t>P(k+1))]P(n)</a:t>
            </a:r>
            <a:endParaRPr lang="en-US" sz="2400" dirty="0" smtClean="0"/>
          </a:p>
        </p:txBody>
      </p:sp>
    </p:spTree>
    <p:extLst>
      <p:ext uri="{BB962C8B-B14F-4D97-AF65-F5344CB8AC3E}">
        <p14:creationId xmlns:p14="http://schemas.microsoft.com/office/powerpoint/2010/main" val="118807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arn(inVertic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arn(inVertical)">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TextBox 4"/>
          <p:cNvSpPr txBox="1"/>
          <p:nvPr/>
        </p:nvSpPr>
        <p:spPr>
          <a:xfrm>
            <a:off x="1250830" y="422694"/>
            <a:ext cx="9885872" cy="6740307"/>
          </a:xfrm>
          <a:prstGeom prst="rect">
            <a:avLst/>
          </a:prstGeom>
          <a:noFill/>
        </p:spPr>
        <p:txBody>
          <a:bodyPr wrap="square" rtlCol="0">
            <a:spAutoFit/>
          </a:bodyPr>
          <a:lstStyle/>
          <a:p>
            <a:r>
              <a:rPr lang="en-US" b="1" dirty="0" smtClean="0"/>
              <a:t>Q. Show that if n is positive integer then,</a:t>
            </a:r>
          </a:p>
          <a:p>
            <a:r>
              <a:rPr lang="en-US" b="1" dirty="0"/>
              <a:t>	</a:t>
            </a:r>
            <a:r>
              <a:rPr lang="en-US" b="1" dirty="0" smtClean="0"/>
              <a:t>1 + 2 + ………. + n = [n(n + 1)]/2</a:t>
            </a:r>
          </a:p>
          <a:p>
            <a:r>
              <a:rPr lang="en-US" u="sng" dirty="0" smtClean="0"/>
              <a:t>Solution:</a:t>
            </a:r>
          </a:p>
          <a:p>
            <a:r>
              <a:rPr lang="en-US" dirty="0" smtClean="0"/>
              <a:t>Let, P(n) be the proposition that the sum of first n positive integer , </a:t>
            </a:r>
            <a:r>
              <a:rPr lang="en-US" dirty="0"/>
              <a:t>1 + 2 + ………. + n = [n(n + 1)]/2</a:t>
            </a:r>
          </a:p>
          <a:p>
            <a:endParaRPr lang="en-US" dirty="0" smtClean="0"/>
          </a:p>
          <a:p>
            <a:r>
              <a:rPr lang="en-US" u="sng" dirty="0" smtClean="0"/>
              <a:t>Basic Step:  </a:t>
            </a:r>
            <a:r>
              <a:rPr lang="en-US" dirty="0" smtClean="0"/>
              <a:t>When n=1,</a:t>
            </a:r>
          </a:p>
          <a:p>
            <a:r>
              <a:rPr lang="en-US" dirty="0"/>
              <a:t>	</a:t>
            </a:r>
            <a:r>
              <a:rPr lang="en-US" dirty="0" smtClean="0"/>
              <a:t>	            1= [1(1+1)]/2</a:t>
            </a:r>
          </a:p>
          <a:p>
            <a:r>
              <a:rPr lang="en-US" dirty="0"/>
              <a:t>	</a:t>
            </a:r>
            <a:r>
              <a:rPr lang="en-US" dirty="0" smtClean="0"/>
              <a:t>	            1=1(TRUE) i.e. P(1) is True. </a:t>
            </a:r>
          </a:p>
          <a:p>
            <a:endParaRPr lang="en-US" dirty="0"/>
          </a:p>
          <a:p>
            <a:r>
              <a:rPr lang="en-US" u="sng" dirty="0" smtClean="0"/>
              <a:t>Inductive Step: </a:t>
            </a:r>
            <a:r>
              <a:rPr lang="en-US" dirty="0" smtClean="0"/>
              <a:t>Assume P(k) </a:t>
            </a:r>
            <a:r>
              <a:rPr lang="en-US" dirty="0"/>
              <a:t> </a:t>
            </a:r>
            <a:r>
              <a:rPr lang="en-US" dirty="0" smtClean="0"/>
              <a:t>holds for arbitrary integer k.</a:t>
            </a:r>
          </a:p>
          <a:p>
            <a:r>
              <a:rPr lang="en-US" dirty="0" smtClean="0"/>
              <a:t>			i.e. 1+2+……..+k = [k(k+1)]/2</a:t>
            </a:r>
          </a:p>
          <a:p>
            <a:r>
              <a:rPr lang="en-US" dirty="0" smtClean="0"/>
              <a:t>Under this assumption , it must be shown that P(k+1) is True</a:t>
            </a:r>
          </a:p>
          <a:p>
            <a:r>
              <a:rPr lang="en-US" dirty="0"/>
              <a:t>	</a:t>
            </a:r>
            <a:r>
              <a:rPr lang="en-US" dirty="0" smtClean="0"/>
              <a:t>1 + 2 + …..+ k +  (k+1)= [(k+1)(k+2)]/2</a:t>
            </a:r>
          </a:p>
          <a:p>
            <a:endParaRPr lang="en-US" dirty="0"/>
          </a:p>
          <a:p>
            <a:r>
              <a:rPr lang="en-US" dirty="0" smtClean="0"/>
              <a:t>L.H.S. </a:t>
            </a:r>
          </a:p>
          <a:p>
            <a:r>
              <a:rPr lang="en-US" dirty="0"/>
              <a:t>	1 + 2 + …..+ k +  (k+1</a:t>
            </a:r>
            <a:r>
              <a:rPr lang="en-US" dirty="0" smtClean="0"/>
              <a:t>)</a:t>
            </a:r>
          </a:p>
          <a:p>
            <a:r>
              <a:rPr lang="en-US" dirty="0"/>
              <a:t>	</a:t>
            </a:r>
            <a:r>
              <a:rPr lang="en-US" dirty="0" smtClean="0"/>
              <a:t>=</a:t>
            </a:r>
            <a:r>
              <a:rPr lang="en-US" dirty="0"/>
              <a:t>[k(k+1)]/</a:t>
            </a:r>
            <a:r>
              <a:rPr lang="en-US" dirty="0" smtClean="0"/>
              <a:t>2 + (k + 1)</a:t>
            </a:r>
          </a:p>
          <a:p>
            <a:r>
              <a:rPr lang="en-US" dirty="0"/>
              <a:t>	</a:t>
            </a:r>
            <a:r>
              <a:rPr lang="en-US" dirty="0" smtClean="0"/>
              <a:t>=[k(k+1) + 2k + 2]/2</a:t>
            </a:r>
          </a:p>
          <a:p>
            <a:r>
              <a:rPr lang="en-US" dirty="0"/>
              <a:t>	</a:t>
            </a:r>
            <a:r>
              <a:rPr lang="en-US" dirty="0" smtClean="0"/>
              <a:t>=[k(k+1) + 2(k+1)]/2</a:t>
            </a:r>
          </a:p>
          <a:p>
            <a:r>
              <a:rPr lang="en-US" dirty="0"/>
              <a:t>	</a:t>
            </a:r>
            <a:r>
              <a:rPr lang="en-US" dirty="0" smtClean="0"/>
              <a:t>=[(k+1)(k+2)]/2</a:t>
            </a:r>
          </a:p>
          <a:p>
            <a:r>
              <a:rPr lang="en-US" dirty="0"/>
              <a:t>	</a:t>
            </a:r>
            <a:r>
              <a:rPr lang="en-US" dirty="0" smtClean="0"/>
              <a:t>=R.H.S</a:t>
            </a:r>
          </a:p>
          <a:p>
            <a:endParaRPr lang="en-US" dirty="0"/>
          </a:p>
          <a:p>
            <a:r>
              <a:rPr lang="en-US" dirty="0" smtClean="0"/>
              <a:t>Therefore, P(n) is true.</a:t>
            </a:r>
            <a:endParaRPr lang="en-US" dirty="0"/>
          </a:p>
          <a:p>
            <a:endParaRPr lang="en-US" dirty="0"/>
          </a:p>
        </p:txBody>
      </p:sp>
    </p:spTree>
    <p:extLst>
      <p:ext uri="{BB962C8B-B14F-4D97-AF65-F5344CB8AC3E}">
        <p14:creationId xmlns:p14="http://schemas.microsoft.com/office/powerpoint/2010/main" val="22613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arn(inVertical)">
                                      <p:cBhvr>
                                        <p:cTn id="23" dur="500"/>
                                        <p:tgtEl>
                                          <p:spTgt spid="5">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arn(inVertical)">
                                      <p:cBhvr>
                                        <p:cTn id="26" dur="500"/>
                                        <p:tgtEl>
                                          <p:spTgt spid="5">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barn(inVertical)">
                                      <p:cBhvr>
                                        <p:cTn id="40" dur="500"/>
                                        <p:tgtEl>
                                          <p:spTgt spid="5">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barn(inVertical)">
                                      <p:cBhvr>
                                        <p:cTn id="43" dur="500"/>
                                        <p:tgtEl>
                                          <p:spTgt spid="5">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barn(inVertical)">
                                      <p:cBhvr>
                                        <p:cTn id="48" dur="500"/>
                                        <p:tgtEl>
                                          <p:spTgt spid="5">
                                            <p:txEl>
                                              <p:pRg st="14" end="14"/>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barn(inVertical)">
                                      <p:cBhvr>
                                        <p:cTn id="51" dur="500"/>
                                        <p:tgtEl>
                                          <p:spTgt spid="5">
                                            <p:txEl>
                                              <p:pRg st="15" end="15"/>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barn(inVertical)">
                                      <p:cBhvr>
                                        <p:cTn id="54" dur="500"/>
                                        <p:tgtEl>
                                          <p:spTgt spid="5">
                                            <p:txEl>
                                              <p:pRg st="16" end="16"/>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barn(inVertical)">
                                      <p:cBhvr>
                                        <p:cTn id="57" dur="500"/>
                                        <p:tgtEl>
                                          <p:spTgt spid="5">
                                            <p:txEl>
                                              <p:pRg st="17" end="17"/>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barn(inVertical)">
                                      <p:cBhvr>
                                        <p:cTn id="60" dur="500"/>
                                        <p:tgtEl>
                                          <p:spTgt spid="5">
                                            <p:txEl>
                                              <p:pRg st="18" end="18"/>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barn(inVertical)">
                                      <p:cBhvr>
                                        <p:cTn id="63" dur="500"/>
                                        <p:tgtEl>
                                          <p:spTgt spid="5">
                                            <p:txEl>
                                              <p:pRg st="19" end="19"/>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barn(inVertical)">
                                      <p:cBhvr>
                                        <p:cTn id="66" dur="500"/>
                                        <p:tgtEl>
                                          <p:spTgt spid="5">
                                            <p:txEl>
                                              <p:pRg st="20" end="20"/>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5">
                                            <p:txEl>
                                              <p:pRg st="22" end="22"/>
                                            </p:txEl>
                                          </p:spTgt>
                                        </p:tgtEl>
                                        <p:attrNameLst>
                                          <p:attrName>style.visibility</p:attrName>
                                        </p:attrNameLst>
                                      </p:cBhvr>
                                      <p:to>
                                        <p:strVal val="visible"/>
                                      </p:to>
                                    </p:set>
                                    <p:animEffect transition="in" filter="barn(inVertical)">
                                      <p:cBhvr>
                                        <p:cTn id="69"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Rectangle 1"/>
          <p:cNvSpPr/>
          <p:nvPr/>
        </p:nvSpPr>
        <p:spPr>
          <a:xfrm>
            <a:off x="4501662" y="228600"/>
            <a:ext cx="2523392" cy="8001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844562" y="443984"/>
            <a:ext cx="2066192" cy="369332"/>
          </a:xfrm>
          <a:prstGeom prst="rect">
            <a:avLst/>
          </a:prstGeom>
          <a:noFill/>
        </p:spPr>
        <p:txBody>
          <a:bodyPr wrap="square" rtlCol="0">
            <a:spAutoFit/>
          </a:bodyPr>
          <a:lstStyle/>
          <a:p>
            <a:r>
              <a:rPr lang="en-US" b="1" dirty="0" smtClean="0"/>
              <a:t>      PROOFS</a:t>
            </a:r>
            <a:endParaRPr lang="en-US" b="1" dirty="0"/>
          </a:p>
        </p:txBody>
      </p:sp>
      <p:sp>
        <p:nvSpPr>
          <p:cNvPr id="7" name="Rectangle 6"/>
          <p:cNvSpPr/>
          <p:nvPr/>
        </p:nvSpPr>
        <p:spPr>
          <a:xfrm>
            <a:off x="1910862" y="2042746"/>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65839" y="2236177"/>
            <a:ext cx="2066192" cy="369332"/>
          </a:xfrm>
          <a:prstGeom prst="rect">
            <a:avLst/>
          </a:prstGeom>
          <a:noFill/>
        </p:spPr>
        <p:txBody>
          <a:bodyPr wrap="square" rtlCol="0">
            <a:spAutoFit/>
          </a:bodyPr>
          <a:lstStyle/>
          <a:p>
            <a:r>
              <a:rPr lang="en-US" b="1" dirty="0" smtClean="0"/>
              <a:t>FORMAL</a:t>
            </a:r>
            <a:endParaRPr lang="en-US" b="1" dirty="0"/>
          </a:p>
        </p:txBody>
      </p:sp>
      <p:sp>
        <p:nvSpPr>
          <p:cNvPr id="9" name="Rectangle 8"/>
          <p:cNvSpPr/>
          <p:nvPr/>
        </p:nvSpPr>
        <p:spPr>
          <a:xfrm>
            <a:off x="6438901" y="2002162"/>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81801" y="2195593"/>
            <a:ext cx="2066192" cy="369332"/>
          </a:xfrm>
          <a:prstGeom prst="rect">
            <a:avLst/>
          </a:prstGeom>
          <a:noFill/>
        </p:spPr>
        <p:txBody>
          <a:bodyPr wrap="square" rtlCol="0">
            <a:spAutoFit/>
          </a:bodyPr>
          <a:lstStyle/>
          <a:p>
            <a:r>
              <a:rPr lang="en-US" b="1" dirty="0" smtClean="0"/>
              <a:t>INFORMAL</a:t>
            </a:r>
            <a:endParaRPr lang="en-US" b="1" dirty="0"/>
          </a:p>
        </p:txBody>
      </p:sp>
      <p:sp>
        <p:nvSpPr>
          <p:cNvPr id="11" name="Rectangle 10"/>
          <p:cNvSpPr/>
          <p:nvPr/>
        </p:nvSpPr>
        <p:spPr>
          <a:xfrm>
            <a:off x="3915509" y="3566956"/>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258409" y="3760387"/>
            <a:ext cx="2066192" cy="369332"/>
          </a:xfrm>
          <a:prstGeom prst="rect">
            <a:avLst/>
          </a:prstGeom>
          <a:noFill/>
        </p:spPr>
        <p:txBody>
          <a:bodyPr wrap="square" rtlCol="0">
            <a:spAutoFit/>
          </a:bodyPr>
          <a:lstStyle/>
          <a:p>
            <a:r>
              <a:rPr lang="en-US" b="1" dirty="0" smtClean="0"/>
              <a:t>DIRECT PROOF</a:t>
            </a:r>
            <a:endParaRPr lang="en-US" b="1" dirty="0"/>
          </a:p>
        </p:txBody>
      </p:sp>
      <p:sp>
        <p:nvSpPr>
          <p:cNvPr id="13" name="Rectangle 12"/>
          <p:cNvSpPr/>
          <p:nvPr/>
        </p:nvSpPr>
        <p:spPr>
          <a:xfrm>
            <a:off x="9173309" y="3566956"/>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299334" y="3782340"/>
            <a:ext cx="2397367" cy="369332"/>
          </a:xfrm>
          <a:prstGeom prst="rect">
            <a:avLst/>
          </a:prstGeom>
          <a:noFill/>
        </p:spPr>
        <p:txBody>
          <a:bodyPr wrap="square" rtlCol="0">
            <a:spAutoFit/>
          </a:bodyPr>
          <a:lstStyle/>
          <a:p>
            <a:r>
              <a:rPr lang="en-US" b="1" dirty="0" smtClean="0"/>
              <a:t>INDIRECT PROOF</a:t>
            </a:r>
            <a:endParaRPr lang="en-US" b="1" dirty="0"/>
          </a:p>
        </p:txBody>
      </p:sp>
      <p:sp>
        <p:nvSpPr>
          <p:cNvPr id="15" name="Rectangle 14"/>
          <p:cNvSpPr/>
          <p:nvPr/>
        </p:nvSpPr>
        <p:spPr>
          <a:xfrm>
            <a:off x="4756639" y="5572037"/>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44562" y="5660303"/>
            <a:ext cx="2970335" cy="646331"/>
          </a:xfrm>
          <a:prstGeom prst="rect">
            <a:avLst/>
          </a:prstGeom>
          <a:noFill/>
        </p:spPr>
        <p:txBody>
          <a:bodyPr wrap="square" rtlCol="0">
            <a:spAutoFit/>
          </a:bodyPr>
          <a:lstStyle/>
          <a:p>
            <a:r>
              <a:rPr lang="en-US" b="1" dirty="0" smtClean="0"/>
              <a:t>      PROOF BY CONTRAPOSITION</a:t>
            </a:r>
            <a:endParaRPr lang="en-US" b="1" dirty="0"/>
          </a:p>
        </p:txBody>
      </p:sp>
      <p:sp>
        <p:nvSpPr>
          <p:cNvPr id="17" name="Rectangle 16"/>
          <p:cNvSpPr/>
          <p:nvPr/>
        </p:nvSpPr>
        <p:spPr>
          <a:xfrm>
            <a:off x="9173309" y="5574360"/>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378464" y="5586348"/>
            <a:ext cx="2765180" cy="646331"/>
          </a:xfrm>
          <a:prstGeom prst="rect">
            <a:avLst/>
          </a:prstGeom>
          <a:noFill/>
        </p:spPr>
        <p:txBody>
          <a:bodyPr wrap="square" rtlCol="0">
            <a:spAutoFit/>
          </a:bodyPr>
          <a:lstStyle/>
          <a:p>
            <a:r>
              <a:rPr lang="en-US" b="1" dirty="0" smtClean="0"/>
              <a:t>      PROOF BY CONTRADICTION</a:t>
            </a:r>
            <a:endParaRPr lang="en-US" b="1" dirty="0"/>
          </a:p>
        </p:txBody>
      </p:sp>
      <p:sp>
        <p:nvSpPr>
          <p:cNvPr id="19" name="Rectangle 18"/>
          <p:cNvSpPr/>
          <p:nvPr/>
        </p:nvSpPr>
        <p:spPr>
          <a:xfrm>
            <a:off x="4501662" y="237392"/>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155956" y="401569"/>
            <a:ext cx="1464652" cy="369332"/>
          </a:xfrm>
          <a:prstGeom prst="rect">
            <a:avLst/>
          </a:prstGeom>
          <a:noFill/>
        </p:spPr>
        <p:txBody>
          <a:bodyPr wrap="square" rtlCol="0">
            <a:spAutoFit/>
          </a:bodyPr>
          <a:lstStyle/>
          <a:p>
            <a:r>
              <a:rPr lang="en-US" b="1" dirty="0" smtClean="0"/>
              <a:t>PROOFS</a:t>
            </a:r>
            <a:endParaRPr lang="en-US" b="1" dirty="0"/>
          </a:p>
        </p:txBody>
      </p:sp>
      <p:cxnSp>
        <p:nvCxnSpPr>
          <p:cNvPr id="26" name="Elbow Connector 25"/>
          <p:cNvCxnSpPr>
            <a:stCxn id="19" idx="2"/>
            <a:endCxn id="7" idx="0"/>
          </p:cNvCxnSpPr>
          <p:nvPr/>
        </p:nvCxnSpPr>
        <p:spPr>
          <a:xfrm rot="5400000">
            <a:off x="3965331" y="244719"/>
            <a:ext cx="1005254" cy="2590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9" idx="2"/>
            <a:endCxn id="9" idx="0"/>
          </p:cNvCxnSpPr>
          <p:nvPr/>
        </p:nvCxnSpPr>
        <p:spPr>
          <a:xfrm rot="16200000" flipH="1">
            <a:off x="6249642" y="551207"/>
            <a:ext cx="964670" cy="19372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a:endCxn id="11" idx="0"/>
          </p:cNvCxnSpPr>
          <p:nvPr/>
        </p:nvCxnSpPr>
        <p:spPr>
          <a:xfrm rot="5400000">
            <a:off x="6056554" y="1922913"/>
            <a:ext cx="764694" cy="2523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2"/>
            <a:endCxn id="13" idx="0"/>
          </p:cNvCxnSpPr>
          <p:nvPr/>
        </p:nvCxnSpPr>
        <p:spPr>
          <a:xfrm rot="16200000" flipH="1">
            <a:off x="8685454" y="1817405"/>
            <a:ext cx="764694" cy="2734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4" idx="2"/>
            <a:endCxn id="15" idx="0"/>
          </p:cNvCxnSpPr>
          <p:nvPr/>
        </p:nvCxnSpPr>
        <p:spPr>
          <a:xfrm rot="5400000">
            <a:off x="7547995" y="2622013"/>
            <a:ext cx="1420365" cy="4479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2"/>
            <a:endCxn id="18" idx="0"/>
          </p:cNvCxnSpPr>
          <p:nvPr/>
        </p:nvCxnSpPr>
        <p:spPr>
          <a:xfrm rot="16200000" flipH="1">
            <a:off x="9912198" y="4737492"/>
            <a:ext cx="1434676" cy="263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9738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TextBox 4"/>
          <p:cNvSpPr txBox="1"/>
          <p:nvPr/>
        </p:nvSpPr>
        <p:spPr>
          <a:xfrm>
            <a:off x="1250830" y="422694"/>
            <a:ext cx="9885872" cy="6463308"/>
          </a:xfrm>
          <a:prstGeom prst="rect">
            <a:avLst/>
          </a:prstGeom>
          <a:noFill/>
        </p:spPr>
        <p:txBody>
          <a:bodyPr wrap="square" rtlCol="0">
            <a:spAutoFit/>
          </a:bodyPr>
          <a:lstStyle/>
          <a:p>
            <a:r>
              <a:rPr lang="en-US" b="1" dirty="0" smtClean="0"/>
              <a:t>Q. Use Mathematical induction to show that:</a:t>
            </a:r>
          </a:p>
          <a:p>
            <a:r>
              <a:rPr lang="en-US" b="1" dirty="0"/>
              <a:t>	</a:t>
            </a:r>
            <a:r>
              <a:rPr lang="en-US" b="1" dirty="0" smtClean="0"/>
              <a:t>2 + 2</a:t>
            </a:r>
            <a:r>
              <a:rPr lang="en-US" b="1" baseline="30000" dirty="0" smtClean="0"/>
              <a:t>2</a:t>
            </a:r>
            <a:r>
              <a:rPr lang="en-US" b="1" dirty="0" smtClean="0"/>
              <a:t> + …………………+ 2</a:t>
            </a:r>
            <a:r>
              <a:rPr lang="en-US" b="1" baseline="30000" dirty="0" smtClean="0"/>
              <a:t>n</a:t>
            </a:r>
            <a:r>
              <a:rPr lang="en-US" b="1" dirty="0" smtClean="0"/>
              <a:t> = 2</a:t>
            </a:r>
            <a:r>
              <a:rPr lang="en-US" b="1" baseline="30000" dirty="0" smtClean="0"/>
              <a:t>n+1</a:t>
            </a:r>
            <a:r>
              <a:rPr lang="en-US" b="1" dirty="0" smtClean="0"/>
              <a:t> - 2</a:t>
            </a:r>
          </a:p>
          <a:p>
            <a:r>
              <a:rPr lang="en-US" u="sng" dirty="0" smtClean="0"/>
              <a:t>Solution:</a:t>
            </a:r>
          </a:p>
          <a:p>
            <a:r>
              <a:rPr lang="en-US" dirty="0" smtClean="0"/>
              <a:t>Let, P(n) be the proposition that, </a:t>
            </a:r>
            <a:r>
              <a:rPr lang="en-US" dirty="0"/>
              <a:t>2 + 2</a:t>
            </a:r>
            <a:r>
              <a:rPr lang="en-US" baseline="30000" dirty="0"/>
              <a:t>2</a:t>
            </a:r>
            <a:r>
              <a:rPr lang="en-US" dirty="0"/>
              <a:t> + …………………+ 2</a:t>
            </a:r>
            <a:r>
              <a:rPr lang="en-US" baseline="30000" dirty="0"/>
              <a:t>n</a:t>
            </a:r>
            <a:r>
              <a:rPr lang="en-US" dirty="0"/>
              <a:t> = 2</a:t>
            </a:r>
            <a:r>
              <a:rPr lang="en-US" baseline="30000" dirty="0"/>
              <a:t>n+1</a:t>
            </a:r>
            <a:r>
              <a:rPr lang="en-US" dirty="0"/>
              <a:t> - 2</a:t>
            </a:r>
          </a:p>
          <a:p>
            <a:endParaRPr lang="en-US" dirty="0" smtClean="0"/>
          </a:p>
          <a:p>
            <a:r>
              <a:rPr lang="en-US" u="sng" dirty="0" smtClean="0"/>
              <a:t>Basic Step:</a:t>
            </a:r>
            <a:r>
              <a:rPr lang="en-US" dirty="0" smtClean="0"/>
              <a:t>   When n=1,</a:t>
            </a:r>
          </a:p>
          <a:p>
            <a:r>
              <a:rPr lang="en-US" dirty="0"/>
              <a:t>	</a:t>
            </a:r>
            <a:r>
              <a:rPr lang="en-US" dirty="0" smtClean="0"/>
              <a:t>	            2= 2</a:t>
            </a:r>
            <a:r>
              <a:rPr lang="en-US" baseline="30000" dirty="0" smtClean="0"/>
              <a:t>2</a:t>
            </a:r>
            <a:r>
              <a:rPr lang="en-US" dirty="0" smtClean="0"/>
              <a:t> -2</a:t>
            </a:r>
          </a:p>
          <a:p>
            <a:r>
              <a:rPr lang="en-US" dirty="0"/>
              <a:t>	</a:t>
            </a:r>
            <a:r>
              <a:rPr lang="en-US" dirty="0" smtClean="0"/>
              <a:t>	            2=2(TRUE) i.e. P(1) is True. </a:t>
            </a:r>
          </a:p>
          <a:p>
            <a:endParaRPr lang="en-US" dirty="0"/>
          </a:p>
          <a:p>
            <a:r>
              <a:rPr lang="en-US" u="sng" dirty="0" smtClean="0"/>
              <a:t>Inductive Step:</a:t>
            </a:r>
            <a:r>
              <a:rPr lang="en-US" dirty="0" smtClean="0"/>
              <a:t>    Assume P(k) </a:t>
            </a:r>
            <a:r>
              <a:rPr lang="en-US" dirty="0"/>
              <a:t> </a:t>
            </a:r>
            <a:r>
              <a:rPr lang="en-US" dirty="0" smtClean="0"/>
              <a:t>holds for arbitrary integer k.</a:t>
            </a:r>
          </a:p>
          <a:p>
            <a:r>
              <a:rPr lang="en-US" dirty="0" smtClean="0"/>
              <a:t>			i.e. </a:t>
            </a:r>
            <a:r>
              <a:rPr lang="en-US" dirty="0"/>
              <a:t>2 + 2</a:t>
            </a:r>
            <a:r>
              <a:rPr lang="en-US" baseline="30000" dirty="0"/>
              <a:t>2</a:t>
            </a:r>
            <a:r>
              <a:rPr lang="en-US" dirty="0"/>
              <a:t> + …………………+ </a:t>
            </a:r>
            <a:r>
              <a:rPr lang="en-US" dirty="0" smtClean="0"/>
              <a:t>2</a:t>
            </a:r>
            <a:r>
              <a:rPr lang="en-US" baseline="30000" dirty="0" smtClean="0"/>
              <a:t>k</a:t>
            </a:r>
            <a:r>
              <a:rPr lang="en-US" dirty="0" smtClean="0"/>
              <a:t> = 2</a:t>
            </a:r>
            <a:r>
              <a:rPr lang="en-US" baseline="30000" dirty="0" smtClean="0"/>
              <a:t>k+1</a:t>
            </a:r>
            <a:r>
              <a:rPr lang="en-US" dirty="0" smtClean="0"/>
              <a:t> </a:t>
            </a:r>
            <a:r>
              <a:rPr lang="en-US" dirty="0"/>
              <a:t>- 2</a:t>
            </a:r>
          </a:p>
          <a:p>
            <a:r>
              <a:rPr lang="en-US" dirty="0" smtClean="0"/>
              <a:t>Under this assumption , it must be shown that P(k+1) is True</a:t>
            </a:r>
          </a:p>
          <a:p>
            <a:r>
              <a:rPr lang="en-US" dirty="0"/>
              <a:t>	2 + 2</a:t>
            </a:r>
            <a:r>
              <a:rPr lang="en-US" baseline="30000" dirty="0"/>
              <a:t>2</a:t>
            </a:r>
            <a:r>
              <a:rPr lang="en-US" dirty="0"/>
              <a:t> + …………………+ 2</a:t>
            </a:r>
            <a:r>
              <a:rPr lang="en-US" baseline="30000" dirty="0"/>
              <a:t>k</a:t>
            </a:r>
            <a:r>
              <a:rPr lang="en-US" dirty="0"/>
              <a:t> </a:t>
            </a:r>
            <a:r>
              <a:rPr lang="en-US" dirty="0" smtClean="0"/>
              <a:t>+ 2</a:t>
            </a:r>
            <a:r>
              <a:rPr lang="en-US" baseline="30000" dirty="0" smtClean="0"/>
              <a:t>k+1</a:t>
            </a:r>
            <a:r>
              <a:rPr lang="en-US" dirty="0" smtClean="0"/>
              <a:t>= 2 </a:t>
            </a:r>
            <a:r>
              <a:rPr lang="en-US" baseline="30000" dirty="0" smtClean="0"/>
              <a:t>(k+1)+1</a:t>
            </a:r>
            <a:r>
              <a:rPr lang="en-US" dirty="0" smtClean="0"/>
              <a:t> </a:t>
            </a:r>
            <a:r>
              <a:rPr lang="en-US" dirty="0"/>
              <a:t>- 2</a:t>
            </a:r>
          </a:p>
          <a:p>
            <a:endParaRPr lang="en-US" dirty="0"/>
          </a:p>
          <a:p>
            <a:r>
              <a:rPr lang="en-US" dirty="0" smtClean="0"/>
              <a:t>L.H.S. </a:t>
            </a:r>
          </a:p>
          <a:p>
            <a:r>
              <a:rPr lang="en-US" dirty="0"/>
              <a:t>	 2 + 2</a:t>
            </a:r>
            <a:r>
              <a:rPr lang="en-US" baseline="30000" dirty="0"/>
              <a:t>2</a:t>
            </a:r>
            <a:r>
              <a:rPr lang="en-US" dirty="0"/>
              <a:t> + …………………+ 2</a:t>
            </a:r>
            <a:r>
              <a:rPr lang="en-US" baseline="30000" dirty="0"/>
              <a:t>k</a:t>
            </a:r>
            <a:r>
              <a:rPr lang="en-US" dirty="0"/>
              <a:t> + </a:t>
            </a:r>
            <a:r>
              <a:rPr lang="en-US" dirty="0" smtClean="0"/>
              <a:t>2</a:t>
            </a:r>
            <a:r>
              <a:rPr lang="en-US" baseline="30000" dirty="0" smtClean="0"/>
              <a:t>k+1</a:t>
            </a:r>
          </a:p>
          <a:p>
            <a:r>
              <a:rPr lang="en-US" baseline="30000" dirty="0"/>
              <a:t>	</a:t>
            </a:r>
            <a:r>
              <a:rPr lang="en-US" baseline="30000" dirty="0" smtClean="0"/>
              <a:t>=</a:t>
            </a:r>
            <a:r>
              <a:rPr lang="en-US" dirty="0"/>
              <a:t> 2</a:t>
            </a:r>
            <a:r>
              <a:rPr lang="en-US" baseline="30000" dirty="0"/>
              <a:t>k+1</a:t>
            </a:r>
            <a:r>
              <a:rPr lang="en-US" dirty="0"/>
              <a:t> </a:t>
            </a:r>
            <a:r>
              <a:rPr lang="en-US" dirty="0" smtClean="0"/>
              <a:t>– 2 + 2</a:t>
            </a:r>
            <a:r>
              <a:rPr lang="en-US" baseline="30000" dirty="0" smtClean="0"/>
              <a:t>k+1</a:t>
            </a:r>
          </a:p>
          <a:p>
            <a:r>
              <a:rPr lang="en-US" baseline="30000" dirty="0"/>
              <a:t>	</a:t>
            </a:r>
            <a:r>
              <a:rPr lang="en-US" dirty="0" smtClean="0"/>
              <a:t>=2.</a:t>
            </a:r>
            <a:r>
              <a:rPr lang="en-US" dirty="0"/>
              <a:t> 2</a:t>
            </a:r>
            <a:r>
              <a:rPr lang="en-US" baseline="30000" dirty="0"/>
              <a:t>k+1</a:t>
            </a:r>
            <a:r>
              <a:rPr lang="en-US" dirty="0"/>
              <a:t> – 2 </a:t>
            </a:r>
            <a:endParaRPr lang="en-US" dirty="0" smtClean="0"/>
          </a:p>
          <a:p>
            <a:r>
              <a:rPr lang="en-US" baseline="30000" dirty="0" smtClean="0"/>
              <a:t>	</a:t>
            </a:r>
            <a:r>
              <a:rPr lang="en-US" dirty="0" smtClean="0"/>
              <a:t>=2</a:t>
            </a:r>
            <a:r>
              <a:rPr lang="en-US" baseline="30000" dirty="0" smtClean="0"/>
              <a:t>(k+1)+1</a:t>
            </a:r>
            <a:r>
              <a:rPr lang="en-US" dirty="0" smtClean="0"/>
              <a:t> – 2</a:t>
            </a:r>
          </a:p>
          <a:p>
            <a:r>
              <a:rPr lang="en-US" baseline="30000" dirty="0"/>
              <a:t>	</a:t>
            </a:r>
            <a:r>
              <a:rPr lang="en-US" dirty="0" smtClean="0"/>
              <a:t>=R.H.S</a:t>
            </a:r>
            <a:endParaRPr lang="en-US" baseline="30000" dirty="0"/>
          </a:p>
          <a:p>
            <a:endParaRPr lang="en-US" dirty="0"/>
          </a:p>
          <a:p>
            <a:r>
              <a:rPr lang="en-US" dirty="0" smtClean="0"/>
              <a:t>Therefore, P(n) is true.</a:t>
            </a:r>
            <a:endParaRPr lang="en-US" dirty="0"/>
          </a:p>
          <a:p>
            <a:endParaRPr lang="en-US" dirty="0"/>
          </a:p>
        </p:txBody>
      </p:sp>
    </p:spTree>
    <p:extLst>
      <p:ext uri="{BB962C8B-B14F-4D97-AF65-F5344CB8AC3E}">
        <p14:creationId xmlns:p14="http://schemas.microsoft.com/office/powerpoint/2010/main" val="317406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arn(inVertic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arn(inVertical)">
                                      <p:cBhvr>
                                        <p:cTn id="25" dur="500"/>
                                        <p:tgtEl>
                                          <p:spTgt spid="5">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arn(inVertical)">
                                      <p:cBhvr>
                                        <p:cTn id="28" dur="500"/>
                                        <p:tgtEl>
                                          <p:spTgt spid="5">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arn(inVertical)">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arn(inVertical)">
                                      <p:cBhvr>
                                        <p:cTn id="36" dur="500"/>
                                        <p:tgtEl>
                                          <p:spTgt spid="5">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barn(inVertical)">
                                      <p:cBhvr>
                                        <p:cTn id="39" dur="500"/>
                                        <p:tgtEl>
                                          <p:spTgt spid="5">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xEl>
                                              <p:pRg st="14" end="14"/>
                                            </p:txEl>
                                          </p:spTgt>
                                        </p:tgtEl>
                                        <p:attrNameLst>
                                          <p:attrName>style.visibility</p:attrName>
                                        </p:attrNameLst>
                                      </p:cBhvr>
                                      <p:to>
                                        <p:strVal val="visible"/>
                                      </p:to>
                                    </p:set>
                                    <p:animEffect transition="in" filter="barn(inVertical)">
                                      <p:cBhvr>
                                        <p:cTn id="50" dur="500"/>
                                        <p:tgtEl>
                                          <p:spTgt spid="5">
                                            <p:txEl>
                                              <p:pRg st="14" end="14"/>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animEffect transition="in" filter="barn(inVertical)">
                                      <p:cBhvr>
                                        <p:cTn id="53" dur="500"/>
                                        <p:tgtEl>
                                          <p:spTgt spid="5">
                                            <p:txEl>
                                              <p:pRg st="15" end="15"/>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6" end="16"/>
                                            </p:txEl>
                                          </p:spTgt>
                                        </p:tgtEl>
                                        <p:attrNameLst>
                                          <p:attrName>style.visibility</p:attrName>
                                        </p:attrNameLst>
                                      </p:cBhvr>
                                      <p:to>
                                        <p:strVal val="visible"/>
                                      </p:to>
                                    </p:set>
                                    <p:animEffect transition="in" filter="barn(inVertical)">
                                      <p:cBhvr>
                                        <p:cTn id="56" dur="500"/>
                                        <p:tgtEl>
                                          <p:spTgt spid="5">
                                            <p:txEl>
                                              <p:pRg st="16" end="16"/>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animEffect transition="in" filter="barn(inVertical)">
                                      <p:cBhvr>
                                        <p:cTn id="59" dur="500"/>
                                        <p:tgtEl>
                                          <p:spTgt spid="5">
                                            <p:txEl>
                                              <p:pRg st="17" end="17"/>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8" end="18"/>
                                            </p:txEl>
                                          </p:spTgt>
                                        </p:tgtEl>
                                        <p:attrNameLst>
                                          <p:attrName>style.visibility</p:attrName>
                                        </p:attrNameLst>
                                      </p:cBhvr>
                                      <p:to>
                                        <p:strVal val="visible"/>
                                      </p:to>
                                    </p:set>
                                    <p:animEffect transition="in" filter="barn(inVertical)">
                                      <p:cBhvr>
                                        <p:cTn id="62" dur="500"/>
                                        <p:tgtEl>
                                          <p:spTgt spid="5">
                                            <p:txEl>
                                              <p:pRg st="18" end="18"/>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9" end="19"/>
                                            </p:txEl>
                                          </p:spTgt>
                                        </p:tgtEl>
                                        <p:attrNameLst>
                                          <p:attrName>style.visibility</p:attrName>
                                        </p:attrNameLst>
                                      </p:cBhvr>
                                      <p:to>
                                        <p:strVal val="visible"/>
                                      </p:to>
                                    </p:set>
                                    <p:animEffect transition="in" filter="barn(inVertical)">
                                      <p:cBhvr>
                                        <p:cTn id="65" dur="500"/>
                                        <p:tgtEl>
                                          <p:spTgt spid="5">
                                            <p:txEl>
                                              <p:pRg st="19" end="19"/>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21" end="21"/>
                                            </p:txEl>
                                          </p:spTgt>
                                        </p:tgtEl>
                                        <p:attrNameLst>
                                          <p:attrName>style.visibility</p:attrName>
                                        </p:attrNameLst>
                                      </p:cBhvr>
                                      <p:to>
                                        <p:strVal val="visible"/>
                                      </p:to>
                                    </p:set>
                                    <p:animEffect transition="in" filter="barn(inVertical)">
                                      <p:cBhvr>
                                        <p:cTn id="68" dur="500"/>
                                        <p:tgtEl>
                                          <p:spTgt spid="5">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TextBox 4"/>
          <p:cNvSpPr txBox="1"/>
          <p:nvPr/>
        </p:nvSpPr>
        <p:spPr>
          <a:xfrm>
            <a:off x="1250830" y="422694"/>
            <a:ext cx="9885872" cy="6186309"/>
          </a:xfrm>
          <a:prstGeom prst="rect">
            <a:avLst/>
          </a:prstGeom>
          <a:noFill/>
        </p:spPr>
        <p:txBody>
          <a:bodyPr wrap="square" rtlCol="0">
            <a:spAutoFit/>
          </a:bodyPr>
          <a:lstStyle/>
          <a:p>
            <a:r>
              <a:rPr lang="en-US" b="1" dirty="0" smtClean="0"/>
              <a:t>Q. Use Mathematical induction to show that:</a:t>
            </a:r>
          </a:p>
          <a:p>
            <a:r>
              <a:rPr lang="en-US" b="1" dirty="0"/>
              <a:t>	</a:t>
            </a:r>
            <a:r>
              <a:rPr lang="en-US" b="1" dirty="0" smtClean="0"/>
              <a:t>8</a:t>
            </a:r>
            <a:r>
              <a:rPr lang="en-US" b="1" baseline="30000" dirty="0" smtClean="0"/>
              <a:t>n</a:t>
            </a:r>
            <a:r>
              <a:rPr lang="en-US" b="1" dirty="0" smtClean="0"/>
              <a:t> – 3</a:t>
            </a:r>
            <a:r>
              <a:rPr lang="en-US" b="1" baseline="30000" dirty="0" smtClean="0"/>
              <a:t>n  </a:t>
            </a:r>
            <a:r>
              <a:rPr lang="en-US" b="1" dirty="0" smtClean="0"/>
              <a:t>is divisible by 5.[n</a:t>
            </a:r>
            <a:r>
              <a:rPr lang="en-US" dirty="0" smtClean="0"/>
              <a:t>≥</a:t>
            </a:r>
            <a:r>
              <a:rPr lang="en-US" b="1" dirty="0" smtClean="0"/>
              <a:t>1]</a:t>
            </a:r>
          </a:p>
          <a:p>
            <a:r>
              <a:rPr lang="en-US" u="sng" dirty="0" smtClean="0"/>
              <a:t>Solution:</a:t>
            </a:r>
          </a:p>
          <a:p>
            <a:r>
              <a:rPr lang="en-US" dirty="0" smtClean="0"/>
              <a:t>Let, P(n) be the proposition that, </a:t>
            </a:r>
            <a:r>
              <a:rPr lang="en-US" dirty="0"/>
              <a:t>8</a:t>
            </a:r>
            <a:r>
              <a:rPr lang="en-US" baseline="30000" dirty="0"/>
              <a:t>n</a:t>
            </a:r>
            <a:r>
              <a:rPr lang="en-US" dirty="0"/>
              <a:t> – 3</a:t>
            </a:r>
            <a:r>
              <a:rPr lang="en-US" baseline="30000" dirty="0"/>
              <a:t>n  </a:t>
            </a:r>
            <a:r>
              <a:rPr lang="en-US" dirty="0"/>
              <a:t>is divisible by 5</a:t>
            </a:r>
            <a:endParaRPr lang="en-US" dirty="0" smtClean="0"/>
          </a:p>
          <a:p>
            <a:r>
              <a:rPr lang="en-US" u="sng" dirty="0" smtClean="0"/>
              <a:t>Basic Step:</a:t>
            </a:r>
            <a:r>
              <a:rPr lang="en-US" dirty="0" smtClean="0"/>
              <a:t>   When n=1,</a:t>
            </a:r>
          </a:p>
          <a:p>
            <a:r>
              <a:rPr lang="en-US" dirty="0"/>
              <a:t>	</a:t>
            </a:r>
            <a:r>
              <a:rPr lang="en-US" dirty="0" smtClean="0"/>
              <a:t>	            8</a:t>
            </a:r>
            <a:r>
              <a:rPr lang="en-US" baseline="30000" dirty="0" smtClean="0"/>
              <a:t>1 </a:t>
            </a:r>
            <a:r>
              <a:rPr lang="en-US" dirty="0" smtClean="0"/>
              <a:t>– 3</a:t>
            </a:r>
            <a:r>
              <a:rPr lang="en-US" baseline="30000" dirty="0" smtClean="0"/>
              <a:t>1</a:t>
            </a:r>
            <a:r>
              <a:rPr lang="en-US" dirty="0" smtClean="0"/>
              <a:t> is divisible by 5</a:t>
            </a:r>
          </a:p>
          <a:p>
            <a:r>
              <a:rPr lang="en-US" dirty="0"/>
              <a:t>	</a:t>
            </a:r>
            <a:r>
              <a:rPr lang="en-US" dirty="0" smtClean="0"/>
              <a:t>	            5 is divisible by 5(TRUE) i.e. P(1) is True. </a:t>
            </a:r>
          </a:p>
          <a:p>
            <a:endParaRPr lang="en-US" dirty="0"/>
          </a:p>
          <a:p>
            <a:r>
              <a:rPr lang="en-US" u="sng" dirty="0" smtClean="0"/>
              <a:t>Inductive Step:</a:t>
            </a:r>
            <a:r>
              <a:rPr lang="en-US" dirty="0" smtClean="0"/>
              <a:t>    Assume P(k) </a:t>
            </a:r>
            <a:r>
              <a:rPr lang="en-US" dirty="0"/>
              <a:t> </a:t>
            </a:r>
            <a:r>
              <a:rPr lang="en-US" dirty="0" smtClean="0"/>
              <a:t>holds for arbitrary integer k.</a:t>
            </a:r>
          </a:p>
          <a:p>
            <a:r>
              <a:rPr lang="en-US" dirty="0" smtClean="0"/>
              <a:t>			i.e. 8</a:t>
            </a:r>
            <a:r>
              <a:rPr lang="en-US" baseline="30000" dirty="0" smtClean="0"/>
              <a:t>k</a:t>
            </a:r>
            <a:r>
              <a:rPr lang="en-US" dirty="0" smtClean="0"/>
              <a:t> </a:t>
            </a:r>
            <a:r>
              <a:rPr lang="en-US" dirty="0"/>
              <a:t>– </a:t>
            </a:r>
            <a:r>
              <a:rPr lang="en-US" dirty="0" smtClean="0"/>
              <a:t>3</a:t>
            </a:r>
            <a:r>
              <a:rPr lang="en-US" baseline="30000" dirty="0" smtClean="0"/>
              <a:t>k  </a:t>
            </a:r>
            <a:r>
              <a:rPr lang="en-US" dirty="0"/>
              <a:t>is divisible by 5</a:t>
            </a:r>
          </a:p>
          <a:p>
            <a:endParaRPr lang="en-US" dirty="0" smtClean="0"/>
          </a:p>
          <a:p>
            <a:r>
              <a:rPr lang="en-US" dirty="0" smtClean="0"/>
              <a:t>Under this assumption , it must be shown that P(k+1) is True</a:t>
            </a:r>
          </a:p>
          <a:p>
            <a:r>
              <a:rPr lang="en-US" dirty="0"/>
              <a:t>	</a:t>
            </a:r>
            <a:r>
              <a:rPr lang="en-US" dirty="0" smtClean="0"/>
              <a:t>		i.e. 8</a:t>
            </a:r>
            <a:r>
              <a:rPr lang="en-US" baseline="30000" dirty="0" smtClean="0"/>
              <a:t>k+1</a:t>
            </a:r>
            <a:r>
              <a:rPr lang="en-US" dirty="0" smtClean="0"/>
              <a:t> </a:t>
            </a:r>
            <a:r>
              <a:rPr lang="en-US" dirty="0"/>
              <a:t>– </a:t>
            </a:r>
            <a:r>
              <a:rPr lang="en-US" dirty="0" smtClean="0"/>
              <a:t>3</a:t>
            </a:r>
            <a:r>
              <a:rPr lang="en-US" baseline="30000" dirty="0" smtClean="0"/>
              <a:t>k+1  </a:t>
            </a:r>
            <a:r>
              <a:rPr lang="en-US" dirty="0"/>
              <a:t>is divisible by 5</a:t>
            </a:r>
          </a:p>
          <a:p>
            <a:r>
              <a:rPr lang="en-US" dirty="0" smtClean="0"/>
              <a:t>Now, </a:t>
            </a:r>
          </a:p>
          <a:p>
            <a:r>
              <a:rPr lang="en-US" dirty="0"/>
              <a:t>	 8</a:t>
            </a:r>
            <a:r>
              <a:rPr lang="en-US" baseline="30000" dirty="0"/>
              <a:t>k+1</a:t>
            </a:r>
            <a:r>
              <a:rPr lang="en-US" dirty="0"/>
              <a:t> – 3</a:t>
            </a:r>
            <a:r>
              <a:rPr lang="en-US" baseline="30000" dirty="0"/>
              <a:t>k+1 </a:t>
            </a:r>
            <a:endParaRPr lang="en-US" baseline="30000" dirty="0" smtClean="0"/>
          </a:p>
          <a:p>
            <a:r>
              <a:rPr lang="en-US" baseline="30000" dirty="0" smtClean="0"/>
              <a:t>	</a:t>
            </a:r>
            <a:r>
              <a:rPr lang="en-US" dirty="0" smtClean="0"/>
              <a:t>=8</a:t>
            </a:r>
            <a:r>
              <a:rPr lang="en-US" baseline="30000" dirty="0" smtClean="0"/>
              <a:t>k</a:t>
            </a:r>
            <a:r>
              <a:rPr lang="en-US" dirty="0" smtClean="0"/>
              <a:t>.8 – 3</a:t>
            </a:r>
            <a:r>
              <a:rPr lang="en-US" baseline="30000" dirty="0" smtClean="0"/>
              <a:t>k</a:t>
            </a:r>
            <a:r>
              <a:rPr lang="en-US" dirty="0" smtClean="0"/>
              <a:t>.3</a:t>
            </a:r>
          </a:p>
          <a:p>
            <a:r>
              <a:rPr lang="en-US" dirty="0" smtClean="0"/>
              <a:t>	=8</a:t>
            </a:r>
            <a:r>
              <a:rPr lang="en-US" baseline="30000" dirty="0" smtClean="0"/>
              <a:t>k</a:t>
            </a:r>
            <a:r>
              <a:rPr lang="en-US" dirty="0" smtClean="0"/>
              <a:t>(5+3) - 3</a:t>
            </a:r>
            <a:r>
              <a:rPr lang="en-US" baseline="30000" dirty="0" smtClean="0"/>
              <a:t>k</a:t>
            </a:r>
            <a:r>
              <a:rPr lang="en-US" dirty="0" smtClean="0"/>
              <a:t>.3</a:t>
            </a:r>
          </a:p>
          <a:p>
            <a:r>
              <a:rPr lang="en-US" dirty="0"/>
              <a:t>	</a:t>
            </a:r>
            <a:r>
              <a:rPr lang="en-US" dirty="0" smtClean="0"/>
              <a:t>= 8</a:t>
            </a:r>
            <a:r>
              <a:rPr lang="en-US" baseline="30000" dirty="0" smtClean="0"/>
              <a:t>k</a:t>
            </a:r>
            <a:r>
              <a:rPr lang="en-US" dirty="0" smtClean="0"/>
              <a:t>.5 + 8</a:t>
            </a:r>
            <a:r>
              <a:rPr lang="en-US" baseline="30000" dirty="0" smtClean="0"/>
              <a:t>k</a:t>
            </a:r>
            <a:r>
              <a:rPr lang="en-US" dirty="0" smtClean="0"/>
              <a:t>.3 - </a:t>
            </a:r>
            <a:r>
              <a:rPr lang="en-US" dirty="0"/>
              <a:t>3</a:t>
            </a:r>
            <a:r>
              <a:rPr lang="en-US" baseline="30000" dirty="0"/>
              <a:t>k</a:t>
            </a:r>
            <a:r>
              <a:rPr lang="en-US" dirty="0"/>
              <a:t>.3</a:t>
            </a:r>
          </a:p>
          <a:p>
            <a:r>
              <a:rPr lang="en-US" dirty="0" smtClean="0"/>
              <a:t>	=</a:t>
            </a:r>
            <a:r>
              <a:rPr lang="en-US" dirty="0"/>
              <a:t> </a:t>
            </a:r>
            <a:r>
              <a:rPr lang="en-US" dirty="0" smtClean="0"/>
              <a:t>8</a:t>
            </a:r>
            <a:r>
              <a:rPr lang="en-US" baseline="30000" dirty="0" smtClean="0"/>
              <a:t>k</a:t>
            </a:r>
            <a:r>
              <a:rPr lang="en-US" dirty="0" smtClean="0"/>
              <a:t>.5 + 3(8</a:t>
            </a:r>
            <a:r>
              <a:rPr lang="en-US" baseline="30000" dirty="0" smtClean="0"/>
              <a:t>k</a:t>
            </a:r>
            <a:r>
              <a:rPr lang="en-US" dirty="0" smtClean="0"/>
              <a:t> </a:t>
            </a:r>
            <a:r>
              <a:rPr lang="en-US" dirty="0"/>
              <a:t>- </a:t>
            </a:r>
            <a:r>
              <a:rPr lang="en-US" dirty="0" smtClean="0"/>
              <a:t>3</a:t>
            </a:r>
            <a:r>
              <a:rPr lang="en-US" baseline="30000" dirty="0" smtClean="0"/>
              <a:t>k</a:t>
            </a:r>
            <a:r>
              <a:rPr lang="en-US" dirty="0" smtClean="0"/>
              <a:t>)</a:t>
            </a:r>
          </a:p>
          <a:p>
            <a:r>
              <a:rPr lang="en-US" dirty="0" smtClean="0"/>
              <a:t>Here, 8</a:t>
            </a:r>
            <a:r>
              <a:rPr lang="en-US" baseline="30000" dirty="0" smtClean="0"/>
              <a:t>k</a:t>
            </a:r>
            <a:r>
              <a:rPr lang="en-US" dirty="0" smtClean="0"/>
              <a:t>.5 is multiple of 5 and (</a:t>
            </a:r>
            <a:r>
              <a:rPr lang="en-US" dirty="0"/>
              <a:t>8</a:t>
            </a:r>
            <a:r>
              <a:rPr lang="en-US" baseline="30000" dirty="0"/>
              <a:t>k</a:t>
            </a:r>
            <a:r>
              <a:rPr lang="en-US" dirty="0"/>
              <a:t> - </a:t>
            </a:r>
            <a:r>
              <a:rPr lang="en-US" dirty="0" smtClean="0"/>
              <a:t>3</a:t>
            </a:r>
            <a:r>
              <a:rPr lang="en-US" baseline="30000" dirty="0" smtClean="0"/>
              <a:t>k</a:t>
            </a:r>
            <a:r>
              <a:rPr lang="en-US" dirty="0" smtClean="0"/>
              <a:t>)is divisible by 5.</a:t>
            </a:r>
          </a:p>
          <a:p>
            <a:r>
              <a:rPr lang="en-US" dirty="0" smtClean="0"/>
              <a:t>Therefore, P(n) is true.</a:t>
            </a:r>
            <a:endParaRPr lang="en-US" dirty="0"/>
          </a:p>
          <a:p>
            <a:endParaRPr lang="en-US" dirty="0"/>
          </a:p>
        </p:txBody>
      </p:sp>
    </p:spTree>
    <p:extLst>
      <p:ext uri="{BB962C8B-B14F-4D97-AF65-F5344CB8AC3E}">
        <p14:creationId xmlns:p14="http://schemas.microsoft.com/office/powerpoint/2010/main" val="59011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arn(inVertic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arn(inVertical)">
                                      <p:cBhvr>
                                        <p:cTn id="25" dur="500"/>
                                        <p:tgtEl>
                                          <p:spTgt spid="5">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arn(inVertical)">
                                      <p:cBhvr>
                                        <p:cTn id="28" dur="500"/>
                                        <p:tgtEl>
                                          <p:spTgt spid="5">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arn(inVertic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barn(inVertical)">
                                      <p:cBhvr>
                                        <p:cTn id="36" dur="500"/>
                                        <p:tgtEl>
                                          <p:spTgt spid="5">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barn(inVertical)">
                                      <p:cBhvr>
                                        <p:cTn id="39" dur="500"/>
                                        <p:tgtEl>
                                          <p:spTgt spid="5">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barn(inVertical)">
                                      <p:cBhvr>
                                        <p:cTn id="50" dur="500"/>
                                        <p:tgtEl>
                                          <p:spTgt spid="5">
                                            <p:txEl>
                                              <p:pRg st="13" end="13"/>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barn(inVertical)">
                                      <p:cBhvr>
                                        <p:cTn id="53" dur="500"/>
                                        <p:tgtEl>
                                          <p:spTgt spid="5">
                                            <p:txEl>
                                              <p:pRg st="14" end="1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5" end="15"/>
                                            </p:txEl>
                                          </p:spTgt>
                                        </p:tgtEl>
                                        <p:attrNameLst>
                                          <p:attrName>style.visibility</p:attrName>
                                        </p:attrNameLst>
                                      </p:cBhvr>
                                      <p:to>
                                        <p:strVal val="visible"/>
                                      </p:to>
                                    </p:set>
                                    <p:animEffect transition="in" filter="barn(inVertical)">
                                      <p:cBhvr>
                                        <p:cTn id="56" dur="500"/>
                                        <p:tgtEl>
                                          <p:spTgt spid="5">
                                            <p:txEl>
                                              <p:pRg st="15" end="15"/>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barn(inVertical)">
                                      <p:cBhvr>
                                        <p:cTn id="59" dur="500"/>
                                        <p:tgtEl>
                                          <p:spTgt spid="5">
                                            <p:txEl>
                                              <p:pRg st="16" end="1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barn(inVertical)">
                                      <p:cBhvr>
                                        <p:cTn id="65" dur="500"/>
                                        <p:tgtEl>
                                          <p:spTgt spid="5">
                                            <p:txEl>
                                              <p:pRg st="18" end="18"/>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barn(inVertical)">
                                      <p:cBhvr>
                                        <p:cTn id="68" dur="500"/>
                                        <p:tgtEl>
                                          <p:spTgt spid="5">
                                            <p:txEl>
                                              <p:pRg st="19" end="19"/>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barn(inVertical)">
                                      <p:cBhvr>
                                        <p:cTn id="71"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10084"/>
          </a:xfrm>
        </p:spPr>
        <p:txBody>
          <a:bodyPr/>
          <a:lstStyle/>
          <a:p>
            <a:r>
              <a:rPr lang="en-US" u="sng" dirty="0" smtClean="0"/>
              <a:t>PROOF:</a:t>
            </a:r>
            <a:endParaRPr lang="en-US" u="sng"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1459523" y="1292469"/>
            <a:ext cx="9601200"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An argument used to establish the truth of mathematical statement is called Proof.</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Mathematical proofs use </a:t>
            </a:r>
            <a:r>
              <a:rPr lang="en-US" b="1" dirty="0"/>
              <a:t>deductive reasoning</a:t>
            </a:r>
            <a:r>
              <a:rPr lang="en-US" dirty="0"/>
              <a:t>, where a conclusion is drawn from multiple premises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premises in the proof are called statements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While establishing the truth, different rules and already proven facts are used.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u="sng" dirty="0" smtClean="0"/>
              <a:t>INDUCTIVE REASONONG :</a:t>
            </a:r>
            <a:r>
              <a:rPr lang="en-US" dirty="0" smtClean="0"/>
              <a:t> Drawing </a:t>
            </a:r>
            <a:r>
              <a:rPr lang="en-US" dirty="0"/>
              <a:t>a general conclusion from what we see around us. For example, if all the sheep you have ever seen were white, you might conclude that all sheep are </a:t>
            </a:r>
            <a:r>
              <a:rPr lang="en-US" dirty="0" smtClean="0"/>
              <a:t>white.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u="sng" dirty="0" smtClean="0"/>
              <a:t>DEDUCTIVE REASONONG : </a:t>
            </a:r>
            <a:r>
              <a:rPr lang="en-US" dirty="0"/>
              <a:t>You start from a general statement you know for sure is true and draw conclusions about a specific case. For example, if you know for a fact that all sheep like to eat grass, and you also know that the creature standing in front of you is a sheep, then you know with certainty that it likes grass.</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003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arn(inVertical)">
                                      <p:cBhvr>
                                        <p:cTn id="13" dur="500"/>
                                        <p:tgtEl>
                                          <p:spTgt spid="5">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arn(inVertical)">
                                      <p:cBhvr>
                                        <p:cTn id="16" dur="500"/>
                                        <p:tgtEl>
                                          <p:spTgt spid="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barn(inVertical)">
                                      <p:cBhvr>
                                        <p:cTn id="21" dur="500"/>
                                        <p:tgtEl>
                                          <p:spTgt spid="5">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10" end="10"/>
                                            </p:txEl>
                                          </p:spTgt>
                                        </p:tgtEl>
                                        <p:attrNameLst>
                                          <p:attrName>style.visibility</p:attrName>
                                        </p:attrNameLst>
                                      </p:cBhvr>
                                      <p:to>
                                        <p:strVal val="visible"/>
                                      </p:to>
                                    </p:set>
                                    <p:animEffect transition="in" filter="barn(inVertical)">
                                      <p:cBhvr>
                                        <p:cTn id="2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10084"/>
          </a:xfrm>
        </p:spPr>
        <p:txBody>
          <a:bodyPr/>
          <a:lstStyle/>
          <a:p>
            <a:r>
              <a:rPr lang="en-US" u="sng" dirty="0" smtClean="0"/>
              <a:t>SOME TERMINOLOGIES:</a:t>
            </a:r>
            <a:endParaRPr lang="en-US" u="sng"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1406104" y="1292469"/>
            <a:ext cx="10023895" cy="7109639"/>
          </a:xfrm>
          <a:prstGeom prst="rect">
            <a:avLst/>
          </a:prstGeom>
          <a:noFill/>
        </p:spPr>
        <p:txBody>
          <a:bodyPr wrap="square" rtlCol="0">
            <a:spAutoFit/>
          </a:bodyPr>
          <a:lstStyle/>
          <a:p>
            <a:r>
              <a:rPr lang="en-US" sz="2400" b="1" u="sng" dirty="0" smtClean="0"/>
              <a:t>1. THEOREM: </a:t>
            </a:r>
            <a:r>
              <a:rPr lang="en-US" sz="2400" dirty="0"/>
              <a:t> </a:t>
            </a:r>
            <a:r>
              <a:rPr lang="en-US" sz="2400" dirty="0" smtClean="0"/>
              <a:t>A mathematical statement that is proved using rigorous mathematical  reasoning. The </a:t>
            </a:r>
            <a:r>
              <a:rPr lang="en-US" sz="2400" dirty="0"/>
              <a:t>process of showing a theorem to be correct is called a proof</a:t>
            </a:r>
            <a:r>
              <a:rPr lang="en-US" sz="2400" dirty="0" smtClean="0"/>
              <a:t>.</a:t>
            </a:r>
          </a:p>
          <a:p>
            <a:endParaRPr lang="en-US" sz="2400" dirty="0" smtClean="0"/>
          </a:p>
          <a:p>
            <a:pPr marL="342900" indent="-342900">
              <a:buFont typeface="+mj-lt"/>
              <a:buAutoNum type="arabicPeriod"/>
            </a:pPr>
            <a:endParaRPr lang="en-US" sz="2400" dirty="0"/>
          </a:p>
          <a:p>
            <a:pPr marL="342900" indent="-342900">
              <a:buAutoNum type="arabicPeriod" startAt="2"/>
            </a:pPr>
            <a:r>
              <a:rPr lang="en-US" sz="2400" b="1" u="sng" dirty="0" smtClean="0"/>
              <a:t>AXIOM: </a:t>
            </a:r>
            <a:r>
              <a:rPr lang="en-US" sz="2400" dirty="0" smtClean="0"/>
              <a:t>An axiom is a statement, usually considered to be self- evident, that is assumed to 	be  True without proof. It is used as starting point in mathematical proof.</a:t>
            </a:r>
          </a:p>
          <a:p>
            <a:r>
              <a:rPr lang="en-US" sz="2400" dirty="0"/>
              <a:t>	</a:t>
            </a:r>
            <a:r>
              <a:rPr lang="en-US" sz="2400" dirty="0" smtClean="0"/>
              <a:t>		</a:t>
            </a:r>
            <a:r>
              <a:rPr lang="en-US" sz="2400" b="1" dirty="0" smtClean="0"/>
              <a:t>Example:</a:t>
            </a:r>
            <a:r>
              <a:rPr lang="en-US" sz="2400" dirty="0" smtClean="0"/>
              <a:t> Parallel lines in same plane , do not meet one another in 						either direction when extended infinitely.</a:t>
            </a:r>
          </a:p>
          <a:p>
            <a:endParaRPr lang="en-US" sz="2400" dirty="0" smtClean="0"/>
          </a:p>
          <a:p>
            <a:r>
              <a:rPr lang="en-US" sz="2400" b="1" u="sng" dirty="0" smtClean="0"/>
              <a:t>3. COROLLARY: </a:t>
            </a:r>
            <a:r>
              <a:rPr lang="en-US" sz="2400" dirty="0" smtClean="0"/>
              <a:t>A corollary is the theorem that can be proven to be a Logical consequence  of another theorem.</a:t>
            </a:r>
          </a:p>
          <a:p>
            <a:r>
              <a:rPr lang="en-US" sz="2400" b="1" dirty="0"/>
              <a:t>	</a:t>
            </a:r>
            <a:r>
              <a:rPr lang="en-US" sz="2400" b="1" dirty="0" smtClean="0"/>
              <a:t>		Example: </a:t>
            </a:r>
            <a:r>
              <a:rPr lang="en-US" sz="2400" dirty="0" smtClean="0"/>
              <a:t>If a+ b=c then an example of corollary is c= b- a.</a:t>
            </a:r>
            <a:endParaRPr lang="en-US" sz="2400" b="1" dirty="0" smtClean="0"/>
          </a:p>
          <a:p>
            <a:pPr marL="342900" indent="-342900">
              <a:buAutoNum type="arabicPeriod" startAt="2"/>
            </a:pPr>
            <a:endParaRPr lang="en-US" sz="2400" b="1" u="sng" dirty="0" smtClean="0"/>
          </a:p>
          <a:p>
            <a:endParaRPr lang="en-US" sz="2400" dirty="0" smtClean="0"/>
          </a:p>
          <a:p>
            <a:pPr lvl="3"/>
            <a:r>
              <a:rPr lang="en-US" sz="2400" dirty="0" smtClean="0"/>
              <a:t> </a:t>
            </a:r>
          </a:p>
          <a:p>
            <a:pPr lvl="3"/>
            <a:endParaRPr lang="en-US" sz="2400" dirty="0" smtClean="0"/>
          </a:p>
          <a:p>
            <a:pPr lvl="3"/>
            <a:endParaRPr lang="en-US" sz="2400" dirty="0" smtClean="0"/>
          </a:p>
        </p:txBody>
      </p:sp>
    </p:spTree>
    <p:extLst>
      <p:ext uri="{BB962C8B-B14F-4D97-AF65-F5344CB8AC3E}">
        <p14:creationId xmlns:p14="http://schemas.microsoft.com/office/powerpoint/2010/main" val="286685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10084"/>
          </a:xfrm>
        </p:spPr>
        <p:txBody>
          <a:bodyPr/>
          <a:lstStyle/>
          <a:p>
            <a:r>
              <a:rPr lang="en-US" u="sng" dirty="0" smtClean="0"/>
              <a:t>SOME TERMINOLOGIES:</a:t>
            </a:r>
            <a:endParaRPr lang="en-US" u="sng"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p:cNvSpPr txBox="1"/>
          <p:nvPr/>
        </p:nvSpPr>
        <p:spPr>
          <a:xfrm>
            <a:off x="1406104" y="1292469"/>
            <a:ext cx="10023895" cy="6001643"/>
          </a:xfrm>
          <a:prstGeom prst="rect">
            <a:avLst/>
          </a:prstGeom>
          <a:noFill/>
        </p:spPr>
        <p:txBody>
          <a:bodyPr wrap="square" rtlCol="0">
            <a:spAutoFit/>
          </a:bodyPr>
          <a:lstStyle/>
          <a:p>
            <a:r>
              <a:rPr lang="en-US" sz="2400" b="1" dirty="0"/>
              <a:t>4</a:t>
            </a:r>
            <a:r>
              <a:rPr lang="en-US" sz="2400" b="1" dirty="0" smtClean="0"/>
              <a:t>. </a:t>
            </a:r>
            <a:r>
              <a:rPr lang="en-US" sz="2400" b="1" u="sng" dirty="0" smtClean="0"/>
              <a:t>CONJECTURE : </a:t>
            </a:r>
            <a:r>
              <a:rPr lang="en-US" sz="2400" dirty="0" smtClean="0"/>
              <a:t>A conjecture is a mathematical statement that has not yet been rigorously proved. Conjectures arises when one notices a pattern that holds True 	for many cases.</a:t>
            </a:r>
          </a:p>
          <a:p>
            <a:r>
              <a:rPr lang="en-US" sz="2400" dirty="0"/>
              <a:t>	</a:t>
            </a:r>
            <a:r>
              <a:rPr lang="en-US" sz="2400" dirty="0" smtClean="0"/>
              <a:t>		</a:t>
            </a:r>
            <a:r>
              <a:rPr lang="en-US" sz="2400" b="1" dirty="0" smtClean="0"/>
              <a:t>Example: </a:t>
            </a:r>
            <a:r>
              <a:rPr lang="en-US" sz="2400" dirty="0" smtClean="0"/>
              <a:t>2,  4,   6,  ,8   ,10   ,12,   ?</a:t>
            </a:r>
          </a:p>
          <a:p>
            <a:r>
              <a:rPr lang="en-US" sz="2400" b="1" dirty="0"/>
              <a:t>	</a:t>
            </a:r>
            <a:r>
              <a:rPr lang="en-US" sz="2400" b="1" dirty="0" smtClean="0"/>
              <a:t>				   </a:t>
            </a:r>
            <a:r>
              <a:rPr lang="en-US" sz="2400" dirty="0" smtClean="0"/>
              <a:t>The next number is more likely to be 14.</a:t>
            </a:r>
          </a:p>
          <a:p>
            <a:endParaRPr lang="en-US" sz="2400" b="1" dirty="0"/>
          </a:p>
          <a:p>
            <a:endParaRPr lang="en-US" sz="2400" b="1" dirty="0" smtClean="0"/>
          </a:p>
          <a:p>
            <a:pPr marL="342900" indent="-342900">
              <a:buFont typeface="+mj-lt"/>
              <a:buAutoNum type="arabicPeriod"/>
            </a:pPr>
            <a:endParaRPr lang="en-US" sz="2400" dirty="0"/>
          </a:p>
          <a:p>
            <a:r>
              <a:rPr lang="en-US" sz="2400" b="1" dirty="0" smtClean="0"/>
              <a:t>5. </a:t>
            </a:r>
            <a:r>
              <a:rPr lang="en-US" sz="2400" b="1" u="sng" dirty="0" smtClean="0"/>
              <a:t>AXIOM: </a:t>
            </a:r>
            <a:r>
              <a:rPr lang="en-US" sz="2400" dirty="0" smtClean="0"/>
              <a:t>It is generally minor, proven proposition which is used as a stepping stone to a 	larger result. It is also known as a “Helping Theorem” or “ Auxillary Theorem”</a:t>
            </a:r>
          </a:p>
          <a:p>
            <a:r>
              <a:rPr lang="en-US" sz="2400" dirty="0" smtClean="0"/>
              <a:t>			</a:t>
            </a:r>
            <a:r>
              <a:rPr lang="en-US" sz="2400" b="1" dirty="0" smtClean="0"/>
              <a:t>Example: </a:t>
            </a:r>
            <a:r>
              <a:rPr lang="en-US" sz="2400" dirty="0" smtClean="0"/>
              <a:t>For all real numbers r, |-r| = |r|</a:t>
            </a:r>
          </a:p>
          <a:p>
            <a:endParaRPr lang="en-US" sz="2400" dirty="0" smtClean="0"/>
          </a:p>
          <a:p>
            <a:pPr lvl="3"/>
            <a:r>
              <a:rPr lang="en-US" sz="2400" dirty="0" smtClean="0"/>
              <a:t> </a:t>
            </a:r>
          </a:p>
          <a:p>
            <a:pPr lvl="3"/>
            <a:endParaRPr lang="en-US" sz="2400" dirty="0" smtClean="0"/>
          </a:p>
          <a:p>
            <a:pPr lvl="3"/>
            <a:endParaRPr lang="en-US" sz="2400" dirty="0" smtClean="0"/>
          </a:p>
        </p:txBody>
      </p:sp>
    </p:spTree>
    <p:extLst>
      <p:ext uri="{BB962C8B-B14F-4D97-AF65-F5344CB8AC3E}">
        <p14:creationId xmlns:p14="http://schemas.microsoft.com/office/powerpoint/2010/main" val="410842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lstStyle/>
          <a:p>
            <a:r>
              <a:rPr lang="en-US" u="sng" dirty="0" smtClean="0"/>
              <a:t>FORMAL &amp; INFORMAL PROOF:</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6</a:t>
            </a:fld>
            <a:endParaRPr lang="en-US" dirty="0"/>
          </a:p>
        </p:txBody>
      </p:sp>
      <p:sp>
        <p:nvSpPr>
          <p:cNvPr id="5" name="TextBox 4"/>
          <p:cNvSpPr txBox="1"/>
          <p:nvPr/>
        </p:nvSpPr>
        <p:spPr>
          <a:xfrm>
            <a:off x="1362975" y="1188952"/>
            <a:ext cx="9903124" cy="1569660"/>
          </a:xfrm>
          <a:prstGeom prst="rect">
            <a:avLst/>
          </a:prstGeom>
          <a:noFill/>
        </p:spPr>
        <p:txBody>
          <a:bodyPr wrap="square" rtlCol="0">
            <a:spAutoFit/>
          </a:bodyPr>
          <a:lstStyle/>
          <a:p>
            <a:pPr algn="just"/>
            <a:r>
              <a:rPr lang="en-US" sz="2400" dirty="0" smtClean="0"/>
              <a:t>Definition:  </a:t>
            </a:r>
            <a:r>
              <a:rPr lang="en-US" sz="2400" dirty="0"/>
              <a:t>A formal proof of a conclusion q given hypotheses p1, p2, . . . , pn is a sequence of steps, each of which applies some inference rule to hypotheses or previously proven statements (antecedents) to yield a new true statement (the consequent). </a:t>
            </a:r>
            <a:endParaRPr lang="en-US" sz="2400" dirty="0" smtClean="0"/>
          </a:p>
        </p:txBody>
      </p:sp>
      <p:sp>
        <p:nvSpPr>
          <p:cNvPr id="6" name="Rectangle 5"/>
          <p:cNvSpPr/>
          <p:nvPr/>
        </p:nvSpPr>
        <p:spPr>
          <a:xfrm>
            <a:off x="1242203" y="1104181"/>
            <a:ext cx="10265435" cy="1828799"/>
          </a:xfrm>
          <a:prstGeom prst="rect">
            <a:avLst/>
          </a:prstGeom>
          <a:noFill/>
          <a:ln w="38100"/>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45721" y="4176484"/>
            <a:ext cx="9903124" cy="1384995"/>
          </a:xfrm>
          <a:prstGeom prst="rect">
            <a:avLst/>
          </a:prstGeom>
          <a:noFill/>
        </p:spPr>
        <p:txBody>
          <a:bodyPr wrap="square" rtlCol="0">
            <a:spAutoFit/>
          </a:bodyPr>
          <a:lstStyle/>
          <a:p>
            <a:pPr algn="just"/>
            <a:r>
              <a:rPr lang="en-US" sz="2800" dirty="0"/>
              <a:t>Informal proof : where more than one rule of inference may be used in each step, where steps may be skipped, where the axioms being assumed and rule of inference used are not explicitly stated.</a:t>
            </a:r>
            <a:endParaRPr lang="en-US" sz="3600" dirty="0"/>
          </a:p>
        </p:txBody>
      </p:sp>
      <p:sp>
        <p:nvSpPr>
          <p:cNvPr id="8" name="Rectangle 7"/>
          <p:cNvSpPr/>
          <p:nvPr/>
        </p:nvSpPr>
        <p:spPr>
          <a:xfrm>
            <a:off x="1242203" y="4025660"/>
            <a:ext cx="10265435" cy="1828799"/>
          </a:xfrm>
          <a:prstGeom prst="rect">
            <a:avLst/>
          </a:prstGeom>
          <a:noFill/>
          <a:ln w="38100"/>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4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lstStyle/>
          <a:p>
            <a:r>
              <a:rPr lang="en-US" u="sng" dirty="0" smtClean="0"/>
              <a:t>1. DIRECT PROOF:</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7</a:t>
            </a:fld>
            <a:endParaRPr lang="en-US" dirty="0"/>
          </a:p>
        </p:txBody>
      </p:sp>
      <p:sp>
        <p:nvSpPr>
          <p:cNvPr id="3" name="TextBox 2"/>
          <p:cNvSpPr txBox="1"/>
          <p:nvPr/>
        </p:nvSpPr>
        <p:spPr>
          <a:xfrm>
            <a:off x="1199072" y="1188952"/>
            <a:ext cx="9998015"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A direct proof of a conditional statement p → q is constructed when the first step is the assumption that p is true; subsequent steps are constructed using rules of inference, with the final step showing that q must also be </a:t>
            </a:r>
            <a:r>
              <a:rPr lang="en-US" sz="2800" dirty="0" smtClean="0"/>
              <a:t>true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 direct proof shows that a conditional statement p → q is true by showing that if p is true, then q must also be true, so that the combination p true and q false never occurs. </a:t>
            </a:r>
            <a:endParaRPr lang="en-US" sz="2800" dirty="0" smtClean="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a direct proof, we assume that p is true and use axioms, definitions, and previously proven theorems, together with rules of inference, to show that q must also be true</a:t>
            </a:r>
          </a:p>
        </p:txBody>
      </p:sp>
    </p:spTree>
    <p:extLst>
      <p:ext uri="{BB962C8B-B14F-4D97-AF65-F5344CB8AC3E}">
        <p14:creationId xmlns:p14="http://schemas.microsoft.com/office/powerpoint/2010/main" val="1111998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1233578" y="508959"/>
            <a:ext cx="9532188" cy="5632311"/>
          </a:xfrm>
          <a:prstGeom prst="rect">
            <a:avLst/>
          </a:prstGeom>
          <a:noFill/>
        </p:spPr>
        <p:txBody>
          <a:bodyPr wrap="square" rtlCol="0">
            <a:spAutoFit/>
          </a:bodyPr>
          <a:lstStyle/>
          <a:p>
            <a:r>
              <a:rPr lang="en-US" sz="2000" u="sng" dirty="0"/>
              <a:t>Example: </a:t>
            </a:r>
            <a:endParaRPr lang="en-US" sz="2000" u="sng" dirty="0" smtClean="0"/>
          </a:p>
          <a:p>
            <a:r>
              <a:rPr lang="en-US" sz="2000" b="1" dirty="0" smtClean="0"/>
              <a:t>1. Prove </a:t>
            </a:r>
            <a:r>
              <a:rPr lang="en-US" sz="2000" b="1" dirty="0"/>
              <a:t>that “If n is odd, then n</a:t>
            </a:r>
            <a:r>
              <a:rPr lang="en-US" sz="2000" b="1" baseline="30000" dirty="0"/>
              <a:t>2</a:t>
            </a:r>
            <a:r>
              <a:rPr lang="en-US" sz="2000" b="1" dirty="0"/>
              <a:t> is odd.” </a:t>
            </a:r>
            <a:endParaRPr lang="en-US" sz="2000" b="1" dirty="0" smtClean="0"/>
          </a:p>
          <a:p>
            <a:r>
              <a:rPr lang="en-US" sz="2000" dirty="0" smtClean="0"/>
              <a:t>Solution:</a:t>
            </a:r>
          </a:p>
          <a:p>
            <a:r>
              <a:rPr lang="en-US" sz="2000" dirty="0" smtClean="0"/>
              <a:t>Let, </a:t>
            </a:r>
          </a:p>
          <a:p>
            <a:r>
              <a:rPr lang="en-US" sz="2000" dirty="0" smtClean="0"/>
              <a:t>p: Hypothesis:  “ n is odd”</a:t>
            </a:r>
          </a:p>
          <a:p>
            <a:r>
              <a:rPr lang="en-US" sz="2000" dirty="0" smtClean="0"/>
              <a:t>q: Conclusion:  “n</a:t>
            </a:r>
            <a:r>
              <a:rPr lang="en-US" sz="2000" baseline="30000" dirty="0" smtClean="0"/>
              <a:t>2</a:t>
            </a:r>
            <a:r>
              <a:rPr lang="en-US" sz="2000" dirty="0" smtClean="0"/>
              <a:t> is odd”</a:t>
            </a:r>
          </a:p>
          <a:p>
            <a:endParaRPr lang="en-US" sz="2000" dirty="0"/>
          </a:p>
          <a:p>
            <a:r>
              <a:rPr lang="en-US" sz="2000" dirty="0" smtClean="0"/>
              <a:t>Now, we assume Hypothesis is TRUE. i.e. </a:t>
            </a:r>
          </a:p>
          <a:p>
            <a:r>
              <a:rPr lang="en-US" sz="2000" dirty="0"/>
              <a:t>	</a:t>
            </a:r>
            <a:r>
              <a:rPr lang="en-US" sz="2000" dirty="0" smtClean="0"/>
              <a:t>				n is odd(TRUE)</a:t>
            </a:r>
          </a:p>
          <a:p>
            <a:r>
              <a:rPr lang="en-US" sz="2000" dirty="0" smtClean="0"/>
              <a:t>By the definition of odd integer, we can write,</a:t>
            </a:r>
          </a:p>
          <a:p>
            <a:r>
              <a:rPr lang="en-US" sz="2000" dirty="0"/>
              <a:t>		</a:t>
            </a:r>
            <a:r>
              <a:rPr lang="en-US" sz="2000" dirty="0" smtClean="0"/>
              <a:t>			n= 2k+1; for integer k</a:t>
            </a:r>
          </a:p>
          <a:p>
            <a:r>
              <a:rPr lang="en-US" sz="2000" dirty="0" smtClean="0"/>
              <a:t>Squaring both sides,</a:t>
            </a:r>
          </a:p>
          <a:p>
            <a:r>
              <a:rPr lang="en-US" sz="2000" dirty="0"/>
              <a:t>	</a:t>
            </a:r>
            <a:r>
              <a:rPr lang="en-US" sz="2000" dirty="0" smtClean="0"/>
              <a:t>			n</a:t>
            </a:r>
            <a:r>
              <a:rPr lang="en-US" sz="2000" baseline="30000" dirty="0" smtClean="0"/>
              <a:t>2</a:t>
            </a:r>
            <a:r>
              <a:rPr lang="en-US" sz="2000" dirty="0" smtClean="0"/>
              <a:t> = (2k+1)</a:t>
            </a:r>
            <a:r>
              <a:rPr lang="en-US" sz="2000" baseline="30000" dirty="0" smtClean="0"/>
              <a:t>2</a:t>
            </a:r>
            <a:endParaRPr lang="en-US" sz="2000" dirty="0" smtClean="0"/>
          </a:p>
          <a:p>
            <a:r>
              <a:rPr lang="en-US" sz="2000" dirty="0"/>
              <a:t>	</a:t>
            </a:r>
            <a:r>
              <a:rPr lang="en-US" sz="2000" dirty="0" smtClean="0"/>
              <a:t>			    = 4k</a:t>
            </a:r>
            <a:r>
              <a:rPr lang="en-US" sz="2000" baseline="30000" dirty="0" smtClean="0"/>
              <a:t>2</a:t>
            </a:r>
            <a:r>
              <a:rPr lang="en-US" sz="2000" dirty="0" smtClean="0"/>
              <a:t> + 4k + 1</a:t>
            </a:r>
          </a:p>
          <a:p>
            <a:r>
              <a:rPr lang="en-US" sz="2000" dirty="0"/>
              <a:t>	</a:t>
            </a:r>
            <a:r>
              <a:rPr lang="en-US" sz="2000" dirty="0" smtClean="0"/>
              <a:t>			    =2(2k</a:t>
            </a:r>
            <a:r>
              <a:rPr lang="en-US" sz="2000" baseline="30000" dirty="0" smtClean="0"/>
              <a:t>2</a:t>
            </a:r>
            <a:r>
              <a:rPr lang="en-US" sz="2000" dirty="0" smtClean="0"/>
              <a:t> + 2k) +1</a:t>
            </a:r>
          </a:p>
          <a:p>
            <a:r>
              <a:rPr lang="en-US" sz="2000" dirty="0"/>
              <a:t>	</a:t>
            </a:r>
            <a:r>
              <a:rPr lang="en-US" sz="2000" dirty="0" smtClean="0"/>
              <a:t>			    =2k</a:t>
            </a:r>
            <a:r>
              <a:rPr lang="en-US" sz="2000" baseline="-25000" dirty="0" smtClean="0"/>
              <a:t>1</a:t>
            </a:r>
            <a:r>
              <a:rPr lang="en-US" sz="2000" dirty="0" smtClean="0"/>
              <a:t> + 1; where k</a:t>
            </a:r>
            <a:r>
              <a:rPr lang="en-US" sz="2000" baseline="-25000" dirty="0" smtClean="0"/>
              <a:t>1</a:t>
            </a:r>
            <a:r>
              <a:rPr lang="en-US" sz="2000" dirty="0" smtClean="0"/>
              <a:t> = (2k</a:t>
            </a:r>
            <a:r>
              <a:rPr lang="en-US" sz="2000" baseline="30000" dirty="0" smtClean="0"/>
              <a:t>2</a:t>
            </a:r>
            <a:r>
              <a:rPr lang="en-US" sz="2000" dirty="0" smtClean="0"/>
              <a:t> + 2k) is an integer</a:t>
            </a:r>
            <a:endParaRPr lang="en-US" sz="2000" dirty="0"/>
          </a:p>
          <a:p>
            <a:r>
              <a:rPr lang="en-US" sz="2000" dirty="0" smtClean="0"/>
              <a:t>  </a:t>
            </a:r>
          </a:p>
          <a:p>
            <a:r>
              <a:rPr lang="en-US" sz="2000" dirty="0" smtClean="0"/>
              <a:t>Therefore</a:t>
            </a:r>
            <a:r>
              <a:rPr lang="en-US" sz="2000" dirty="0"/>
              <a:t>, n2 is odd. </a:t>
            </a:r>
          </a:p>
        </p:txBody>
      </p:sp>
    </p:spTree>
    <p:extLst>
      <p:ext uri="{BB962C8B-B14F-4D97-AF65-F5344CB8AC3E}">
        <p14:creationId xmlns:p14="http://schemas.microsoft.com/office/powerpoint/2010/main" val="34783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arn(inVertical)">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arn(inVertical)">
                                      <p:cBhvr>
                                        <p:cTn id="18" dur="500"/>
                                        <p:tgtEl>
                                          <p:spTgt spid="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arn(inVertical)">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arn(inVertical)">
                                      <p:cBhvr>
                                        <p:cTn id="26" dur="500"/>
                                        <p:tgtEl>
                                          <p:spTgt spid="5">
                                            <p:txEl>
                                              <p:pRg st="7" end="7"/>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barn(inVertical)">
                                      <p:cBhvr>
                                        <p:cTn id="29" dur="500"/>
                                        <p:tgtEl>
                                          <p:spTgt spid="5">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barn(inVertical)">
                                      <p:cBhvr>
                                        <p:cTn id="48" dur="500"/>
                                        <p:tgtEl>
                                          <p:spTgt spid="5">
                                            <p:txEl>
                                              <p:pRg st="13" end="13"/>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Effect transition="in" filter="barn(inVertical)">
                                      <p:cBhvr>
                                        <p:cTn id="51" dur="500"/>
                                        <p:tgtEl>
                                          <p:spTgt spid="5">
                                            <p:txEl>
                                              <p:pRg st="14" end="14"/>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barn(inVertical)">
                                      <p:cBhvr>
                                        <p:cTn id="54" dur="500"/>
                                        <p:tgtEl>
                                          <p:spTgt spid="5">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animEffect transition="in" filter="barn(inVertical)">
                                      <p:cBhvr>
                                        <p:cTn id="59"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1233577" y="508959"/>
            <a:ext cx="9894497" cy="5940088"/>
          </a:xfrm>
          <a:prstGeom prst="rect">
            <a:avLst/>
          </a:prstGeom>
          <a:noFill/>
        </p:spPr>
        <p:txBody>
          <a:bodyPr wrap="square" rtlCol="0">
            <a:spAutoFit/>
          </a:bodyPr>
          <a:lstStyle/>
          <a:p>
            <a:r>
              <a:rPr lang="en-US" sz="2000" b="1" dirty="0" smtClean="0"/>
              <a:t>2. Prove </a:t>
            </a:r>
            <a:r>
              <a:rPr lang="en-US" sz="2000" b="1" dirty="0"/>
              <a:t>that “If </a:t>
            </a:r>
            <a:r>
              <a:rPr lang="en-US" sz="2000" b="1" dirty="0" smtClean="0"/>
              <a:t> ‘m’ and ‘n’ are </a:t>
            </a:r>
            <a:r>
              <a:rPr lang="en-US" sz="2000" b="1" dirty="0"/>
              <a:t>odd, then </a:t>
            </a:r>
            <a:r>
              <a:rPr lang="en-US" sz="2000" b="1" dirty="0" smtClean="0"/>
              <a:t>‘m + n’ </a:t>
            </a:r>
            <a:r>
              <a:rPr lang="en-US" sz="2000" b="1" dirty="0"/>
              <a:t>is </a:t>
            </a:r>
            <a:r>
              <a:rPr lang="en-US" sz="2000" b="1" dirty="0" smtClean="0"/>
              <a:t>even.” [</a:t>
            </a:r>
            <a:r>
              <a:rPr lang="en-US" b="1" dirty="0"/>
              <a:t>The sum of two odd numbers </a:t>
            </a:r>
            <a:r>
              <a:rPr lang="en-US" b="1" dirty="0" smtClean="0"/>
              <a:t>is even.]</a:t>
            </a:r>
            <a:r>
              <a:rPr lang="en-US" sz="2000" b="1" dirty="0" smtClean="0"/>
              <a:t> </a:t>
            </a:r>
          </a:p>
          <a:p>
            <a:r>
              <a:rPr lang="en-US" sz="2000" dirty="0" smtClean="0"/>
              <a:t>Solution:</a:t>
            </a:r>
          </a:p>
          <a:p>
            <a:r>
              <a:rPr lang="en-US" sz="2000" dirty="0" smtClean="0"/>
              <a:t>Let, </a:t>
            </a:r>
          </a:p>
          <a:p>
            <a:r>
              <a:rPr lang="en-US" sz="2000" dirty="0" smtClean="0"/>
              <a:t>p: Hypothesis:  “ m and n are odd”</a:t>
            </a:r>
          </a:p>
          <a:p>
            <a:r>
              <a:rPr lang="en-US" sz="2000" dirty="0" smtClean="0"/>
              <a:t>q: Conclusion:  “m + n  is even”</a:t>
            </a:r>
          </a:p>
          <a:p>
            <a:endParaRPr lang="en-US" sz="2000" dirty="0"/>
          </a:p>
          <a:p>
            <a:r>
              <a:rPr lang="en-US" sz="2000" dirty="0" smtClean="0"/>
              <a:t>Now, we assume Hypothesis is TRUE. i.e. </a:t>
            </a:r>
          </a:p>
          <a:p>
            <a:r>
              <a:rPr lang="en-US" sz="2000" dirty="0"/>
              <a:t>	</a:t>
            </a:r>
            <a:r>
              <a:rPr lang="en-US" sz="2000" dirty="0" smtClean="0"/>
              <a:t>				m and n are odd(TRUE)</a:t>
            </a:r>
          </a:p>
          <a:p>
            <a:r>
              <a:rPr lang="en-US" sz="2000" dirty="0" smtClean="0"/>
              <a:t>By the definition of odd integer, we can write,</a:t>
            </a:r>
          </a:p>
          <a:p>
            <a:r>
              <a:rPr lang="en-US" sz="2000" dirty="0"/>
              <a:t>		</a:t>
            </a:r>
            <a:r>
              <a:rPr lang="en-US" sz="2000" dirty="0" smtClean="0"/>
              <a:t>			m= 2i+1; for integer </a:t>
            </a:r>
            <a:r>
              <a:rPr lang="en-US" sz="2000" dirty="0" err="1" smtClean="0"/>
              <a:t>i</a:t>
            </a:r>
            <a:endParaRPr lang="en-US" sz="2000" dirty="0" smtClean="0"/>
          </a:p>
          <a:p>
            <a:r>
              <a:rPr lang="en-US" sz="2000" dirty="0"/>
              <a:t>	</a:t>
            </a:r>
            <a:r>
              <a:rPr lang="en-US" sz="2000" dirty="0" smtClean="0"/>
              <a:t>				n = 2j+1; for integer j</a:t>
            </a:r>
          </a:p>
          <a:p>
            <a:r>
              <a:rPr lang="en-US" sz="2000" dirty="0" smtClean="0"/>
              <a:t>Now,</a:t>
            </a:r>
          </a:p>
          <a:p>
            <a:r>
              <a:rPr lang="en-US" sz="2000" dirty="0"/>
              <a:t>	</a:t>
            </a:r>
            <a:r>
              <a:rPr lang="en-US" sz="2000" dirty="0" smtClean="0"/>
              <a:t>m + n = (2i+1)</a:t>
            </a:r>
            <a:r>
              <a:rPr lang="en-US" sz="2000" baseline="30000" dirty="0"/>
              <a:t> </a:t>
            </a:r>
            <a:r>
              <a:rPr lang="en-US" sz="2000" dirty="0" smtClean="0"/>
              <a:t>+ (2j +1)</a:t>
            </a:r>
          </a:p>
          <a:p>
            <a:r>
              <a:rPr lang="en-US" sz="2000" dirty="0"/>
              <a:t>	</a:t>
            </a:r>
            <a:r>
              <a:rPr lang="en-US" sz="2000" dirty="0" smtClean="0"/>
              <a:t>	</a:t>
            </a:r>
            <a:r>
              <a:rPr lang="en-US" sz="2000" dirty="0"/>
              <a:t> </a:t>
            </a:r>
            <a:r>
              <a:rPr lang="en-US" sz="2000" dirty="0" smtClean="0"/>
              <a:t>  = 2i+2j+2</a:t>
            </a:r>
          </a:p>
          <a:p>
            <a:r>
              <a:rPr lang="en-US" sz="2000" dirty="0"/>
              <a:t>	</a:t>
            </a:r>
            <a:r>
              <a:rPr lang="en-US" sz="2000" dirty="0" smtClean="0"/>
              <a:t>	</a:t>
            </a:r>
            <a:r>
              <a:rPr lang="en-US" sz="2000" dirty="0"/>
              <a:t> </a:t>
            </a:r>
            <a:r>
              <a:rPr lang="en-US" sz="2000" dirty="0" smtClean="0"/>
              <a:t>  =2(i+j+1)</a:t>
            </a:r>
          </a:p>
          <a:p>
            <a:r>
              <a:rPr lang="en-US" sz="2000" dirty="0"/>
              <a:t>	</a:t>
            </a:r>
            <a:r>
              <a:rPr lang="en-US" sz="2000" dirty="0" smtClean="0"/>
              <a:t>	</a:t>
            </a:r>
            <a:r>
              <a:rPr lang="en-US" sz="2000" dirty="0"/>
              <a:t> </a:t>
            </a:r>
            <a:r>
              <a:rPr lang="en-US" sz="2000" dirty="0" smtClean="0"/>
              <a:t>  =2k 		; where k = (i+j+1) is an integer</a:t>
            </a:r>
            <a:endParaRPr lang="en-US" sz="2000" dirty="0"/>
          </a:p>
          <a:p>
            <a:r>
              <a:rPr lang="en-US" sz="2000" dirty="0" smtClean="0"/>
              <a:t>  </a:t>
            </a:r>
          </a:p>
          <a:p>
            <a:r>
              <a:rPr lang="en-US" sz="2000" dirty="0" smtClean="0"/>
              <a:t>Therefore</a:t>
            </a:r>
            <a:r>
              <a:rPr lang="en-US" sz="2000" dirty="0"/>
              <a:t>, </a:t>
            </a:r>
            <a:r>
              <a:rPr lang="en-US" sz="2000" dirty="0" smtClean="0"/>
              <a:t>m + n </a:t>
            </a:r>
            <a:r>
              <a:rPr lang="en-US" sz="2000" dirty="0"/>
              <a:t>is </a:t>
            </a:r>
            <a:r>
              <a:rPr lang="en-US" sz="2000" dirty="0" smtClean="0"/>
              <a:t>even. </a:t>
            </a:r>
            <a:endParaRPr lang="en-US" sz="2000" dirty="0"/>
          </a:p>
        </p:txBody>
      </p:sp>
    </p:spTree>
    <p:extLst>
      <p:ext uri="{BB962C8B-B14F-4D97-AF65-F5344CB8AC3E}">
        <p14:creationId xmlns:p14="http://schemas.microsoft.com/office/powerpoint/2010/main" val="40688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Vertic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arn(inVertical)">
                                      <p:cBhvr>
                                        <p:cTn id="26" dur="500"/>
                                        <p:tgtEl>
                                          <p:spTgt spid="5">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arn(inVertical)">
                                      <p:cBhvr>
                                        <p:cTn id="34" dur="500"/>
                                        <p:tgtEl>
                                          <p:spTgt spid="5">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arn(inVertical)">
                                      <p:cBhvr>
                                        <p:cTn id="37" dur="500"/>
                                        <p:tgtEl>
                                          <p:spTgt spid="5">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barn(inVertical)">
                                      <p:cBhvr>
                                        <p:cTn id="40" dur="500"/>
                                        <p:tgtEl>
                                          <p:spTgt spid="5">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animEffect transition="in" filter="barn(inVertical)">
                                      <p:cBhvr>
                                        <p:cTn id="45" dur="500"/>
                                        <p:tgtEl>
                                          <p:spTgt spid="5">
                                            <p:txEl>
                                              <p:pRg st="11" end="11"/>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barn(inVertical)">
                                      <p:cBhvr>
                                        <p:cTn id="48" dur="500"/>
                                        <p:tgtEl>
                                          <p:spTgt spid="5">
                                            <p:txEl>
                                              <p:pRg st="12" end="12"/>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animEffect transition="in" filter="barn(inVertical)">
                                      <p:cBhvr>
                                        <p:cTn id="51" dur="500"/>
                                        <p:tgtEl>
                                          <p:spTgt spid="5">
                                            <p:txEl>
                                              <p:pRg st="13" end="13"/>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14" end="14"/>
                                            </p:txEl>
                                          </p:spTgt>
                                        </p:tgtEl>
                                        <p:attrNameLst>
                                          <p:attrName>style.visibility</p:attrName>
                                        </p:attrNameLst>
                                      </p:cBhvr>
                                      <p:to>
                                        <p:strVal val="visible"/>
                                      </p:to>
                                    </p:set>
                                    <p:animEffect transition="in" filter="barn(inVertical)">
                                      <p:cBhvr>
                                        <p:cTn id="54" dur="500"/>
                                        <p:tgtEl>
                                          <p:spTgt spid="5">
                                            <p:txEl>
                                              <p:pRg st="14" end="14"/>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animEffect transition="in" filter="barn(inVertical)">
                                      <p:cBhvr>
                                        <p:cTn id="57" dur="500"/>
                                        <p:tgtEl>
                                          <p:spTgt spid="5">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3200</TotalTime>
  <Words>2177</Words>
  <Application>Microsoft Office PowerPoint</Application>
  <PresentationFormat>Widescreen</PresentationFormat>
  <Paragraphs>305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Aparajita</vt:lpstr>
      <vt:lpstr>Arial</vt:lpstr>
      <vt:lpstr>Calibri</vt:lpstr>
      <vt:lpstr>Gill Sans MT</vt:lpstr>
      <vt:lpstr>Impact</vt:lpstr>
      <vt:lpstr>Wingdings</vt:lpstr>
      <vt:lpstr>Wingdings 3</vt:lpstr>
      <vt:lpstr>Badge</vt:lpstr>
      <vt:lpstr>PowerPoint Presentation</vt:lpstr>
      <vt:lpstr>PowerPoint Presentation</vt:lpstr>
      <vt:lpstr>PROOF:</vt:lpstr>
      <vt:lpstr>SOME TERMINOLOGIES:</vt:lpstr>
      <vt:lpstr>SOME TERMINOLOGIES:</vt:lpstr>
      <vt:lpstr>FORMAL &amp; INFORMAL PROOF:</vt:lpstr>
      <vt:lpstr>1. DIRECT PROOF:</vt:lpstr>
      <vt:lpstr>PowerPoint Presentation</vt:lpstr>
      <vt:lpstr>PowerPoint Presentation</vt:lpstr>
      <vt:lpstr>PowerPoint Presentation</vt:lpstr>
      <vt:lpstr>1. INDIRECT PROOF:</vt:lpstr>
      <vt:lpstr>1.i Proof by Contraposition:</vt:lpstr>
      <vt:lpstr>PowerPoint Presentation</vt:lpstr>
      <vt:lpstr>1.2 Proof by Contradiction:</vt:lpstr>
      <vt:lpstr>PowerPoint Presentation</vt:lpstr>
      <vt:lpstr>PowerPoint Presentation</vt:lpstr>
      <vt:lpstr>PowerPoint Presentation</vt:lpstr>
      <vt:lpstr> PRINCIPLE OF MATHEMATICAL INDUCTIOn: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385</cp:revision>
  <dcterms:created xsi:type="dcterms:W3CDTF">2020-09-07T16:36:41Z</dcterms:created>
  <dcterms:modified xsi:type="dcterms:W3CDTF">2020-09-30T11:31:53Z</dcterms:modified>
</cp:coreProperties>
</file>