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23" r:id="rId1"/>
  </p:sldMasterIdLst>
  <p:notesMasterIdLst>
    <p:notesMasterId r:id="rId20"/>
  </p:notesMasterIdLst>
  <p:sldIdLst>
    <p:sldId id="257" r:id="rId2"/>
    <p:sldId id="256" r:id="rId3"/>
    <p:sldId id="259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0" autoAdjust="0"/>
    <p:restoredTop sz="94660"/>
  </p:normalViewPr>
  <p:slideViewPr>
    <p:cSldViewPr snapToGrid="0">
      <p:cViewPr varScale="1">
        <p:scale>
          <a:sx n="89" d="100"/>
          <a:sy n="89" d="100"/>
        </p:scale>
        <p:origin x="706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56B51-5679-4393-8482-D00731BFD1C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58D32-A6BC-428A-BCC5-BD4348583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6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6F73C8-8364-42AB-8254-5EE2686ADA5B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896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528F-C385-43DF-AB53-7F382AAAF7CF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1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8FF5-B2F5-494D-A6E0-9800B3993531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3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2C0F-2FA8-4F48-9170-5C4C1E16BEE3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6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2AA6A8-CEC0-4549-BC91-E458124B4E3E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44568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B776-5C8A-4111-8AB4-0D15DD9C47B0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956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69C6-771A-495F-8244-425864C36C09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370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187C-6C78-46A1-9C0B-6D422E4D035B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0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5A60-0492-4D3B-AC0C-AAF2B53BA39A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4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AF74624-566F-42A8-8B90-926BE7CA385C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8428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4F49973-2D13-4FF3-9C7D-055C243918AC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0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5E0312-AADB-4420-8CC0-3E1737061AA4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58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94998" y="3412067"/>
            <a:ext cx="5100735" cy="105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Prepared by:  Er. Ankit Kharel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Nepal college of information technology</a:t>
            </a:r>
            <a:endParaRPr lang="en-US" dirty="0">
              <a:solidFill>
                <a:schemeClr val="tx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065" y="2523067"/>
            <a:ext cx="10786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lgerian" panose="04020705040A02060702" pitchFamily="82" charset="0"/>
              </a:rPr>
              <a:t>MATHEMATICAL FOUNDATION FOR COMPUTER SCIENCE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6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REGULAR EXPRESSIONS: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53868" y="743368"/>
                <a:ext cx="10903788" cy="7109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 dirty="0" smtClean="0"/>
              </a:p>
              <a:p>
                <a:r>
                  <a:rPr lang="en-US" sz="2000" dirty="0" smtClean="0"/>
                  <a:t>21. L</a:t>
                </a:r>
                <a:r>
                  <a:rPr lang="en-US" dirty="0" smtClean="0"/>
                  <a:t>anguage accepting all string where number of a is less than or equal to 2 over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</a:t>
                </a:r>
                <a:endParaRPr lang="en-US" dirty="0" smtClean="0"/>
              </a:p>
              <a:p>
                <a:r>
                  <a:rPr lang="en-US" sz="2000" dirty="0"/>
                  <a:t>	</a:t>
                </a:r>
                <a:r>
                  <a:rPr lang="en-US" sz="2000" b="1" dirty="0" smtClean="0"/>
                  <a:t>R = b</a:t>
                </a:r>
                <a:r>
                  <a:rPr lang="en-US" sz="2000" b="1" baseline="30000" dirty="0" smtClean="0"/>
                  <a:t>*</a:t>
                </a:r>
                <a:r>
                  <a:rPr lang="en-US" sz="2000" b="1" dirty="0" smtClean="0"/>
                  <a:t> + b</a:t>
                </a:r>
                <a:r>
                  <a:rPr lang="en-US" sz="2000" b="1" baseline="30000" dirty="0" smtClean="0"/>
                  <a:t>*</a:t>
                </a:r>
                <a:r>
                  <a:rPr lang="en-US" sz="2000" b="1" dirty="0" smtClean="0"/>
                  <a:t>a</a:t>
                </a:r>
                <a:r>
                  <a:rPr lang="en-US" sz="2000" b="1" dirty="0"/>
                  <a:t> b</a:t>
                </a:r>
                <a:r>
                  <a:rPr lang="en-US" sz="2000" b="1" baseline="30000" dirty="0" smtClean="0"/>
                  <a:t>* </a:t>
                </a:r>
                <a:r>
                  <a:rPr lang="en-US" sz="2000" b="1" dirty="0" smtClean="0"/>
                  <a:t>+ b</a:t>
                </a:r>
                <a:r>
                  <a:rPr lang="en-US" sz="2000" b="1" baseline="30000" dirty="0" smtClean="0"/>
                  <a:t>*</a:t>
                </a:r>
                <a:r>
                  <a:rPr lang="en-US" sz="2000" b="1" dirty="0" smtClean="0"/>
                  <a:t>a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b</a:t>
                </a:r>
                <a:r>
                  <a:rPr lang="en-US" sz="2000" b="1" baseline="30000" dirty="0" smtClean="0"/>
                  <a:t>*</a:t>
                </a:r>
                <a:r>
                  <a:rPr lang="en-US" sz="2000" b="1" dirty="0" smtClean="0"/>
                  <a:t>a</a:t>
                </a:r>
                <a:r>
                  <a:rPr lang="en-US" sz="2000" b="1" dirty="0"/>
                  <a:t> b</a:t>
                </a:r>
                <a:r>
                  <a:rPr lang="en-US" sz="2000" b="1" baseline="30000" dirty="0" smtClean="0"/>
                  <a:t>*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22. </a:t>
                </a:r>
                <a:r>
                  <a:rPr lang="en-US" sz="2400" dirty="0" smtClean="0"/>
                  <a:t>L</a:t>
                </a:r>
                <a:r>
                  <a:rPr lang="en-US" sz="2000" dirty="0"/>
                  <a:t>anguage accepting all string </a:t>
                </a:r>
                <a:r>
                  <a:rPr lang="en-US" sz="2000" dirty="0" smtClean="0"/>
                  <a:t>where 3</a:t>
                </a:r>
                <a:r>
                  <a:rPr lang="en-US" sz="2000" baseline="30000" dirty="0" smtClean="0"/>
                  <a:t>rd</a:t>
                </a:r>
                <a:r>
                  <a:rPr lang="en-US" sz="2000" dirty="0" smtClean="0"/>
                  <a:t> symbol from LHS is b </a:t>
                </a:r>
                <a:r>
                  <a:rPr lang="en-US" sz="2000" dirty="0"/>
                  <a:t>over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	</a:t>
                </a:r>
                <a:r>
                  <a:rPr lang="en-US" sz="2000" b="1" dirty="0" smtClean="0"/>
                  <a:t>R = (a+b)(a+b)b(a+b)</a:t>
                </a:r>
                <a:r>
                  <a:rPr lang="en-US" sz="2000" b="1" baseline="30000" dirty="0" smtClean="0"/>
                  <a:t>*</a:t>
                </a:r>
              </a:p>
              <a:p>
                <a:r>
                  <a:rPr lang="en-US" sz="2000" b="1" baseline="30000" dirty="0"/>
                  <a:t>	</a:t>
                </a:r>
                <a:r>
                  <a:rPr lang="en-US" sz="2000" b="1" dirty="0" smtClean="0"/>
                  <a:t>   = (a+b)</a:t>
                </a:r>
                <a:r>
                  <a:rPr lang="en-US" sz="2000" b="1" baseline="30000" dirty="0" smtClean="0"/>
                  <a:t>2</a:t>
                </a:r>
                <a:r>
                  <a:rPr lang="en-US" sz="2000" b="1" dirty="0" smtClean="0"/>
                  <a:t>b(a+b)</a:t>
                </a:r>
                <a:r>
                  <a:rPr lang="en-US" sz="2000" b="1" baseline="30000" dirty="0" smtClean="0"/>
                  <a:t>*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23. </a:t>
                </a:r>
                <a:r>
                  <a:rPr lang="en-US" sz="2400" dirty="0"/>
                  <a:t>L</a:t>
                </a:r>
                <a:r>
                  <a:rPr lang="en-US" sz="2000" dirty="0"/>
                  <a:t>anguage accepting all </a:t>
                </a:r>
                <a:r>
                  <a:rPr lang="en-US" sz="2000" dirty="0" smtClean="0"/>
                  <a:t>string where every 0 is followed by immediate 11over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400" dirty="0"/>
                  <a:t>	</a:t>
                </a:r>
                <a:r>
                  <a:rPr lang="en-US" sz="2400" b="1" dirty="0"/>
                  <a:t>R = </a:t>
                </a:r>
                <a:r>
                  <a:rPr lang="en-US" sz="2400" b="1" dirty="0" smtClean="0"/>
                  <a:t>(1</a:t>
                </a:r>
                <a:r>
                  <a:rPr lang="en-US" sz="2400" b="1" baseline="30000" dirty="0" smtClean="0"/>
                  <a:t> </a:t>
                </a:r>
                <a:r>
                  <a:rPr lang="en-US" sz="2400" b="1" dirty="0" smtClean="0"/>
                  <a:t>+ 011)</a:t>
                </a:r>
                <a:r>
                  <a:rPr lang="en-US" sz="2400" b="1" baseline="30000" dirty="0" smtClean="0"/>
                  <a:t>* </a:t>
                </a:r>
                <a:endParaRPr lang="en-US" sz="2400" b="1" baseline="30000" dirty="0"/>
              </a:p>
              <a:p>
                <a:endParaRPr lang="en-US" sz="2400" b="1" baseline="30000" dirty="0" smtClean="0"/>
              </a:p>
              <a:p>
                <a:r>
                  <a:rPr lang="en-US" sz="2400" dirty="0" smtClean="0"/>
                  <a:t>24. </a:t>
                </a:r>
                <a:r>
                  <a:rPr lang="en-US" sz="2800" dirty="0"/>
                  <a:t>L</a:t>
                </a:r>
                <a:r>
                  <a:rPr lang="en-US" sz="2400" dirty="0"/>
                  <a:t>anguage accepting all string where </a:t>
                </a:r>
                <a:r>
                  <a:rPr lang="en-US" sz="2400" dirty="0" smtClean="0"/>
                  <a:t>2</a:t>
                </a:r>
                <a:r>
                  <a:rPr lang="en-US" sz="2400" baseline="30000" dirty="0" smtClean="0"/>
                  <a:t>nd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symbol from </a:t>
                </a:r>
                <a:r>
                  <a:rPr lang="en-US" sz="2400" dirty="0" smtClean="0"/>
                  <a:t>RHS </a:t>
                </a:r>
                <a:r>
                  <a:rPr lang="en-US" sz="2400" dirty="0"/>
                  <a:t>is b over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</a:t>
                </a:r>
                <a:r>
                  <a:rPr lang="en-US" sz="2400" b="1" dirty="0"/>
                  <a:t>R = </a:t>
                </a:r>
                <a:r>
                  <a:rPr lang="en-US" sz="2400" b="1" dirty="0" smtClean="0"/>
                  <a:t>(</a:t>
                </a:r>
                <a:r>
                  <a:rPr lang="en-US" sz="2400" b="1" dirty="0" err="1" smtClean="0"/>
                  <a:t>a+b</a:t>
                </a:r>
                <a:r>
                  <a:rPr lang="en-US" sz="2400" b="1" dirty="0" smtClean="0"/>
                  <a:t>)</a:t>
                </a:r>
                <a:r>
                  <a:rPr lang="en-US" sz="2400" b="1" baseline="30000" dirty="0" smtClean="0"/>
                  <a:t>*</a:t>
                </a:r>
                <a:r>
                  <a:rPr lang="en-US" sz="2400" b="1" dirty="0" smtClean="0"/>
                  <a:t>b(</a:t>
                </a:r>
                <a:r>
                  <a:rPr lang="en-US" sz="2400" b="1" dirty="0" err="1" smtClean="0"/>
                  <a:t>a+b</a:t>
                </a:r>
                <a:r>
                  <a:rPr lang="en-US" sz="2400" b="1" dirty="0" smtClean="0"/>
                  <a:t>)</a:t>
                </a:r>
              </a:p>
              <a:p>
                <a:endParaRPr lang="en-US" sz="2400" b="1" dirty="0"/>
              </a:p>
              <a:p>
                <a:r>
                  <a:rPr lang="en-US" sz="2400" dirty="0" smtClean="0"/>
                  <a:t>25. Second symbol is a and fourth symbols is b.</a:t>
                </a:r>
              </a:p>
              <a:p>
                <a:r>
                  <a:rPr lang="en-US" sz="2400" dirty="0"/>
                  <a:t>	</a:t>
                </a:r>
                <a:r>
                  <a:rPr lang="en-US" sz="2400" b="1" dirty="0"/>
                  <a:t>R = (</a:t>
                </a:r>
                <a:r>
                  <a:rPr lang="en-US" sz="2400" b="1" dirty="0" err="1" smtClean="0"/>
                  <a:t>a+b</a:t>
                </a:r>
                <a:r>
                  <a:rPr lang="en-US" sz="2400" b="1" dirty="0" smtClean="0"/>
                  <a:t>)a(</a:t>
                </a:r>
                <a:r>
                  <a:rPr lang="en-US" sz="2400" b="1" dirty="0" err="1" smtClean="0"/>
                  <a:t>a+b</a:t>
                </a:r>
                <a:r>
                  <a:rPr lang="en-US" sz="2400" b="1" dirty="0" smtClean="0"/>
                  <a:t>)b</a:t>
                </a:r>
                <a:r>
                  <a:rPr lang="en-US" sz="2400" b="1" dirty="0"/>
                  <a:t> (</a:t>
                </a:r>
                <a:r>
                  <a:rPr lang="en-US" sz="2400" b="1" dirty="0" err="1"/>
                  <a:t>a+b</a:t>
                </a:r>
                <a:r>
                  <a:rPr lang="en-US" sz="2400" b="1" dirty="0"/>
                  <a:t>)</a:t>
                </a:r>
                <a:r>
                  <a:rPr lang="en-US" sz="2400" b="1" baseline="30000" dirty="0"/>
                  <a:t>*</a:t>
                </a:r>
                <a:endParaRPr lang="en-US" sz="2400" b="1" dirty="0"/>
              </a:p>
              <a:p>
                <a:endParaRPr lang="en-US" sz="24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868" y="743368"/>
                <a:ext cx="10903788" cy="7109639"/>
              </a:xfrm>
              <a:prstGeom prst="rect">
                <a:avLst/>
              </a:prstGeom>
              <a:blipFill>
                <a:blip r:embed="rId2"/>
                <a:stretch>
                  <a:fillRect l="-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815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575" y="292530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Conversion of Finite automata to Re: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5648" y="852763"/>
            <a:ext cx="10903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State Elimination Method: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pPr marL="457200" indent="-457200">
              <a:buAutoNum type="arabicPeriod"/>
            </a:pPr>
            <a:r>
              <a:rPr lang="en-US" sz="2000" b="1" dirty="0" smtClean="0"/>
              <a:t>=  				=				=   (a + b)</a:t>
            </a:r>
            <a:r>
              <a:rPr lang="en-US" sz="2000" b="1" baseline="30000" dirty="0" smtClean="0"/>
              <a:t>*</a:t>
            </a:r>
            <a:r>
              <a:rPr lang="en-US" sz="2000" b="1" dirty="0" smtClean="0"/>
              <a:t> </a:t>
            </a:r>
          </a:p>
          <a:p>
            <a:pPr marL="457200" indent="-457200">
              <a:buAutoNum type="arabicPeriod"/>
            </a:pPr>
            <a:endParaRPr lang="en-US" sz="2000" b="1" dirty="0"/>
          </a:p>
          <a:p>
            <a:pPr marL="457200" indent="-457200">
              <a:buAutoNum type="arabicPeriod"/>
            </a:pPr>
            <a:endParaRPr lang="en-US" sz="2000" b="1" dirty="0" smtClean="0"/>
          </a:p>
          <a:p>
            <a:pPr marL="457200" indent="-457200">
              <a:buAutoNum type="arabicPeriod"/>
            </a:pPr>
            <a:endParaRPr lang="en-US" sz="2000" b="1" dirty="0"/>
          </a:p>
          <a:p>
            <a:pPr marL="457200" indent="-457200">
              <a:buAutoNum type="arabicPeriod"/>
            </a:pPr>
            <a:r>
              <a:rPr lang="en-US" sz="2000" b="1" dirty="0" smtClean="0"/>
              <a:t>=									=							=   a.b</a:t>
            </a:r>
          </a:p>
          <a:p>
            <a:pPr marL="457200" indent="-457200">
              <a:buAutoNum type="arabicPeriod"/>
            </a:pPr>
            <a:endParaRPr lang="en-US" sz="2000" b="1" dirty="0"/>
          </a:p>
          <a:p>
            <a:pPr marL="457200" indent="-457200">
              <a:buAutoNum type="arabicPeriod"/>
            </a:pPr>
            <a:endParaRPr lang="en-US" sz="2000" b="1" dirty="0" smtClean="0"/>
          </a:p>
          <a:p>
            <a:pPr marL="457200" indent="-457200">
              <a:buAutoNum type="arabicPeriod"/>
            </a:pPr>
            <a:endParaRPr lang="en-US" sz="2000" b="1" dirty="0"/>
          </a:p>
          <a:p>
            <a:pPr marL="457200" indent="-457200">
              <a:buAutoNum type="arabicPeriod"/>
            </a:pPr>
            <a:r>
              <a:rPr lang="en-US" sz="2000" b="1" dirty="0" smtClean="0"/>
              <a:t>= 						=						= (a+b)</a:t>
            </a:r>
          </a:p>
          <a:p>
            <a:pPr marL="457200" indent="-457200">
              <a:buAutoNum type="arabicPeriod"/>
            </a:pPr>
            <a:endParaRPr lang="en-US" sz="2000" b="1" dirty="0"/>
          </a:p>
          <a:p>
            <a:pPr marL="457200" indent="-457200">
              <a:buAutoNum type="arabicPeriod"/>
            </a:pPr>
            <a:endParaRPr lang="en-US" sz="2000" b="1" dirty="0" smtClean="0"/>
          </a:p>
          <a:p>
            <a:pPr marL="457200" indent="-457200">
              <a:buAutoNum type="arabicPeriod"/>
            </a:pPr>
            <a:endParaRPr lang="en-US" sz="2000" b="1" dirty="0" smtClean="0"/>
          </a:p>
          <a:p>
            <a:pPr marL="457200" indent="-457200">
              <a:buAutoNum type="arabicPeriod"/>
            </a:pPr>
            <a:endParaRPr lang="en-US" sz="2000" b="1" dirty="0" smtClean="0"/>
          </a:p>
          <a:p>
            <a:pPr marL="457200" indent="-457200">
              <a:buAutoNum type="arabicPeriod"/>
            </a:pPr>
            <a:r>
              <a:rPr lang="en-US" sz="2000" b="1" dirty="0" smtClean="0"/>
              <a:t>= 						= 						= (</a:t>
            </a:r>
            <a:r>
              <a:rPr lang="en-US" sz="2000" b="1" dirty="0" smtClean="0"/>
              <a:t>ab</a:t>
            </a:r>
            <a:r>
              <a:rPr lang="en-US" sz="2000" b="1" dirty="0" smtClean="0"/>
              <a:t>)</a:t>
            </a:r>
            <a:r>
              <a:rPr lang="en-US" sz="2000" b="1" baseline="30000" dirty="0" smtClean="0"/>
              <a:t>*</a:t>
            </a:r>
            <a:endParaRPr lang="en-US" sz="2000" b="1" dirty="0"/>
          </a:p>
          <a:p>
            <a:endParaRPr lang="en-US" sz="20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27567" y="1898645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0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2061396" y="1948796"/>
            <a:ext cx="487613" cy="4690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09628" y="1896727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08221" y="3223404"/>
            <a:ext cx="8337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rved Down Arrow 9"/>
          <p:cNvSpPr/>
          <p:nvPr/>
        </p:nvSpPr>
        <p:spPr>
          <a:xfrm rot="177394">
            <a:off x="2139080" y="1509698"/>
            <a:ext cx="415586" cy="457152"/>
          </a:xfrm>
          <a:prstGeom prst="curvedDownArrow">
            <a:avLst>
              <a:gd name="adj1" fmla="val 0"/>
              <a:gd name="adj2" fmla="val 16977"/>
              <a:gd name="adj3" fmla="val 277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1396" y="1183402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, </a:t>
            </a:r>
            <a:r>
              <a:rPr lang="en-US" sz="2000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38853" y="1932763"/>
            <a:ext cx="535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0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3972682" y="1948796"/>
            <a:ext cx="487613" cy="4690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81811" y="2972765"/>
            <a:ext cx="473333" cy="45526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492370" y="2183297"/>
            <a:ext cx="5690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rved Down Arrow 16"/>
          <p:cNvSpPr/>
          <p:nvPr/>
        </p:nvSpPr>
        <p:spPr>
          <a:xfrm rot="177394">
            <a:off x="4050366" y="1509698"/>
            <a:ext cx="415586" cy="457152"/>
          </a:xfrm>
          <a:prstGeom prst="curvedDownArrow">
            <a:avLst>
              <a:gd name="adj1" fmla="val 0"/>
              <a:gd name="adj2" fmla="val 16977"/>
              <a:gd name="adj3" fmla="val 277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72682" y="1183402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a+b</a:t>
            </a:r>
            <a:endParaRPr lang="en-US" sz="2000" dirty="0"/>
          </a:p>
        </p:txBody>
      </p:sp>
      <p:sp>
        <p:nvSpPr>
          <p:cNvPr id="20" name="Oval 19"/>
          <p:cNvSpPr/>
          <p:nvPr/>
        </p:nvSpPr>
        <p:spPr>
          <a:xfrm>
            <a:off x="2011844" y="2952784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39724" y="2944710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011890" y="3200400"/>
            <a:ext cx="8337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819182" y="2912527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081092" y="2969567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288256" y="4080689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942086" y="2881838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3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782614" y="2840547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290382" y="2848027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011890" y="1964829"/>
            <a:ext cx="487613" cy="4690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953993" y="3127512"/>
            <a:ext cx="8337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357616" y="2856892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785496" y="2848818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26864" y="2873675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7889159" y="2841739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7128386" y="2744655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ab</a:t>
            </a:r>
            <a:endParaRPr lang="en-US" sz="2000" dirty="0"/>
          </a:p>
        </p:txBody>
      </p:sp>
      <p:sp>
        <p:nvSpPr>
          <p:cNvPr id="38" name="Oval 37"/>
          <p:cNvSpPr/>
          <p:nvPr/>
        </p:nvSpPr>
        <p:spPr>
          <a:xfrm>
            <a:off x="7849604" y="2905416"/>
            <a:ext cx="497694" cy="4786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992148" y="4082389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061396" y="4099172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3235181" y="4047368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527813" y="2950694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sp>
        <p:nvSpPr>
          <p:cNvPr id="44" name="Curved Down Arrow 43"/>
          <p:cNvSpPr/>
          <p:nvPr/>
        </p:nvSpPr>
        <p:spPr>
          <a:xfrm rot="177394">
            <a:off x="2476004" y="3908890"/>
            <a:ext cx="922542" cy="230106"/>
          </a:xfrm>
          <a:prstGeom prst="curvedDownArrow">
            <a:avLst>
              <a:gd name="adj1" fmla="val 0"/>
              <a:gd name="adj2" fmla="val 73623"/>
              <a:gd name="adj3" fmla="val 3809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urved Down Arrow 44"/>
          <p:cNvSpPr/>
          <p:nvPr/>
        </p:nvSpPr>
        <p:spPr>
          <a:xfrm rot="177394" flipV="1">
            <a:off x="2477147" y="4533134"/>
            <a:ext cx="922542" cy="317870"/>
          </a:xfrm>
          <a:prstGeom prst="curvedDownArrow">
            <a:avLst>
              <a:gd name="adj1" fmla="val 0"/>
              <a:gd name="adj2" fmla="val 73623"/>
              <a:gd name="adj3" fmla="val 3809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19589" y="3573579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2719589" y="4722868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62" name="Oval 61"/>
          <p:cNvSpPr/>
          <p:nvPr/>
        </p:nvSpPr>
        <p:spPr>
          <a:xfrm>
            <a:off x="4689390" y="4022254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758638" y="4039037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6220933" y="4007101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5505344" y="3973689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+b</a:t>
            </a:r>
            <a:endParaRPr lang="en-US" sz="2000" dirty="0"/>
          </a:p>
        </p:txBody>
      </p:sp>
      <p:sp>
        <p:nvSpPr>
          <p:cNvPr id="66" name="Oval 65"/>
          <p:cNvSpPr/>
          <p:nvPr/>
        </p:nvSpPr>
        <p:spPr>
          <a:xfrm>
            <a:off x="6181378" y="4070778"/>
            <a:ext cx="497694" cy="4786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endCxn id="66" idx="2"/>
          </p:cNvCxnSpPr>
          <p:nvPr/>
        </p:nvCxnSpPr>
        <p:spPr>
          <a:xfrm>
            <a:off x="5287983" y="4310127"/>
            <a:ext cx="8933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172646" y="5545414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sp>
        <p:nvSpPr>
          <p:cNvPr id="70" name="Oval 69"/>
          <p:cNvSpPr/>
          <p:nvPr/>
        </p:nvSpPr>
        <p:spPr>
          <a:xfrm>
            <a:off x="1876538" y="5547114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945786" y="5563897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72" name="Oval 71"/>
          <p:cNvSpPr/>
          <p:nvPr/>
        </p:nvSpPr>
        <p:spPr>
          <a:xfrm>
            <a:off x="3119571" y="5512093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urved Down Arrow 72"/>
          <p:cNvSpPr/>
          <p:nvPr/>
        </p:nvSpPr>
        <p:spPr>
          <a:xfrm rot="177394">
            <a:off x="2360394" y="5373615"/>
            <a:ext cx="922542" cy="230106"/>
          </a:xfrm>
          <a:prstGeom prst="curvedDownArrow">
            <a:avLst>
              <a:gd name="adj1" fmla="val 0"/>
              <a:gd name="adj2" fmla="val 73623"/>
              <a:gd name="adj3" fmla="val 3809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03979" y="5038304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75" name="TextBox 74"/>
          <p:cNvSpPr txBox="1"/>
          <p:nvPr/>
        </p:nvSpPr>
        <p:spPr>
          <a:xfrm>
            <a:off x="2682649" y="6202125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76" name="Curved Down Arrow 75"/>
          <p:cNvSpPr/>
          <p:nvPr/>
        </p:nvSpPr>
        <p:spPr>
          <a:xfrm rot="177394" flipH="1" flipV="1">
            <a:off x="2291794" y="6014980"/>
            <a:ext cx="1007063" cy="250641"/>
          </a:xfrm>
          <a:prstGeom prst="curvedDownArrow">
            <a:avLst>
              <a:gd name="adj1" fmla="val 0"/>
              <a:gd name="adj2" fmla="val 73623"/>
              <a:gd name="adj3" fmla="val 3809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5267360" y="5604947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5336608" y="5621730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79" name="Curved Down Arrow 78"/>
          <p:cNvSpPr/>
          <p:nvPr/>
        </p:nvSpPr>
        <p:spPr>
          <a:xfrm rot="177394">
            <a:off x="5366658" y="5234070"/>
            <a:ext cx="415586" cy="457152"/>
          </a:xfrm>
          <a:prstGeom prst="curvedDownArrow">
            <a:avLst>
              <a:gd name="adj1" fmla="val 0"/>
              <a:gd name="adj2" fmla="val 16977"/>
              <a:gd name="adj3" fmla="val 277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287983" y="4922923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22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344" y="59835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Conversion of Finite automata to Re: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656912" y="5488668"/>
            <a:ext cx="2819399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6344" y="811560"/>
            <a:ext cx="1090378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4=									=							=   a</a:t>
            </a:r>
            <a:r>
              <a:rPr lang="en-US" sz="2000" b="1" baseline="30000" dirty="0" smtClean="0"/>
              <a:t>*</a:t>
            </a:r>
            <a:r>
              <a:rPr lang="en-US" sz="2000" b="1" dirty="0" smtClean="0"/>
              <a:t>.b</a:t>
            </a:r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Steps to convert FA to RE: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1.</a:t>
            </a:r>
            <a:r>
              <a:rPr lang="en-US" sz="2000" dirty="0" smtClean="0"/>
              <a:t>If there exists any incoming edge to the initial state , create a new initial state having no incoming edge.</a:t>
            </a:r>
          </a:p>
          <a:p>
            <a:endParaRPr lang="en-US" sz="2000" dirty="0" smtClean="0"/>
          </a:p>
          <a:p>
            <a:r>
              <a:rPr lang="en-US" sz="2000" b="1" dirty="0" smtClean="0"/>
              <a:t>2.</a:t>
            </a:r>
            <a:r>
              <a:rPr lang="en-US" sz="2000" dirty="0" smtClean="0"/>
              <a:t> In case of multiple final states , convert them into non final state and create a new final state.</a:t>
            </a:r>
          </a:p>
          <a:p>
            <a:endParaRPr lang="en-US" sz="2000" dirty="0" smtClean="0"/>
          </a:p>
          <a:p>
            <a:r>
              <a:rPr lang="en-US" sz="2000" b="1" dirty="0" smtClean="0"/>
              <a:t>3.</a:t>
            </a:r>
            <a:r>
              <a:rPr lang="en-US" sz="2000" dirty="0" smtClean="0"/>
              <a:t>If  there exist outgoing edge from final state create new final state having no outgoing edge.</a:t>
            </a:r>
          </a:p>
          <a:p>
            <a:endParaRPr lang="en-US" sz="2000" dirty="0" smtClean="0"/>
          </a:p>
          <a:p>
            <a:r>
              <a:rPr lang="en-US" sz="2000" b="1" dirty="0" smtClean="0"/>
              <a:t>4.</a:t>
            </a:r>
            <a:r>
              <a:rPr lang="en-US" sz="2000" dirty="0" smtClean="0"/>
              <a:t> Eliminate all intermediate state one by one . Only initial and Final state will be there. Their transition path will be our R.E.</a:t>
            </a:r>
            <a:endParaRPr lang="en-US" sz="20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80970" y="1656082"/>
            <a:ext cx="8337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484593" y="1385462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912473" y="1377388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53841" y="1402245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255363" y="1273225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426742" y="1560190"/>
            <a:ext cx="8337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830365" y="1289570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258245" y="1281496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899613" y="1306353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7361908" y="1274417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6601135" y="1177333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r>
              <a:rPr lang="en-US" sz="2000" baseline="30000" dirty="0" smtClean="0"/>
              <a:t>*</a:t>
            </a:r>
            <a:r>
              <a:rPr lang="en-US" sz="2000" dirty="0" smtClean="0"/>
              <a:t> b</a:t>
            </a:r>
            <a:endParaRPr lang="en-US" sz="2000" dirty="0"/>
          </a:p>
        </p:txBody>
      </p:sp>
      <p:sp>
        <p:nvSpPr>
          <p:cNvPr id="38" name="Oval 37"/>
          <p:cNvSpPr/>
          <p:nvPr/>
        </p:nvSpPr>
        <p:spPr>
          <a:xfrm>
            <a:off x="7322353" y="1338094"/>
            <a:ext cx="497694" cy="4786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000562" y="1383372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sp>
        <p:nvSpPr>
          <p:cNvPr id="60" name="Curved Down Arrow 59"/>
          <p:cNvSpPr/>
          <p:nvPr/>
        </p:nvSpPr>
        <p:spPr>
          <a:xfrm rot="10502766">
            <a:off x="1635033" y="1923207"/>
            <a:ext cx="415586" cy="457152"/>
          </a:xfrm>
          <a:prstGeom prst="curvedDownArrow">
            <a:avLst>
              <a:gd name="adj1" fmla="val 0"/>
              <a:gd name="adj2" fmla="val 16977"/>
              <a:gd name="adj3" fmla="val 277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15775" y="2272570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6881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344" y="59835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Conversion of Finite automata to Re: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656912" y="5488668"/>
            <a:ext cx="2819399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5320" y="636708"/>
            <a:ext cx="1040627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1. Convert Following to R.E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Solution:</a:t>
            </a:r>
          </a:p>
          <a:p>
            <a:r>
              <a:rPr lang="en-US" sz="2000" dirty="0" err="1" smtClean="0"/>
              <a:t>i</a:t>
            </a:r>
            <a:r>
              <a:rPr lang="en-US" sz="2000" dirty="0" smtClean="0"/>
              <a:t>)Since there is no incoming edge in initial state, no outgoing edge from final state and there exist only one final state. So, start removing intermediate state .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				</a:t>
            </a:r>
            <a:r>
              <a:rPr lang="en-US" sz="2000" dirty="0" err="1" smtClean="0"/>
              <a:t>ba</a:t>
            </a:r>
            <a:r>
              <a:rPr lang="en-US" sz="2000" baseline="30000" dirty="0" smtClean="0"/>
              <a:t>*</a:t>
            </a:r>
            <a:r>
              <a:rPr lang="en-US" sz="2000" dirty="0" smtClean="0"/>
              <a:t>b</a:t>
            </a:r>
            <a:endParaRPr lang="en-US" sz="2000" dirty="0"/>
          </a:p>
          <a:p>
            <a:r>
              <a:rPr lang="en-US" sz="2000" dirty="0" smtClean="0"/>
              <a:t>=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=				a</a:t>
            </a:r>
            <a:r>
              <a:rPr lang="en-US" sz="2000" baseline="30000" dirty="0" smtClean="0"/>
              <a:t>*</a:t>
            </a:r>
            <a:r>
              <a:rPr lang="en-US" sz="2000" dirty="0" err="1" smtClean="0"/>
              <a:t>ba</a:t>
            </a:r>
            <a:r>
              <a:rPr lang="en-US" sz="2000" baseline="30000" dirty="0" smtClean="0"/>
              <a:t>*</a:t>
            </a:r>
            <a:r>
              <a:rPr lang="en-US" sz="2000" dirty="0" smtClean="0"/>
              <a:t>b(</a:t>
            </a:r>
            <a:r>
              <a:rPr lang="en-US" sz="2000" dirty="0" err="1" smtClean="0"/>
              <a:t>a+b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*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60379" y="1925265"/>
            <a:ext cx="8337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37035" y="1671051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986611" y="1637392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82409" y="1668743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297118" y="1576980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585204" y="1888722"/>
            <a:ext cx="8337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382302" y="1626409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455296" y="1626409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sp>
        <p:nvSpPr>
          <p:cNvPr id="38" name="Oval 37"/>
          <p:cNvSpPr/>
          <p:nvPr/>
        </p:nvSpPr>
        <p:spPr>
          <a:xfrm>
            <a:off x="4426205" y="1685916"/>
            <a:ext cx="497694" cy="4786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080228" y="1589859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sp>
        <p:nvSpPr>
          <p:cNvPr id="60" name="Curved Down Arrow 59"/>
          <p:cNvSpPr/>
          <p:nvPr/>
        </p:nvSpPr>
        <p:spPr>
          <a:xfrm>
            <a:off x="1612207" y="1281496"/>
            <a:ext cx="415586" cy="457152"/>
          </a:xfrm>
          <a:prstGeom prst="curvedDownArrow">
            <a:avLst>
              <a:gd name="adj1" fmla="val 0"/>
              <a:gd name="adj2" fmla="val 16977"/>
              <a:gd name="adj3" fmla="val 277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40829" y="933041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21" name="Curved Down Arrow 20"/>
          <p:cNvSpPr/>
          <p:nvPr/>
        </p:nvSpPr>
        <p:spPr>
          <a:xfrm>
            <a:off x="3058962" y="1237915"/>
            <a:ext cx="415586" cy="457152"/>
          </a:xfrm>
          <a:prstGeom prst="curvedDownArrow">
            <a:avLst>
              <a:gd name="adj1" fmla="val 0"/>
              <a:gd name="adj2" fmla="val 16977"/>
              <a:gd name="adj3" fmla="val 277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87584" y="889460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24" name="Curved Down Arrow 23"/>
          <p:cNvSpPr/>
          <p:nvPr/>
        </p:nvSpPr>
        <p:spPr>
          <a:xfrm>
            <a:off x="4486950" y="1278617"/>
            <a:ext cx="415586" cy="457152"/>
          </a:xfrm>
          <a:prstGeom prst="curvedDownArrow">
            <a:avLst>
              <a:gd name="adj1" fmla="val 0"/>
              <a:gd name="adj2" fmla="val 16977"/>
              <a:gd name="adj3" fmla="val 277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18923" y="933041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 , b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1641274" y="3824515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29" name="Curved Down Arrow 28"/>
          <p:cNvSpPr/>
          <p:nvPr/>
        </p:nvSpPr>
        <p:spPr>
          <a:xfrm>
            <a:off x="1671072" y="3437268"/>
            <a:ext cx="415586" cy="457152"/>
          </a:xfrm>
          <a:prstGeom prst="curvedDownArrow">
            <a:avLst>
              <a:gd name="adj1" fmla="val 0"/>
              <a:gd name="adj2" fmla="val 16977"/>
              <a:gd name="adj3" fmla="val 277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9694" y="3088813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37" name="Oval 36"/>
          <p:cNvSpPr/>
          <p:nvPr/>
        </p:nvSpPr>
        <p:spPr>
          <a:xfrm>
            <a:off x="1589573" y="3829852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831391" y="1525155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184617" y="4075612"/>
            <a:ext cx="27392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931181" y="3841688"/>
            <a:ext cx="497694" cy="4786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rved Down Arrow 45"/>
          <p:cNvSpPr/>
          <p:nvPr/>
        </p:nvSpPr>
        <p:spPr>
          <a:xfrm>
            <a:off x="4991926" y="3434389"/>
            <a:ext cx="415586" cy="457152"/>
          </a:xfrm>
          <a:prstGeom prst="curvedDownArrow">
            <a:avLst>
              <a:gd name="adj1" fmla="val 0"/>
              <a:gd name="adj2" fmla="val 16977"/>
              <a:gd name="adj3" fmla="val 277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23899" y="3088813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 , b</a:t>
            </a:r>
            <a:endParaRPr lang="en-US" sz="2000" dirty="0"/>
          </a:p>
        </p:txBody>
      </p:sp>
      <p:sp>
        <p:nvSpPr>
          <p:cNvPr id="48" name="Oval 47"/>
          <p:cNvSpPr/>
          <p:nvPr/>
        </p:nvSpPr>
        <p:spPr>
          <a:xfrm>
            <a:off x="5006173" y="3908393"/>
            <a:ext cx="347709" cy="33443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964936" y="3765268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1648556" y="5776661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73" name="Oval 72"/>
          <p:cNvSpPr/>
          <p:nvPr/>
        </p:nvSpPr>
        <p:spPr>
          <a:xfrm>
            <a:off x="1596855" y="5781998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938463" y="5793834"/>
            <a:ext cx="497694" cy="4786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972218" y="5717414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2199181" y="6179079"/>
            <a:ext cx="27392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4883497" y="5719050"/>
            <a:ext cx="646997" cy="6223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23625" y="5554894"/>
            <a:ext cx="3215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Required R.E is:</a:t>
            </a:r>
          </a:p>
          <a:p>
            <a:r>
              <a:rPr lang="en-US" sz="2400" b="1" dirty="0" smtClean="0"/>
              <a:t>	a</a:t>
            </a:r>
            <a:r>
              <a:rPr lang="en-US" sz="2400" b="1" baseline="30000" dirty="0" smtClean="0"/>
              <a:t>*</a:t>
            </a:r>
            <a:r>
              <a:rPr lang="en-US" sz="2400" b="1" dirty="0" err="1" smtClean="0"/>
              <a:t>ba</a:t>
            </a:r>
            <a:r>
              <a:rPr lang="en-US" sz="2400" b="1" baseline="30000" dirty="0" smtClean="0"/>
              <a:t>*</a:t>
            </a:r>
            <a:r>
              <a:rPr lang="en-US" sz="2400" b="1" dirty="0" smtClean="0"/>
              <a:t>b(</a:t>
            </a:r>
            <a:r>
              <a:rPr lang="en-US" sz="2400" b="1" dirty="0" err="1" smtClean="0"/>
              <a:t>a+b</a:t>
            </a:r>
            <a:r>
              <a:rPr lang="en-US" sz="2400" b="1" dirty="0" smtClean="0"/>
              <a:t>)</a:t>
            </a:r>
            <a:r>
              <a:rPr lang="en-US" sz="2400" b="1" baseline="30000" dirty="0" smtClean="0"/>
              <a:t>*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3102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344" y="59835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Conversion of Finite automata to Re: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969289" y="6512204"/>
            <a:ext cx="2819399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6344" y="565988"/>
            <a:ext cx="10406270" cy="635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2. Convert Following to R.E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Solution:</a:t>
            </a:r>
          </a:p>
          <a:p>
            <a:r>
              <a:rPr lang="en-US" sz="2000" dirty="0" err="1" smtClean="0"/>
              <a:t>i</a:t>
            </a:r>
            <a:r>
              <a:rPr lang="en-US" sz="2000" dirty="0" smtClean="0"/>
              <a:t>)Since there is incoming edge in initial state, outgoing edge from final state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				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ii) Removing q</a:t>
            </a:r>
            <a:r>
              <a:rPr lang="en-US" sz="2000" baseline="-25000" dirty="0" smtClean="0"/>
              <a:t>1</a:t>
            </a:r>
          </a:p>
          <a:p>
            <a:endParaRPr lang="en-US" sz="2000" baseline="-25000" dirty="0"/>
          </a:p>
          <a:p>
            <a:endParaRPr lang="en-US" sz="2000" baseline="-25000" dirty="0" smtClean="0"/>
          </a:p>
          <a:p>
            <a:endParaRPr lang="en-US" sz="2000" baseline="-25000" dirty="0"/>
          </a:p>
          <a:p>
            <a:endParaRPr lang="en-US" sz="2000" baseline="-25000" dirty="0" smtClean="0"/>
          </a:p>
          <a:p>
            <a:endParaRPr lang="en-US" sz="2000" baseline="-25000" dirty="0"/>
          </a:p>
          <a:p>
            <a:r>
              <a:rPr lang="en-US" sz="2000" dirty="0" smtClean="0"/>
              <a:t>iii) Removing q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		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	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60379" y="1925265"/>
            <a:ext cx="8337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37035" y="1671051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986611" y="1637392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632552" y="1668743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297118" y="1576980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3035186" y="1701478"/>
            <a:ext cx="497694" cy="4786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080228" y="1589859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577906" y="3191780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/>
              <a:t>0</a:t>
            </a:r>
            <a:endParaRPr lang="en-US" sz="2400" dirty="0"/>
          </a:p>
        </p:txBody>
      </p:sp>
      <p:sp>
        <p:nvSpPr>
          <p:cNvPr id="37" name="Oval 36"/>
          <p:cNvSpPr/>
          <p:nvPr/>
        </p:nvSpPr>
        <p:spPr>
          <a:xfrm>
            <a:off x="1526205" y="3197117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337744" y="2399717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121249" y="3442877"/>
            <a:ext cx="8743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983072" y="3223623"/>
            <a:ext cx="497694" cy="4786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052237" y="3232283"/>
            <a:ext cx="517014" cy="41114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016860" y="3181758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535835" y="5749283"/>
            <a:ext cx="3215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Required R.E is:</a:t>
            </a:r>
          </a:p>
          <a:p>
            <a:r>
              <a:rPr lang="en-US" sz="2400" b="1" dirty="0" smtClean="0"/>
              <a:t>	</a:t>
            </a:r>
            <a:r>
              <a:rPr lang="en-US" sz="2400" dirty="0"/>
              <a:t>0.(</a:t>
            </a:r>
            <a:r>
              <a:rPr lang="en-US" sz="2400" dirty="0" smtClean="0"/>
              <a:t>10</a:t>
            </a:r>
            <a:r>
              <a:rPr lang="en-US" sz="2400" dirty="0"/>
              <a:t>)</a:t>
            </a:r>
            <a:r>
              <a:rPr lang="en-US" sz="2400" baseline="30000" dirty="0"/>
              <a:t>*</a:t>
            </a:r>
            <a:endParaRPr lang="en-US" sz="2400" dirty="0"/>
          </a:p>
        </p:txBody>
      </p:sp>
      <p:sp>
        <p:nvSpPr>
          <p:cNvPr id="41" name="Curved Down Arrow 40"/>
          <p:cNvSpPr/>
          <p:nvPr/>
        </p:nvSpPr>
        <p:spPr>
          <a:xfrm flipH="1" flipV="1">
            <a:off x="2032069" y="2149302"/>
            <a:ext cx="1003117" cy="314408"/>
          </a:xfrm>
          <a:prstGeom prst="curvedDownArrow">
            <a:avLst>
              <a:gd name="adj1" fmla="val 0"/>
              <a:gd name="adj2" fmla="val 16977"/>
              <a:gd name="adj3" fmla="val 277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216325" y="1940827"/>
            <a:ext cx="3558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177633" y="3442876"/>
            <a:ext cx="3558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50488" y="3462972"/>
            <a:ext cx="11357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4561234" y="3162679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619865" y="3142717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3775027" y="3113934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6" name="Curved Down Arrow 55"/>
          <p:cNvSpPr/>
          <p:nvPr/>
        </p:nvSpPr>
        <p:spPr>
          <a:xfrm flipH="1" flipV="1">
            <a:off x="3305844" y="3669127"/>
            <a:ext cx="1418447" cy="314408"/>
          </a:xfrm>
          <a:prstGeom prst="curvedDownArrow">
            <a:avLst>
              <a:gd name="adj1" fmla="val 0"/>
              <a:gd name="adj2" fmla="val 16977"/>
              <a:gd name="adj3" fmla="val 277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40016" y="3915188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144576" y="3462972"/>
            <a:ext cx="8743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003974" y="3142717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078942" y="3129916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3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1653271" y="4584836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/>
              <a:t>0</a:t>
            </a:r>
            <a:endParaRPr lang="en-US" sz="2400" dirty="0"/>
          </a:p>
        </p:txBody>
      </p:sp>
      <p:sp>
        <p:nvSpPr>
          <p:cNvPr id="64" name="Oval 63"/>
          <p:cNvSpPr/>
          <p:nvPr/>
        </p:nvSpPr>
        <p:spPr>
          <a:xfrm>
            <a:off x="1601570" y="4590173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endCxn id="72" idx="2"/>
          </p:cNvCxnSpPr>
          <p:nvPr/>
        </p:nvCxnSpPr>
        <p:spPr>
          <a:xfrm>
            <a:off x="2196614" y="4835933"/>
            <a:ext cx="2439985" cy="76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6127602" y="4625339"/>
            <a:ext cx="517014" cy="41114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252998" y="4835932"/>
            <a:ext cx="3558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4636599" y="4555735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4695230" y="4535773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3850392" y="4506990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79" name="Curved Down Arrow 78"/>
          <p:cNvSpPr/>
          <p:nvPr/>
        </p:nvSpPr>
        <p:spPr>
          <a:xfrm flipH="1">
            <a:off x="4718260" y="4290663"/>
            <a:ext cx="435267" cy="316710"/>
          </a:xfrm>
          <a:prstGeom prst="curvedDownArrow">
            <a:avLst>
              <a:gd name="adj1" fmla="val 0"/>
              <a:gd name="adj2" fmla="val 16977"/>
              <a:gd name="adj3" fmla="val 277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5219941" y="4856028"/>
            <a:ext cx="8743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6079339" y="4535773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154307" y="4522972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3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4644095" y="3956565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86" name="TextBox 85"/>
          <p:cNvSpPr txBox="1"/>
          <p:nvPr/>
        </p:nvSpPr>
        <p:spPr>
          <a:xfrm>
            <a:off x="1660553" y="6128637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/>
              <a:t>0</a:t>
            </a:r>
            <a:endParaRPr lang="en-US" sz="2400" dirty="0"/>
          </a:p>
        </p:txBody>
      </p:sp>
      <p:sp>
        <p:nvSpPr>
          <p:cNvPr id="87" name="Oval 86"/>
          <p:cNvSpPr/>
          <p:nvPr/>
        </p:nvSpPr>
        <p:spPr>
          <a:xfrm>
            <a:off x="1608852" y="6133974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>
            <a:endCxn id="96" idx="2"/>
          </p:cNvCxnSpPr>
          <p:nvPr/>
        </p:nvCxnSpPr>
        <p:spPr>
          <a:xfrm flipV="1">
            <a:off x="2203896" y="6367447"/>
            <a:ext cx="3882725" cy="12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6134884" y="6169140"/>
            <a:ext cx="517014" cy="41114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1260280" y="6379733"/>
            <a:ext cx="3558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857674" y="6050791"/>
            <a:ext cx="1507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0.(</a:t>
            </a:r>
            <a:r>
              <a:rPr lang="en-US" sz="2000" dirty="0" smtClean="0"/>
              <a:t>10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*</a:t>
            </a:r>
            <a:endParaRPr lang="en-US" sz="2000" dirty="0"/>
          </a:p>
        </p:txBody>
      </p:sp>
      <p:sp>
        <p:nvSpPr>
          <p:cNvPr id="96" name="Oval 95"/>
          <p:cNvSpPr/>
          <p:nvPr/>
        </p:nvSpPr>
        <p:spPr>
          <a:xfrm>
            <a:off x="6086621" y="6079574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6161589" y="6066773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3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337744" y="3122860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/>
              <a:t>ε</a:t>
            </a:r>
            <a:endParaRPr lang="en-US" sz="2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357419" y="3096800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/>
              <a:t>ε</a:t>
            </a:r>
            <a:endParaRPr lang="en-US" sz="2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501581" y="4546938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/>
              <a:t>ε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9408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344" y="59835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Conversion of Re </a:t>
            </a:r>
            <a:r>
              <a:rPr lang="en-US" sz="3600" b="1" u="sng" dirty="0">
                <a:solidFill>
                  <a:srgbClr val="FFC000"/>
                </a:solidFill>
              </a:rPr>
              <a:t>to Finite automata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6344" y="505638"/>
            <a:ext cx="1040627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dirty="0" smtClean="0"/>
              <a:t>. Convert Following to Finite Automata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This is the required NFA </a:t>
            </a:r>
          </a:p>
        </p:txBody>
      </p:sp>
      <p:cxnSp>
        <p:nvCxnSpPr>
          <p:cNvPr id="8" name="Straight Arrow Connector 7"/>
          <p:cNvCxnSpPr>
            <a:endCxn id="22" idx="2"/>
          </p:cNvCxnSpPr>
          <p:nvPr/>
        </p:nvCxnSpPr>
        <p:spPr>
          <a:xfrm>
            <a:off x="2160379" y="1925265"/>
            <a:ext cx="20365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37035" y="1671051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96948" y="1637392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632552" y="1668743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599357" y="1519165"/>
            <a:ext cx="1183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(1+0)</a:t>
            </a:r>
            <a:r>
              <a:rPr lang="en-US" sz="2000" baseline="30000" dirty="0" smtClean="0"/>
              <a:t>*</a:t>
            </a:r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38" name="Oval 37"/>
          <p:cNvSpPr/>
          <p:nvPr/>
        </p:nvSpPr>
        <p:spPr>
          <a:xfrm>
            <a:off x="4245523" y="1701478"/>
            <a:ext cx="497694" cy="4786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290565" y="1589859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7630714" y="1420581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165425" y="446506"/>
            <a:ext cx="3215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r>
              <a:rPr lang="en-US" sz="2400" b="1" dirty="0" err="1" smtClean="0"/>
              <a:t>Q.a</a:t>
            </a:r>
            <a:r>
              <a:rPr lang="en-US" sz="2400" b="1" dirty="0" smtClean="0"/>
              <a:t>     (1+0)</a:t>
            </a:r>
            <a:r>
              <a:rPr lang="en-US" sz="2400" b="1" baseline="30000" dirty="0" smtClean="0"/>
              <a:t>*</a:t>
            </a:r>
            <a:r>
              <a:rPr lang="en-US" sz="2400" b="1" dirty="0" smtClean="0"/>
              <a:t>10</a:t>
            </a:r>
            <a:endParaRPr lang="en-US" sz="2400" b="1" dirty="0"/>
          </a:p>
        </p:txBody>
      </p:sp>
      <p:sp>
        <p:nvSpPr>
          <p:cNvPr id="41" name="Curved Down Arrow 40"/>
          <p:cNvSpPr/>
          <p:nvPr/>
        </p:nvSpPr>
        <p:spPr>
          <a:xfrm flipH="1" flipV="1">
            <a:off x="1572179" y="3249511"/>
            <a:ext cx="546269" cy="343255"/>
          </a:xfrm>
          <a:prstGeom prst="curvedDownArrow">
            <a:avLst>
              <a:gd name="adj1" fmla="val 0"/>
              <a:gd name="adj2" fmla="val 16977"/>
              <a:gd name="adj3" fmla="val 277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216325" y="1940827"/>
            <a:ext cx="3558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98" idx="2"/>
          </p:cNvCxnSpPr>
          <p:nvPr/>
        </p:nvCxnSpPr>
        <p:spPr>
          <a:xfrm>
            <a:off x="2160379" y="3027335"/>
            <a:ext cx="20365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1537035" y="2773121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196948" y="2739462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632552" y="2770813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100" name="Oval 99"/>
          <p:cNvSpPr/>
          <p:nvPr/>
        </p:nvSpPr>
        <p:spPr>
          <a:xfrm>
            <a:off x="4230901" y="2803548"/>
            <a:ext cx="497694" cy="4786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1216325" y="3042897"/>
            <a:ext cx="3558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632552" y="3605389"/>
            <a:ext cx="1183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1, 0</a:t>
            </a:r>
            <a:endParaRPr lang="en-US" sz="2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253968" y="2739462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719343" y="2610052"/>
            <a:ext cx="1183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111" name="Curved Down Arrow 110"/>
          <p:cNvSpPr/>
          <p:nvPr/>
        </p:nvSpPr>
        <p:spPr>
          <a:xfrm flipH="1" flipV="1">
            <a:off x="1529197" y="4703355"/>
            <a:ext cx="546269" cy="343255"/>
          </a:xfrm>
          <a:prstGeom prst="curvedDownArrow">
            <a:avLst>
              <a:gd name="adj1" fmla="val 0"/>
              <a:gd name="adj2" fmla="val 16977"/>
              <a:gd name="adj3" fmla="val 277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2" name="Straight Arrow Connector 111"/>
          <p:cNvCxnSpPr>
            <a:endCxn id="114" idx="2"/>
          </p:cNvCxnSpPr>
          <p:nvPr/>
        </p:nvCxnSpPr>
        <p:spPr>
          <a:xfrm>
            <a:off x="2117397" y="4481179"/>
            <a:ext cx="20365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1494053" y="4226965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4153966" y="4193306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1589570" y="4224657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116" name="Oval 115"/>
          <p:cNvSpPr/>
          <p:nvPr/>
        </p:nvSpPr>
        <p:spPr>
          <a:xfrm>
            <a:off x="6509744" y="4224246"/>
            <a:ext cx="497694" cy="4786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6582682" y="4158279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1173343" y="4496741"/>
            <a:ext cx="3558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589570" y="5059233"/>
            <a:ext cx="1183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1, 0</a:t>
            </a:r>
            <a:endParaRPr lang="en-US" sz="2000" dirty="0"/>
          </a:p>
        </p:txBody>
      </p:sp>
      <p:sp>
        <p:nvSpPr>
          <p:cNvPr id="120" name="Oval 119"/>
          <p:cNvSpPr/>
          <p:nvPr/>
        </p:nvSpPr>
        <p:spPr>
          <a:xfrm>
            <a:off x="6459297" y="4169747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/>
          <p:cNvCxnSpPr>
            <a:endCxn id="120" idx="2"/>
          </p:cNvCxnSpPr>
          <p:nvPr/>
        </p:nvCxnSpPr>
        <p:spPr>
          <a:xfrm flipV="1">
            <a:off x="4728595" y="4457620"/>
            <a:ext cx="1730702" cy="235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245523" y="4169747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676361" y="4063896"/>
            <a:ext cx="1183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5312041" y="4055379"/>
            <a:ext cx="1183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5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344" y="59835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Conversion of Finite </a:t>
            </a:r>
            <a:r>
              <a:rPr lang="en-US" sz="3600" b="1" u="sng" dirty="0">
                <a:solidFill>
                  <a:srgbClr val="FFC000"/>
                </a:solidFill>
              </a:rPr>
              <a:t> Re to automata 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44" y="641820"/>
            <a:ext cx="5393451" cy="6147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310" y="641820"/>
            <a:ext cx="5577515" cy="614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41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344" y="59835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Conversion of Finite </a:t>
            </a:r>
            <a:r>
              <a:rPr lang="en-US" sz="3600" b="1" u="sng" dirty="0">
                <a:solidFill>
                  <a:srgbClr val="FFC000"/>
                </a:solidFill>
              </a:rPr>
              <a:t> Re to automata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08" y="730153"/>
            <a:ext cx="5374071" cy="5946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311" y="730153"/>
            <a:ext cx="5560842" cy="596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42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84" y="26931"/>
            <a:ext cx="7501242" cy="669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8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2549" y="621086"/>
            <a:ext cx="10594649" cy="11154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6600" dirty="0" smtClean="0">
                <a:latin typeface="Algerian" panose="04020705040A02060702" pitchFamily="82" charset="0"/>
              </a:rPr>
              <a:t>Finite state automata</a:t>
            </a:r>
            <a:endParaRPr lang="en-US" sz="6600" dirty="0"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56272" y="2113472"/>
            <a:ext cx="8384875" cy="320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43544" y="1553670"/>
            <a:ext cx="83158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• Sequential Circuits and Finite state Machine </a:t>
            </a:r>
            <a:endParaRPr lang="en-US" sz="2800" i="1" dirty="0" smtClean="0"/>
          </a:p>
          <a:p>
            <a:endParaRPr lang="en-US" sz="2800" dirty="0"/>
          </a:p>
          <a:p>
            <a:r>
              <a:rPr lang="en-US" sz="2800" i="1" dirty="0"/>
              <a:t>• Finite State Automata </a:t>
            </a:r>
            <a:endParaRPr lang="en-US" sz="2800" i="1" dirty="0" smtClean="0"/>
          </a:p>
          <a:p>
            <a:endParaRPr lang="en-US" sz="2800" i="1" dirty="0" smtClean="0"/>
          </a:p>
          <a:p>
            <a:r>
              <a:rPr lang="en-US" sz="2800" i="1" dirty="0"/>
              <a:t>• Non-deterministic Finite State </a:t>
            </a:r>
            <a:r>
              <a:rPr lang="en-US" sz="2800" i="1" dirty="0" smtClean="0"/>
              <a:t>Automata</a:t>
            </a:r>
          </a:p>
          <a:p>
            <a:endParaRPr lang="en-US" sz="2800" dirty="0"/>
          </a:p>
          <a:p>
            <a:r>
              <a:rPr lang="en-US" sz="2800" i="1" dirty="0"/>
              <a:t>• Language and </a:t>
            </a:r>
            <a:r>
              <a:rPr lang="en-US" sz="2800" i="1" dirty="0" smtClean="0"/>
              <a:t>Grammars</a:t>
            </a:r>
          </a:p>
          <a:p>
            <a:endParaRPr lang="en-US" sz="2800" dirty="0"/>
          </a:p>
          <a:p>
            <a:r>
              <a:rPr lang="en-US" sz="2800" i="1" dirty="0"/>
              <a:t> • Language and </a:t>
            </a:r>
            <a:r>
              <a:rPr lang="en-US" sz="2800" i="1" dirty="0" smtClean="0"/>
              <a:t>Automata</a:t>
            </a:r>
          </a:p>
          <a:p>
            <a:endParaRPr lang="en-US" sz="2800" dirty="0"/>
          </a:p>
          <a:p>
            <a:r>
              <a:rPr lang="en-US" sz="2800" i="1" dirty="0"/>
              <a:t> • Regular Expression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7229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REGULAR EXPRESSIONS: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1010" y="3143641"/>
            <a:ext cx="2674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           RL</a:t>
            </a:r>
          </a:p>
          <a:p>
            <a:r>
              <a:rPr lang="en-US" sz="2000" b="1" dirty="0" smtClean="0"/>
              <a:t>(Regular Language)</a:t>
            </a:r>
            <a:endParaRPr lang="en-US" sz="2000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5848707" y="1884186"/>
            <a:ext cx="1" cy="134072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64303" y="949787"/>
            <a:ext cx="64956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           		  	RG</a:t>
            </a:r>
          </a:p>
          <a:p>
            <a:r>
              <a:rPr lang="en-US" sz="2000" b="1" dirty="0" smtClean="0"/>
              <a:t>			  (Regular Grammar)</a:t>
            </a:r>
          </a:p>
          <a:p>
            <a:r>
              <a:rPr lang="en-US" sz="2000" i="1" dirty="0" smtClean="0"/>
              <a:t>A Language is regular if there is a regular grammar to generate it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cxnSp>
        <p:nvCxnSpPr>
          <p:cNvPr id="27" name="Straight Arrow Connector 26"/>
          <p:cNvCxnSpPr>
            <a:stCxn id="4" idx="2"/>
          </p:cNvCxnSpPr>
          <p:nvPr/>
        </p:nvCxnSpPr>
        <p:spPr>
          <a:xfrm flipH="1">
            <a:off x="3717985" y="3851527"/>
            <a:ext cx="2260120" cy="936133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27186" y="4706683"/>
            <a:ext cx="3876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           		  	FA</a:t>
            </a:r>
          </a:p>
          <a:p>
            <a:r>
              <a:rPr lang="en-US" sz="2000" b="1" dirty="0" smtClean="0"/>
              <a:t>			  (Finite Automata)</a:t>
            </a:r>
          </a:p>
          <a:p>
            <a:r>
              <a:rPr lang="en-US" sz="2000" i="1" dirty="0" smtClean="0"/>
              <a:t>A Language is regular if there is a exist a finite automata to accept it.</a:t>
            </a:r>
            <a:endParaRPr lang="en-US" sz="2000" b="1" dirty="0"/>
          </a:p>
        </p:txBody>
      </p:sp>
      <p:cxnSp>
        <p:nvCxnSpPr>
          <p:cNvPr id="39" name="Straight Arrow Connector 38"/>
          <p:cNvCxnSpPr>
            <a:stCxn id="4" idx="2"/>
          </p:cNvCxnSpPr>
          <p:nvPr/>
        </p:nvCxnSpPr>
        <p:spPr>
          <a:xfrm>
            <a:off x="5978105" y="3851527"/>
            <a:ext cx="3459193" cy="101711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53533" y="4787660"/>
            <a:ext cx="43764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           		  	RE</a:t>
            </a:r>
          </a:p>
          <a:p>
            <a:r>
              <a:rPr lang="en-US" sz="2000" b="1" dirty="0" smtClean="0"/>
              <a:t>			  (Regular Expression)</a:t>
            </a:r>
          </a:p>
          <a:p>
            <a:r>
              <a:rPr lang="en-US" sz="2000" i="1" dirty="0" smtClean="0"/>
              <a:t>A Language is regular if there is a exist a regular expression to express it.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33401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REGULAR EXPRESSIONS: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43798" y="1061048"/>
                <a:ext cx="10903788" cy="5293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The language accepted by finite automata can be easily described by simple </a:t>
                </a:r>
                <a:r>
                  <a:rPr lang="en-US" sz="2000" b="1" dirty="0"/>
                  <a:t>expressions</a:t>
                </a:r>
                <a:r>
                  <a:rPr lang="en-US" sz="2000" dirty="0"/>
                  <a:t> called </a:t>
                </a:r>
                <a:endParaRPr lang="en-US" sz="2000" dirty="0" smtClean="0"/>
              </a:p>
              <a:p>
                <a:r>
                  <a:rPr lang="en-US" sz="2000" b="1" dirty="0" smtClean="0"/>
                  <a:t>Regular </a:t>
                </a:r>
                <a:r>
                  <a:rPr lang="en-US" sz="2000" b="1" dirty="0"/>
                  <a:t>Expressions</a:t>
                </a:r>
                <a:r>
                  <a:rPr lang="en-US" sz="2000" dirty="0"/>
                  <a:t>. A </a:t>
                </a:r>
                <a:r>
                  <a:rPr lang="en-US" sz="2000" b="1" dirty="0"/>
                  <a:t>regular expression</a:t>
                </a:r>
                <a:r>
                  <a:rPr lang="en-US" sz="2000" dirty="0"/>
                  <a:t> can also be described as a sequence of pattern that defines a string. </a:t>
                </a:r>
                <a:r>
                  <a:rPr lang="en-US" sz="2000" b="1" dirty="0" smtClean="0"/>
                  <a:t>Regular </a:t>
                </a:r>
                <a:r>
                  <a:rPr lang="en-US" sz="2000" b="1" dirty="0"/>
                  <a:t>expressions</a:t>
                </a:r>
                <a:r>
                  <a:rPr lang="en-US" sz="2000" dirty="0"/>
                  <a:t> are used to match character combinations in strings</a:t>
                </a:r>
                <a:r>
                  <a:rPr lang="en-US" sz="2000" dirty="0" smtClean="0"/>
                  <a:t>.</a:t>
                </a:r>
              </a:p>
              <a:p>
                <a:endParaRPr lang="en-US" sz="2000" dirty="0"/>
              </a:p>
              <a:p>
                <a:r>
                  <a:rPr lang="en-US" sz="2000" b="1" dirty="0"/>
                  <a:t>For instance:</a:t>
                </a:r>
                <a:endParaRPr lang="en-US" sz="2000" dirty="0"/>
              </a:p>
              <a:p>
                <a:r>
                  <a:rPr lang="en-US" sz="2000" dirty="0"/>
                  <a:t>In a regular expression, x* means zero or more occurrence of x. </a:t>
                </a:r>
                <a:r>
                  <a:rPr lang="en-US" sz="2000" dirty="0" smtClean="0"/>
                  <a:t>L(R) = {e</a:t>
                </a:r>
                <a:r>
                  <a:rPr lang="en-US" sz="2000" dirty="0"/>
                  <a:t>, x, xx, xxx, </a:t>
                </a:r>
                <a:r>
                  <a:rPr lang="en-US" sz="2000" dirty="0" err="1"/>
                  <a:t>xxxx</a:t>
                </a:r>
                <a:r>
                  <a:rPr lang="en-US" sz="2000" dirty="0"/>
                  <a:t>, .....}</a:t>
                </a:r>
              </a:p>
              <a:p>
                <a:r>
                  <a:rPr lang="en-US" sz="2000" dirty="0"/>
                  <a:t>In a regular expression, x</a:t>
                </a:r>
                <a:r>
                  <a:rPr lang="en-US" sz="2000" baseline="30000" dirty="0"/>
                  <a:t>+</a:t>
                </a:r>
                <a:r>
                  <a:rPr lang="en-US" sz="2000" dirty="0"/>
                  <a:t> means one or more occurrence of x. L(R) = </a:t>
                </a:r>
                <a:r>
                  <a:rPr lang="en-US" sz="2000" dirty="0" smtClean="0"/>
                  <a:t>{</a:t>
                </a:r>
                <a:r>
                  <a:rPr lang="en-US" sz="2000" dirty="0"/>
                  <a:t>x, xx, xxx, </a:t>
                </a:r>
                <a:r>
                  <a:rPr lang="en-US" sz="2000" dirty="0" err="1"/>
                  <a:t>xxxx</a:t>
                </a:r>
                <a:r>
                  <a:rPr lang="en-US" sz="2000" dirty="0"/>
                  <a:t>, </a:t>
                </a:r>
                <a:r>
                  <a:rPr lang="en-US" sz="2000" dirty="0" smtClean="0"/>
                  <a:t>.....}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Let ‘R’ be a regular expression over alphabet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000" b="0" dirty="0" smtClean="0"/>
              </a:p>
              <a:p>
                <a:pPr marL="342900" indent="-342900">
                  <a:buAutoNum type="alphaLcParenR"/>
                </a:pPr>
                <a:r>
                  <a:rPr lang="el-GR" dirty="0"/>
                  <a:t> </a:t>
                </a:r>
                <a:r>
                  <a:rPr lang="el-GR" dirty="0" smtClean="0"/>
                  <a:t>ε</a:t>
                </a:r>
                <a:r>
                  <a:rPr lang="en-US" dirty="0" smtClean="0"/>
                  <a:t> is a Regular Expression denoting the set:</a:t>
                </a:r>
              </a:p>
              <a:p>
                <a:pPr lvl="2"/>
                <a:r>
                  <a:rPr lang="en-US" sz="2000" dirty="0" smtClean="0"/>
                  <a:t>R=</a:t>
                </a:r>
                <a:r>
                  <a:rPr lang="el-GR" sz="2000" dirty="0"/>
                  <a:t> </a:t>
                </a:r>
                <a:r>
                  <a:rPr lang="el-GR" sz="2000" dirty="0" smtClean="0"/>
                  <a:t>ε</a:t>
                </a:r>
                <a:r>
                  <a:rPr lang="en-US" sz="2000" dirty="0" smtClean="0"/>
                  <a:t> ;  L(R) = {</a:t>
                </a:r>
                <a:r>
                  <a:rPr lang="el-GR" sz="2000" dirty="0" smtClean="0"/>
                  <a:t>ε</a:t>
                </a:r>
                <a:r>
                  <a:rPr lang="en-US" sz="2000" dirty="0" smtClean="0"/>
                  <a:t>}</a:t>
                </a:r>
                <a:endParaRPr lang="en-US" sz="2000" dirty="0"/>
              </a:p>
              <a:p>
                <a:pPr marL="457200" indent="-457200">
                  <a:buAutoNum type="alphaLcParenR" startAt="2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 smtClean="0"/>
                  <a:t> is </a:t>
                </a:r>
                <a:r>
                  <a:rPr lang="en-US" sz="2000" dirty="0"/>
                  <a:t>a Regular Expression denoting the </a:t>
                </a:r>
                <a:r>
                  <a:rPr lang="en-US" sz="2000" dirty="0" smtClean="0"/>
                  <a:t>empty set:</a:t>
                </a:r>
              </a:p>
              <a:p>
                <a:r>
                  <a:rPr lang="en-US" sz="2000" dirty="0"/>
                  <a:t>	</a:t>
                </a:r>
                <a:r>
                  <a:rPr lang="en-US" sz="2000" dirty="0" smtClean="0"/>
                  <a:t>	R</a:t>
                </a:r>
                <a:r>
                  <a:rPr lang="en-US" sz="2000" dirty="0"/>
                  <a:t>=</a:t>
                </a:r>
                <a:r>
                  <a:rPr lang="el-GR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;  L(R) = </a:t>
                </a:r>
                <a:r>
                  <a:rPr lang="en-US" sz="2000" dirty="0" smtClean="0"/>
                  <a:t>{ }</a:t>
                </a:r>
              </a:p>
              <a:p>
                <a:r>
                  <a:rPr lang="en-US" sz="2000" dirty="0" smtClean="0"/>
                  <a:t>c)For each symbol a</a:t>
                </a:r>
                <a:r>
                  <a:rPr lang="en-US" b="1" dirty="0" smtClean="0"/>
                  <a:t>∈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sz="2000" dirty="0" smtClean="0"/>
                  <a:t> , a is regular expression denoting set {a}.</a:t>
                </a:r>
              </a:p>
              <a:p>
                <a:r>
                  <a:rPr lang="en-US" sz="2000" dirty="0"/>
                  <a:t>	</a:t>
                </a:r>
                <a:r>
                  <a:rPr lang="en-US" sz="2000" dirty="0" smtClean="0"/>
                  <a:t>	R=a ;    L(R) = {a}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a, b, and c are called primitive regular expression. It is the minimum language generated by RE.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98" y="1061048"/>
                <a:ext cx="10903788" cy="5293757"/>
              </a:xfrm>
              <a:prstGeom prst="rect">
                <a:avLst/>
              </a:prstGeom>
              <a:blipFill>
                <a:blip r:embed="rId2"/>
                <a:stretch>
                  <a:fillRect l="-559" t="-576" b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164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REGULAR EXPRESSIONS: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8759" y="1137594"/>
            <a:ext cx="109037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			(Operators used in Regular expression)</a:t>
            </a:r>
          </a:p>
          <a:p>
            <a:endParaRPr lang="en-US" sz="2000" dirty="0" smtClean="0"/>
          </a:p>
          <a:p>
            <a:r>
              <a:rPr lang="en-US" sz="2000" dirty="0" smtClean="0"/>
              <a:t>d. </a:t>
            </a:r>
            <a:r>
              <a:rPr lang="en-US" sz="2000" b="1" dirty="0" smtClean="0"/>
              <a:t>Union(+) </a:t>
            </a:r>
            <a:r>
              <a:rPr lang="en-US" sz="2000" dirty="0" smtClean="0"/>
              <a:t>of two RE is also Regular;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R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= a , R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b,  R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U R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a + b    i.e. </a:t>
            </a:r>
            <a:r>
              <a:rPr lang="en-US" sz="2000" dirty="0"/>
              <a:t>R</a:t>
            </a:r>
            <a:r>
              <a:rPr lang="en-US" sz="2000" baseline="-25000" dirty="0"/>
              <a:t>1</a:t>
            </a:r>
            <a:r>
              <a:rPr lang="en-US" sz="2000" dirty="0"/>
              <a:t> U R</a:t>
            </a:r>
            <a:r>
              <a:rPr lang="en-US" sz="2000" baseline="-25000" dirty="0"/>
              <a:t>2</a:t>
            </a:r>
            <a:r>
              <a:rPr lang="en-US" sz="2000" dirty="0"/>
              <a:t> = a + b </a:t>
            </a:r>
            <a:r>
              <a:rPr lang="en-US" sz="2000" dirty="0" smtClean="0"/>
              <a:t>generates language that contains either a or b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e. </a:t>
            </a:r>
            <a:r>
              <a:rPr lang="en-US" sz="2000" b="1" dirty="0" smtClean="0"/>
              <a:t>Concatenation(.) </a:t>
            </a:r>
            <a:r>
              <a:rPr lang="en-US" sz="2000" dirty="0"/>
              <a:t>of two RE is also </a:t>
            </a:r>
            <a:r>
              <a:rPr lang="en-US" sz="2000" dirty="0" smtClean="0"/>
              <a:t>Regular;</a:t>
            </a:r>
          </a:p>
          <a:p>
            <a:r>
              <a:rPr lang="en-US" sz="2000" dirty="0"/>
              <a:t>	R</a:t>
            </a:r>
            <a:r>
              <a:rPr lang="en-US" sz="2000" baseline="-25000" dirty="0"/>
              <a:t>1</a:t>
            </a:r>
            <a:r>
              <a:rPr lang="en-US" sz="2000" dirty="0"/>
              <a:t> = a , R</a:t>
            </a:r>
            <a:r>
              <a:rPr lang="en-US" sz="2000" baseline="-25000" dirty="0"/>
              <a:t>2</a:t>
            </a:r>
            <a:r>
              <a:rPr lang="en-US" sz="2000" dirty="0"/>
              <a:t> = b,  </a:t>
            </a:r>
            <a:r>
              <a:rPr lang="en-US" sz="2000" dirty="0" smtClean="0"/>
              <a:t>R</a:t>
            </a:r>
            <a:r>
              <a:rPr lang="en-US" sz="2000" baseline="-25000" dirty="0" smtClean="0"/>
              <a:t>1</a:t>
            </a:r>
            <a:r>
              <a:rPr lang="en-US" sz="2000" dirty="0"/>
              <a:t>.</a:t>
            </a:r>
            <a:r>
              <a:rPr lang="en-US" sz="2000" dirty="0" smtClean="0"/>
              <a:t>R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a.b    </a:t>
            </a:r>
            <a:r>
              <a:rPr lang="en-US" sz="2000" dirty="0"/>
              <a:t>i.e. </a:t>
            </a:r>
            <a:r>
              <a:rPr lang="en-US" sz="2000" dirty="0" smtClean="0"/>
              <a:t>R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.R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/>
              <a:t>= a.b </a:t>
            </a:r>
            <a:r>
              <a:rPr lang="en-US" sz="2000" dirty="0" smtClean="0"/>
              <a:t>generates </a:t>
            </a:r>
            <a:r>
              <a:rPr lang="en-US" sz="2000" dirty="0"/>
              <a:t>language that contains </a:t>
            </a:r>
            <a:r>
              <a:rPr lang="en-US" sz="2000" dirty="0" smtClean="0"/>
              <a:t>a and b.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/>
              <a:t>f</a:t>
            </a:r>
            <a:r>
              <a:rPr lang="en-US" sz="2000" dirty="0" smtClean="0"/>
              <a:t>. </a:t>
            </a:r>
            <a:r>
              <a:rPr lang="en-US" sz="2000" b="1" dirty="0" smtClean="0"/>
              <a:t>Kleene Closure </a:t>
            </a:r>
            <a:r>
              <a:rPr lang="en-US" sz="2000" dirty="0" smtClean="0"/>
              <a:t>of RE is also regular</a:t>
            </a:r>
            <a:r>
              <a:rPr lang="en-US" sz="2000" dirty="0"/>
              <a:t>;</a:t>
            </a:r>
          </a:p>
          <a:p>
            <a:r>
              <a:rPr lang="en-US" sz="2000" dirty="0"/>
              <a:t>	R</a:t>
            </a:r>
            <a:r>
              <a:rPr lang="en-US" sz="2000" baseline="-25000" dirty="0"/>
              <a:t>1</a:t>
            </a:r>
            <a:r>
              <a:rPr lang="en-US" sz="2000" dirty="0"/>
              <a:t> = a </a:t>
            </a:r>
            <a:r>
              <a:rPr lang="en-US" sz="2000" dirty="0" smtClean="0"/>
              <a:t>, R</a:t>
            </a:r>
            <a:r>
              <a:rPr lang="en-US" sz="2000" baseline="-25000" dirty="0" smtClean="0"/>
              <a:t>1</a:t>
            </a:r>
            <a:r>
              <a:rPr lang="en-US" sz="2000" b="1" baseline="30000" dirty="0" smtClean="0"/>
              <a:t>*</a:t>
            </a:r>
            <a:r>
              <a:rPr lang="en-US" sz="2000" dirty="0" smtClean="0"/>
              <a:t> = a</a:t>
            </a:r>
            <a:r>
              <a:rPr lang="en-US" sz="2000" b="1" baseline="30000" dirty="0" smtClean="0"/>
              <a:t>*</a:t>
            </a:r>
          </a:p>
          <a:p>
            <a:endParaRPr lang="en-US" sz="2000" dirty="0" smtClean="0"/>
          </a:p>
          <a:p>
            <a:r>
              <a:rPr lang="en-US" sz="2000" dirty="0"/>
              <a:t>g</a:t>
            </a:r>
            <a:r>
              <a:rPr lang="en-US" sz="2000" dirty="0" smtClean="0"/>
              <a:t>. </a:t>
            </a:r>
            <a:r>
              <a:rPr lang="en-US" sz="2000" b="1" dirty="0" smtClean="0"/>
              <a:t>Positive </a:t>
            </a:r>
            <a:r>
              <a:rPr lang="en-US" sz="2000" b="1" dirty="0"/>
              <a:t>Closure </a:t>
            </a:r>
            <a:r>
              <a:rPr lang="en-US" sz="2000" dirty="0"/>
              <a:t>of RE is also regular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	R</a:t>
            </a:r>
            <a:r>
              <a:rPr lang="en-US" sz="2000" baseline="-25000" dirty="0"/>
              <a:t>1</a:t>
            </a:r>
            <a:r>
              <a:rPr lang="en-US" sz="2000" dirty="0"/>
              <a:t> = a , </a:t>
            </a:r>
            <a:r>
              <a:rPr lang="en-US" sz="2000" dirty="0" smtClean="0"/>
              <a:t>R</a:t>
            </a:r>
            <a:r>
              <a:rPr lang="en-US" sz="2000" baseline="-25000" dirty="0" smtClean="0"/>
              <a:t>1</a:t>
            </a:r>
            <a:r>
              <a:rPr lang="en-US" sz="2000" b="1" baseline="30000" dirty="0" smtClean="0"/>
              <a:t>+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a</a:t>
            </a:r>
            <a:r>
              <a:rPr lang="en-US" sz="2000" b="1" baseline="30000" dirty="0" smtClean="0"/>
              <a:t>+</a:t>
            </a:r>
            <a:endParaRPr lang="en-US" sz="2000" b="1" baseline="30000" dirty="0"/>
          </a:p>
          <a:p>
            <a:endParaRPr lang="en-US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58034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REGULAR EXPRESSIONS: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71121" y="1051330"/>
                <a:ext cx="10903788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Q. Find the regular expression for the following languages,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1. L</a:t>
                </a:r>
                <a:r>
                  <a:rPr lang="en-US" dirty="0" smtClean="0"/>
                  <a:t>anguage containing no string:</a:t>
                </a:r>
              </a:p>
              <a:p>
                <a:r>
                  <a:rPr lang="en-US" sz="2000" dirty="0"/>
                  <a:t>	</a:t>
                </a:r>
                <a:r>
                  <a:rPr lang="en-US" sz="2000" b="1" dirty="0" smtClean="0"/>
                  <a:t>R 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sz="2000" b="1" dirty="0" smtClean="0"/>
                  <a:t> 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2. </a:t>
                </a:r>
                <a:r>
                  <a:rPr lang="en-US" sz="2400" dirty="0"/>
                  <a:t>L</a:t>
                </a:r>
                <a:r>
                  <a:rPr lang="en-US" sz="2000" dirty="0"/>
                  <a:t>anguage containing </a:t>
                </a:r>
                <a:r>
                  <a:rPr lang="en-US" sz="2000" dirty="0" smtClean="0"/>
                  <a:t>string of length 0:</a:t>
                </a:r>
              </a:p>
              <a:p>
                <a:r>
                  <a:rPr lang="en-US" sz="2000" dirty="0"/>
                  <a:t>	</a:t>
                </a:r>
                <a:r>
                  <a:rPr lang="en-US" sz="2000" b="1" dirty="0" smtClean="0"/>
                  <a:t>R = </a:t>
                </a:r>
                <a:r>
                  <a:rPr lang="el-GR" sz="2000" b="1" dirty="0" smtClean="0"/>
                  <a:t>ε</a:t>
                </a:r>
                <a:endParaRPr lang="en-US" sz="2000" b="1" dirty="0" smtClean="0"/>
              </a:p>
              <a:p>
                <a:endParaRPr lang="en-US" sz="2000" dirty="0"/>
              </a:p>
              <a:p>
                <a:r>
                  <a:rPr lang="en-US" sz="2000" dirty="0" smtClean="0"/>
                  <a:t>3. Language </a:t>
                </a:r>
                <a:r>
                  <a:rPr lang="en-US" sz="2000" dirty="0"/>
                  <a:t>accepting</a:t>
                </a:r>
                <a:r>
                  <a:rPr lang="en-US" sz="2000" dirty="0" smtClean="0"/>
                  <a:t> string of length 1 over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/>
                  <a:t>	</a:t>
                </a:r>
                <a:r>
                  <a:rPr lang="en-US" sz="2000" dirty="0" smtClean="0"/>
                  <a:t>L = (a, b)</a:t>
                </a:r>
              </a:p>
              <a:p>
                <a:r>
                  <a:rPr lang="en-US" sz="2000" b="1" dirty="0"/>
                  <a:t>	</a:t>
                </a:r>
                <a:r>
                  <a:rPr lang="en-US" sz="2000" b="1" dirty="0" smtClean="0"/>
                  <a:t>R = a+b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4.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Language accepting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string of length </a:t>
                </a:r>
                <a:r>
                  <a:rPr lang="en-US" sz="2000" dirty="0" smtClean="0"/>
                  <a:t>2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over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dirty="0"/>
                  <a:t>	</a:t>
                </a:r>
                <a:r>
                  <a:rPr lang="en-US" sz="2000" dirty="0" smtClean="0"/>
                  <a:t>L= (aa , ab , ba , bb)</a:t>
                </a:r>
                <a:endParaRPr lang="en-US" sz="2000" dirty="0"/>
              </a:p>
              <a:p>
                <a:r>
                  <a:rPr lang="en-US" sz="2000" dirty="0"/>
                  <a:t>	R = </a:t>
                </a:r>
                <a:r>
                  <a:rPr lang="en-US" sz="2000" dirty="0" smtClean="0"/>
                  <a:t>aa + ab + ba + bb</a:t>
                </a:r>
              </a:p>
              <a:p>
                <a:r>
                  <a:rPr lang="en-US" sz="2000" dirty="0"/>
                  <a:t>	</a:t>
                </a:r>
                <a:r>
                  <a:rPr lang="en-US" sz="2000" dirty="0" smtClean="0"/>
                  <a:t>    = a(</a:t>
                </a:r>
                <a:r>
                  <a:rPr lang="en-US" sz="2000" dirty="0" err="1" smtClean="0"/>
                  <a:t>a+b</a:t>
                </a:r>
                <a:r>
                  <a:rPr lang="en-US" sz="2000" dirty="0" smtClean="0"/>
                  <a:t>) +b(</a:t>
                </a:r>
                <a:r>
                  <a:rPr lang="en-US" sz="2000" dirty="0" err="1" smtClean="0"/>
                  <a:t>a+b</a:t>
                </a:r>
                <a:r>
                  <a:rPr lang="en-US" sz="2000" dirty="0" smtClean="0"/>
                  <a:t>)</a:t>
                </a:r>
              </a:p>
              <a:p>
                <a:r>
                  <a:rPr lang="en-US" sz="2000" dirty="0"/>
                  <a:t>	 </a:t>
                </a:r>
                <a:r>
                  <a:rPr lang="en-US" sz="2000" dirty="0" smtClean="0"/>
                  <a:t>   </a:t>
                </a:r>
                <a:r>
                  <a:rPr lang="en-US" sz="2000" b="1" dirty="0" smtClean="0"/>
                  <a:t>=(a+b)(a+b</a:t>
                </a:r>
                <a:r>
                  <a:rPr lang="en-US" sz="2000" dirty="0" smtClean="0"/>
                  <a:t>)</a:t>
                </a: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121" y="1051330"/>
                <a:ext cx="10903788" cy="6001643"/>
              </a:xfrm>
              <a:prstGeom prst="rect">
                <a:avLst/>
              </a:prstGeom>
              <a:blipFill>
                <a:blip r:embed="rId2"/>
                <a:stretch>
                  <a:fillRect l="-615" t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650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REGULAR EXPRESSIONS: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71121" y="1051330"/>
                <a:ext cx="10903788" cy="5386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 dirty="0"/>
              </a:p>
              <a:p>
                <a:r>
                  <a:rPr lang="en-US" sz="2000" dirty="0"/>
                  <a:t>5</a:t>
                </a:r>
                <a:r>
                  <a:rPr lang="en-US" sz="2000" dirty="0" smtClean="0"/>
                  <a:t>. L</a:t>
                </a:r>
                <a:r>
                  <a:rPr lang="en-US" dirty="0" smtClean="0"/>
                  <a:t>anguage accepting any combination of a </a:t>
                </a:r>
                <a:r>
                  <a:rPr lang="en-US" dirty="0"/>
                  <a:t>over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sz="2000" b="1" dirty="0"/>
                  <a:t>	</a:t>
                </a:r>
                <a:r>
                  <a:rPr lang="en-US" sz="2000" b="1" dirty="0" smtClean="0"/>
                  <a:t>R = a</a:t>
                </a:r>
                <a:r>
                  <a:rPr lang="en-US" sz="2000" b="1" baseline="30000" dirty="0" smtClean="0"/>
                  <a:t>*</a:t>
                </a:r>
                <a:endParaRPr lang="en-US" sz="2000" b="1" dirty="0" smtClean="0"/>
              </a:p>
              <a:p>
                <a:endParaRPr lang="en-US" sz="2000" dirty="0" smtClean="0"/>
              </a:p>
              <a:p>
                <a:r>
                  <a:rPr lang="en-US" sz="2000" dirty="0"/>
                  <a:t>6</a:t>
                </a:r>
                <a:r>
                  <a:rPr lang="en-US" sz="2000" dirty="0" smtClean="0"/>
                  <a:t>. </a:t>
                </a:r>
                <a:r>
                  <a:rPr lang="en-US" sz="2400" dirty="0"/>
                  <a:t>L</a:t>
                </a:r>
                <a:r>
                  <a:rPr lang="en-US" sz="2000" dirty="0"/>
                  <a:t>anguage accepting any combination of a </a:t>
                </a:r>
                <a:r>
                  <a:rPr lang="en-US" sz="2000" dirty="0" smtClean="0"/>
                  <a:t>expect null over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sz="2000" dirty="0"/>
              </a:p>
              <a:p>
                <a:r>
                  <a:rPr lang="en-US" sz="2000" b="1" dirty="0"/>
                  <a:t>	</a:t>
                </a:r>
                <a:r>
                  <a:rPr lang="en-US" sz="2000" b="1" dirty="0" smtClean="0"/>
                  <a:t>R = a</a:t>
                </a:r>
                <a:r>
                  <a:rPr lang="en-US" sz="2000" b="1" baseline="30000" dirty="0" smtClean="0"/>
                  <a:t>+</a:t>
                </a:r>
                <a:endParaRPr lang="en-US" sz="2000" b="1" dirty="0" smtClean="0"/>
              </a:p>
              <a:p>
                <a:endParaRPr lang="en-US" sz="2000" dirty="0"/>
              </a:p>
              <a:p>
                <a:r>
                  <a:rPr lang="en-US" sz="2000" dirty="0"/>
                  <a:t>7</a:t>
                </a:r>
                <a:r>
                  <a:rPr lang="en-US" sz="2000" dirty="0" smtClean="0"/>
                  <a:t>. Language </a:t>
                </a:r>
                <a:r>
                  <a:rPr lang="en-US" dirty="0"/>
                  <a:t>accepting all the string containing any number of a's and </a:t>
                </a:r>
                <a:r>
                  <a:rPr lang="en-US" dirty="0" smtClean="0"/>
                  <a:t>b's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over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 smtClean="0"/>
              </a:p>
              <a:p>
                <a:r>
                  <a:rPr lang="en-US" sz="2000" dirty="0"/>
                  <a:t>	</a:t>
                </a:r>
                <a:r>
                  <a:rPr lang="en-US" sz="2000" b="1" dirty="0" smtClean="0"/>
                  <a:t>R = (a + b)</a:t>
                </a:r>
                <a:r>
                  <a:rPr lang="en-US" sz="2000" b="1" baseline="30000" dirty="0" smtClean="0"/>
                  <a:t>*</a:t>
                </a:r>
                <a:endParaRPr lang="en-US" sz="2000" b="1" dirty="0" smtClean="0"/>
              </a:p>
              <a:p>
                <a:endParaRPr lang="en-US" sz="2000" dirty="0"/>
              </a:p>
              <a:p>
                <a:r>
                  <a:rPr lang="en-US" sz="2000" dirty="0"/>
                  <a:t>8</a:t>
                </a:r>
                <a:r>
                  <a:rPr lang="en-US" sz="2000" dirty="0" smtClean="0"/>
                  <a:t>. Language </a:t>
                </a:r>
                <a:r>
                  <a:rPr lang="en-US" sz="2000" dirty="0"/>
                  <a:t>accepting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string of length </a:t>
                </a:r>
                <a:r>
                  <a:rPr lang="en-US" sz="2000" dirty="0" smtClean="0"/>
                  <a:t>at most 2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over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dirty="0"/>
                  <a:t>	L= (</a:t>
                </a:r>
                <a:r>
                  <a:rPr lang="el-GR" sz="2000" dirty="0"/>
                  <a:t>ε </a:t>
                </a:r>
                <a:r>
                  <a:rPr lang="en-US" sz="2000" dirty="0"/>
                  <a:t>, a, b, aa , ab , ba , bb)</a:t>
                </a:r>
              </a:p>
              <a:p>
                <a:r>
                  <a:rPr lang="en-US" sz="2000" dirty="0"/>
                  <a:t>	</a:t>
                </a:r>
                <a:r>
                  <a:rPr lang="en-US" sz="2000" b="1" dirty="0"/>
                  <a:t>R = </a:t>
                </a:r>
                <a:r>
                  <a:rPr lang="el-GR" sz="2000" b="1" dirty="0"/>
                  <a:t>ε </a:t>
                </a:r>
                <a:r>
                  <a:rPr lang="en-US" sz="2000" b="1" dirty="0"/>
                  <a:t>+ a + b + aa + ab + ba + </a:t>
                </a:r>
                <a:r>
                  <a:rPr lang="en-US" sz="2000" b="1" dirty="0" smtClean="0"/>
                  <a:t>bb</a:t>
                </a:r>
                <a:br>
                  <a:rPr lang="en-US" sz="2000" b="1" dirty="0" smtClean="0"/>
                </a:br>
                <a:endParaRPr lang="en-US" sz="2000" b="1" dirty="0" smtClean="0"/>
              </a:p>
              <a:p>
                <a:endParaRPr lang="en-US" sz="2000" b="1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121" y="1051330"/>
                <a:ext cx="10903788" cy="5386090"/>
              </a:xfrm>
              <a:prstGeom prst="rect">
                <a:avLst/>
              </a:prstGeom>
              <a:blipFill>
                <a:blip r:embed="rId2"/>
                <a:stretch>
                  <a:fillRect l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897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REGULAR EXPRESSIONS: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71121" y="1051330"/>
                <a:ext cx="10903788" cy="6514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 dirty="0" smtClean="0"/>
              </a:p>
              <a:p>
                <a:r>
                  <a:rPr lang="en-US" sz="2000" dirty="0" smtClean="0"/>
                  <a:t>9. L</a:t>
                </a:r>
                <a:r>
                  <a:rPr lang="en-US" dirty="0" smtClean="0"/>
                  <a:t>anguage accepting all string having a single b over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</a:t>
                </a:r>
                <a:endParaRPr lang="en-US" dirty="0" smtClean="0"/>
              </a:p>
              <a:p>
                <a:r>
                  <a:rPr lang="en-US" sz="2000" dirty="0"/>
                  <a:t>	</a:t>
                </a:r>
                <a:r>
                  <a:rPr lang="en-US" sz="2000" b="1" dirty="0" smtClean="0"/>
                  <a:t>R = a</a:t>
                </a:r>
                <a:r>
                  <a:rPr lang="en-US" sz="2000" b="1" baseline="30000" dirty="0" smtClean="0"/>
                  <a:t>*</a:t>
                </a:r>
                <a:r>
                  <a:rPr lang="en-US" sz="2000" b="1" dirty="0" err="1" smtClean="0"/>
                  <a:t>ba</a:t>
                </a:r>
                <a:r>
                  <a:rPr lang="en-US" sz="2000" b="1" baseline="30000" dirty="0" smtClean="0"/>
                  <a:t>*</a:t>
                </a:r>
                <a:endParaRPr lang="en-US" sz="2000" b="1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10. </a:t>
                </a:r>
                <a:r>
                  <a:rPr lang="en-US" sz="2400" dirty="0"/>
                  <a:t>L</a:t>
                </a:r>
                <a:r>
                  <a:rPr lang="en-US" sz="2000" dirty="0"/>
                  <a:t>anguage accepting all string having </a:t>
                </a:r>
                <a:r>
                  <a:rPr lang="en-US" sz="2000" dirty="0" smtClean="0"/>
                  <a:t>at least one </a:t>
                </a:r>
                <a:r>
                  <a:rPr lang="en-US" sz="2000" dirty="0"/>
                  <a:t>b</a:t>
                </a:r>
                <a:r>
                  <a:rPr lang="en-US" sz="2000" dirty="0" smtClean="0"/>
                  <a:t> over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	</a:t>
                </a:r>
                <a:r>
                  <a:rPr lang="en-US" sz="2000" b="1" dirty="0" smtClean="0"/>
                  <a:t>R = (a+b)</a:t>
                </a:r>
                <a:r>
                  <a:rPr lang="en-US" sz="2000" b="1" baseline="30000" dirty="0" smtClean="0"/>
                  <a:t>*</a:t>
                </a:r>
                <a:r>
                  <a:rPr lang="en-US" sz="2000" b="1" dirty="0" smtClean="0"/>
                  <a:t>b(a+b)</a:t>
                </a:r>
                <a:r>
                  <a:rPr lang="en-US" sz="2000" b="1" baseline="30000" dirty="0" smtClean="0"/>
                  <a:t>*</a:t>
                </a:r>
                <a:endParaRPr lang="en-US" sz="2000" b="1" dirty="0" smtClean="0"/>
              </a:p>
              <a:p>
                <a:endParaRPr lang="en-US" sz="2000" dirty="0"/>
              </a:p>
              <a:p>
                <a:r>
                  <a:rPr lang="en-US" sz="2000" dirty="0" smtClean="0"/>
                  <a:t>11. Language </a:t>
                </a:r>
                <a:r>
                  <a:rPr lang="en-US" dirty="0"/>
                  <a:t>accepting all the string containing any number of a's and </a:t>
                </a:r>
                <a:r>
                  <a:rPr lang="en-US" dirty="0" smtClean="0"/>
                  <a:t>b's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over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 smtClean="0"/>
              </a:p>
              <a:p>
                <a:r>
                  <a:rPr lang="en-US" sz="2000" dirty="0"/>
                  <a:t>	</a:t>
                </a:r>
                <a:r>
                  <a:rPr lang="en-US" sz="2000" b="1" dirty="0" smtClean="0"/>
                  <a:t>R = (a + b)</a:t>
                </a:r>
                <a:r>
                  <a:rPr lang="en-US" sz="2000" b="1" baseline="30000" dirty="0" smtClean="0"/>
                  <a:t>*</a:t>
                </a:r>
                <a:endParaRPr lang="en-US" sz="2000" b="1" dirty="0" smtClean="0"/>
              </a:p>
              <a:p>
                <a:endParaRPr lang="en-US" sz="2000" dirty="0"/>
              </a:p>
              <a:p>
                <a:r>
                  <a:rPr lang="en-US" sz="2000" dirty="0" smtClean="0"/>
                  <a:t>12. Language </a:t>
                </a:r>
                <a:r>
                  <a:rPr lang="en-US" sz="2000" dirty="0"/>
                  <a:t>containing string </a:t>
                </a:r>
                <a:r>
                  <a:rPr lang="en-US" sz="2000" dirty="0" smtClean="0"/>
                  <a:t>with ‘</a:t>
                </a:r>
                <a:r>
                  <a:rPr lang="en-US" sz="2000" dirty="0" err="1" smtClean="0"/>
                  <a:t>bbbb</a:t>
                </a:r>
                <a:r>
                  <a:rPr lang="en-US" sz="2000" dirty="0" smtClean="0"/>
                  <a:t>’ as substring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over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 smtClean="0"/>
              </a:p>
              <a:p>
                <a:r>
                  <a:rPr lang="en-US" sz="2000" dirty="0"/>
                  <a:t>	</a:t>
                </a:r>
                <a:r>
                  <a:rPr lang="en-US" sz="2000" b="1" dirty="0"/>
                  <a:t> R = (a+b</a:t>
                </a:r>
                <a:r>
                  <a:rPr lang="en-US" sz="2000" b="1" dirty="0" smtClean="0"/>
                  <a:t>)</a:t>
                </a:r>
                <a:r>
                  <a:rPr lang="en-US" sz="2000" b="1" baseline="30000" dirty="0" smtClean="0"/>
                  <a:t>* </a:t>
                </a:r>
                <a:r>
                  <a:rPr lang="en-US" sz="2000" b="1" dirty="0" err="1" smtClean="0"/>
                  <a:t>bbbb</a:t>
                </a:r>
                <a:r>
                  <a:rPr lang="en-US" sz="2000" b="1" dirty="0" smtClean="0"/>
                  <a:t> (a+b)</a:t>
                </a:r>
                <a:r>
                  <a:rPr lang="en-US" sz="2000" b="1" baseline="30000" dirty="0" smtClean="0"/>
                  <a:t>*</a:t>
                </a:r>
              </a:p>
              <a:p>
                <a:endParaRPr lang="en-US" sz="2000" b="1" baseline="30000" dirty="0"/>
              </a:p>
              <a:p>
                <a:r>
                  <a:rPr lang="en-US" sz="2000" dirty="0" smtClean="0"/>
                  <a:t>13. </a:t>
                </a:r>
                <a:r>
                  <a:rPr lang="en-US" sz="2000" dirty="0"/>
                  <a:t>Language containing string </a:t>
                </a:r>
                <a:r>
                  <a:rPr lang="en-US" sz="2000" dirty="0" smtClean="0"/>
                  <a:t> that ends with ‘ab’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over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 smtClean="0"/>
              </a:p>
              <a:p>
                <a:r>
                  <a:rPr lang="en-US" sz="2000" dirty="0"/>
                  <a:t>	</a:t>
                </a:r>
                <a:r>
                  <a:rPr lang="en-US" sz="2000" b="1" dirty="0"/>
                  <a:t> R = (a+b)</a:t>
                </a:r>
                <a:r>
                  <a:rPr lang="en-US" sz="2000" b="1" baseline="30000" dirty="0"/>
                  <a:t>* </a:t>
                </a:r>
                <a:r>
                  <a:rPr lang="en-US" sz="2000" b="1" dirty="0" smtClean="0"/>
                  <a:t>ab</a:t>
                </a:r>
              </a:p>
              <a:p>
                <a:endParaRPr lang="en-US" sz="2000" b="1" dirty="0"/>
              </a:p>
              <a:p>
                <a:r>
                  <a:rPr lang="en-US" sz="2000" dirty="0" smtClean="0"/>
                  <a:t>14.</a:t>
                </a:r>
                <a:r>
                  <a:rPr lang="en-US" sz="2000" dirty="0"/>
                  <a:t> Language containing string  that </a:t>
                </a:r>
                <a:r>
                  <a:rPr lang="en-US" sz="2000" dirty="0" smtClean="0"/>
                  <a:t>starts </a:t>
                </a:r>
                <a:r>
                  <a:rPr lang="en-US" sz="2000" dirty="0"/>
                  <a:t>with ‘ab’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over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	</a:t>
                </a:r>
                <a:r>
                  <a:rPr lang="en-US" sz="2000" b="1" dirty="0"/>
                  <a:t> R = </a:t>
                </a:r>
                <a:r>
                  <a:rPr lang="en-US" sz="2000" b="1" dirty="0" smtClean="0"/>
                  <a:t>ab</a:t>
                </a:r>
                <a:r>
                  <a:rPr lang="en-US" sz="2000" b="1" dirty="0"/>
                  <a:t> (a+b)</a:t>
                </a:r>
                <a:r>
                  <a:rPr lang="en-US" sz="2000" b="1" baseline="30000" dirty="0"/>
                  <a:t>* </a:t>
                </a:r>
                <a:endParaRPr lang="en-US" sz="2000" b="1" dirty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121" y="1051330"/>
                <a:ext cx="10903788" cy="6514604"/>
              </a:xfrm>
              <a:prstGeom prst="rect">
                <a:avLst/>
              </a:prstGeom>
              <a:blipFill>
                <a:blip r:embed="rId2"/>
                <a:stretch>
                  <a:fillRect l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82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REGULAR EXPRESSIONS: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71121" y="1051330"/>
                <a:ext cx="10903788" cy="6637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 dirty="0"/>
              </a:p>
              <a:p>
                <a:r>
                  <a:rPr lang="en-US" sz="2000" dirty="0" smtClean="0"/>
                  <a:t>15. L</a:t>
                </a:r>
                <a:r>
                  <a:rPr lang="en-US" dirty="0" smtClean="0"/>
                  <a:t>anguage accepting all string that starts with a and ends with a over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</a:t>
                </a:r>
                <a:endParaRPr lang="en-US" dirty="0" smtClean="0"/>
              </a:p>
              <a:p>
                <a:r>
                  <a:rPr lang="en-US" sz="2000" dirty="0"/>
                  <a:t>	</a:t>
                </a:r>
                <a:r>
                  <a:rPr lang="en-US" sz="2000" b="1" dirty="0" smtClean="0"/>
                  <a:t>R = a + a(a+b)</a:t>
                </a:r>
                <a:r>
                  <a:rPr lang="en-US" sz="2000" b="1" baseline="30000" dirty="0" smtClean="0"/>
                  <a:t>*</a:t>
                </a:r>
                <a:r>
                  <a:rPr lang="en-US" sz="2000" b="1" dirty="0" smtClean="0"/>
                  <a:t>a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16. </a:t>
                </a:r>
                <a:r>
                  <a:rPr lang="en-US" sz="2400" dirty="0" smtClean="0"/>
                  <a:t>L</a:t>
                </a:r>
                <a:r>
                  <a:rPr lang="en-US" sz="2000" dirty="0"/>
                  <a:t>anguage accepting all string that starts </a:t>
                </a:r>
                <a:r>
                  <a:rPr lang="en-US" sz="2000" dirty="0" smtClean="0"/>
                  <a:t>and ends </a:t>
                </a:r>
                <a:r>
                  <a:rPr lang="en-US" sz="2000" dirty="0"/>
                  <a:t>with </a:t>
                </a:r>
                <a:r>
                  <a:rPr lang="en-US" sz="2000" dirty="0" smtClean="0"/>
                  <a:t>same symbol </a:t>
                </a:r>
                <a:r>
                  <a:rPr lang="en-US" sz="2000" dirty="0"/>
                  <a:t>over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	</a:t>
                </a:r>
                <a:r>
                  <a:rPr lang="en-US" sz="2000" b="1" dirty="0" smtClean="0"/>
                  <a:t>R = </a:t>
                </a:r>
                <a:r>
                  <a:rPr lang="en-US" sz="2000" b="1" dirty="0"/>
                  <a:t>a(a+b)</a:t>
                </a:r>
                <a:r>
                  <a:rPr lang="en-US" sz="2000" b="1" baseline="30000" dirty="0"/>
                  <a:t>*</a:t>
                </a:r>
                <a:r>
                  <a:rPr lang="en-US" sz="2000" b="1" dirty="0" smtClean="0"/>
                  <a:t>a + b(a+b)</a:t>
                </a:r>
                <a:r>
                  <a:rPr lang="en-US" sz="2000" b="1" baseline="30000" dirty="0" smtClean="0"/>
                  <a:t>*</a:t>
                </a:r>
                <a:r>
                  <a:rPr lang="en-US" sz="2000" b="1" dirty="0" smtClean="0"/>
                  <a:t>b + a + b</a:t>
                </a:r>
                <a:endParaRPr lang="en-US" sz="2000" b="1" dirty="0"/>
              </a:p>
              <a:p>
                <a:endParaRPr lang="en-US" sz="2000" dirty="0"/>
              </a:p>
              <a:p>
                <a:r>
                  <a:rPr lang="en-US" sz="2000" dirty="0" smtClean="0"/>
                  <a:t>17. </a:t>
                </a:r>
                <a:r>
                  <a:rPr lang="en-US" sz="2400" dirty="0"/>
                  <a:t>L</a:t>
                </a:r>
                <a:r>
                  <a:rPr lang="en-US" sz="2000" dirty="0"/>
                  <a:t>anguage accepting all string that starts with a and ends with </a:t>
                </a:r>
                <a:r>
                  <a:rPr lang="en-US" sz="2000" dirty="0" smtClean="0"/>
                  <a:t>b </a:t>
                </a:r>
                <a:r>
                  <a:rPr lang="en-US" sz="2000" dirty="0"/>
                  <a:t>over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400" dirty="0"/>
                  <a:t>	</a:t>
                </a:r>
                <a:r>
                  <a:rPr lang="en-US" sz="2400" b="1" dirty="0"/>
                  <a:t>R = a(a+b</a:t>
                </a:r>
                <a:r>
                  <a:rPr lang="en-US" sz="2400" b="1" dirty="0" smtClean="0"/>
                  <a:t>)</a:t>
                </a:r>
                <a:r>
                  <a:rPr lang="en-US" sz="2400" b="1" baseline="30000" dirty="0" smtClean="0"/>
                  <a:t>*</a:t>
                </a:r>
                <a:r>
                  <a:rPr lang="en-US" sz="2400" b="1" dirty="0" smtClean="0"/>
                  <a:t>b</a:t>
                </a:r>
                <a:endParaRPr lang="en-US" sz="2400" b="1" dirty="0"/>
              </a:p>
              <a:p>
                <a:endParaRPr lang="en-US" sz="2000" dirty="0"/>
              </a:p>
              <a:p>
                <a:r>
                  <a:rPr lang="en-US" sz="2000" dirty="0" smtClean="0"/>
                  <a:t>18. </a:t>
                </a:r>
                <a:r>
                  <a:rPr lang="en-US" sz="2400" dirty="0"/>
                  <a:t>L</a:t>
                </a:r>
                <a:r>
                  <a:rPr lang="en-US" sz="2000" dirty="0"/>
                  <a:t>anguage accepting all string that starts and ends with </a:t>
                </a:r>
                <a:r>
                  <a:rPr lang="en-US" sz="2000" dirty="0" smtClean="0"/>
                  <a:t>different </a:t>
                </a:r>
                <a:r>
                  <a:rPr lang="en-US" sz="2000" dirty="0"/>
                  <a:t>symbol over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	</a:t>
                </a:r>
                <a:r>
                  <a:rPr lang="en-US" sz="2000" b="1" dirty="0"/>
                  <a:t>R = a(a+b</a:t>
                </a:r>
                <a:r>
                  <a:rPr lang="en-US" sz="2000" b="1" dirty="0" smtClean="0"/>
                  <a:t>)</a:t>
                </a:r>
                <a:r>
                  <a:rPr lang="en-US" sz="2000" b="1" baseline="30000" dirty="0" smtClean="0"/>
                  <a:t>*</a:t>
                </a:r>
                <a:r>
                  <a:rPr lang="en-US" sz="2000" b="1" dirty="0" smtClean="0"/>
                  <a:t>b </a:t>
                </a:r>
                <a:r>
                  <a:rPr lang="en-US" sz="2000" b="1" dirty="0"/>
                  <a:t>+ b(a+b</a:t>
                </a:r>
                <a:r>
                  <a:rPr lang="en-US" sz="2000" b="1" dirty="0" smtClean="0"/>
                  <a:t>)</a:t>
                </a:r>
                <a:r>
                  <a:rPr lang="en-US" sz="2000" b="1" baseline="30000" dirty="0" smtClean="0"/>
                  <a:t>*</a:t>
                </a:r>
                <a:r>
                  <a:rPr lang="en-US" sz="2000" b="1" dirty="0" smtClean="0"/>
                  <a:t>a</a:t>
                </a:r>
                <a:endParaRPr lang="en-US" sz="2000" b="1" dirty="0"/>
              </a:p>
              <a:p>
                <a:endParaRPr lang="en-US" sz="2000" b="1" baseline="30000" dirty="0"/>
              </a:p>
              <a:p>
                <a:r>
                  <a:rPr lang="en-US" sz="2000" dirty="0" smtClean="0"/>
                  <a:t>19. </a:t>
                </a:r>
                <a:r>
                  <a:rPr lang="en-US" sz="2000" dirty="0"/>
                  <a:t>Language accepting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string </a:t>
                </a:r>
                <a:r>
                  <a:rPr lang="en-US" sz="2000" dirty="0" smtClean="0"/>
                  <a:t> that contains exactly two b’s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over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 smtClean="0"/>
              </a:p>
              <a:p>
                <a:r>
                  <a:rPr lang="en-US" sz="2000" dirty="0"/>
                  <a:t>	</a:t>
                </a:r>
                <a:r>
                  <a:rPr lang="en-US" sz="2000" b="1" dirty="0"/>
                  <a:t> R = </a:t>
                </a:r>
                <a:r>
                  <a:rPr lang="en-US" sz="2000" b="1" dirty="0" smtClean="0"/>
                  <a:t>a</a:t>
                </a:r>
                <a:r>
                  <a:rPr lang="en-US" sz="2000" b="1" baseline="30000" dirty="0" smtClean="0"/>
                  <a:t>* </a:t>
                </a:r>
                <a:r>
                  <a:rPr lang="en-US" sz="2000" b="1" dirty="0" smtClean="0"/>
                  <a:t>b</a:t>
                </a:r>
                <a:r>
                  <a:rPr lang="en-US" sz="2000" b="1" dirty="0"/>
                  <a:t> a</a:t>
                </a:r>
                <a:r>
                  <a:rPr lang="en-US" sz="2000" b="1" baseline="30000" dirty="0"/>
                  <a:t>* </a:t>
                </a:r>
                <a:r>
                  <a:rPr lang="en-US" sz="2000" b="1" dirty="0" smtClean="0"/>
                  <a:t>b</a:t>
                </a:r>
                <a:r>
                  <a:rPr lang="en-US" sz="2000" b="1" dirty="0"/>
                  <a:t> a</a:t>
                </a:r>
                <a:r>
                  <a:rPr lang="en-US" sz="2000" b="1" baseline="30000" dirty="0"/>
                  <a:t>*</a:t>
                </a:r>
                <a:endParaRPr lang="en-US" sz="2000" b="1" dirty="0" smtClean="0"/>
              </a:p>
              <a:p>
                <a:endParaRPr lang="en-US" sz="2000" b="1" dirty="0"/>
              </a:p>
              <a:p>
                <a:r>
                  <a:rPr lang="en-US" sz="2000" dirty="0" smtClean="0"/>
                  <a:t>20. </a:t>
                </a:r>
                <a:r>
                  <a:rPr lang="en-US" sz="2000" dirty="0"/>
                  <a:t>Language containing string  that </a:t>
                </a:r>
                <a:r>
                  <a:rPr lang="en-US" sz="2000" dirty="0" smtClean="0"/>
                  <a:t>starts </a:t>
                </a:r>
                <a:r>
                  <a:rPr lang="en-US" sz="2000" dirty="0"/>
                  <a:t>with ‘ab’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over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	</a:t>
                </a:r>
                <a:r>
                  <a:rPr lang="en-US" sz="2000" b="1" dirty="0"/>
                  <a:t> R = </a:t>
                </a:r>
                <a:r>
                  <a:rPr lang="en-US" sz="2000" b="1" dirty="0" smtClean="0"/>
                  <a:t>ab</a:t>
                </a:r>
                <a:r>
                  <a:rPr lang="en-US" sz="2000" b="1" dirty="0"/>
                  <a:t> (a+b)</a:t>
                </a:r>
                <a:r>
                  <a:rPr lang="en-US" sz="2000" b="1" baseline="30000" dirty="0"/>
                  <a:t>* </a:t>
                </a:r>
                <a:endParaRPr lang="en-US" sz="2000" b="1" dirty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121" y="1051330"/>
                <a:ext cx="10903788" cy="6637715"/>
              </a:xfrm>
              <a:prstGeom prst="rect">
                <a:avLst/>
              </a:prstGeom>
              <a:blipFill>
                <a:blip r:embed="rId2"/>
                <a:stretch>
                  <a:fillRect l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960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2466</TotalTime>
  <Words>423</Words>
  <Application>Microsoft Office PowerPoint</Application>
  <PresentationFormat>Widescreen</PresentationFormat>
  <Paragraphs>358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Algerian</vt:lpstr>
      <vt:lpstr>Aparajita</vt:lpstr>
      <vt:lpstr>Arial</vt:lpstr>
      <vt:lpstr>Calibri</vt:lpstr>
      <vt:lpstr>Cambria Math</vt:lpstr>
      <vt:lpstr>Corbel</vt:lpstr>
      <vt:lpstr>Gill Sans MT</vt:lpstr>
      <vt:lpstr>Impact</vt:lpstr>
      <vt:lpstr>Wingdings 3</vt:lpstr>
      <vt:lpstr>Badge</vt:lpstr>
      <vt:lpstr>PowerPoint Presentation</vt:lpstr>
      <vt:lpstr>PowerPoint Presentation</vt:lpstr>
      <vt:lpstr>REGULAR EXPRESSIONS:</vt:lpstr>
      <vt:lpstr>REGULAR EXPRESSIONS:</vt:lpstr>
      <vt:lpstr>REGULAR EXPRESSIONS:</vt:lpstr>
      <vt:lpstr>REGULAR EXPRESSIONS:</vt:lpstr>
      <vt:lpstr>REGULAR EXPRESSIONS:</vt:lpstr>
      <vt:lpstr>REGULAR EXPRESSIONS:</vt:lpstr>
      <vt:lpstr>REGULAR EXPRESSIONS:</vt:lpstr>
      <vt:lpstr>REGULAR EXPRESSIONS:</vt:lpstr>
      <vt:lpstr>Conversion of Finite automata to Re:</vt:lpstr>
      <vt:lpstr>Conversion of Finite automata to Re:</vt:lpstr>
      <vt:lpstr>Conversion of Finite automata to Re:</vt:lpstr>
      <vt:lpstr>Conversion of Finite automata to Re:</vt:lpstr>
      <vt:lpstr>Conversion of Re to Finite automata :</vt:lpstr>
      <vt:lpstr>Conversion of Finite  Re to automata :</vt:lpstr>
      <vt:lpstr>Conversion of Finite  Re to automata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Kharel</dc:creator>
  <cp:lastModifiedBy>ankit</cp:lastModifiedBy>
  <cp:revision>415</cp:revision>
  <dcterms:created xsi:type="dcterms:W3CDTF">2020-09-07T16:36:41Z</dcterms:created>
  <dcterms:modified xsi:type="dcterms:W3CDTF">2020-11-11T15:45:24Z</dcterms:modified>
</cp:coreProperties>
</file>