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5"/>
  </p:notesMasterIdLst>
  <p:sldIdLst>
    <p:sldId id="257" r:id="rId2"/>
    <p:sldId id="256" r:id="rId3"/>
    <p:sldId id="25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9" r:id="rId14"/>
    <p:sldId id="320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7915" y="98836"/>
            <a:ext cx="108089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Exception: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l-GR" sz="2400" dirty="0" smtClean="0"/>
              <a:t> ε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S should be a start symbol but should not appear in RHS of production.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Example: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aSb</a:t>
            </a:r>
            <a:r>
              <a:rPr lang="en-US" sz="2400" dirty="0" smtClean="0">
                <a:sym typeface="Wingdings" panose="05000000000000000000" pitchFamily="2" charset="2"/>
              </a:rPr>
              <a:t>							SAB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S</a:t>
            </a:r>
            <a:r>
              <a:rPr lang="el-GR" sz="2400" dirty="0"/>
              <a:t> </a:t>
            </a:r>
            <a:r>
              <a:rPr lang="el-GR" sz="2400" dirty="0" smtClean="0"/>
              <a:t>ε</a:t>
            </a:r>
            <a:r>
              <a:rPr lang="en-US" sz="2400" dirty="0" smtClean="0"/>
              <a:t>							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l-GR" sz="2400" dirty="0"/>
              <a:t> ε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l-GR" sz="2400" b="1" dirty="0" smtClean="0"/>
              <a:t>α</a:t>
            </a:r>
            <a:r>
              <a:rPr lang="en-US" sz="2400" b="1" dirty="0" smtClean="0"/>
              <a:t>A</a:t>
            </a:r>
            <a:r>
              <a:rPr lang="el-GR" sz="2400" b="1" dirty="0" smtClean="0"/>
              <a:t>β</a:t>
            </a:r>
            <a:r>
              <a:rPr lang="en-US" sz="2400" b="1" dirty="0" smtClean="0"/>
              <a:t> </a:t>
            </a:r>
            <a:r>
              <a:rPr lang="en-US" sz="2400" b="1" dirty="0"/>
              <a:t>→ </a:t>
            </a:r>
            <a:r>
              <a:rPr lang="el-GR" sz="2400" b="1" dirty="0" smtClean="0"/>
              <a:t>α</a:t>
            </a:r>
            <a:r>
              <a:rPr lang="en-US" sz="2400" dirty="0"/>
              <a:t> ∂ </a:t>
            </a:r>
            <a:r>
              <a:rPr lang="el-GR" sz="2400" b="1" dirty="0" smtClean="0"/>
              <a:t>β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				</a:t>
            </a:r>
            <a:r>
              <a:rPr lang="en-US" sz="2400" dirty="0" smtClean="0"/>
              <a:t>where </a:t>
            </a:r>
            <a:r>
              <a:rPr lang="el-GR" sz="2400" b="1" dirty="0" smtClean="0"/>
              <a:t>α</a:t>
            </a:r>
            <a:r>
              <a:rPr lang="en-US" sz="2400" b="1" dirty="0" smtClean="0"/>
              <a:t> </a:t>
            </a:r>
            <a:r>
              <a:rPr lang="en-US" sz="2400" dirty="0" smtClean="0"/>
              <a:t>, </a:t>
            </a:r>
            <a:r>
              <a:rPr lang="el-GR" sz="2400" b="1" dirty="0"/>
              <a:t>β</a:t>
            </a:r>
            <a:r>
              <a:rPr lang="en-US" sz="2400" dirty="0" smtClean="0"/>
              <a:t> </a:t>
            </a:r>
            <a:r>
              <a:rPr lang="en-US" sz="2400" dirty="0"/>
              <a:t>∊ (N∪T)* , A ∊ N and ∂ ∊ (N∪T)* </a:t>
            </a:r>
            <a:r>
              <a:rPr lang="en-US" sz="2400" dirty="0" smtClean="0"/>
              <a:t>- the </a:t>
            </a:r>
            <a:r>
              <a:rPr lang="en-US" sz="2400" dirty="0"/>
              <a:t>grammar is called context sensitive grammar.</a:t>
            </a:r>
          </a:p>
          <a:p>
            <a:endParaRPr lang="en-US" sz="2400" dirty="0" smtClean="0"/>
          </a:p>
          <a:p>
            <a:pPr lvl="2"/>
            <a:endParaRPr lang="en-US" sz="2400" baseline="30000" dirty="0"/>
          </a:p>
          <a:p>
            <a:pPr lvl="2"/>
            <a:r>
              <a:rPr lang="en-US" sz="2400" u="sng" dirty="0"/>
              <a:t>Example:</a:t>
            </a: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aAbaBb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cAdcCd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2363637" y="1630392"/>
            <a:ext cx="629901" cy="715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6868" y="3284169"/>
            <a:ext cx="18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Context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6034006" y="1630392"/>
            <a:ext cx="629901" cy="715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63907" y="1803722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9026" y="3001992"/>
            <a:ext cx="711850" cy="379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1238" y="1852453"/>
            <a:ext cx="9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allowed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06368" y="3054957"/>
            <a:ext cx="744234" cy="229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06675" y="3284169"/>
            <a:ext cx="18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Context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91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TYPe-2 (</a:t>
            </a:r>
            <a:r>
              <a:rPr lang="en-US" sz="3600" b="1" u="sng" dirty="0">
                <a:solidFill>
                  <a:srgbClr val="FFC000"/>
                </a:solidFill>
              </a:rPr>
              <a:t>Context </a:t>
            </a:r>
            <a:r>
              <a:rPr lang="en-US" sz="3600" b="1" u="sng" dirty="0" smtClean="0">
                <a:solidFill>
                  <a:srgbClr val="FFC000"/>
                </a:solidFill>
              </a:rPr>
              <a:t>FREE </a:t>
            </a:r>
            <a:r>
              <a:rPr lang="en-US" sz="3600" b="1" u="sng" dirty="0">
                <a:solidFill>
                  <a:srgbClr val="FFC000"/>
                </a:solidFill>
              </a:rPr>
              <a:t>Grammar</a:t>
            </a:r>
            <a:r>
              <a:rPr lang="en-US" sz="3600" b="1" u="sng" dirty="0" smtClean="0">
                <a:solidFill>
                  <a:srgbClr val="FFC000"/>
                </a:solidFill>
              </a:rPr>
              <a:t>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2 Grammar(CFG) generates Context Free Language(CFL) which is accepted by Push Down Automata(PDA).</a:t>
                </a:r>
              </a:p>
              <a:p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N ;</a:t>
                </a:r>
                <a:r>
                  <a:rPr lang="en-US" sz="2400" baseline="30000" dirty="0" smtClean="0"/>
                  <a:t>  </a:t>
                </a:r>
                <a:r>
                  <a:rPr lang="en-US" sz="2400" dirty="0" smtClean="0"/>
                  <a:t>|</a:t>
                </a:r>
                <a:r>
                  <a:rPr lang="el-GR" sz="2400" b="1" dirty="0"/>
                  <a:t>α</a:t>
                </a:r>
                <a:r>
                  <a:rPr lang="en-US" sz="2400" b="1" dirty="0"/>
                  <a:t>| </a:t>
                </a:r>
                <a:r>
                  <a:rPr lang="en-US" sz="2400" b="1" dirty="0" smtClean="0"/>
                  <a:t>= 1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*</a:t>
                </a:r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/>
                  <a:t>S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Xa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BacB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Ca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4401205"/>
              </a:xfrm>
              <a:prstGeom prst="rect">
                <a:avLst/>
              </a:prstGeom>
              <a:blipFill>
                <a:blip r:embed="rId2"/>
                <a:stretch>
                  <a:fillRect l="-733" t="-1108" b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3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TYPe-3 (Regular </a:t>
            </a:r>
            <a:r>
              <a:rPr lang="en-US" sz="3600" b="1" u="sng" dirty="0">
                <a:solidFill>
                  <a:srgbClr val="FFC000"/>
                </a:solidFill>
              </a:rPr>
              <a:t>Grammar</a:t>
            </a:r>
            <a:r>
              <a:rPr lang="en-US" sz="3600" b="1" u="sng" dirty="0" smtClean="0">
                <a:solidFill>
                  <a:srgbClr val="FFC000"/>
                </a:solidFill>
              </a:rPr>
              <a:t>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1000" y="943187"/>
                <a:ext cx="108089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3 Grammar(RG) generates </a:t>
                </a:r>
                <a:r>
                  <a:rPr lang="en-US" sz="2400" dirty="0" err="1" smtClean="0"/>
                  <a:t>Reuglar</a:t>
                </a:r>
                <a:r>
                  <a:rPr lang="en-US" sz="2400" dirty="0" smtClean="0"/>
                  <a:t> Language(RL) which is accepted by Finite  Automata(FA).</a:t>
                </a:r>
              </a:p>
              <a:p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u="sng" dirty="0" smtClean="0"/>
                  <a:t>Left Linear Grammar: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400" dirty="0" smtClean="0">
                    <a:ea typeface="Cambria Math" panose="02040503050406030204" pitchFamily="18" charset="0"/>
                  </a:rPr>
                  <a:t>			 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A</a:t>
                </a:r>
                <a:r>
                  <a:rPr lang="en-US" sz="2400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Ba</a:t>
                </a:r>
                <a:endParaRPr lang="en-US" sz="240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|A| = |B|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sz="24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0" y="943187"/>
                <a:ext cx="10808900" cy="3416320"/>
              </a:xfrm>
              <a:prstGeom prst="rect">
                <a:avLst/>
              </a:prstGeom>
              <a:blipFill>
                <a:blip r:embed="rId2"/>
                <a:stretch>
                  <a:fillRect l="-790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6" y="1521449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6" y="2648573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1906" y="3743115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6" y="1647334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6" y="2774458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7" y="3856072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1" y="2142551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69" y="3269675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16497" y="2358959"/>
            <a:ext cx="2330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Example:</a:t>
            </a:r>
          </a:p>
          <a:p>
            <a:r>
              <a:rPr lang="en-US" sz="2000" b="1" dirty="0" err="1" smtClean="0"/>
              <a:t>A</a:t>
            </a:r>
            <a:r>
              <a:rPr lang="en-US" sz="2000" b="1" dirty="0" err="1" smtClean="0">
                <a:sym typeface="Wingdings" panose="05000000000000000000" pitchFamily="2" charset="2"/>
              </a:rPr>
              <a:t>abc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AaBa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ACa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434" y="4364217"/>
                <a:ext cx="69615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u="sng" dirty="0" smtClean="0"/>
                  <a:t>Right </a:t>
                </a:r>
                <a:r>
                  <a:rPr lang="en-US" sz="2400" u="sng" dirty="0"/>
                  <a:t>Linear Grammar:</a:t>
                </a:r>
              </a:p>
              <a:p>
                <a:pPr lvl="2"/>
                <a:r>
                  <a:rPr lang="en-US" sz="2400" dirty="0"/>
                  <a:t>			</a:t>
                </a:r>
                <a:r>
                  <a:rPr lang="el-GR" sz="2400" dirty="0"/>
                  <a:t> </a:t>
                </a:r>
                <a:r>
                  <a:rPr lang="en-US" sz="2400" dirty="0"/>
                  <a:t>A</a:t>
                </a:r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/>
                  <a:t>a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400" dirty="0">
                    <a:ea typeface="Cambria Math" panose="02040503050406030204" pitchFamily="18" charset="0"/>
                  </a:rPr>
                  <a:t>			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A</a:t>
                </a:r>
                <a:r>
                  <a:rPr lang="en-US" sz="2400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aB</a:t>
                </a:r>
                <a:endParaRPr lang="en-US" sz="240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|A| = |B|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sz="24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4" y="4364217"/>
                <a:ext cx="6961517" cy="2308324"/>
              </a:xfrm>
              <a:prstGeom prst="rect">
                <a:avLst/>
              </a:prstGeom>
              <a:blipFill>
                <a:blip r:embed="rId3"/>
                <a:stretch>
                  <a:fillRect l="-1313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58678" y="4856659"/>
            <a:ext cx="2330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Example:</a:t>
            </a:r>
          </a:p>
          <a:p>
            <a:r>
              <a:rPr lang="en-US" sz="2000" b="1" dirty="0" err="1" smtClean="0"/>
              <a:t>A</a:t>
            </a:r>
            <a:r>
              <a:rPr lang="en-US" sz="2000" b="1" dirty="0" err="1" smtClean="0">
                <a:sym typeface="Wingdings" panose="05000000000000000000" pitchFamily="2" charset="2"/>
              </a:rPr>
              <a:t>a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AaBa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ACa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92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7917" y="232913"/>
                <a:ext cx="10550106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Q. Consider the following Grammar: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	S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ACaB</a:t>
                </a:r>
                <a:endParaRPr lang="en-US" b="1" dirty="0" smtClean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Bc</a:t>
                </a:r>
                <a:r>
                  <a:rPr lang="en-US" b="1" dirty="0"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acB</a:t>
                </a:r>
                <a:endParaRPr lang="en-US" b="1" dirty="0" smtClean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CB  DB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aD</a:t>
                </a:r>
                <a:r>
                  <a:rPr lang="en-US" b="1" dirty="0" smtClean="0">
                    <a:sym typeface="Wingdings" panose="05000000000000000000" pitchFamily="2" charset="2"/>
                  </a:rPr>
                  <a:t>  Db</a:t>
                </a:r>
              </a:p>
              <a:p>
                <a:r>
                  <a:rPr lang="en-US" b="1" dirty="0" smtClean="0">
                    <a:sym typeface="Wingdings" panose="05000000000000000000" pitchFamily="2" charset="2"/>
                  </a:rPr>
                  <a:t>Determine whether the given grammar is Context-sensitive, Context-Free, Regular or None of these.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Solution: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The Given grammar is: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 </a:t>
                </a: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ACaB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	</a:t>
                </a:r>
                <a:r>
                  <a:rPr lang="en-US" dirty="0" err="1">
                    <a:sym typeface="Wingdings" panose="05000000000000000000" pitchFamily="2" charset="2"/>
                  </a:rPr>
                  <a:t>Bc</a:t>
                </a:r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:r>
                  <a:rPr lang="en-US" dirty="0" err="1">
                    <a:sym typeface="Wingdings" panose="05000000000000000000" pitchFamily="2" charset="2"/>
                  </a:rPr>
                  <a:t>acB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	CB  DB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	</a:t>
                </a:r>
                <a:r>
                  <a:rPr lang="en-US" dirty="0" err="1">
                    <a:sym typeface="Wingdings" panose="05000000000000000000" pitchFamily="2" charset="2"/>
                  </a:rPr>
                  <a:t>aD</a:t>
                </a:r>
                <a:r>
                  <a:rPr lang="en-US" dirty="0">
                    <a:sym typeface="Wingdings" panose="05000000000000000000" pitchFamily="2" charset="2"/>
                  </a:rPr>
                  <a:t>  Db</a:t>
                </a:r>
              </a:p>
              <a:p>
                <a:r>
                  <a:rPr lang="en-US" dirty="0" smtClean="0"/>
                  <a:t>(a)Checking For Regular(Type-3)</a:t>
                </a:r>
              </a:p>
              <a:p>
                <a:r>
                  <a:rPr lang="en-US" dirty="0" smtClean="0"/>
                  <a:t>		The production rule for regular grammar is given by,</a:t>
                </a:r>
              </a:p>
              <a:p>
                <a:pPr lvl="2"/>
                <a:r>
                  <a:rPr lang="en-US" dirty="0" smtClean="0"/>
                  <a:t>				</a:t>
                </a:r>
                <a:r>
                  <a:rPr lang="el-GR" dirty="0"/>
                  <a:t> </a:t>
                </a:r>
                <a:r>
                  <a:rPr lang="en-US" dirty="0"/>
                  <a:t>A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		 </a:t>
                </a: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A</a:t>
                </a:r>
                <a:r>
                  <a:rPr lang="en-US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Ba</a:t>
                </a:r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5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lvl="5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|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A| = |B| = 1</a:t>
                </a: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the production,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ACaB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violates the rule, It is not REGULAR GRAMMAR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17" y="232913"/>
                <a:ext cx="10550106" cy="7478970"/>
              </a:xfrm>
              <a:prstGeom prst="rect">
                <a:avLst/>
              </a:prstGeom>
              <a:blipFill>
                <a:blip r:embed="rId2"/>
                <a:stretch>
                  <a:fillRect l="-520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1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7917" y="232913"/>
                <a:ext cx="10550106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(b)Checking For Context- Free(Type-2)</a:t>
                </a:r>
              </a:p>
              <a:p>
                <a:r>
                  <a:rPr lang="en-US" dirty="0" smtClean="0"/>
                  <a:t>		The production rule for Context-Free grammar is given by,</a:t>
                </a:r>
              </a:p>
              <a:p>
                <a:pPr lvl="2"/>
                <a:r>
                  <a:rPr lang="en-US" dirty="0" smtClean="0"/>
                  <a:t>				</a:t>
                </a:r>
                <a:r>
                  <a:rPr lang="el-GR" dirty="0"/>
                  <a:t> </a:t>
                </a:r>
                <a:r>
                  <a:rPr lang="el-GR" b="1" dirty="0"/>
                  <a:t> α</a:t>
                </a:r>
                <a:r>
                  <a:rPr lang="en-US" b="1" dirty="0"/>
                  <a:t> → </a:t>
                </a:r>
                <a:r>
                  <a:rPr lang="el-GR" b="1" dirty="0"/>
                  <a:t>β</a:t>
                </a:r>
                <a:r>
                  <a:rPr lang="en-US" b="1" dirty="0"/>
                  <a:t> ;</a:t>
                </a:r>
              </a:p>
              <a:p>
                <a:pPr lvl="2"/>
                <a:r>
                  <a:rPr lang="en-US" b="1" dirty="0" smtClean="0"/>
                  <a:t>			</a:t>
                </a:r>
                <a:r>
                  <a:rPr lang="el-GR" b="1" dirty="0"/>
                  <a:t>α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 ;</a:t>
                </a:r>
                <a:r>
                  <a:rPr lang="en-US" baseline="30000" dirty="0"/>
                  <a:t>  </a:t>
                </a:r>
                <a:r>
                  <a:rPr lang="en-US" dirty="0"/>
                  <a:t>|</a:t>
                </a:r>
                <a:r>
                  <a:rPr lang="el-GR" b="1" dirty="0"/>
                  <a:t>α</a:t>
                </a:r>
                <a:r>
                  <a:rPr lang="en-US" b="1" dirty="0"/>
                  <a:t>| = 1</a:t>
                </a:r>
                <a:endParaRPr lang="en-US" baseline="30000" dirty="0"/>
              </a:p>
              <a:p>
                <a:pPr lvl="2"/>
                <a:r>
                  <a:rPr lang="en-US" b="1" dirty="0" smtClean="0"/>
                  <a:t>			  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the production,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acB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violates the rule, It is not CONTEXT FREE GRAMMAR.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/>
                  <a:t>(c)Checking </a:t>
                </a:r>
                <a:r>
                  <a:rPr lang="en-US" dirty="0"/>
                  <a:t>For Context- </a:t>
                </a:r>
                <a:r>
                  <a:rPr lang="en-US" dirty="0" smtClean="0"/>
                  <a:t>Sensitive (Type-1)</a:t>
                </a:r>
                <a:endParaRPr lang="en-US" dirty="0"/>
              </a:p>
              <a:p>
                <a:r>
                  <a:rPr lang="en-US" dirty="0"/>
                  <a:t>		The production rule for </a:t>
                </a:r>
                <a:r>
                  <a:rPr lang="en-US" dirty="0" smtClean="0"/>
                  <a:t>Context-Sensitive </a:t>
                </a:r>
                <a:r>
                  <a:rPr lang="en-US" dirty="0"/>
                  <a:t>grammar is given by,</a:t>
                </a:r>
              </a:p>
              <a:p>
                <a:pPr lvl="2"/>
                <a:r>
                  <a:rPr lang="en-US" dirty="0"/>
                  <a:t>				</a:t>
                </a:r>
                <a:r>
                  <a:rPr lang="el-GR" b="1" dirty="0"/>
                  <a:t> α</a:t>
                </a:r>
                <a:r>
                  <a:rPr lang="en-US" b="1" dirty="0"/>
                  <a:t> → </a:t>
                </a:r>
                <a:r>
                  <a:rPr lang="el-GR" b="1" dirty="0"/>
                  <a:t>β</a:t>
                </a:r>
                <a:r>
                  <a:rPr lang="en-US" b="1" dirty="0"/>
                  <a:t> ;</a:t>
                </a:r>
              </a:p>
              <a:p>
                <a:pPr lvl="2"/>
                <a:r>
                  <a:rPr lang="en-US" b="1" dirty="0" smtClean="0"/>
                  <a:t>		  </a:t>
                </a:r>
                <a:r>
                  <a:rPr lang="el-GR" b="1" dirty="0"/>
                  <a:t>α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  <a:r>
                  <a:rPr lang="en-US" dirty="0"/>
                  <a:t> N (T U N)</a:t>
                </a:r>
                <a:r>
                  <a:rPr lang="en-US" baseline="30000" dirty="0"/>
                  <a:t>* </a:t>
                </a:r>
              </a:p>
              <a:p>
                <a:pPr lvl="2"/>
                <a:r>
                  <a:rPr lang="en-US" b="1" dirty="0" smtClean="0"/>
                  <a:t>			    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</a:p>
              <a:p>
                <a:pPr lvl="2"/>
                <a:r>
                  <a:rPr lang="en-US" dirty="0" smtClean="0"/>
                  <a:t>				|</a:t>
                </a:r>
                <a:r>
                  <a:rPr lang="el-GR" b="1" dirty="0"/>
                  <a:t>α</a:t>
                </a:r>
                <a:r>
                  <a:rPr lang="en-US" b="1" dirty="0"/>
                  <a:t>| ≤ |</a:t>
                </a:r>
                <a:r>
                  <a:rPr lang="el-GR" b="1" dirty="0"/>
                  <a:t> β </a:t>
                </a:r>
                <a:r>
                  <a:rPr lang="en-US" b="1" dirty="0"/>
                  <a:t>|</a:t>
                </a:r>
                <a:endParaRPr lang="en-US" dirty="0"/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 production given in the grammar satisfies above rule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Therefore, it is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			</a:t>
                </a:r>
                <a:r>
                  <a:rPr 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CONTEXT SENSITIVE GRAMMAR</a:t>
                </a: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17" y="232913"/>
                <a:ext cx="10550106" cy="5816977"/>
              </a:xfrm>
              <a:prstGeom prst="rect">
                <a:avLst/>
              </a:prstGeom>
              <a:blipFill>
                <a:blip r:embed="rId2"/>
                <a:stretch>
                  <a:fillRect l="-520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10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mbria Math" panose="02040503050406030204" pitchFamily="18" charset="0"/>
              </a:rPr>
              <a:t>A derivation Tree or Parse Tree is an ordered rooted tree that graphically represents the semantic information of string derived from a Context Free Grammar.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0B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A1AA/</a:t>
            </a:r>
            <a:r>
              <a:rPr lang="el-GR" sz="2000" dirty="0"/>
              <a:t> </a:t>
            </a:r>
            <a:r>
              <a:rPr lang="el-GR" sz="2000" dirty="0" smtClean="0"/>
              <a:t>ε</a:t>
            </a:r>
            <a:endParaRPr lang="en-US" sz="2000" dirty="0" smtClean="0"/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0AA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“001”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S0B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00AA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001AAA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001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423" y="1739573"/>
            <a:ext cx="68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Root Vertex : Must be labelled by start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Vertex : Labelled by Non- Terminal symbols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Leaves : Labelled by Terminal Symbols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30103" y="190792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91906" y="293990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499069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49825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95766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24198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09002" y="5005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07600" y="49663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85215" y="498289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70899" y="49116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47793" y="606367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68980" y="607294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4"/>
            <a:endCxn id="19" idx="6"/>
          </p:cNvCxnSpPr>
          <p:nvPr/>
        </p:nvCxnSpPr>
        <p:spPr>
          <a:xfrm flipH="1">
            <a:off x="9213007" y="2542986"/>
            <a:ext cx="527647" cy="7144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9734919" y="2533054"/>
            <a:ext cx="855108" cy="49979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0"/>
          </p:cNvCxnSpPr>
          <p:nvPr/>
        </p:nvCxnSpPr>
        <p:spPr>
          <a:xfrm flipH="1">
            <a:off x="9360376" y="35323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621281" y="3547405"/>
            <a:ext cx="106557" cy="44819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16868" y="3536116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4" idx="0"/>
          </p:cNvCxnSpPr>
          <p:nvPr/>
        </p:nvCxnSpPr>
        <p:spPr>
          <a:xfrm flipH="1">
            <a:off x="9119553" y="4547215"/>
            <a:ext cx="1198324" cy="4583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179259" y="4580048"/>
            <a:ext cx="106557" cy="44819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317877" y="4567679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250162" y="4543843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9" idx="0"/>
          </p:cNvCxnSpPr>
          <p:nvPr/>
        </p:nvCxnSpPr>
        <p:spPr>
          <a:xfrm>
            <a:off x="10108163" y="5599734"/>
            <a:ext cx="71368" cy="4732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988514" y="5578679"/>
            <a:ext cx="71368" cy="4732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06584" y="202597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706566" y="30496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657656" y="30727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92425" y="40876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238943" y="40939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17397" y="409981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698491" y="504448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693340" y="512808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904740" y="51027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952400" y="515502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987019" y="61590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19304" y="61985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30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>
                <a:ea typeface="Cambria Math" panose="02040503050406030204" pitchFamily="18" charset="0"/>
              </a:rPr>
              <a:t>LEFTMOST DERIVATION:</a:t>
            </a:r>
            <a:endParaRPr lang="en-US" sz="2000" b="1" u="sng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	A leftmost Derivation Tree is obtained by applying production function to the leftmost variable in 	each step.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ASbA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aabaaSSS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72313" y="213363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27050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02508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43888" y="395303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68" y="393904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17356" y="39339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42318" y="490748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81492" y="48967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542815" y="488579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26974" y="486498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40063" y="484341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251854" y="580063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27505" y="2742710"/>
            <a:ext cx="692245" cy="444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50100" y="2740761"/>
            <a:ext cx="1254640" cy="2218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03797" y="3536704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1"/>
          </p:cNvCxnSpPr>
          <p:nvPr/>
        </p:nvCxnSpPr>
        <p:spPr>
          <a:xfrm>
            <a:off x="8619891" y="2753658"/>
            <a:ext cx="73575" cy="2791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669344" y="3551930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3826" y="4529588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9540840" y="4557177"/>
            <a:ext cx="1809774" cy="2862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507992" y="4541112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880167" y="3544025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435330" y="4557177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02317" y="4541112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04918" y="229262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45022" y="30464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98659" y="30854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285583" y="40685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95845" y="40799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211460" y="409975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354566" y="49978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88523" y="49903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62340" y="50056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72802" y="50805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03864" y="58929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11574" y="49782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9722344" y="293665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818495" y="308221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55" name="Straight Arrow Connector 54"/>
          <p:cNvCxnSpPr>
            <a:endCxn id="29" idx="0"/>
          </p:cNvCxnSpPr>
          <p:nvPr/>
        </p:nvCxnSpPr>
        <p:spPr>
          <a:xfrm flipH="1">
            <a:off x="10562405" y="5497910"/>
            <a:ext cx="1831" cy="3027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205589" y="57802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357599" y="587250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388468" y="5449929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106942" y="37952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258952" y="388753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289821" y="3464958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2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Cambria Math" panose="02040503050406030204" pitchFamily="18" charset="0"/>
              </a:rPr>
              <a:t>2.	</a:t>
            </a:r>
            <a:r>
              <a:rPr lang="en-US" sz="2000" b="1" u="sng" dirty="0" smtClean="0">
                <a:ea typeface="Cambria Math" panose="02040503050406030204" pitchFamily="18" charset="0"/>
              </a:rPr>
              <a:t>RIGHTMOST DERIVATION:</a:t>
            </a:r>
            <a:endParaRPr lang="en-US" sz="2000" b="1" u="sng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	A rightmost Derivation Tree is obtained by applying production function to the rightmost variable 	in each step.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ASbA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03797" y="19262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03690" y="303284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02508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43888" y="395303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68" y="393904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17356" y="39339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42318" y="490748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81492" y="48967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542815" y="488579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26974" y="486498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40063" y="484341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251854" y="580063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14240" y="2510960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738558" y="2526365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03797" y="3536704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672599" y="2503682"/>
            <a:ext cx="50351" cy="56035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669344" y="3551930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3826" y="4529588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9540840" y="4557177"/>
            <a:ext cx="1809774" cy="2862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507992" y="4541112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880167" y="3544025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435330" y="4557177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02317" y="4541112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599" y="20927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36632" y="311103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98659" y="30854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285583" y="40685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95845" y="40799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211460" y="409975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354566" y="49978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88523" y="49903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62340" y="50056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72802" y="50805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03864" y="58929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11574" y="49782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332371" y="298746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81227" y="31053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55" name="Straight Arrow Connector 54"/>
          <p:cNvCxnSpPr>
            <a:endCxn id="29" idx="0"/>
          </p:cNvCxnSpPr>
          <p:nvPr/>
        </p:nvCxnSpPr>
        <p:spPr>
          <a:xfrm flipH="1">
            <a:off x="10562405" y="5497910"/>
            <a:ext cx="1831" cy="3027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205589" y="57802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357599" y="587250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388468" y="5449929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44487" y="40240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96497" y="4116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787925" y="3482162"/>
            <a:ext cx="638213" cy="585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438" y="1005766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dirty="0"/>
              <a:t>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Bb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left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aabSB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85636" y="44122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34888" y="15557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706" y="14627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75086" y="247592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3866" y="246194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48554" y="245686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3516" y="343037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12690" y="3419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74013" y="340868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58172" y="33878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55824" y="435841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45438" y="1033852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569756" y="1049257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4995" y="20595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994617" y="3932738"/>
            <a:ext cx="475281" cy="4539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00542" y="2074822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775024" y="3052480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39190" y="3064004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11365" y="2066917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266528" y="3080069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333515" y="3064004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3797" y="6156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67830" y="163392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9857" y="160829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116781" y="259142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127043" y="260284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42658" y="26226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85764" y="352073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19721" y="35132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3538" y="35285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endParaRPr lang="en-US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504000" y="36034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05220" y="448390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058172" y="4020802"/>
            <a:ext cx="337263" cy="41389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93284" y="43018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377279" y="4020802"/>
            <a:ext cx="564203" cy="3573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77145" y="44346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>
            <a:off x="8662286" y="3996320"/>
            <a:ext cx="118163" cy="412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69898" y="44086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583227" y="453854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8550164" y="540117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713628" y="5519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821810" y="5010812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729145" y="43231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6214" y="452129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10848086" y="53369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11550" y="54551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11119732" y="4946587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2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438" y="1005766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dirty="0"/>
              <a:t>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Bb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right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aabSbba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85636" y="44122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34888" y="15557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706" y="14627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75086" y="247592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3866" y="246194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48554" y="245686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3516" y="343037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12690" y="3419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74013" y="340868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58172" y="33878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55824" y="435841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45438" y="1033852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569756" y="1049257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4995" y="20595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994617" y="3932738"/>
            <a:ext cx="475281" cy="4539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00542" y="2074822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775024" y="3052480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39190" y="3064004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11365" y="2066917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266528" y="3080069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333515" y="3064004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3797" y="6156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67830" y="163392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9857" y="160829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116781" y="259142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127043" y="260284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42658" y="26226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85764" y="352073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19721" y="35132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3538" y="35285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endParaRPr lang="en-US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504000" y="36034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05220" y="448390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058172" y="4020802"/>
            <a:ext cx="337263" cy="41389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93284" y="43018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377279" y="4020802"/>
            <a:ext cx="564203" cy="3573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77145" y="44346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>
            <a:off x="8662286" y="3996320"/>
            <a:ext cx="118163" cy="412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69898" y="44086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583227" y="453854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8550164" y="540117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713628" y="5519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821810" y="5010812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729145" y="43231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6214" y="452129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10848086" y="53369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11550" y="54551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11119732" y="4946587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8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88254"/>
            <a:ext cx="10808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the grammar G</a:t>
            </a:r>
            <a:r>
              <a:rPr lang="en-US" sz="2000" dirty="0"/>
              <a:t>={ N , T , P , σ }  </a:t>
            </a:r>
            <a:r>
              <a:rPr lang="en-US" sz="2000" dirty="0" smtClean="0"/>
              <a:t>where </a:t>
            </a:r>
          </a:p>
          <a:p>
            <a:r>
              <a:rPr lang="en-US" sz="2000" dirty="0" smtClean="0"/>
              <a:t>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EE *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(E)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Eid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 i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d * id + id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E * 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id * id + id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(id + id) * id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EE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(E)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(E + E)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(id + id) * id</a:t>
            </a:r>
            <a:endParaRPr lang="en-US" sz="2000" b="1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8" y="4321188"/>
            <a:ext cx="2303190" cy="25368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97" y="1224950"/>
            <a:ext cx="3222825" cy="28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79627"/>
            <a:ext cx="108089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alternative way to state of productions of a grammar is by using Backus Normal Form(BNF). It is meta syntax for CFG.</a:t>
            </a:r>
          </a:p>
          <a:p>
            <a:endParaRPr lang="en-US" sz="2000" dirty="0"/>
          </a:p>
          <a:p>
            <a:r>
              <a:rPr lang="en-US" sz="2000" u="sng" dirty="0" smtClean="0"/>
              <a:t>Syntax: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&lt;LHS&gt; : : = RHS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	 </a:t>
            </a:r>
            <a:r>
              <a:rPr lang="en-US" sz="1400" i="1" dirty="0" smtClean="0">
                <a:ea typeface="Cambria Math" panose="02040503050406030204" pitchFamily="18" charset="0"/>
              </a:rPr>
              <a:t>(Non – terminals)	     (Terminals)</a:t>
            </a:r>
            <a:endParaRPr lang="en-US" sz="2000" i="1" dirty="0" smtClean="0">
              <a:ea typeface="Cambria Math" panose="02040503050406030204" pitchFamily="18" charset="0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u="sng" dirty="0" smtClean="0">
                <a:ea typeface="Cambria Math" panose="02040503050406030204" pitchFamily="18" charset="0"/>
                <a:sym typeface="Wingdings" panose="05000000000000000000" pitchFamily="2" charset="2"/>
              </a:rPr>
              <a:t>Example: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&lt;letter&gt; : : = a/b/c/d/e/t/o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&lt;word&gt; : := &lt;letter&gt;&lt;letter&gt;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(This generates word consisting of two letter)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	&lt;word&gt;</a:t>
            </a: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&lt;letter&gt;				&lt;letter&gt;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t						o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b="1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63638" y="4977442"/>
            <a:ext cx="879896" cy="655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3534" y="4977442"/>
            <a:ext cx="1000662" cy="655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58196" y="5811329"/>
            <a:ext cx="345058" cy="451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9254" y="5886092"/>
            <a:ext cx="103516" cy="37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79627"/>
            <a:ext cx="10808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Grammer for integers: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An integer is defined as a string consisting of an optional sign( + or - ) followed by a string of 	digits(0 though 9)</a:t>
            </a:r>
          </a:p>
          <a:p>
            <a:endParaRPr lang="en-US" sz="2000" b="1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The following Grammar generates all string:</a:t>
            </a:r>
          </a:p>
          <a:p>
            <a:endParaRPr lang="en-US" sz="24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&lt;digit&gt; : : = 0/1/2/3/4/5/6/7/8/9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&lt;sign&gt; : : = +/-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&lt;unsigned integer&gt; : : = &lt;digit&gt;/&lt;digit&gt;&lt;unsigned integer&gt;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&lt;signed integer&gt; : : = &lt;sign&gt;&lt;unsigned integer&gt;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&lt;integer&gt; : : = &lt;signed integer&gt;/</a:t>
            </a:r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&lt;unsigned integer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endParaRPr lang="en-US" sz="24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4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Derive integer -102 using above grammar and construct derivation tree.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546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15354" y="6478913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1003503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&lt;digit&gt; : : = 0/1/2/3/4/5/6/7/8/9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&lt;sign&gt; : : = +/-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&lt;unsigned integer&gt; : : = &lt;digit&gt;/&lt;digit&gt;&lt;unsigned integer&gt;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&lt;signed integer&gt; : : = &lt;sign&gt;&lt;unsigned integer&gt;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&lt;integer&gt; : : = &lt;signed integer&gt;/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&lt;integer&gt; : : =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&lt;sign&gt;&lt;unsigned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-10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-102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2839" y="851516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2839" y="1659433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1216" y="2586873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58890" y="2586873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6131" y="3477511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9615" y="3494781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25070" y="5399382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04739" y="4532297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78529" y="4459784"/>
            <a:ext cx="174193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5105" y="845056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21190" y="4468362"/>
            <a:ext cx="19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16957" y="2599070"/>
            <a:ext cx="64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305" y="4487765"/>
            <a:ext cx="7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47314" y="5381262"/>
            <a:ext cx="66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15311" y="3464560"/>
            <a:ext cx="7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72396" y="2569274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70256" y="3494057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96345" y="1637229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Signed integer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37497" y="1214388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flipH="1">
            <a:off x="6941108" y="2006561"/>
            <a:ext cx="1696389" cy="59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37497" y="2030369"/>
            <a:ext cx="0" cy="556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927416" y="2938011"/>
            <a:ext cx="1024258" cy="524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011168" y="2968402"/>
            <a:ext cx="246795" cy="526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687036" y="3824643"/>
            <a:ext cx="1222061" cy="70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02952" y="3836300"/>
            <a:ext cx="288724" cy="670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327896" y="4829194"/>
            <a:ext cx="29933" cy="543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41108" y="2957809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80741" y="3231089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-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948379" y="3824696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34738" y="4185306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517013" y="4881857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03372" y="5242467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325054" y="5784265"/>
            <a:ext cx="29933" cy="543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176563" y="6264119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5542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Language and grammar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Merriam-Webster’s Dictionary describes language as “the words, their pronunciation, and the methods of combining them used and understood by a community”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</a:t>
            </a:r>
            <a:r>
              <a:rPr lang="en-US" sz="2400" dirty="0"/>
              <a:t>this description of language is for natural languages • The rules of natural languages are very complex and difficult to characterize </a:t>
            </a:r>
            <a:r>
              <a:rPr lang="en-US" sz="2400" dirty="0" smtClean="0"/>
              <a:t>completely.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Hence</a:t>
            </a:r>
            <a:r>
              <a:rPr lang="en-US" sz="2400" dirty="0"/>
              <a:t>, comes the Formal language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Formal </a:t>
            </a:r>
            <a:r>
              <a:rPr lang="en-US" sz="2400" dirty="0"/>
              <a:t>languages are used to model natural languages and to communicate with the computers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it is possible to specify completely the rules by which certain formal languages are constructed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Language and grammar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059" y="1679965"/>
            <a:ext cx="1080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Let </a:t>
            </a:r>
            <a:r>
              <a:rPr lang="en-US" sz="2400" dirty="0"/>
              <a:t>A be a finite set of alphabets.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(formal) language L over A is a subset of A</a:t>
            </a:r>
            <a:r>
              <a:rPr lang="en-US" sz="2400" baseline="30000" dirty="0"/>
              <a:t>∗</a:t>
            </a:r>
            <a:r>
              <a:rPr lang="en-US" sz="2400" dirty="0"/>
              <a:t>, the set of all strings over A.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example: Let A = {a, b}. The set L of all strings over A containing an odd number of a’s is a language over A.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way to define a language is to give a list of rules that the language is assumed to </a:t>
            </a:r>
            <a:r>
              <a:rPr lang="en-US" sz="2400" dirty="0" smtClean="0"/>
              <a:t>obey(GRAMMAR)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49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grammar is also called generator that can generate the language.</a:t>
                </a:r>
              </a:p>
              <a:p>
                <a:r>
                  <a:rPr lang="en-US" dirty="0" smtClean="0"/>
                  <a:t>Let’s consider Grammar,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A 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l-GR" dirty="0" smtClean="0"/>
                  <a:t>ε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Capital Symbols :  Non- terminals</a:t>
                </a:r>
              </a:p>
              <a:p>
                <a:r>
                  <a:rPr lang="en-US" dirty="0" smtClean="0"/>
                  <a:t>Small Symbols    :  Terminals</a:t>
                </a:r>
              </a:p>
              <a:p>
                <a:endParaRPr lang="en-US" dirty="0" smtClean="0"/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l-GR" dirty="0" smtClean="0"/>
                  <a:t>β</a:t>
                </a:r>
                <a:r>
                  <a:rPr lang="en-US" dirty="0"/>
                  <a:t> </a:t>
                </a:r>
                <a:r>
                  <a:rPr lang="en-US" dirty="0" smtClean="0"/>
                  <a:t>is known a production rules which means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can be written as </a:t>
                </a:r>
                <a:r>
                  <a:rPr lang="el-GR" dirty="0" smtClean="0"/>
                  <a:t>β</a:t>
                </a:r>
                <a:r>
                  <a:rPr lang="en-US" dirty="0" smtClean="0"/>
                  <a:t>.</a:t>
                </a:r>
                <a:endParaRPr lang="en-US" u="sng" dirty="0" smtClean="0"/>
              </a:p>
              <a:p>
                <a:endParaRPr lang="en-US" u="sng" dirty="0"/>
              </a:p>
              <a:p>
                <a:r>
                  <a:rPr lang="en-US" u="sng" dirty="0" smtClean="0"/>
                  <a:t>Example:</a:t>
                </a:r>
              </a:p>
              <a:p>
                <a:r>
                  <a:rPr lang="en-US" dirty="0" err="1" smtClean="0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aA</a:t>
                </a:r>
                <a:r>
                  <a:rPr lang="en-US" dirty="0" smtClean="0">
                    <a:sym typeface="Wingdings" panose="05000000000000000000" pitchFamily="2" charset="2"/>
                  </a:rPr>
                  <a:t>		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SaA</a:t>
                </a:r>
                <a:r>
                  <a:rPr lang="en-US" dirty="0" smtClean="0">
                    <a:sym typeface="Wingdings" panose="05000000000000000000" pitchFamily="2" charset="2"/>
                  </a:rPr>
                  <a:t>			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SaA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   =a			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			 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</a:t>
                </a:r>
                <a:r>
                  <a:rPr lang="en-US" dirty="0" smtClean="0">
                    <a:sym typeface="Wingdings" panose="05000000000000000000" pitchFamily="2" charset="2"/>
                  </a:rPr>
                  <a:t>			   =ab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 =aba</a:t>
                </a:r>
                <a:endParaRPr lang="en-US" dirty="0" smtClean="0"/>
              </a:p>
              <a:p>
                <a:r>
                  <a:rPr lang="en-US" dirty="0" smtClean="0"/>
                  <a:t>If we use Grammar mentioned above we can make all string that starts with a.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L(G) = {</a:t>
                </a:r>
                <a:r>
                  <a:rPr lang="en-US" dirty="0" err="1" smtClean="0"/>
                  <a:t>w|w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en-US" dirty="0" smtClean="0"/>
                  <a:t>, 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−→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494517"/>
              </a:xfrm>
              <a:prstGeom prst="rect">
                <a:avLst/>
              </a:prstGeom>
              <a:blipFill>
                <a:blip r:embed="rId2"/>
                <a:stretch>
                  <a:fillRect l="-451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1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Formal definition of grammar: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phrase-structure grammar (or, simply, grammar) G </a:t>
                </a:r>
                <a:r>
                  <a:rPr lang="en-US" sz="2400" dirty="0" smtClean="0"/>
                  <a:t>is defined by quadruple,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G={ N , T , P , σ }  where,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N =  Finite </a:t>
                </a:r>
                <a:r>
                  <a:rPr lang="en-US" sz="2400" dirty="0"/>
                  <a:t>set </a:t>
                </a:r>
                <a:r>
                  <a:rPr lang="en-US" sz="2400" dirty="0" smtClean="0"/>
                  <a:t>non-terminal </a:t>
                </a:r>
                <a:r>
                  <a:rPr lang="en-US" sz="2400" dirty="0"/>
                  <a:t>symbols </a:t>
                </a:r>
                <a:r>
                  <a:rPr lang="en-US" sz="2400" dirty="0" smtClean="0"/>
                  <a:t>(Uppercase)</a:t>
                </a:r>
                <a:endParaRPr lang="en-US" sz="2400" dirty="0"/>
              </a:p>
              <a:p>
                <a:r>
                  <a:rPr lang="en-US" sz="2400" dirty="0" smtClean="0"/>
                  <a:t>  T =  Finite non-empty set terminal </a:t>
                </a:r>
                <a:r>
                  <a:rPr lang="en-US" sz="2400" dirty="0"/>
                  <a:t>symbols </a:t>
                </a:r>
                <a:r>
                  <a:rPr lang="en-US" sz="2400" dirty="0" smtClean="0"/>
                  <a:t>where(Lowercase)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P =  Finite  </a:t>
                </a:r>
                <a:r>
                  <a:rPr lang="en-US" sz="2400" dirty="0"/>
                  <a:t>non-empty </a:t>
                </a:r>
                <a:r>
                  <a:rPr lang="en-US" sz="2400" dirty="0" smtClean="0"/>
                  <a:t>set of productions rules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σ  = starting </a:t>
                </a:r>
                <a:r>
                  <a:rPr lang="en-US" sz="2400" dirty="0"/>
                  <a:t>symbol σ ∈ </a:t>
                </a:r>
                <a:r>
                  <a:rPr lang="en-US" sz="2400" dirty="0" smtClean="0"/>
                  <a:t>N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The production rule </a:t>
                </a:r>
                <a:r>
                  <a:rPr lang="el-GR" sz="2400" b="1" dirty="0" smtClean="0"/>
                  <a:t>α</a:t>
                </a:r>
                <a:r>
                  <a:rPr lang="en-US" sz="2400" b="1" dirty="0" smtClean="0"/>
                  <a:t> → </a:t>
                </a:r>
                <a:r>
                  <a:rPr lang="el-GR" sz="2400" b="1" dirty="0" smtClean="0"/>
                  <a:t>β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is valid if:</a:t>
                </a:r>
              </a:p>
              <a:p>
                <a:r>
                  <a:rPr lang="en-US" sz="2400" dirty="0" err="1" smtClean="0"/>
                  <a:t>i</a:t>
                </a:r>
                <a:r>
                  <a:rPr lang="en-US" sz="2400" dirty="0" smtClean="0"/>
                  <a:t>)</a:t>
                </a:r>
                <a:r>
                  <a:rPr lang="el-GR" sz="2400" dirty="0"/>
                  <a:t> α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(T U N)</a:t>
                </a:r>
                <a:r>
                  <a:rPr lang="en-US" sz="2400" baseline="30000" dirty="0" smtClean="0"/>
                  <a:t>*</a:t>
                </a:r>
                <a:r>
                  <a:rPr lang="en-US" sz="2400" dirty="0" smtClean="0"/>
                  <a:t> N (T U N)</a:t>
                </a:r>
                <a:r>
                  <a:rPr lang="en-US" sz="2400" baseline="30000" dirty="0" smtClean="0"/>
                  <a:t>*   </a:t>
                </a:r>
                <a:r>
                  <a:rPr lang="en-US" sz="2400" dirty="0" smtClean="0"/>
                  <a:t>i.e. 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 must have at least one non-terminal symbol</a:t>
                </a:r>
              </a:p>
              <a:p>
                <a:r>
                  <a:rPr lang="en-US" sz="2400" dirty="0" smtClean="0"/>
                  <a:t>ii)</a:t>
                </a:r>
                <a:r>
                  <a:rPr lang="el-GR" sz="2400" dirty="0"/>
                  <a:t> β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(T U N)</a:t>
                </a:r>
                <a:r>
                  <a:rPr lang="en-US" sz="2400" baseline="30000" dirty="0" smtClean="0"/>
                  <a:t>*  </a:t>
                </a:r>
                <a:r>
                  <a:rPr lang="en-US" sz="2400" dirty="0"/>
                  <a:t>i.e. </a:t>
                </a:r>
                <a:r>
                  <a:rPr lang="el-GR" sz="2400" dirty="0"/>
                  <a:t>β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can consist of any combination of nonterminal and terminal symbols. 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262979"/>
              </a:xfrm>
              <a:prstGeom prst="rect">
                <a:avLst/>
              </a:prstGeom>
              <a:blipFill>
                <a:blip r:embed="rId2"/>
                <a:stretch>
                  <a:fillRect l="-846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7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Chomsky hierarchy: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058" y="1093369"/>
            <a:ext cx="108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Chomsky Hierarchy is a brand classification of the various types of grammar available. Grammars are classified by the form of their production category represents a class of languages that can be recognized by different automata.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02297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3572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06753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97360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28630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39905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33086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23693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1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121876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15057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05664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8012" y="2779497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48012" y="3213049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48013" y="358017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26728" y="4143510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Type-3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09594" y="2769627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71385" y="321352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69131" y="3585546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CFL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37806" y="4162136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RL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509308" y="2830535"/>
            <a:ext cx="25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Turing machine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052967" y="324538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LBA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27853" y="3589734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PDA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390" y="4143510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637645" y="5461429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09826" y="3194922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80356" y="5942859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74721" y="2709265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80356" y="3555502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90339" y="5091200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81712" y="3927273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80356" y="4723394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2007" y="6076530"/>
            <a:ext cx="146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9441" y="6063583"/>
            <a:ext cx="1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536592" y="5987542"/>
            <a:ext cx="1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077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TYPe-0 (Recursive Enumerable Grammar):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0 Grammar(REG/Unrestricted grammar/Phase structured grammar) generates recursively enumerable language(REL). The production have no restriction. They generate the language that are recognized by a Turing Machine(TM).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N)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N (T U N)</a:t>
                </a:r>
                <a:r>
                  <a:rPr lang="en-US" sz="2400" baseline="30000" dirty="0"/>
                  <a:t>* 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*</a:t>
                </a:r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/>
                  <a:t>S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ACaB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BcacB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smtClean="0">
                    <a:sym typeface="Wingdings" panose="05000000000000000000" pitchFamily="2" charset="2"/>
                  </a:rPr>
                  <a:t>CBDB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4770537"/>
              </a:xfrm>
              <a:prstGeom prst="rect">
                <a:avLst/>
              </a:prstGeom>
              <a:blipFill>
                <a:blip r:embed="rId2"/>
                <a:stretch>
                  <a:fillRect l="-733" t="-1022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7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492065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TYPe-1 (Context Sensitive Grammar):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13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1 Grammar(CSG/Length Increasing Grammar/Non-contracting grammar) generates Context Sensitive Language(CSL) which is accepted by Linearly Bounded Automata(LBA).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N)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N (T U N)</a:t>
                </a:r>
                <a:r>
                  <a:rPr lang="en-US" sz="2400" baseline="30000" dirty="0"/>
                  <a:t>* 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*</a:t>
                </a:r>
              </a:p>
              <a:p>
                <a:pPr lvl="2"/>
                <a:r>
                  <a:rPr lang="en-US" sz="2400" dirty="0" smtClean="0"/>
                  <a:t>|</a:t>
                </a:r>
                <a:r>
                  <a:rPr lang="el-GR" sz="2400" b="1" dirty="0" smtClean="0"/>
                  <a:t>α</a:t>
                </a:r>
                <a:r>
                  <a:rPr lang="en-US" sz="2400" b="1" dirty="0" smtClean="0"/>
                  <a:t>| ≤ |</a:t>
                </a:r>
                <a:r>
                  <a:rPr lang="el-GR" sz="2400" b="1" dirty="0"/>
                  <a:t> β </a:t>
                </a:r>
                <a:r>
                  <a:rPr lang="en-US" sz="2400" b="1" dirty="0" smtClean="0"/>
                  <a:t>|</a:t>
                </a:r>
                <a:endParaRPr lang="en-US" sz="2400" dirty="0" smtClean="0"/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ABAbBc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>
                    <a:sym typeface="Wingdings" panose="05000000000000000000" pitchFamily="2" charset="2"/>
                  </a:rPr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bcA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Ba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139869"/>
              </a:xfrm>
              <a:prstGeom prst="rect">
                <a:avLst/>
              </a:prstGeom>
              <a:blipFill>
                <a:blip r:embed="rId2"/>
                <a:stretch>
                  <a:fillRect l="-733" t="-948" r="-1128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LBA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5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2946</TotalTime>
  <Words>863</Words>
  <Application>Microsoft Office PowerPoint</Application>
  <PresentationFormat>Widescreen</PresentationFormat>
  <Paragraphs>476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Algerian</vt:lpstr>
      <vt:lpstr>Aparajita</vt:lpstr>
      <vt:lpstr>Arial</vt:lpstr>
      <vt:lpstr>Calibri</vt:lpstr>
      <vt:lpstr>Cambria Math</vt:lpstr>
      <vt:lpstr>Corbel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Language and grammar</vt:lpstr>
      <vt:lpstr>Language and grammar</vt:lpstr>
      <vt:lpstr>grammar</vt:lpstr>
      <vt:lpstr>Formal definition of grammar:</vt:lpstr>
      <vt:lpstr>Chomsky hierarchy:</vt:lpstr>
      <vt:lpstr>TYPe-0 (Recursive Enumerable Grammar):</vt:lpstr>
      <vt:lpstr>TYPe-1 (Context Sensitive Grammar):</vt:lpstr>
      <vt:lpstr>PowerPoint Presentation</vt:lpstr>
      <vt:lpstr>TYPe-2 (Context FREE Grammar):</vt:lpstr>
      <vt:lpstr>TYPe-3 (Regular Grammar):</vt:lpstr>
      <vt:lpstr>PowerPoint Presentation</vt:lpstr>
      <vt:lpstr>PowerPoint Presentation</vt:lpstr>
      <vt:lpstr>Derivation tree for CFG:</vt:lpstr>
      <vt:lpstr>Derivation tree for CFG:</vt:lpstr>
      <vt:lpstr>Derivation tree for CFG:</vt:lpstr>
      <vt:lpstr>Derivation tree for CFG:</vt:lpstr>
      <vt:lpstr>Derivation tree for CFG:</vt:lpstr>
      <vt:lpstr>Derivation tree for CFG:</vt:lpstr>
      <vt:lpstr>BNF(Backus Normal Form):</vt:lpstr>
      <vt:lpstr>BNF(Backus Normal Form):</vt:lpstr>
      <vt:lpstr>BNF(Backus Normal Form):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459</cp:revision>
  <dcterms:created xsi:type="dcterms:W3CDTF">2020-09-07T16:36:41Z</dcterms:created>
  <dcterms:modified xsi:type="dcterms:W3CDTF">2020-11-12T06:08:54Z</dcterms:modified>
</cp:coreProperties>
</file>