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17"/>
  </p:notesMasterIdLst>
  <p:sldIdLst>
    <p:sldId id="257" r:id="rId2"/>
    <p:sldId id="256" r:id="rId3"/>
    <p:sldId id="25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finite  Automata </a:t>
            </a:r>
            <a:r>
              <a:rPr lang="en-US" sz="3600" b="1" u="sng" dirty="0" smtClean="0">
                <a:solidFill>
                  <a:srgbClr val="FFC000"/>
                </a:solidFill>
              </a:rPr>
              <a:t>to Grammar 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Finite Automata M, there is one right linear grammar 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 where L(G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 = L(M).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Finite Automata to Right Linear Grammar:</a:t>
            </a:r>
          </a:p>
          <a:p>
            <a:r>
              <a:rPr lang="en-US" sz="2400" dirty="0" smtClean="0"/>
              <a:t>(a) The set of states becomes non terminal symbols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(b) The set of inputs becomes terminal symbols.</a:t>
            </a:r>
          </a:p>
          <a:p>
            <a:r>
              <a:rPr lang="en-US" sz="2400" dirty="0" smtClean="0"/>
              <a:t>(c)Rule 1: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										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 Rule 2: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(e) Rule 3: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If initial state is final state then add </a:t>
            </a:r>
            <a:r>
              <a:rPr lang="en-US" sz="2400" dirty="0" err="1" smtClean="0">
                <a:sym typeface="Wingdings" panose="05000000000000000000" pitchFamily="2" charset="2"/>
              </a:rPr>
              <a:t>eplision</a:t>
            </a:r>
            <a:r>
              <a:rPr lang="en-US" sz="2400" dirty="0" smtClean="0">
                <a:sym typeface="Wingdings" panose="05000000000000000000" pitchFamily="2" charset="2"/>
              </a:rPr>
              <a:t> in a production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5867" y="510893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42920" y="5149772"/>
            <a:ext cx="279575" cy="2858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6" idx="1"/>
          </p:cNvCxnSpPr>
          <p:nvPr/>
        </p:nvCxnSpPr>
        <p:spPr>
          <a:xfrm flipV="1">
            <a:off x="4672828" y="6551122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0869" y="635612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6215" y="6361341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24512" y="6241696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88858" y="636685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89042" y="634492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28966" y="6412790"/>
            <a:ext cx="303270" cy="3100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5410" y="4009057"/>
            <a:ext cx="18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aB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8878" y="5060717"/>
            <a:ext cx="18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aB</a:t>
            </a:r>
            <a:r>
              <a:rPr lang="en-US" sz="2400" dirty="0" smtClean="0">
                <a:sym typeface="Wingdings" panose="05000000000000000000" pitchFamily="2" charset="2"/>
              </a:rPr>
              <a:t>/a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735307" y="6557087"/>
            <a:ext cx="562711" cy="10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902402" y="6287755"/>
                <a:ext cx="1854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= </a:t>
                </a:r>
                <a:r>
                  <a:rPr lang="en-US" sz="2400" dirty="0" err="1" smtClean="0"/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aB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2" y="6287755"/>
                <a:ext cx="1854679" cy="461665"/>
              </a:xfrm>
              <a:prstGeom prst="rect">
                <a:avLst/>
              </a:prstGeom>
              <a:blipFill>
                <a:blip r:embed="rId2"/>
                <a:stretch>
                  <a:fillRect l="-49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82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5169525"/>
            <a:ext cx="1080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/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B/1A				(A is starting symbol)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0B/1C/1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C0B/1A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26152" y="266782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90367" y="215901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3304" y="225183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193024" y="225183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15942" y="208985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5149328" y="3116983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4543" y="3724004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Down Arrow 25"/>
          <p:cNvSpPr/>
          <p:nvPr/>
        </p:nvSpPr>
        <p:spPr>
          <a:xfrm flipH="1" flipV="1">
            <a:off x="2378630" y="3196127"/>
            <a:ext cx="5206990" cy="1330395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1751" y="450881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156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41000" y="5169525"/>
                <a:ext cx="10808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	</a:t>
                </a:r>
                <a:r>
                  <a:rPr lang="en-US" sz="2400" dirty="0" err="1"/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a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bA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/b/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				(A is starting symbol)</a:t>
                </a:r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err="1" smtClean="0"/>
                  <a:t>B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bB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aA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/a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0" y="5169525"/>
                <a:ext cx="1080890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1905563" y="2407656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2298160" y="3209808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2454" y="369228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473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000" y="5169525"/>
            <a:ext cx="108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bA</a:t>
            </a:r>
            <a:r>
              <a:rPr lang="en-US" sz="2400" dirty="0" smtClean="0">
                <a:sym typeface="Wingdings" panose="05000000000000000000" pitchFamily="2" charset="2"/>
              </a:rPr>
              <a:t>			(A is starting symbol)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sym typeface="Wingdings" panose="05000000000000000000" pitchFamily="2" charset="2"/>
              </a:rPr>
              <a:t>bB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aC</a:t>
            </a:r>
            <a:r>
              <a:rPr lang="en-US" sz="2400" dirty="0" smtClean="0">
                <a:sym typeface="Wingdings" panose="05000000000000000000" pitchFamily="2" charset="2"/>
              </a:rPr>
              <a:t>/a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CbC</a:t>
            </a:r>
            <a:r>
              <a:rPr lang="en-US" sz="2400" dirty="0" smtClean="0">
                <a:sym typeface="Wingdings" panose="05000000000000000000" pitchFamily="2" charset="2"/>
              </a:rPr>
              <a:t>/</a:t>
            </a:r>
            <a:r>
              <a:rPr lang="en-US" sz="2400" dirty="0" err="1" smtClean="0">
                <a:sym typeface="Wingdings" panose="05000000000000000000" pitchFamily="2" charset="2"/>
              </a:rPr>
              <a:t>aB</a:t>
            </a:r>
            <a:r>
              <a:rPr lang="en-US" sz="2400" dirty="0" smtClean="0">
                <a:sym typeface="Wingdings" panose="05000000000000000000" pitchFamily="2" charset="2"/>
              </a:rPr>
              <a:t>/b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0885" y="239541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1804808" y="230582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1925830" y="158094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687" y="99297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795316" y="271016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35644" y="225183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88581" y="234466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5166" y="208449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4576911" y="150948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8252" y="91711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V="1">
            <a:off x="4951141" y="3197711"/>
            <a:ext cx="2389937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79609" y="278480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3510" y="365400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9" name="Oval 18"/>
          <p:cNvSpPr/>
          <p:nvPr/>
        </p:nvSpPr>
        <p:spPr>
          <a:xfrm>
            <a:off x="6754092" y="2253689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34718" y="2344661"/>
            <a:ext cx="829255" cy="8020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66480" y="2402535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Curved Down Arrow 22"/>
          <p:cNvSpPr/>
          <p:nvPr/>
        </p:nvSpPr>
        <p:spPr>
          <a:xfrm flipH="1">
            <a:off x="5338136" y="1680427"/>
            <a:ext cx="1889855" cy="624298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6215" y="112911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27" name="Curved Down Arrow 26"/>
          <p:cNvSpPr/>
          <p:nvPr/>
        </p:nvSpPr>
        <p:spPr>
          <a:xfrm rot="3805289">
            <a:off x="7581404" y="1949653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805289">
            <a:off x="8332748" y="1792233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033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finite  Automata </a:t>
            </a:r>
            <a:r>
              <a:rPr lang="en-US" sz="3600" b="1" u="sng" dirty="0" smtClean="0">
                <a:solidFill>
                  <a:srgbClr val="FFC000"/>
                </a:solidFill>
              </a:rPr>
              <a:t>to Grammar 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3575" y="1831899"/>
            <a:ext cx="1080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Finite Automata M, there is one left linear grammar 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 where L(G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) = L(M).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Finite Automata to Left Linear Grammar:</a:t>
            </a:r>
          </a:p>
          <a:p>
            <a:r>
              <a:rPr lang="en-US" sz="2400" dirty="0" smtClean="0"/>
              <a:t>(a) The set of states becomes non terminal symbols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(b) The set of inputs becomes terminal symbols.</a:t>
            </a:r>
          </a:p>
          <a:p>
            <a:r>
              <a:rPr lang="en-US" sz="2400" dirty="0" smtClean="0"/>
              <a:t>(c)Reverse the edges of NFA and exchange initial and Final state.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(d)Construct Right Linear Grammar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(e)Reverse the production and obtain left linear grammar.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					</a:t>
            </a:r>
            <a:r>
              <a:rPr lang="en-US" sz="2400" dirty="0" smtClean="0">
                <a:sym typeface="Wingdings" panose="05000000000000000000" pitchFamily="2" charset="2"/>
              </a:rPr>
              <a:t>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1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93" y="0"/>
            <a:ext cx="6669441" cy="4073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" y="4073680"/>
            <a:ext cx="10058400" cy="27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2549" y="621086"/>
            <a:ext cx="10594649" cy="1115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Finite state automata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6272" y="2113472"/>
            <a:ext cx="83848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544" y="1553670"/>
            <a:ext cx="8315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• Sequential Circuits and Finite state Machine </a:t>
            </a:r>
            <a:endParaRPr lang="en-US" sz="2800" i="1" dirty="0" smtClean="0"/>
          </a:p>
          <a:p>
            <a:endParaRPr lang="en-US" sz="2800" dirty="0"/>
          </a:p>
          <a:p>
            <a:r>
              <a:rPr lang="en-US" sz="2800" i="1" dirty="0"/>
              <a:t>• Finite State Automata 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• Non-deterministic Finite State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• Language and </a:t>
            </a:r>
            <a:r>
              <a:rPr lang="en-US" sz="2800" i="1" dirty="0" smtClean="0"/>
              <a:t>Grammars</a:t>
            </a:r>
          </a:p>
          <a:p>
            <a:endParaRPr lang="en-US" sz="2800" dirty="0"/>
          </a:p>
          <a:p>
            <a:r>
              <a:rPr lang="en-US" sz="2800" i="1" dirty="0"/>
              <a:t> • Language and </a:t>
            </a:r>
            <a:r>
              <a:rPr lang="en-US" sz="2800" i="1" dirty="0" smtClean="0"/>
              <a:t>Automata</a:t>
            </a:r>
          </a:p>
          <a:p>
            <a:endParaRPr lang="en-US" sz="2800" dirty="0"/>
          </a:p>
          <a:p>
            <a:r>
              <a:rPr lang="en-US" sz="2800" i="1" dirty="0"/>
              <a:t> • Regular Expression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300" y="1327375"/>
            <a:ext cx="10808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Right Linear Grammar(G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), there is one finite automata M where L(M) = L(G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).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Right Linear Grammar to NFA:</a:t>
            </a:r>
          </a:p>
          <a:p>
            <a:r>
              <a:rPr lang="en-US" sz="2400" dirty="0" smtClean="0"/>
              <a:t>(a) The non- terminals becomes states </a:t>
            </a:r>
            <a:r>
              <a:rPr lang="en-US" sz="2400" dirty="0"/>
              <a:t>with </a:t>
            </a:r>
            <a:r>
              <a:rPr lang="en-US" sz="2400" dirty="0" smtClean="0"/>
              <a:t>σ as an initial state.</a:t>
            </a:r>
          </a:p>
          <a:p>
            <a:r>
              <a:rPr lang="en-US" sz="2400" dirty="0" smtClean="0"/>
              <a:t>(b) The terminal becomes set of alphabets(input)</a:t>
            </a:r>
          </a:p>
          <a:p>
            <a:r>
              <a:rPr lang="en-US" sz="2400" dirty="0" smtClean="0"/>
              <a:t>(c) The production of form, 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xB</a:t>
            </a:r>
            <a:r>
              <a:rPr lang="en-US" sz="2400" dirty="0" smtClean="0">
                <a:sym typeface="Wingdings" panose="05000000000000000000" pitchFamily="2" charset="2"/>
              </a:rPr>
              <a:t>, we draw an edge from state A to B and label it 	with x.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(d) The production of form </a:t>
            </a:r>
            <a:r>
              <a:rPr lang="en-US" sz="2400" dirty="0" err="1" smtClean="0">
                <a:sym typeface="Wingdings" panose="05000000000000000000" pitchFamily="2" charset="2"/>
              </a:rPr>
              <a:t>Cb</a:t>
            </a:r>
            <a:r>
              <a:rPr lang="en-US" sz="2400" dirty="0" smtClean="0">
                <a:sym typeface="Wingdings" panose="05000000000000000000" pitchFamily="2" charset="2"/>
              </a:rPr>
              <a:t> is written as </a:t>
            </a:r>
            <a:r>
              <a:rPr lang="en-US" sz="2400" dirty="0" err="1" smtClean="0">
                <a:sym typeface="Wingdings" panose="05000000000000000000" pitchFamily="2" charset="2"/>
              </a:rPr>
              <a:t>CbF</a:t>
            </a:r>
            <a:r>
              <a:rPr lang="en-US" sz="2400" dirty="0" smtClean="0">
                <a:sym typeface="Wingdings" panose="05000000000000000000" pitchFamily="2" charset="2"/>
              </a:rPr>
              <a:t> where F is final state.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(e) The production of form </a:t>
            </a:r>
            <a:r>
              <a:rPr lang="en-US" sz="2400" dirty="0" err="1"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ym typeface="Wingdings" panose="05000000000000000000" pitchFamily="2" charset="2"/>
              </a:rPr>
              <a:t>b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ym typeface="Wingdings" panose="05000000000000000000" pitchFamily="2" charset="2"/>
              </a:rPr>
              <a:t>b</a:t>
            </a:r>
            <a:r>
              <a:rPr lang="en-US" sz="2400" dirty="0" err="1">
                <a:sym typeface="Wingdings" panose="05000000000000000000" pitchFamily="2" charset="2"/>
              </a:rPr>
              <a:t>D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5867" y="510893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42920" y="5149772"/>
            <a:ext cx="279575" cy="2858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6" idx="1"/>
          </p:cNvCxnSpPr>
          <p:nvPr/>
        </p:nvCxnSpPr>
        <p:spPr>
          <a:xfrm flipV="1">
            <a:off x="4672828" y="6551122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0869" y="6356122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6215" y="6361341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8036" y="6241791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88858" y="636685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89042" y="634492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27200" y="6396957"/>
            <a:ext cx="303270" cy="3100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N={A , S} , T={0 , 1}, S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dirty="0" smtClean="0">
                <a:sym typeface="Wingdings" panose="05000000000000000000" pitchFamily="2" charset="2"/>
              </a:rPr>
              <a:t>1S/0A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1A/1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2710476" y="408575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4333" y="349778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210798" y="517263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75013" y="466382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27950" y="475664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965726" y="475664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588" y="459466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3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N={A , B, C} , T={0 , 1}, A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/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0</a:t>
            </a:r>
            <a:r>
              <a:rPr lang="en-US" sz="2400" dirty="0" smtClean="0">
                <a:sym typeface="Wingdings" panose="05000000000000000000" pitchFamily="2" charset="2"/>
              </a:rPr>
              <a:t>B/1A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0B/1C/1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C0B/1A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>
            <a:off x="2710476" y="4085754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4333" y="3497782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210798" y="517263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75013" y="466382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27950" y="475664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977670" y="475664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588" y="459466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5933974" y="5621793"/>
            <a:ext cx="2424349" cy="675087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0961" y="6176203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Curved Down Arrow 21"/>
          <p:cNvSpPr/>
          <p:nvPr/>
        </p:nvSpPr>
        <p:spPr>
          <a:xfrm rot="21357841" flipH="1">
            <a:off x="3395752" y="3360010"/>
            <a:ext cx="4846802" cy="1514830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0054" y="2793600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3483" y="993268"/>
                <a:ext cx="108089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Construct a non- deterministic finite automata that recognizes the language generated by the regular grammar, G={N, T, P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σ} where N={A , S} , T={0 , 1}, S is starting symbol and production P are:</a:t>
                </a:r>
              </a:p>
              <a:p>
                <a:pPr lvl="1"/>
                <a:r>
                  <a:rPr lang="en-US" sz="2400" dirty="0" smtClean="0"/>
                  <a:t>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1A/0/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/>
                  <a:t>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0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A/1A/1</a:t>
                </a:r>
              </a:p>
              <a:p>
                <a:r>
                  <a:rPr lang="en-US" sz="2400" u="sng" dirty="0" smtClean="0">
                    <a:sym typeface="Wingdings" panose="05000000000000000000" pitchFamily="2" charset="2"/>
                  </a:rPr>
                  <a:t>Solution: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83" y="993268"/>
                <a:ext cx="10808900" cy="2677656"/>
              </a:xfrm>
              <a:prstGeom prst="rect">
                <a:avLst/>
              </a:prstGeom>
              <a:blipFill>
                <a:blip r:embed="rId2"/>
                <a:stretch>
                  <a:fillRect l="-902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752668" y="49271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1557" y="3438336"/>
            <a:ext cx="94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0,1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39529" y="5632716"/>
            <a:ext cx="820164" cy="54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310185" y="5929782"/>
            <a:ext cx="649820" cy="6284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72111" y="4933465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8179" y="5710045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5768" y="5864318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94210" y="590224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endParaRPr lang="en-US" sz="3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044030" y="5663575"/>
            <a:ext cx="697675" cy="618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920" y="573788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112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768386"/>
            <a:ext cx="1080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a given left linear grammar there is a corresponding finite automata M where </a:t>
            </a:r>
            <a:r>
              <a:rPr lang="en-US" sz="2400" dirty="0"/>
              <a:t>L(M) = </a:t>
            </a:r>
            <a:r>
              <a:rPr lang="en-US" sz="2400" dirty="0" smtClean="0"/>
              <a:t>L(G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).</a:t>
            </a:r>
            <a:endParaRPr lang="en-US" sz="2400" dirty="0"/>
          </a:p>
          <a:p>
            <a:endParaRPr lang="en-US" sz="2400" dirty="0" smtClean="0"/>
          </a:p>
          <a:p>
            <a:endParaRPr lang="en-US" sz="2400" b="1" dirty="0"/>
          </a:p>
          <a:p>
            <a:r>
              <a:rPr lang="en-US" sz="2400" b="1" dirty="0" smtClean="0"/>
              <a:t>2.	</a:t>
            </a:r>
            <a:r>
              <a:rPr lang="en-US" sz="2400" b="1" u="sng" dirty="0" smtClean="0"/>
              <a:t>LEFT Linear Grammar to NFA:</a:t>
            </a:r>
          </a:p>
          <a:p>
            <a:r>
              <a:rPr lang="en-US" sz="2400" dirty="0" smtClean="0"/>
              <a:t>(a) Start symbol is the final state.</a:t>
            </a:r>
            <a:endParaRPr lang="en-US" sz="2400" dirty="0" smtClean="0"/>
          </a:p>
          <a:p>
            <a:r>
              <a:rPr lang="en-US" sz="2400" dirty="0" smtClean="0"/>
              <a:t>(b) The terminal becomes set of alphabets(input) and non terminal becomes states.</a:t>
            </a:r>
          </a:p>
          <a:p>
            <a:r>
              <a:rPr lang="en-US" sz="2400" dirty="0" smtClean="0"/>
              <a:t>(c) The production of form, </a:t>
            </a:r>
            <a:r>
              <a:rPr lang="en-US" sz="2400" dirty="0" err="1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x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										where, q</a:t>
            </a:r>
            <a:r>
              <a:rPr lang="en-US" sz="2400" baseline="-25000" dirty="0" smtClean="0">
                <a:sym typeface="Wingdings" panose="05000000000000000000" pitchFamily="2" charset="2"/>
              </a:rPr>
              <a:t>0 </a:t>
            </a:r>
            <a:r>
              <a:rPr lang="en-US" sz="2400" dirty="0" smtClean="0">
                <a:sym typeface="Wingdings" panose="05000000000000000000" pitchFamily="2" charset="2"/>
              </a:rPr>
              <a:t>is an initial state.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(d) The production of form </a:t>
            </a:r>
            <a:r>
              <a:rPr lang="en-US" sz="2400" dirty="0" err="1" smtClean="0">
                <a:sym typeface="Wingdings" panose="05000000000000000000" pitchFamily="2" charset="2"/>
              </a:rPr>
              <a:t>ABa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066572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6"/>
            <a:endCxn id="8" idx="1"/>
          </p:cNvCxnSpPr>
          <p:nvPr/>
        </p:nvCxnSpPr>
        <p:spPr>
          <a:xfrm flipV="1">
            <a:off x="4213185" y="4265835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1226" y="4070835"/>
            <a:ext cx="4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066572" y="4076054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0055" y="4075600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08100" y="3986915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7" idx="6"/>
            <a:endCxn id="16" idx="1"/>
          </p:cNvCxnSpPr>
          <p:nvPr/>
        </p:nvCxnSpPr>
        <p:spPr>
          <a:xfrm flipV="1">
            <a:off x="4452480" y="5298713"/>
            <a:ext cx="853387" cy="10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052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41391" y="5103713"/>
            <a:ext cx="319177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59350" y="5108478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7688" y="4989382"/>
            <a:ext cx="27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92674" y="5081311"/>
            <a:ext cx="393130" cy="4019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N={S ,  A} , T={a , b}, </a:t>
            </a:r>
            <a:r>
              <a:rPr lang="en-US" sz="2400" dirty="0"/>
              <a:t>S</a:t>
            </a:r>
            <a:r>
              <a:rPr lang="en-US" sz="2400" dirty="0" smtClean="0"/>
              <a:t>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a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Ab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5531" y="4900229"/>
            <a:ext cx="6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/>
              <a:t>0</a:t>
            </a:r>
            <a:endParaRPr lang="en-US" sz="3600" dirty="0"/>
          </a:p>
        </p:txBody>
      </p:sp>
      <p:sp>
        <p:nvSpPr>
          <p:cNvPr id="28" name="Oval 27"/>
          <p:cNvSpPr/>
          <p:nvPr/>
        </p:nvSpPr>
        <p:spPr>
          <a:xfrm>
            <a:off x="2589454" y="4810630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79962" y="5214975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0290" y="4756647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73227" y="484947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9812" y="458930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36" name="Curved Down Arrow 35"/>
          <p:cNvSpPr/>
          <p:nvPr/>
        </p:nvSpPr>
        <p:spPr>
          <a:xfrm>
            <a:off x="5361557" y="4014297"/>
            <a:ext cx="748463" cy="872834"/>
          </a:xfrm>
          <a:prstGeom prst="curvedDownArrow">
            <a:avLst>
              <a:gd name="adj1" fmla="val 3988"/>
              <a:gd name="adj2" fmla="val 8960"/>
              <a:gd name="adj3" fmla="val 23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898" y="3421921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210798" y="5172636"/>
            <a:ext cx="1640328" cy="2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75013" y="4663823"/>
            <a:ext cx="990508" cy="95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27950" y="4756647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41" name="Oval 40"/>
          <p:cNvSpPr/>
          <p:nvPr/>
        </p:nvSpPr>
        <p:spPr>
          <a:xfrm>
            <a:off x="7977670" y="4756647"/>
            <a:ext cx="785194" cy="7594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588" y="4594666"/>
            <a:ext cx="4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64255" y="5289615"/>
            <a:ext cx="718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3" y="429909"/>
            <a:ext cx="10703935" cy="897466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FFC000"/>
                </a:solidFill>
              </a:rPr>
              <a:t>Grammar to finite  Automata: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483" y="993268"/>
            <a:ext cx="1080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 a non- deterministic finite automata that recognizes the language generated by the regular grammar, G={N, T, P</a:t>
            </a:r>
            <a:r>
              <a:rPr lang="en-US" sz="2400" dirty="0"/>
              <a:t>, </a:t>
            </a:r>
            <a:r>
              <a:rPr lang="en-US" sz="2400" dirty="0" smtClean="0"/>
              <a:t>σ} where N={S ,  A, B, C} , T={a , b}, </a:t>
            </a:r>
            <a:r>
              <a:rPr lang="en-US" sz="2400" dirty="0"/>
              <a:t>S</a:t>
            </a:r>
            <a:r>
              <a:rPr lang="en-US" sz="2400" dirty="0" smtClean="0"/>
              <a:t> is starting symbol and production P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Ca</a:t>
            </a:r>
            <a:r>
              <a:rPr lang="en-US" sz="2400" dirty="0" smtClean="0">
                <a:sym typeface="Wingdings" panose="05000000000000000000" pitchFamily="2" charset="2"/>
              </a:rPr>
              <a:t>/Aa/Bb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 panose="05000000000000000000" pitchFamily="2" charset="2"/>
              </a:rPr>
              <a:t>Aa</a:t>
            </a:r>
            <a:r>
              <a:rPr lang="en-US" sz="2400" dirty="0" smtClean="0">
                <a:sym typeface="Wingdings" panose="05000000000000000000" pitchFamily="2" charset="2"/>
              </a:rPr>
              <a:t>/Ca/Bb/a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B</a:t>
            </a:r>
            <a:r>
              <a:rPr lang="en-US" sz="2400" dirty="0" err="1" smtClean="0">
                <a:sym typeface="Wingdings" panose="05000000000000000000" pitchFamily="2" charset="2"/>
              </a:rPr>
              <a:t>Bb</a:t>
            </a:r>
            <a:r>
              <a:rPr lang="en-US" sz="2400" dirty="0" smtClean="0">
                <a:sym typeface="Wingdings" panose="05000000000000000000" pitchFamily="2" charset="2"/>
              </a:rPr>
              <a:t>/b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CAa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Solution: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46" y="2777486"/>
            <a:ext cx="6908608" cy="40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94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3031</TotalTime>
  <Words>673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Aparajita</vt:lpstr>
      <vt:lpstr>Arial</vt:lpstr>
      <vt:lpstr>Calibri</vt:lpstr>
      <vt:lpstr>Cambria Math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Grammar to finite  Automata:</vt:lpstr>
      <vt:lpstr>finite  Automata to Grammar :</vt:lpstr>
      <vt:lpstr>Grammar to finite  Automata:</vt:lpstr>
      <vt:lpstr>Grammar to finite  Automata:</vt:lpstr>
      <vt:lpstr>Grammar to finite  Automata:</vt:lpstr>
      <vt:lpstr>finite  Automata to Grammar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473</cp:revision>
  <dcterms:created xsi:type="dcterms:W3CDTF">2020-09-07T16:36:41Z</dcterms:created>
  <dcterms:modified xsi:type="dcterms:W3CDTF">2020-11-09T14:55:02Z</dcterms:modified>
</cp:coreProperties>
</file>