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23" r:id="rId1"/>
  </p:sldMasterIdLst>
  <p:notesMasterIdLst>
    <p:notesMasterId r:id="rId16"/>
  </p:notesMasterIdLst>
  <p:sldIdLst>
    <p:sldId id="257" r:id="rId2"/>
    <p:sldId id="256"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6B51-5679-4393-8482-D00731BFD1CB}" type="datetimeFigureOut">
              <a:rPr lang="en-US" smtClean="0"/>
              <a:t>10/15/2020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58D32-A6BC-428A-BCC5-BD43485836A1}" type="slidenum">
              <a:rPr lang="en-US" smtClean="0"/>
              <a:t>‹#›</a:t>
            </a:fld>
            <a:endParaRPr lang="en-US"/>
          </a:p>
        </p:txBody>
      </p:sp>
    </p:spTree>
    <p:extLst>
      <p:ext uri="{BB962C8B-B14F-4D97-AF65-F5344CB8AC3E}">
        <p14:creationId xmlns:p14="http://schemas.microsoft.com/office/powerpoint/2010/main" val="73916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26F73C8-8364-42AB-8254-5EE2686ADA5B}" type="datetime1">
              <a:rPr lang="en-US" smtClean="0"/>
              <a:t>10/15/2020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896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7528F-C385-43DF-AB53-7F382AAAF7CF}" type="datetime1">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71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98FF5-B2F5-494D-A6E0-9800B3993531}" type="datetime1">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02C0F-2FA8-4F48-9170-5C4C1E16BEE3}" type="datetime1">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46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2AA6A8-CEC0-4549-BC91-E458124B4E3E}" type="datetime1">
              <a:rPr lang="en-US" smtClean="0"/>
              <a:t>10/15/2020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445681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89B776-5C8A-4111-8AB4-0D15DD9C47B0}" type="datetime1">
              <a:rPr lang="en-US" smtClean="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19561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3269C6-771A-495F-8244-425864C36C09}" type="datetime1">
              <a:rPr lang="en-US" smtClean="0"/>
              <a:t>10/15/2020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03701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3187C-6C78-46A1-9C0B-6D422E4D035B}" type="datetime1">
              <a:rPr lang="en-US" smtClean="0"/>
              <a:t>10/15/2020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90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75A60-0492-4D3B-AC0C-AAF2B53BA39A}" type="datetime1">
              <a:rPr lang="en-US" smtClean="0"/>
              <a:t>10/15/2020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AAF74624-566F-42A8-8B90-926BE7CA385C}" type="datetime1">
              <a:rPr lang="en-US" smtClean="0"/>
              <a:t>10/15/2020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84283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24F49973-2D13-4FF3-9C7D-055C243918AC}" type="datetime1">
              <a:rPr lang="en-US" smtClean="0"/>
              <a:t>10/15/2020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00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45E0312-AADB-4420-8CC0-3E1737061AA4}" type="datetime1">
              <a:rPr lang="en-US" smtClean="0"/>
              <a:t>10/15/2020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583502"/>
      </p:ext>
    </p:extLst>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094998" y="3412067"/>
            <a:ext cx="5100735" cy="10583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dirty="0" smtClean="0">
                <a:solidFill>
                  <a:schemeClr val="tx1"/>
                </a:solidFill>
                <a:latin typeface="Aparajita" panose="02020603050405020304" pitchFamily="18" charset="0"/>
                <a:cs typeface="Aparajita" panose="02020603050405020304" pitchFamily="18" charset="0"/>
              </a:rPr>
              <a:t>Prepared by:  Er. Ankit Kharel</a:t>
            </a:r>
          </a:p>
          <a:p>
            <a:pPr marL="0" indent="0" algn="ctr">
              <a:buNone/>
            </a:pPr>
            <a:r>
              <a:rPr lang="en-US" dirty="0" smtClean="0">
                <a:solidFill>
                  <a:schemeClr val="tx1"/>
                </a:solidFill>
                <a:latin typeface="Aparajita" panose="02020603050405020304" pitchFamily="18" charset="0"/>
                <a:cs typeface="Aparajita" panose="02020603050405020304" pitchFamily="18" charset="0"/>
              </a:rPr>
              <a:t>Nepal college of information technology</a:t>
            </a:r>
            <a:endParaRPr lang="en-US" dirty="0">
              <a:solidFill>
                <a:schemeClr val="tx1"/>
              </a:solidFill>
              <a:latin typeface="Aparajita" panose="02020603050405020304" pitchFamily="18" charset="0"/>
              <a:cs typeface="Aparajita" panose="02020603050405020304" pitchFamily="18" charset="0"/>
            </a:endParaRPr>
          </a:p>
        </p:txBody>
      </p:sp>
      <p:sp>
        <p:nvSpPr>
          <p:cNvPr id="5" name="TextBox 4"/>
          <p:cNvSpPr txBox="1"/>
          <p:nvPr/>
        </p:nvSpPr>
        <p:spPr>
          <a:xfrm>
            <a:off x="999065" y="2523067"/>
            <a:ext cx="10786534" cy="584775"/>
          </a:xfrm>
          <a:prstGeom prst="rect">
            <a:avLst/>
          </a:prstGeom>
          <a:noFill/>
        </p:spPr>
        <p:txBody>
          <a:bodyPr wrap="square" rtlCol="0">
            <a:spAutoFit/>
          </a:bodyPr>
          <a:lstStyle/>
          <a:p>
            <a:r>
              <a:rPr lang="en-US" sz="3200" dirty="0" smtClean="0">
                <a:solidFill>
                  <a:schemeClr val="tx2">
                    <a:lumMod val="50000"/>
                    <a:lumOff val="50000"/>
                  </a:schemeClr>
                </a:solidFill>
                <a:latin typeface="Algerian" panose="04020705040A02060702" pitchFamily="82" charset="0"/>
              </a:rPr>
              <a:t>MATHEMATICAL FOUNDATION FOR COMPUTER SCIENCE</a:t>
            </a:r>
            <a:endParaRPr lang="en-US" sz="3200" dirty="0">
              <a:solidFill>
                <a:schemeClr val="tx2">
                  <a:lumMod val="50000"/>
                  <a:lumOff val="50000"/>
                </a:schemeClr>
              </a:solidFill>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0320615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1325" y="158447"/>
            <a:ext cx="10515600" cy="6217087"/>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d) Explicit Formula:</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We have,						</a:t>
            </a:r>
          </a:p>
          <a:p>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1.14)A</a:t>
            </a:r>
            <a:r>
              <a:rPr lang="en-US" sz="2000" baseline="-25000" dirty="0" smtClean="0">
                <a:latin typeface="Times New Roman" panose="02020603050405020304" pitchFamily="18" charset="0"/>
                <a:cs typeface="Times New Roman" panose="02020603050405020304" pitchFamily="18" charset="0"/>
              </a:rPr>
              <a:t>0</a:t>
            </a:r>
          </a:p>
          <a:p>
            <a:r>
              <a:rPr lang="en-US" sz="2000"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a:t>
            </a:r>
            <a:r>
              <a:rPr lang="en-US" sz="2000" baseline="-25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1.14)A</a:t>
            </a:r>
            <a:r>
              <a:rPr lang="en-US" sz="2000" baseline="-25000"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1.14)</a:t>
            </a:r>
            <a:r>
              <a:rPr lang="en-US" sz="2000" baseline="30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a:t>
            </a:r>
            <a:r>
              <a:rPr lang="en-US" sz="2000" baseline="-25000" dirty="0" smtClean="0">
                <a:latin typeface="Times New Roman" panose="02020603050405020304" pitchFamily="18" charset="0"/>
                <a:cs typeface="Times New Roman" panose="02020603050405020304" pitchFamily="18" charset="0"/>
              </a:rPr>
              <a:t>0</a:t>
            </a:r>
            <a:endParaRPr lang="en-US" sz="2000" dirty="0" smtClean="0">
              <a:latin typeface="Times New Roman" panose="02020603050405020304" pitchFamily="18" charset="0"/>
              <a:cs typeface="Times New Roman" panose="02020603050405020304" pitchFamily="18" charset="0"/>
            </a:endParaRPr>
          </a:p>
          <a:p>
            <a:r>
              <a:rPr lang="en-US" sz="2000" b="1" baseline="-25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1.14)A</a:t>
            </a:r>
            <a:r>
              <a:rPr lang="en-US" sz="2000" baseline="-25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1.14)</a:t>
            </a:r>
            <a:r>
              <a:rPr lang="en-US" sz="2000" baseline="30000" dirty="0" smtClean="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 A</a:t>
            </a:r>
            <a:r>
              <a:rPr lang="en-US" sz="2000" baseline="-25000" dirty="0" smtClean="0">
                <a:latin typeface="Times New Roman" panose="02020603050405020304" pitchFamily="18" charset="0"/>
                <a:cs typeface="Times New Roman" panose="02020603050405020304" pitchFamily="18" charset="0"/>
              </a:rPr>
              <a:t>0</a:t>
            </a:r>
          </a:p>
          <a:p>
            <a:r>
              <a:rPr lang="en-US" sz="2000" b="1" baseline="-25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t>
            </a:r>
          </a:p>
          <a:p>
            <a:r>
              <a:rPr lang="en-US" sz="2000" b="1" baseline="-25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t>
            </a:r>
          </a:p>
          <a:p>
            <a:r>
              <a:rPr lang="en-US" sz="2000" b="1" baseline="-25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t>
            </a:r>
          </a:p>
          <a:p>
            <a:r>
              <a:rPr lang="en-US" sz="2000" b="1" baseline="-25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a:t>
            </a:r>
            <a:r>
              <a:rPr lang="en-US" sz="2000" b="1" baseline="-25000" dirty="0" smtClean="0">
                <a:latin typeface="Times New Roman" panose="02020603050405020304" pitchFamily="18" charset="0"/>
                <a:cs typeface="Times New Roman" panose="02020603050405020304" pitchFamily="18" charset="0"/>
              </a:rPr>
              <a:t>n</a:t>
            </a:r>
            <a:r>
              <a:rPr lang="en-US" sz="2000" b="1" dirty="0" smtClean="0">
                <a:latin typeface="Times New Roman" panose="02020603050405020304" pitchFamily="18" charset="0"/>
                <a:cs typeface="Times New Roman" panose="02020603050405020304" pitchFamily="18" charset="0"/>
              </a:rPr>
              <a:t> =(1.14)</a:t>
            </a:r>
            <a:r>
              <a:rPr lang="en-US" sz="2000" b="1" baseline="30000" dirty="0">
                <a:latin typeface="Times New Roman" panose="02020603050405020304" pitchFamily="18" charset="0"/>
                <a:cs typeface="Times New Roman" panose="02020603050405020304" pitchFamily="18" charset="0"/>
              </a:rPr>
              <a:t>n</a:t>
            </a:r>
            <a:r>
              <a:rPr lang="en-US" sz="2000" b="1" dirty="0" smtClean="0">
                <a:latin typeface="Times New Roman" panose="02020603050405020304" pitchFamily="18" charset="0"/>
                <a:cs typeface="Times New Roman" panose="02020603050405020304" pitchFamily="18" charset="0"/>
              </a:rPr>
              <a:t> A</a:t>
            </a:r>
            <a:r>
              <a:rPr lang="en-US" sz="2000" b="1" baseline="-25000" dirty="0" smtClean="0">
                <a:latin typeface="Times New Roman" panose="02020603050405020304" pitchFamily="18" charset="0"/>
                <a:cs typeface="Times New Roman" panose="02020603050405020304" pitchFamily="18" charset="0"/>
              </a:rPr>
              <a:t>0</a:t>
            </a:r>
            <a:r>
              <a:rPr lang="en-US" sz="2000" b="1" dirty="0" smtClean="0">
                <a:latin typeface="Times New Roman" panose="02020603050405020304" pitchFamily="18" charset="0"/>
                <a:cs typeface="Times New Roman" panose="02020603050405020304" pitchFamily="18" charset="0"/>
              </a:rPr>
              <a:t> = (1.14)</a:t>
            </a:r>
            <a:r>
              <a:rPr lang="en-US" sz="2000" b="1" baseline="30000" dirty="0">
                <a:latin typeface="Times New Roman" panose="02020603050405020304" pitchFamily="18" charset="0"/>
                <a:cs typeface="Times New Roman" panose="02020603050405020304" pitchFamily="18" charset="0"/>
              </a:rPr>
              <a:t>n</a:t>
            </a:r>
            <a:r>
              <a:rPr lang="en-US" sz="2000" b="1" dirty="0" smtClean="0">
                <a:latin typeface="Times New Roman" panose="02020603050405020304" pitchFamily="18" charset="0"/>
                <a:cs typeface="Times New Roman" panose="02020603050405020304" pitchFamily="18" charset="0"/>
              </a:rPr>
              <a:t> A</a:t>
            </a:r>
            <a:r>
              <a:rPr lang="en-US" sz="2000" b="1" baseline="-25000" dirty="0" smtClean="0">
                <a:latin typeface="Times New Roman" panose="02020603050405020304" pitchFamily="18" charset="0"/>
                <a:cs typeface="Times New Roman" panose="02020603050405020304" pitchFamily="18" charset="0"/>
              </a:rPr>
              <a:t>n-1</a:t>
            </a:r>
          </a:p>
          <a:p>
            <a:endParaRPr lang="en-US" sz="2000" b="1" baseline="-25000" dirty="0">
              <a:latin typeface="Times New Roman" panose="02020603050405020304" pitchFamily="18" charset="0"/>
              <a:cs typeface="Times New Roman" panose="02020603050405020304" pitchFamily="18" charset="0"/>
            </a:endParaRPr>
          </a:p>
          <a:p>
            <a:endParaRPr lang="en-US" sz="2000" b="1" baseline="-25000" dirty="0" smtClean="0">
              <a:latin typeface="Times New Roman" panose="02020603050405020304" pitchFamily="18" charset="0"/>
              <a:cs typeface="Times New Roman" panose="02020603050405020304" pitchFamily="18" charset="0"/>
            </a:endParaRPr>
          </a:p>
          <a:p>
            <a:endParaRPr lang="en-US" sz="2000" b="1" baseline="-25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e)Years to double the investment:</a:t>
            </a:r>
            <a:endParaRPr lang="en-US" sz="2000" dirty="0">
              <a:latin typeface="Times New Roman" panose="02020603050405020304" pitchFamily="18" charset="0"/>
              <a:cs typeface="Times New Roman" panose="02020603050405020304" pitchFamily="18" charset="0"/>
            </a:endParaRPr>
          </a:p>
          <a:p>
            <a:r>
              <a:rPr lang="en-US" sz="2000" baseline="-25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Initial Investment(A</a:t>
            </a:r>
            <a:r>
              <a:rPr lang="en-US" sz="2000" baseline="-25000" dirty="0" smtClean="0">
                <a:latin typeface="Times New Roman" panose="02020603050405020304" pitchFamily="18" charset="0"/>
                <a:cs typeface="Times New Roman" panose="02020603050405020304" pitchFamily="18" charset="0"/>
              </a:rPr>
              <a:t>0</a:t>
            </a:r>
            <a:r>
              <a:rPr lang="en-US" sz="2000" dirty="0" smtClean="0">
                <a:latin typeface="Times New Roman" panose="02020603050405020304" pitchFamily="18" charset="0"/>
                <a:cs typeface="Times New Roman" panose="02020603050405020304" pitchFamily="18" charset="0"/>
              </a:rPr>
              <a:t>) = 2000</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Final Investment(A</a:t>
            </a:r>
            <a:r>
              <a:rPr lang="en-US" sz="2000" baseline="-25000"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 = 2A</a:t>
            </a:r>
            <a:r>
              <a:rPr lang="en-US" sz="2000" baseline="-25000" dirty="0" smtClean="0">
                <a:latin typeface="Times New Roman" panose="02020603050405020304" pitchFamily="18" charset="0"/>
                <a:cs typeface="Times New Roman" panose="02020603050405020304" pitchFamily="18" charset="0"/>
              </a:rPr>
              <a:t>0</a:t>
            </a:r>
            <a:r>
              <a:rPr lang="en-US" sz="2000" dirty="0" smtClean="0">
                <a:latin typeface="Times New Roman" panose="02020603050405020304" pitchFamily="18" charset="0"/>
                <a:cs typeface="Times New Roman" panose="02020603050405020304" pitchFamily="18" charset="0"/>
              </a:rPr>
              <a:t> = 4000</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Using the explicit formula,</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a:t>
            </a:r>
            <a:r>
              <a:rPr lang="en-US" sz="2000" baseline="-25000"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 = (1.14)</a:t>
            </a:r>
            <a:r>
              <a:rPr lang="en-US" sz="2000" baseline="30000"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 2000</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4000 = </a:t>
            </a:r>
            <a:r>
              <a:rPr lang="en-US" sz="2000" dirty="0">
                <a:latin typeface="Times New Roman" panose="02020603050405020304" pitchFamily="18" charset="0"/>
                <a:cs typeface="Times New Roman" panose="02020603050405020304" pitchFamily="18" charset="0"/>
              </a:rPr>
              <a:t>(1.14)</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2000</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(1.14)</a:t>
            </a:r>
            <a:r>
              <a:rPr lang="en-US" sz="2000" baseline="30000" dirty="0" smtClean="0">
                <a:latin typeface="Times New Roman" panose="02020603050405020304" pitchFamily="18" charset="0"/>
                <a:cs typeface="Times New Roman" panose="02020603050405020304" pitchFamily="18" charset="0"/>
              </a:rPr>
              <a:t>n </a:t>
            </a:r>
            <a:r>
              <a:rPr lang="en-US" sz="2000" dirty="0" smtClean="0">
                <a:latin typeface="Times New Roman" panose="02020603050405020304" pitchFamily="18" charset="0"/>
                <a:cs typeface="Times New Roman" panose="02020603050405020304" pitchFamily="18" charset="0"/>
              </a:rPr>
              <a:t>= 2</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n = 5.29 Years</a:t>
            </a:r>
          </a:p>
          <a:p>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708694" y="3847381"/>
            <a:ext cx="4571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25838252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TextBox 4"/>
          <p:cNvSpPr txBox="1"/>
          <p:nvPr/>
        </p:nvSpPr>
        <p:spPr>
          <a:xfrm>
            <a:off x="1155939" y="336431"/>
            <a:ext cx="10714008" cy="5632311"/>
          </a:xfrm>
          <a:prstGeom prst="rect">
            <a:avLst/>
          </a:prstGeom>
          <a:noFill/>
        </p:spPr>
        <p:txBody>
          <a:bodyPr wrap="square" rtlCol="0">
            <a:spAutoFit/>
          </a:bodyPr>
          <a:lstStyle/>
          <a:p>
            <a:r>
              <a:rPr lang="en-US" sz="2000" b="1" dirty="0" smtClean="0"/>
              <a:t>Q. A patient is injected with 160ml of a drug. Every 6 hours 25% of the drug passes out of her bloodstream. To compensate, a further 20ml dose is given every 6 hours.</a:t>
            </a:r>
          </a:p>
          <a:p>
            <a:pPr marL="342900" indent="-342900">
              <a:buAutoNum type="alphaLcParenR"/>
            </a:pPr>
            <a:r>
              <a:rPr lang="en-US" sz="2000" b="1" dirty="0" smtClean="0"/>
              <a:t>Find the recurrence relation for the amount of drug in the bloodstream</a:t>
            </a:r>
          </a:p>
          <a:p>
            <a:pPr marL="342900" indent="-342900">
              <a:buAutoNum type="alphaLcParenR"/>
            </a:pPr>
            <a:r>
              <a:rPr lang="en-US" sz="2000" b="1" dirty="0" smtClean="0"/>
              <a:t>Use the relation to find the amount of drug remaining after 24 hours.</a:t>
            </a:r>
          </a:p>
          <a:p>
            <a:r>
              <a:rPr lang="en-US" sz="2000" u="sng" dirty="0" smtClean="0"/>
              <a:t>Solution:</a:t>
            </a:r>
            <a:endParaRPr lang="en-US" sz="2000" dirty="0" smtClean="0"/>
          </a:p>
          <a:p>
            <a:pPr marL="342900" indent="-342900">
              <a:buAutoNum type="alphaLcParenR"/>
            </a:pPr>
            <a:r>
              <a:rPr lang="en-US" sz="2000" dirty="0" smtClean="0"/>
              <a:t>Let initial dose=U</a:t>
            </a:r>
            <a:r>
              <a:rPr lang="en-US" sz="2000" baseline="-25000" dirty="0" smtClean="0"/>
              <a:t>0</a:t>
            </a:r>
            <a:r>
              <a:rPr lang="en-US" sz="2000" dirty="0" smtClean="0"/>
              <a:t> = 160ml</a:t>
            </a:r>
          </a:p>
          <a:p>
            <a:r>
              <a:rPr lang="en-US" sz="2000" dirty="0" smtClean="0"/>
              <a:t>	After 6 hours 25% of drug passes out. So remaining = 75% and every hour 20ml is added</a:t>
            </a:r>
          </a:p>
          <a:p>
            <a:r>
              <a:rPr lang="en-US" sz="2000" dirty="0"/>
              <a:t>	</a:t>
            </a:r>
            <a:r>
              <a:rPr lang="en-US" sz="2000" dirty="0" smtClean="0"/>
              <a:t>Now,</a:t>
            </a:r>
          </a:p>
          <a:p>
            <a:r>
              <a:rPr lang="en-US" sz="2000" dirty="0"/>
              <a:t>	</a:t>
            </a:r>
            <a:r>
              <a:rPr lang="en-US" sz="2000" dirty="0" smtClean="0"/>
              <a:t>	U</a:t>
            </a:r>
            <a:r>
              <a:rPr lang="en-US" sz="2000" baseline="-25000" dirty="0" smtClean="0"/>
              <a:t>1</a:t>
            </a:r>
            <a:r>
              <a:rPr lang="en-US" sz="2000" dirty="0" smtClean="0"/>
              <a:t> = (0.75)U</a:t>
            </a:r>
            <a:r>
              <a:rPr lang="en-US" sz="2000" baseline="-25000" dirty="0" smtClean="0"/>
              <a:t>0</a:t>
            </a:r>
            <a:r>
              <a:rPr lang="en-US" sz="2000" dirty="0" smtClean="0"/>
              <a:t> + 20</a:t>
            </a:r>
          </a:p>
          <a:p>
            <a:r>
              <a:rPr lang="en-US" sz="2000" dirty="0"/>
              <a:t>	</a:t>
            </a:r>
            <a:r>
              <a:rPr lang="en-US" sz="2000" dirty="0" smtClean="0"/>
              <a:t>	U</a:t>
            </a:r>
            <a:r>
              <a:rPr lang="en-US" sz="2000" baseline="-25000" dirty="0"/>
              <a:t>2</a:t>
            </a:r>
            <a:r>
              <a:rPr lang="en-US" sz="2000" dirty="0" smtClean="0"/>
              <a:t> </a:t>
            </a:r>
            <a:r>
              <a:rPr lang="en-US" sz="2000" dirty="0"/>
              <a:t>= (</a:t>
            </a:r>
            <a:r>
              <a:rPr lang="en-US" sz="2000" dirty="0" smtClean="0"/>
              <a:t>0.75)U</a:t>
            </a:r>
            <a:r>
              <a:rPr lang="en-US" sz="2000" baseline="-25000" dirty="0" smtClean="0"/>
              <a:t>1</a:t>
            </a:r>
            <a:r>
              <a:rPr lang="en-US" sz="2000" dirty="0" smtClean="0"/>
              <a:t> </a:t>
            </a:r>
            <a:r>
              <a:rPr lang="en-US" sz="2000" dirty="0"/>
              <a:t>+ </a:t>
            </a:r>
            <a:r>
              <a:rPr lang="en-US" sz="2000" dirty="0" smtClean="0"/>
              <a:t>20</a:t>
            </a:r>
          </a:p>
          <a:p>
            <a:r>
              <a:rPr lang="en-US" sz="2000" dirty="0"/>
              <a:t>	</a:t>
            </a:r>
            <a:r>
              <a:rPr lang="en-US" sz="2000" dirty="0" smtClean="0"/>
              <a:t>	</a:t>
            </a:r>
            <a:r>
              <a:rPr lang="en-US" sz="2000" b="1" dirty="0" smtClean="0"/>
              <a:t>U</a:t>
            </a:r>
            <a:r>
              <a:rPr lang="en-US" sz="2000" b="1" baseline="-25000" dirty="0" smtClean="0"/>
              <a:t>n </a:t>
            </a:r>
            <a:r>
              <a:rPr lang="en-US" sz="2000" b="1" dirty="0" smtClean="0"/>
              <a:t>= (0.75)U</a:t>
            </a:r>
            <a:r>
              <a:rPr lang="en-US" sz="2000" b="1" baseline="-25000" dirty="0" smtClean="0"/>
              <a:t>n-1</a:t>
            </a:r>
            <a:r>
              <a:rPr lang="en-US" sz="2000" b="1" dirty="0" smtClean="0"/>
              <a:t> + 20, is the recurrence relation</a:t>
            </a:r>
            <a:endParaRPr lang="en-US" sz="2000" dirty="0" smtClean="0"/>
          </a:p>
          <a:p>
            <a:endParaRPr lang="en-US" sz="2000" b="1" dirty="0" smtClean="0"/>
          </a:p>
          <a:p>
            <a:endParaRPr lang="en-US" sz="2000" b="1" dirty="0"/>
          </a:p>
          <a:p>
            <a:r>
              <a:rPr lang="en-US" sz="2000" dirty="0" smtClean="0"/>
              <a:t>b) Drug remaining after 24 hours:</a:t>
            </a:r>
          </a:p>
          <a:p>
            <a:r>
              <a:rPr lang="en-US" sz="2000" dirty="0"/>
              <a:t>	</a:t>
            </a:r>
            <a:r>
              <a:rPr lang="en-US" sz="2000" dirty="0" smtClean="0"/>
              <a:t>  (After 6 hours)    U</a:t>
            </a:r>
            <a:r>
              <a:rPr lang="en-US" sz="2000" baseline="-25000" dirty="0" smtClean="0"/>
              <a:t>1</a:t>
            </a:r>
            <a:r>
              <a:rPr lang="en-US" sz="2000" dirty="0" smtClean="0"/>
              <a:t> </a:t>
            </a:r>
            <a:r>
              <a:rPr lang="en-US" sz="2000" dirty="0"/>
              <a:t>= (</a:t>
            </a:r>
            <a:r>
              <a:rPr lang="en-US" sz="2000" dirty="0" smtClean="0"/>
              <a:t>0.75)U</a:t>
            </a:r>
            <a:r>
              <a:rPr lang="en-US" sz="2000" baseline="-25000" dirty="0" smtClean="0"/>
              <a:t>0</a:t>
            </a:r>
            <a:r>
              <a:rPr lang="en-US" sz="2000" dirty="0" smtClean="0"/>
              <a:t> </a:t>
            </a:r>
            <a:r>
              <a:rPr lang="en-US" sz="2000" dirty="0"/>
              <a:t>+ </a:t>
            </a:r>
            <a:r>
              <a:rPr lang="en-US" sz="2000" dirty="0" smtClean="0"/>
              <a:t>20 = 0.75*160 + 20 = 140</a:t>
            </a:r>
          </a:p>
          <a:p>
            <a:r>
              <a:rPr lang="en-US" sz="2000" dirty="0"/>
              <a:t>	 (After </a:t>
            </a:r>
            <a:r>
              <a:rPr lang="en-US" sz="2000" dirty="0" smtClean="0"/>
              <a:t>12 </a:t>
            </a:r>
            <a:r>
              <a:rPr lang="en-US" sz="2000" dirty="0"/>
              <a:t>hours) </a:t>
            </a:r>
            <a:r>
              <a:rPr lang="en-US" sz="2000" dirty="0" smtClean="0"/>
              <a:t>  U</a:t>
            </a:r>
            <a:r>
              <a:rPr lang="en-US" sz="2000" baseline="-25000" dirty="0" smtClean="0"/>
              <a:t>2</a:t>
            </a:r>
            <a:r>
              <a:rPr lang="en-US" sz="2000" dirty="0" smtClean="0"/>
              <a:t> </a:t>
            </a:r>
            <a:r>
              <a:rPr lang="en-US" sz="2000" dirty="0"/>
              <a:t>= (</a:t>
            </a:r>
            <a:r>
              <a:rPr lang="en-US" sz="2000" dirty="0" smtClean="0"/>
              <a:t>0.75)U</a:t>
            </a:r>
            <a:r>
              <a:rPr lang="en-US" sz="2000" baseline="-25000" dirty="0" smtClean="0"/>
              <a:t>1</a:t>
            </a:r>
            <a:r>
              <a:rPr lang="en-US" sz="2000" dirty="0" smtClean="0"/>
              <a:t> </a:t>
            </a:r>
            <a:r>
              <a:rPr lang="en-US" sz="2000" dirty="0"/>
              <a:t>+ </a:t>
            </a:r>
            <a:r>
              <a:rPr lang="en-US" sz="2000" dirty="0" smtClean="0"/>
              <a:t>20 = 0.75*140 + 20 = 125</a:t>
            </a:r>
          </a:p>
          <a:p>
            <a:r>
              <a:rPr lang="en-US" sz="2000" dirty="0"/>
              <a:t>	 (After </a:t>
            </a:r>
            <a:r>
              <a:rPr lang="en-US" sz="2000" dirty="0" smtClean="0"/>
              <a:t>18 </a:t>
            </a:r>
            <a:r>
              <a:rPr lang="en-US" sz="2000" dirty="0"/>
              <a:t>hours) </a:t>
            </a:r>
            <a:r>
              <a:rPr lang="en-US" sz="2000" dirty="0" smtClean="0"/>
              <a:t>  U</a:t>
            </a:r>
            <a:r>
              <a:rPr lang="en-US" sz="2000" baseline="-25000" dirty="0" smtClean="0"/>
              <a:t>3</a:t>
            </a:r>
            <a:r>
              <a:rPr lang="en-US" sz="2000" dirty="0" smtClean="0"/>
              <a:t> </a:t>
            </a:r>
            <a:r>
              <a:rPr lang="en-US" sz="2000" dirty="0"/>
              <a:t>= (</a:t>
            </a:r>
            <a:r>
              <a:rPr lang="en-US" sz="2000" dirty="0" smtClean="0"/>
              <a:t>0.75)U</a:t>
            </a:r>
            <a:r>
              <a:rPr lang="en-US" sz="2000" baseline="-25000" dirty="0" smtClean="0"/>
              <a:t>2</a:t>
            </a:r>
            <a:r>
              <a:rPr lang="en-US" sz="2000" dirty="0" smtClean="0"/>
              <a:t> </a:t>
            </a:r>
            <a:r>
              <a:rPr lang="en-US" sz="2000" dirty="0"/>
              <a:t>+ 20 = </a:t>
            </a:r>
            <a:r>
              <a:rPr lang="en-US" sz="2000" dirty="0" smtClean="0"/>
              <a:t>0.75*125 </a:t>
            </a:r>
            <a:r>
              <a:rPr lang="en-US" sz="2000" dirty="0"/>
              <a:t>+ 20 = </a:t>
            </a:r>
            <a:r>
              <a:rPr lang="en-US" sz="2000" dirty="0" smtClean="0"/>
              <a:t>113.75</a:t>
            </a:r>
          </a:p>
          <a:p>
            <a:r>
              <a:rPr lang="en-US" sz="2000" dirty="0"/>
              <a:t>	 (After </a:t>
            </a:r>
            <a:r>
              <a:rPr lang="en-US" sz="2000" dirty="0" smtClean="0"/>
              <a:t>24 </a:t>
            </a:r>
            <a:r>
              <a:rPr lang="en-US" sz="2000" dirty="0"/>
              <a:t>hours) </a:t>
            </a:r>
            <a:r>
              <a:rPr lang="en-US" sz="2000" dirty="0" smtClean="0"/>
              <a:t>  U</a:t>
            </a:r>
            <a:r>
              <a:rPr lang="en-US" sz="2000" baseline="-25000" dirty="0" smtClean="0"/>
              <a:t>4</a:t>
            </a:r>
            <a:r>
              <a:rPr lang="en-US" sz="2000" dirty="0" smtClean="0"/>
              <a:t> </a:t>
            </a:r>
            <a:r>
              <a:rPr lang="en-US" sz="2000" dirty="0"/>
              <a:t>= (</a:t>
            </a:r>
            <a:r>
              <a:rPr lang="en-US" sz="2000" dirty="0" smtClean="0"/>
              <a:t>0.75)U</a:t>
            </a:r>
            <a:r>
              <a:rPr lang="en-US" sz="2000" baseline="-25000" dirty="0"/>
              <a:t>3</a:t>
            </a:r>
            <a:r>
              <a:rPr lang="en-US" sz="2000" dirty="0" smtClean="0"/>
              <a:t> </a:t>
            </a:r>
            <a:r>
              <a:rPr lang="en-US" sz="2000" dirty="0"/>
              <a:t>+ 20 = </a:t>
            </a:r>
            <a:r>
              <a:rPr lang="en-US" sz="2000" dirty="0" smtClean="0"/>
              <a:t>0.75*113.75 </a:t>
            </a:r>
            <a:r>
              <a:rPr lang="en-US" sz="2000" dirty="0"/>
              <a:t>+ 20 = </a:t>
            </a:r>
            <a:r>
              <a:rPr lang="en-US" sz="2000" dirty="0" smtClean="0"/>
              <a:t>105.3125</a:t>
            </a:r>
          </a:p>
        </p:txBody>
      </p:sp>
    </p:spTree>
    <p:extLst>
      <p:ext uri="{BB962C8B-B14F-4D97-AF65-F5344CB8AC3E}">
        <p14:creationId xmlns:p14="http://schemas.microsoft.com/office/powerpoint/2010/main" val="2316882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6045671" cy="897466"/>
          </a:xfrm>
        </p:spPr>
        <p:txBody>
          <a:bodyPr>
            <a:normAutofit fontScale="90000"/>
          </a:bodyPr>
          <a:lstStyle/>
          <a:p>
            <a:r>
              <a:rPr lang="en-US" b="1" u="sng" dirty="0" smtClean="0">
                <a:solidFill>
                  <a:srgbClr val="FFC000"/>
                </a:solidFill>
              </a:rPr>
              <a:t>Rabbits population:</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12</a:t>
            </a:fld>
            <a:endParaRPr lang="en-US" dirty="0"/>
          </a:p>
        </p:txBody>
      </p:sp>
      <p:sp>
        <p:nvSpPr>
          <p:cNvPr id="3" name="TextBox 2"/>
          <p:cNvSpPr txBox="1"/>
          <p:nvPr/>
        </p:nvSpPr>
        <p:spPr>
          <a:xfrm>
            <a:off x="1147314" y="1042703"/>
            <a:ext cx="10705380" cy="923330"/>
          </a:xfrm>
          <a:prstGeom prst="rect">
            <a:avLst/>
          </a:prstGeom>
          <a:noFill/>
        </p:spPr>
        <p:txBody>
          <a:bodyPr wrap="square" rtlCol="0">
            <a:spAutoFit/>
          </a:bodyPr>
          <a:lstStyle/>
          <a:p>
            <a:pPr algn="just"/>
            <a:r>
              <a:rPr lang="en-US" dirty="0"/>
              <a:t>A young pair of rabbits, one of each sex, is placed on an island. A pair of rabbits does not breed until they are 2 months old. After they are 2 months old, each pair of rabbits produces another pair each month. Assume that none of the rabbits die. How many rabbits are there after n months? </a:t>
            </a:r>
          </a:p>
        </p:txBody>
      </p:sp>
      <p:sp>
        <p:nvSpPr>
          <p:cNvPr id="5" name="TextBox 4"/>
          <p:cNvSpPr txBox="1"/>
          <p:nvPr/>
        </p:nvSpPr>
        <p:spPr>
          <a:xfrm>
            <a:off x="7556740" y="2053087"/>
            <a:ext cx="4364966" cy="4093428"/>
          </a:xfrm>
          <a:prstGeom prst="rect">
            <a:avLst/>
          </a:prstGeom>
          <a:noFill/>
        </p:spPr>
        <p:txBody>
          <a:bodyPr wrap="square" rtlCol="0">
            <a:spAutoFit/>
          </a:bodyPr>
          <a:lstStyle/>
          <a:p>
            <a:r>
              <a:rPr lang="en-US" sz="1600" dirty="0"/>
              <a:t>Let f</a:t>
            </a:r>
            <a:r>
              <a:rPr lang="en-US" sz="1600" baseline="-25000" dirty="0"/>
              <a:t>n</a:t>
            </a:r>
            <a:r>
              <a:rPr lang="en-US" sz="1600" dirty="0"/>
              <a:t> denote the number of pairs of rabbits after n months. </a:t>
            </a:r>
            <a:endParaRPr lang="en-US" sz="1600" dirty="0" smtClean="0"/>
          </a:p>
          <a:p>
            <a:r>
              <a:rPr lang="en-US" sz="1600" dirty="0" smtClean="0"/>
              <a:t>f</a:t>
            </a:r>
            <a:r>
              <a:rPr lang="en-US" sz="1600" baseline="-25000" dirty="0" smtClean="0"/>
              <a:t>1</a:t>
            </a:r>
            <a:r>
              <a:rPr lang="en-US" sz="1600" dirty="0" smtClean="0"/>
              <a:t> </a:t>
            </a:r>
            <a:r>
              <a:rPr lang="en-US" sz="1600" dirty="0"/>
              <a:t>= 1 { reproducing pairs = 0, young pairs = 1 } </a:t>
            </a:r>
            <a:endParaRPr lang="en-US" sz="1600" dirty="0" smtClean="0"/>
          </a:p>
          <a:p>
            <a:r>
              <a:rPr lang="en-US" sz="1600" dirty="0" smtClean="0"/>
              <a:t>f</a:t>
            </a:r>
            <a:r>
              <a:rPr lang="en-US" sz="1600" baseline="-25000" dirty="0" smtClean="0"/>
              <a:t>2</a:t>
            </a:r>
            <a:r>
              <a:rPr lang="en-US" sz="1600" dirty="0" smtClean="0"/>
              <a:t> </a:t>
            </a:r>
            <a:r>
              <a:rPr lang="en-US" sz="1600" dirty="0"/>
              <a:t>= 1 { reproducing pairs = 0, young pairs = 1 } </a:t>
            </a:r>
            <a:endParaRPr lang="en-US" sz="1600" dirty="0" smtClean="0"/>
          </a:p>
          <a:p>
            <a:r>
              <a:rPr lang="en-US" sz="1600" dirty="0" smtClean="0"/>
              <a:t>f</a:t>
            </a:r>
            <a:r>
              <a:rPr lang="en-US" sz="1600" baseline="-25000" dirty="0" smtClean="0"/>
              <a:t>3</a:t>
            </a:r>
            <a:r>
              <a:rPr lang="en-US" sz="1600" dirty="0" smtClean="0"/>
              <a:t> </a:t>
            </a:r>
            <a:r>
              <a:rPr lang="en-US" sz="1600" dirty="0"/>
              <a:t>= 2 { reproducing pairs = 1, young pairs = 1 </a:t>
            </a:r>
            <a:r>
              <a:rPr lang="en-US" sz="1600" dirty="0" smtClean="0"/>
              <a:t>}</a:t>
            </a:r>
          </a:p>
          <a:p>
            <a:r>
              <a:rPr lang="en-US" sz="1600" dirty="0" smtClean="0"/>
              <a:t>f</a:t>
            </a:r>
            <a:r>
              <a:rPr lang="en-US" sz="1600" baseline="-25000" dirty="0" smtClean="0"/>
              <a:t>4</a:t>
            </a:r>
            <a:r>
              <a:rPr lang="en-US" sz="1600" dirty="0" smtClean="0"/>
              <a:t> </a:t>
            </a:r>
            <a:r>
              <a:rPr lang="en-US" sz="1600" dirty="0"/>
              <a:t>= 3 { reproducing pairs = 1, young pairs = 2 } </a:t>
            </a:r>
            <a:endParaRPr lang="en-US" sz="1600" dirty="0" smtClean="0"/>
          </a:p>
          <a:p>
            <a:r>
              <a:rPr lang="en-US" sz="1600" dirty="0" smtClean="0"/>
              <a:t>f</a:t>
            </a:r>
            <a:r>
              <a:rPr lang="en-US" sz="1600" baseline="-25000" dirty="0" smtClean="0"/>
              <a:t>5</a:t>
            </a:r>
            <a:r>
              <a:rPr lang="en-US" sz="1600" dirty="0" smtClean="0"/>
              <a:t> </a:t>
            </a:r>
            <a:r>
              <a:rPr lang="en-US" sz="1600" dirty="0"/>
              <a:t>= 5 { reproducing pairs = 2, young pairs = 3 } </a:t>
            </a:r>
            <a:endParaRPr lang="en-US" sz="1600" dirty="0" smtClean="0"/>
          </a:p>
          <a:p>
            <a:endParaRPr lang="en-US" sz="1600" dirty="0" smtClean="0"/>
          </a:p>
          <a:p>
            <a:r>
              <a:rPr lang="en-US" sz="1600" dirty="0"/>
              <a:t>The number of pairs of rabbits after n months fn is equal to the number of pairs of rabbits from the previous month fn-1 plus the number of pairs of newborn rabbits, which equals fn-2, since each newborn pair comes from a pair that is at least two months old, </a:t>
            </a:r>
            <a:r>
              <a:rPr lang="en-US" sz="1600" dirty="0" smtClean="0"/>
              <a:t>so</a:t>
            </a:r>
          </a:p>
          <a:p>
            <a:endParaRPr lang="en-US" sz="1600" dirty="0"/>
          </a:p>
          <a:p>
            <a:r>
              <a:rPr lang="en-US" sz="1600" dirty="0"/>
              <a:t>	</a:t>
            </a:r>
            <a:r>
              <a:rPr lang="en-US" sz="1600" dirty="0" smtClean="0"/>
              <a:t>     </a:t>
            </a:r>
            <a:r>
              <a:rPr lang="en-US" sz="2000" b="1" dirty="0" smtClean="0"/>
              <a:t>F</a:t>
            </a:r>
            <a:r>
              <a:rPr lang="en-US" sz="2000" b="1" baseline="-25000" dirty="0" smtClean="0"/>
              <a:t>n</a:t>
            </a:r>
            <a:r>
              <a:rPr lang="en-US" sz="2000" b="1" dirty="0" smtClean="0"/>
              <a:t> </a:t>
            </a:r>
            <a:r>
              <a:rPr lang="en-US" sz="2000" b="1" dirty="0"/>
              <a:t>= </a:t>
            </a:r>
            <a:r>
              <a:rPr lang="en-US" sz="2000" b="1" dirty="0" smtClean="0"/>
              <a:t>F</a:t>
            </a:r>
            <a:r>
              <a:rPr lang="en-US" sz="2000" b="1" baseline="-25000" dirty="0" smtClean="0"/>
              <a:t>n-1</a:t>
            </a:r>
            <a:r>
              <a:rPr lang="en-US" sz="2000" b="1" dirty="0" smtClean="0"/>
              <a:t> </a:t>
            </a:r>
            <a:r>
              <a:rPr lang="en-US" sz="2000" b="1" dirty="0"/>
              <a:t>+ </a:t>
            </a:r>
            <a:r>
              <a:rPr lang="en-US" sz="2000" b="1" dirty="0" smtClean="0"/>
              <a:t>F</a:t>
            </a:r>
            <a:r>
              <a:rPr lang="en-US" sz="2000" b="1" baseline="-25000" dirty="0" smtClean="0"/>
              <a:t>n-2</a:t>
            </a:r>
            <a:r>
              <a:rPr lang="en-US" sz="2000" b="1" dirty="0" smtClean="0"/>
              <a:t> </a:t>
            </a:r>
            <a:r>
              <a:rPr lang="en-US" sz="2000" b="1" dirty="0"/>
              <a:t>for n &gt;= 3. </a:t>
            </a:r>
            <a:endParaRPr lang="en-US" sz="1600" b="1" dirty="0"/>
          </a:p>
        </p:txBody>
      </p:sp>
      <p:pic>
        <p:nvPicPr>
          <p:cNvPr id="7" name="Picture 6"/>
          <p:cNvPicPr>
            <a:picLocks noChangeAspect="1"/>
          </p:cNvPicPr>
          <p:nvPr/>
        </p:nvPicPr>
        <p:blipFill>
          <a:blip r:embed="rId2"/>
          <a:stretch>
            <a:fillRect/>
          </a:stretch>
        </p:blipFill>
        <p:spPr>
          <a:xfrm>
            <a:off x="993483" y="2053087"/>
            <a:ext cx="6474190" cy="4433977"/>
          </a:xfrm>
          <a:prstGeom prst="rect">
            <a:avLst/>
          </a:prstGeom>
        </p:spPr>
      </p:pic>
    </p:spTree>
    <p:extLst>
      <p:ext uri="{BB962C8B-B14F-4D97-AF65-F5344CB8AC3E}">
        <p14:creationId xmlns:p14="http://schemas.microsoft.com/office/powerpoint/2010/main" val="409594207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TextBox 5"/>
          <p:cNvSpPr txBox="1"/>
          <p:nvPr/>
        </p:nvSpPr>
        <p:spPr>
          <a:xfrm>
            <a:off x="1104181" y="198408"/>
            <a:ext cx="10731261" cy="6453049"/>
          </a:xfrm>
          <a:prstGeom prst="rect">
            <a:avLst/>
          </a:prstGeom>
          <a:noFill/>
        </p:spPr>
        <p:txBody>
          <a:bodyPr wrap="square" rtlCol="0">
            <a:spAutoFit/>
          </a:bodyPr>
          <a:lstStyle/>
          <a:p>
            <a:r>
              <a:rPr lang="en-US" sz="2000" b="1" dirty="0"/>
              <a:t>An employee joined a company in 2019 with a starting salary of NRs.750000 annually. Every year this employee receives a raise of NRs.50000 plus 3% of the salary of the previous year. Set up a recurrence relation for the salary of the employee after n years from 2019. </a:t>
            </a:r>
            <a:r>
              <a:rPr lang="en-US" sz="2000" b="1" dirty="0" smtClean="0"/>
              <a:t>Find explicit </a:t>
            </a:r>
            <a:r>
              <a:rPr lang="en-US" sz="2000" b="1" dirty="0"/>
              <a:t>solution. Also find the annual salary of the employee in 2029</a:t>
            </a:r>
            <a:r>
              <a:rPr lang="en-US" sz="2000" dirty="0" smtClean="0"/>
              <a:t>.</a:t>
            </a:r>
          </a:p>
          <a:p>
            <a:r>
              <a:rPr lang="en-US" sz="2000" dirty="0" smtClean="0"/>
              <a:t>Solution:</a:t>
            </a:r>
          </a:p>
          <a:p>
            <a:r>
              <a:rPr lang="en-US" sz="2000" dirty="0"/>
              <a:t> </a:t>
            </a:r>
            <a:r>
              <a:rPr lang="en-US" sz="2000" dirty="0" smtClean="0"/>
              <a:t>Starting Salary(S</a:t>
            </a:r>
            <a:r>
              <a:rPr lang="en-US" sz="2000" baseline="-25000" dirty="0" smtClean="0"/>
              <a:t>0</a:t>
            </a:r>
            <a:r>
              <a:rPr lang="en-US" sz="2000" dirty="0" smtClean="0"/>
              <a:t>) = </a:t>
            </a:r>
            <a:r>
              <a:rPr lang="en-US" sz="2000" dirty="0" err="1" smtClean="0"/>
              <a:t>Rs</a:t>
            </a:r>
            <a:r>
              <a:rPr lang="en-US" sz="2000" dirty="0" smtClean="0"/>
              <a:t>. 750000</a:t>
            </a:r>
          </a:p>
          <a:p>
            <a:r>
              <a:rPr lang="en-US" sz="2000" dirty="0" smtClean="0"/>
              <a:t>Raise in salary(R) = 50000 + 0.03S; where S is the salary of previous Year.</a:t>
            </a:r>
          </a:p>
          <a:p>
            <a:r>
              <a:rPr lang="en-US" sz="2000" dirty="0" smtClean="0"/>
              <a:t>Now,</a:t>
            </a:r>
          </a:p>
          <a:p>
            <a:r>
              <a:rPr lang="en-US" sz="2000" dirty="0"/>
              <a:t>	</a:t>
            </a:r>
            <a:r>
              <a:rPr lang="en-US" sz="2000" dirty="0" smtClean="0"/>
              <a:t>Salary after one year(S</a:t>
            </a:r>
            <a:r>
              <a:rPr lang="en-US" sz="2000" baseline="-25000" dirty="0" smtClean="0"/>
              <a:t>1</a:t>
            </a:r>
            <a:r>
              <a:rPr lang="en-US" sz="2000" dirty="0" smtClean="0"/>
              <a:t>)  =  S</a:t>
            </a:r>
            <a:r>
              <a:rPr lang="en-US" sz="2000" baseline="-25000" dirty="0" smtClean="0"/>
              <a:t>0 </a:t>
            </a:r>
            <a:r>
              <a:rPr lang="en-US" sz="2000" dirty="0" smtClean="0"/>
              <a:t>+ 50000 + 0.03S</a:t>
            </a:r>
            <a:r>
              <a:rPr lang="en-US" sz="2000" baseline="-25000" dirty="0" smtClean="0"/>
              <a:t>0  </a:t>
            </a:r>
            <a:r>
              <a:rPr lang="en-US" sz="2000" dirty="0" smtClean="0"/>
              <a:t>=  50000 + 1.03</a:t>
            </a:r>
            <a:r>
              <a:rPr lang="en-US" sz="2000" dirty="0"/>
              <a:t>S</a:t>
            </a:r>
            <a:r>
              <a:rPr lang="en-US" sz="2000" baseline="-25000" dirty="0"/>
              <a:t>0</a:t>
            </a:r>
            <a:endParaRPr lang="en-US" sz="2000" baseline="-25000" dirty="0" smtClean="0"/>
          </a:p>
          <a:p>
            <a:r>
              <a:rPr lang="en-US" sz="2000" baseline="-25000" dirty="0"/>
              <a:t>	</a:t>
            </a:r>
            <a:r>
              <a:rPr lang="en-US" sz="2000" dirty="0"/>
              <a:t> Salary after </a:t>
            </a:r>
            <a:r>
              <a:rPr lang="en-US" sz="2000" dirty="0" smtClean="0"/>
              <a:t>two year(S</a:t>
            </a:r>
            <a:r>
              <a:rPr lang="en-US" sz="2000" baseline="-25000" dirty="0" smtClean="0"/>
              <a:t>2</a:t>
            </a:r>
            <a:r>
              <a:rPr lang="en-US" sz="2000" dirty="0" smtClean="0"/>
              <a:t>) </a:t>
            </a:r>
            <a:r>
              <a:rPr lang="en-US" sz="2000" dirty="0"/>
              <a:t>= </a:t>
            </a:r>
            <a:r>
              <a:rPr lang="en-US" sz="2000" dirty="0" smtClean="0"/>
              <a:t> S</a:t>
            </a:r>
            <a:r>
              <a:rPr lang="en-US" sz="2000" baseline="-25000" dirty="0"/>
              <a:t>1</a:t>
            </a:r>
            <a:r>
              <a:rPr lang="en-US" sz="2000" baseline="-25000" dirty="0" smtClean="0"/>
              <a:t> </a:t>
            </a:r>
            <a:r>
              <a:rPr lang="en-US" sz="2000" dirty="0"/>
              <a:t>+ 50000 + </a:t>
            </a:r>
            <a:r>
              <a:rPr lang="en-US" sz="2000" dirty="0" smtClean="0"/>
              <a:t>0.03S</a:t>
            </a:r>
            <a:r>
              <a:rPr lang="en-US" sz="2000" baseline="-25000" dirty="0" smtClean="0"/>
              <a:t>1 </a:t>
            </a:r>
            <a:r>
              <a:rPr lang="en-US" sz="2000" dirty="0" smtClean="0"/>
              <a:t>=   50000 </a:t>
            </a:r>
            <a:r>
              <a:rPr lang="en-US" sz="2000" dirty="0"/>
              <a:t>+ 1</a:t>
            </a:r>
            <a:r>
              <a:rPr lang="en-US" sz="2000" dirty="0" smtClean="0"/>
              <a:t>.03S</a:t>
            </a:r>
            <a:r>
              <a:rPr lang="en-US" sz="2000" baseline="-25000" dirty="0" smtClean="0"/>
              <a:t>1</a:t>
            </a:r>
          </a:p>
          <a:p>
            <a:r>
              <a:rPr lang="en-US" sz="2000" baseline="-25000" dirty="0"/>
              <a:t>	</a:t>
            </a:r>
            <a:r>
              <a:rPr lang="en-US" sz="2000" dirty="0"/>
              <a:t> Salary after </a:t>
            </a:r>
            <a:r>
              <a:rPr lang="en-US" sz="2000" dirty="0" smtClean="0"/>
              <a:t>three year(S</a:t>
            </a:r>
            <a:r>
              <a:rPr lang="en-US" sz="2000" baseline="-25000" dirty="0" smtClean="0"/>
              <a:t>3</a:t>
            </a:r>
            <a:r>
              <a:rPr lang="en-US" sz="2000" dirty="0" smtClean="0"/>
              <a:t>) </a:t>
            </a:r>
            <a:r>
              <a:rPr lang="en-US" sz="2000" dirty="0"/>
              <a:t>= </a:t>
            </a:r>
            <a:r>
              <a:rPr lang="en-US" sz="2000" dirty="0" smtClean="0"/>
              <a:t>S</a:t>
            </a:r>
            <a:r>
              <a:rPr lang="en-US" sz="2000" baseline="-25000" dirty="0" smtClean="0"/>
              <a:t>2 </a:t>
            </a:r>
            <a:r>
              <a:rPr lang="en-US" sz="2000" dirty="0"/>
              <a:t>+ 50000 + </a:t>
            </a:r>
            <a:r>
              <a:rPr lang="en-US" sz="2000" dirty="0" smtClean="0"/>
              <a:t>0.03S</a:t>
            </a:r>
            <a:r>
              <a:rPr lang="en-US" sz="2000" baseline="-25000" dirty="0" smtClean="0"/>
              <a:t>2</a:t>
            </a:r>
            <a:r>
              <a:rPr lang="en-US" sz="2000" dirty="0" smtClean="0"/>
              <a:t> = </a:t>
            </a:r>
            <a:r>
              <a:rPr lang="en-US" sz="2000" baseline="-25000" dirty="0" smtClean="0"/>
              <a:t> </a:t>
            </a:r>
            <a:r>
              <a:rPr lang="en-US" sz="2000" dirty="0" smtClean="0"/>
              <a:t>50000 </a:t>
            </a:r>
            <a:r>
              <a:rPr lang="en-US" sz="2000" dirty="0"/>
              <a:t>+ </a:t>
            </a:r>
            <a:r>
              <a:rPr lang="en-US" sz="2000" dirty="0" smtClean="0"/>
              <a:t>1.03S</a:t>
            </a:r>
            <a:r>
              <a:rPr lang="en-US" sz="2000" baseline="-25000" dirty="0"/>
              <a:t>2</a:t>
            </a:r>
            <a:endParaRPr lang="en-US" sz="2000" baseline="-25000" dirty="0" smtClean="0"/>
          </a:p>
          <a:p>
            <a:endParaRPr lang="en-US" sz="2000" baseline="-25000" dirty="0"/>
          </a:p>
          <a:p>
            <a:r>
              <a:rPr lang="en-US" sz="2000" dirty="0" smtClean="0"/>
              <a:t>Therefore recurrence relation is given by:</a:t>
            </a:r>
          </a:p>
          <a:p>
            <a:r>
              <a:rPr lang="en-US" sz="2000" dirty="0" smtClean="0"/>
              <a:t>   </a:t>
            </a:r>
            <a:r>
              <a:rPr lang="en-US" sz="2000" b="1" dirty="0" smtClean="0">
                <a:latin typeface="Arial Black" panose="020B0A04020102020204" pitchFamily="34" charset="0"/>
              </a:rPr>
              <a:t>S</a:t>
            </a:r>
            <a:r>
              <a:rPr lang="en-US" sz="2000" b="1" baseline="-25000" dirty="0" smtClean="0">
                <a:latin typeface="Arial Black" panose="020B0A04020102020204" pitchFamily="34" charset="0"/>
              </a:rPr>
              <a:t>n</a:t>
            </a:r>
            <a:r>
              <a:rPr lang="en-US" sz="2000" b="1" dirty="0" smtClean="0">
                <a:latin typeface="Arial Black" panose="020B0A04020102020204" pitchFamily="34" charset="0"/>
              </a:rPr>
              <a:t> = 50000 + 1.03S</a:t>
            </a:r>
            <a:r>
              <a:rPr lang="en-US" sz="2000" b="1" baseline="-25000" dirty="0" smtClean="0">
                <a:latin typeface="Arial Black" panose="020B0A04020102020204" pitchFamily="34" charset="0"/>
              </a:rPr>
              <a:t>n-1</a:t>
            </a:r>
            <a:r>
              <a:rPr lang="en-US" sz="2000" b="1" dirty="0" smtClean="0">
                <a:latin typeface="Arial Black" panose="020B0A04020102020204" pitchFamily="34" charset="0"/>
              </a:rPr>
              <a:t> </a:t>
            </a:r>
          </a:p>
          <a:p>
            <a:r>
              <a:rPr lang="en-US" sz="2000" b="1" dirty="0"/>
              <a:t>	</a:t>
            </a:r>
            <a:r>
              <a:rPr lang="en-US" sz="2000" dirty="0" smtClean="0"/>
              <a:t>= </a:t>
            </a:r>
            <a:r>
              <a:rPr lang="en-US" sz="2000" dirty="0"/>
              <a:t>50000 + 1</a:t>
            </a:r>
            <a:r>
              <a:rPr lang="en-US" sz="2000" dirty="0" smtClean="0"/>
              <a:t>.03[50000 </a:t>
            </a:r>
            <a:r>
              <a:rPr lang="en-US" sz="2000" dirty="0"/>
              <a:t>+ 1</a:t>
            </a:r>
            <a:r>
              <a:rPr lang="en-US" sz="2000" dirty="0" smtClean="0"/>
              <a:t>.03S</a:t>
            </a:r>
            <a:r>
              <a:rPr lang="en-US" sz="2000" baseline="-25000" dirty="0" smtClean="0"/>
              <a:t>n-2</a:t>
            </a:r>
            <a:r>
              <a:rPr lang="en-US" sz="2000" dirty="0" smtClean="0"/>
              <a:t>]</a:t>
            </a:r>
          </a:p>
          <a:p>
            <a:r>
              <a:rPr lang="en-US" sz="2000" dirty="0"/>
              <a:t>	</a:t>
            </a:r>
            <a:r>
              <a:rPr lang="en-US" sz="2000" dirty="0" smtClean="0"/>
              <a:t>=50000 + (1.03)50000 + (1.03)</a:t>
            </a:r>
            <a:r>
              <a:rPr lang="en-US" sz="2000" baseline="30000" dirty="0" smtClean="0"/>
              <a:t>2</a:t>
            </a:r>
            <a:r>
              <a:rPr lang="en-US" sz="2000" dirty="0" smtClean="0"/>
              <a:t>S</a:t>
            </a:r>
            <a:r>
              <a:rPr lang="en-US" sz="2000" baseline="-25000" dirty="0" smtClean="0"/>
              <a:t>n-2</a:t>
            </a:r>
          </a:p>
          <a:p>
            <a:r>
              <a:rPr lang="en-US" sz="2000" baseline="-25000" dirty="0"/>
              <a:t>	</a:t>
            </a:r>
            <a:r>
              <a:rPr lang="en-US" sz="2000" dirty="0" smtClean="0"/>
              <a:t>=50000 + (1.03)50000 </a:t>
            </a:r>
            <a:r>
              <a:rPr lang="en-US" sz="2000" dirty="0"/>
              <a:t>+ </a:t>
            </a:r>
            <a:r>
              <a:rPr lang="en-US" sz="2000" dirty="0" smtClean="0"/>
              <a:t>(</a:t>
            </a:r>
            <a:r>
              <a:rPr lang="en-US" sz="2000" dirty="0"/>
              <a:t>1</a:t>
            </a:r>
            <a:r>
              <a:rPr lang="en-US" sz="2000" dirty="0" smtClean="0"/>
              <a:t>.03)</a:t>
            </a:r>
            <a:r>
              <a:rPr lang="en-US" sz="2000" baseline="30000" dirty="0" smtClean="0"/>
              <a:t>2</a:t>
            </a:r>
            <a:r>
              <a:rPr lang="en-US" sz="2000" dirty="0" smtClean="0"/>
              <a:t>[50000 </a:t>
            </a:r>
            <a:r>
              <a:rPr lang="en-US" sz="2000" dirty="0"/>
              <a:t>+ 1</a:t>
            </a:r>
            <a:r>
              <a:rPr lang="en-US" sz="2000" dirty="0" smtClean="0"/>
              <a:t>.03S</a:t>
            </a:r>
            <a:r>
              <a:rPr lang="en-US" sz="2000" baseline="-25000" dirty="0" smtClean="0"/>
              <a:t>n-3</a:t>
            </a:r>
            <a:r>
              <a:rPr lang="en-US" sz="2000" dirty="0" smtClean="0"/>
              <a:t>]</a:t>
            </a:r>
          </a:p>
          <a:p>
            <a:r>
              <a:rPr lang="en-US" sz="2000" dirty="0"/>
              <a:t>	</a:t>
            </a:r>
            <a:r>
              <a:rPr lang="en-US" sz="2000" dirty="0" smtClean="0"/>
              <a:t>=50000 + (1.03)50000 </a:t>
            </a:r>
            <a:r>
              <a:rPr lang="en-US" sz="2000" dirty="0"/>
              <a:t>+ </a:t>
            </a:r>
            <a:r>
              <a:rPr lang="en-US" sz="2000" dirty="0" smtClean="0"/>
              <a:t>(</a:t>
            </a:r>
            <a:r>
              <a:rPr lang="en-US" sz="2000" dirty="0"/>
              <a:t>1</a:t>
            </a:r>
            <a:r>
              <a:rPr lang="en-US" sz="2000" dirty="0" smtClean="0"/>
              <a:t>.03)</a:t>
            </a:r>
            <a:r>
              <a:rPr lang="en-US" sz="2000" baseline="30000" dirty="0" smtClean="0"/>
              <a:t>2</a:t>
            </a:r>
            <a:r>
              <a:rPr lang="en-US" sz="2000" dirty="0" smtClean="0"/>
              <a:t>50000 + (</a:t>
            </a:r>
            <a:r>
              <a:rPr lang="en-US" sz="2000" dirty="0"/>
              <a:t>1</a:t>
            </a:r>
            <a:r>
              <a:rPr lang="en-US" sz="2000" dirty="0" smtClean="0"/>
              <a:t>.03)</a:t>
            </a:r>
            <a:r>
              <a:rPr lang="en-US" sz="2000" baseline="30000" dirty="0" smtClean="0"/>
              <a:t>3</a:t>
            </a:r>
            <a:r>
              <a:rPr lang="en-US" sz="2000" dirty="0" smtClean="0"/>
              <a:t>S</a:t>
            </a:r>
            <a:r>
              <a:rPr lang="en-US" sz="2000" baseline="-25000" dirty="0" smtClean="0"/>
              <a:t>n-3</a:t>
            </a:r>
          </a:p>
          <a:p>
            <a:r>
              <a:rPr lang="en-US" sz="2000" baseline="-25000" dirty="0"/>
              <a:t>	</a:t>
            </a:r>
            <a:r>
              <a:rPr lang="en-US" sz="2000" baseline="-25000" dirty="0" smtClean="0"/>
              <a:t>			</a:t>
            </a:r>
            <a:r>
              <a:rPr lang="en-US" sz="2000" dirty="0" smtClean="0"/>
              <a:t>.</a:t>
            </a:r>
          </a:p>
          <a:p>
            <a:r>
              <a:rPr lang="en-US" sz="2000" dirty="0"/>
              <a:t>	</a:t>
            </a:r>
            <a:r>
              <a:rPr lang="en-US" sz="2000" dirty="0" smtClean="0"/>
              <a:t>			.</a:t>
            </a:r>
          </a:p>
          <a:p>
            <a:r>
              <a:rPr lang="en-US" sz="2000" dirty="0"/>
              <a:t>	</a:t>
            </a:r>
            <a:r>
              <a:rPr lang="en-US" sz="2000" dirty="0" smtClean="0"/>
              <a:t>=50000 + (1.03)50000 </a:t>
            </a:r>
            <a:r>
              <a:rPr lang="en-US" sz="2000" dirty="0"/>
              <a:t>+ </a:t>
            </a:r>
            <a:r>
              <a:rPr lang="en-US" sz="2000" dirty="0" smtClean="0"/>
              <a:t>(</a:t>
            </a:r>
            <a:r>
              <a:rPr lang="en-US" sz="2000" dirty="0"/>
              <a:t>1</a:t>
            </a:r>
            <a:r>
              <a:rPr lang="en-US" sz="2000" dirty="0" smtClean="0"/>
              <a:t>.03)</a:t>
            </a:r>
            <a:r>
              <a:rPr lang="en-US" sz="2000" baseline="30000" dirty="0" smtClean="0"/>
              <a:t>2</a:t>
            </a:r>
            <a:r>
              <a:rPr lang="en-US" sz="2000" dirty="0" smtClean="0"/>
              <a:t>50000 </a:t>
            </a:r>
            <a:r>
              <a:rPr lang="en-US" sz="2000" dirty="0"/>
              <a:t>+ </a:t>
            </a:r>
            <a:r>
              <a:rPr lang="en-US" sz="2000" dirty="0" smtClean="0"/>
              <a:t>(</a:t>
            </a:r>
            <a:r>
              <a:rPr lang="en-US" sz="2000" dirty="0"/>
              <a:t>1</a:t>
            </a:r>
            <a:r>
              <a:rPr lang="en-US" sz="2000" dirty="0" smtClean="0"/>
              <a:t>.03)</a:t>
            </a:r>
            <a:r>
              <a:rPr lang="en-US" sz="2000" baseline="30000" dirty="0" smtClean="0"/>
              <a:t>3</a:t>
            </a:r>
            <a:r>
              <a:rPr lang="en-US" sz="2000" dirty="0" smtClean="0"/>
              <a:t>50000 + …….+ (</a:t>
            </a:r>
            <a:r>
              <a:rPr lang="en-US" sz="2000" dirty="0"/>
              <a:t>1</a:t>
            </a:r>
            <a:r>
              <a:rPr lang="en-US" sz="2000" dirty="0" smtClean="0"/>
              <a:t>.03)</a:t>
            </a:r>
            <a:r>
              <a:rPr lang="en-US" sz="2000" baseline="30000" dirty="0" smtClean="0"/>
              <a:t>n-1</a:t>
            </a:r>
            <a:r>
              <a:rPr lang="en-US" sz="2000" dirty="0" smtClean="0"/>
              <a:t>50000 + (1.03)</a:t>
            </a:r>
            <a:r>
              <a:rPr lang="en-US" sz="2000" baseline="30000" dirty="0" smtClean="0"/>
              <a:t>n</a:t>
            </a:r>
            <a:r>
              <a:rPr lang="en-US" sz="2000" dirty="0" smtClean="0"/>
              <a:t> S</a:t>
            </a:r>
            <a:r>
              <a:rPr lang="en-US" sz="2000" baseline="-25000" dirty="0" smtClean="0"/>
              <a:t>0</a:t>
            </a:r>
            <a:endParaRPr lang="en-US" sz="2000" dirty="0"/>
          </a:p>
        </p:txBody>
      </p:sp>
    </p:spTree>
    <p:extLst>
      <p:ext uri="{BB962C8B-B14F-4D97-AF65-F5344CB8AC3E}">
        <p14:creationId xmlns:p14="http://schemas.microsoft.com/office/powerpoint/2010/main" val="427710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arn(inVertical)">
                                      <p:cBhvr>
                                        <p:cTn id="15" dur="500"/>
                                        <p:tgtEl>
                                          <p:spTgt spid="6">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arn(inVertical)">
                                      <p:cBhvr>
                                        <p:cTn id="18" dur="500"/>
                                        <p:tgtEl>
                                          <p:spTgt spid="6">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arn(inVertical)">
                                      <p:cBhvr>
                                        <p:cTn id="21" dur="500"/>
                                        <p:tgtEl>
                                          <p:spTgt spid="6">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barn(inVertical)">
                                      <p:cBhvr>
                                        <p:cTn id="24" dur="500"/>
                                        <p:tgtEl>
                                          <p:spTgt spid="6">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arn(inVertical)">
                                      <p:cBhvr>
                                        <p:cTn id="27" dur="500"/>
                                        <p:tgtEl>
                                          <p:spTgt spid="6">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barn(inVertical)">
                                      <p:cBhvr>
                                        <p:cTn id="30" dur="500"/>
                                        <p:tgtEl>
                                          <p:spTgt spid="6">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Effect transition="in" filter="barn(inVertical)">
                                      <p:cBhvr>
                                        <p:cTn id="35" dur="500"/>
                                        <p:tgtEl>
                                          <p:spTgt spid="6">
                                            <p:txEl>
                                              <p:pRg st="9" end="9"/>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6">
                                            <p:txEl>
                                              <p:pRg st="10" end="10"/>
                                            </p:txEl>
                                          </p:spTgt>
                                        </p:tgtEl>
                                        <p:attrNameLst>
                                          <p:attrName>style.visibility</p:attrName>
                                        </p:attrNameLst>
                                      </p:cBhvr>
                                      <p:to>
                                        <p:strVal val="visible"/>
                                      </p:to>
                                    </p:set>
                                    <p:animEffect transition="in" filter="barn(inVertical)">
                                      <p:cBhvr>
                                        <p:cTn id="38" dur="500"/>
                                        <p:tgtEl>
                                          <p:spTgt spid="6">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animEffect transition="in" filter="barn(inVertical)">
                                      <p:cBhvr>
                                        <p:cTn id="43" dur="500"/>
                                        <p:tgtEl>
                                          <p:spTgt spid="6">
                                            <p:txEl>
                                              <p:pRg st="11" end="11"/>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6">
                                            <p:txEl>
                                              <p:pRg st="12" end="12"/>
                                            </p:txEl>
                                          </p:spTgt>
                                        </p:tgtEl>
                                        <p:attrNameLst>
                                          <p:attrName>style.visibility</p:attrName>
                                        </p:attrNameLst>
                                      </p:cBhvr>
                                      <p:to>
                                        <p:strVal val="visible"/>
                                      </p:to>
                                    </p:set>
                                    <p:animEffect transition="in" filter="barn(inVertical)">
                                      <p:cBhvr>
                                        <p:cTn id="46" dur="500"/>
                                        <p:tgtEl>
                                          <p:spTgt spid="6">
                                            <p:txEl>
                                              <p:pRg st="12" end="12"/>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animEffect transition="in" filter="barn(inVertical)">
                                      <p:cBhvr>
                                        <p:cTn id="49" dur="500"/>
                                        <p:tgtEl>
                                          <p:spTgt spid="6">
                                            <p:txEl>
                                              <p:pRg st="13" end="13"/>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6">
                                            <p:txEl>
                                              <p:pRg st="14" end="14"/>
                                            </p:txEl>
                                          </p:spTgt>
                                        </p:tgtEl>
                                        <p:attrNameLst>
                                          <p:attrName>style.visibility</p:attrName>
                                        </p:attrNameLst>
                                      </p:cBhvr>
                                      <p:to>
                                        <p:strVal val="visible"/>
                                      </p:to>
                                    </p:set>
                                    <p:animEffect transition="in" filter="barn(inVertical)">
                                      <p:cBhvr>
                                        <p:cTn id="52" dur="500"/>
                                        <p:tgtEl>
                                          <p:spTgt spid="6">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6">
                                            <p:txEl>
                                              <p:pRg st="17" end="17"/>
                                            </p:txEl>
                                          </p:spTgt>
                                        </p:tgtEl>
                                        <p:attrNameLst>
                                          <p:attrName>style.visibility</p:attrName>
                                        </p:attrNameLst>
                                      </p:cBhvr>
                                      <p:to>
                                        <p:strVal val="visible"/>
                                      </p:to>
                                    </p:set>
                                    <p:animEffect transition="in" filter="barn(inVertical)">
                                      <p:cBhvr>
                                        <p:cTn id="5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1104181" y="198408"/>
                <a:ext cx="10731261" cy="6685100"/>
              </a:xfrm>
              <a:prstGeom prst="rect">
                <a:avLst/>
              </a:prstGeom>
              <a:noFill/>
            </p:spPr>
            <p:txBody>
              <a:bodyPr wrap="square" rtlCol="0">
                <a:spAutoFit/>
              </a:bodyPr>
              <a:lstStyle/>
              <a:p>
                <a:r>
                  <a:rPr lang="en-US" sz="2000" dirty="0" smtClean="0"/>
                  <a:t>.</a:t>
                </a:r>
              </a:p>
              <a:p>
                <a:r>
                  <a:rPr lang="en-US" sz="2000" dirty="0"/>
                  <a:t>	</a:t>
                </a:r>
                <a:r>
                  <a:rPr lang="en-US" sz="2000" dirty="0" smtClean="0"/>
                  <a:t>=50000 + (1.03)50000 </a:t>
                </a:r>
                <a:r>
                  <a:rPr lang="en-US" sz="2000" dirty="0"/>
                  <a:t>+ </a:t>
                </a:r>
                <a:r>
                  <a:rPr lang="en-US" sz="2000" dirty="0" smtClean="0"/>
                  <a:t>(1.03)</a:t>
                </a:r>
                <a:r>
                  <a:rPr lang="en-US" sz="2000" baseline="30000" dirty="0" smtClean="0"/>
                  <a:t>2</a:t>
                </a:r>
                <a:r>
                  <a:rPr lang="en-US" sz="2000" dirty="0" smtClean="0"/>
                  <a:t>50000 </a:t>
                </a:r>
                <a:r>
                  <a:rPr lang="en-US" sz="2000" dirty="0"/>
                  <a:t>+ </a:t>
                </a:r>
                <a:r>
                  <a:rPr lang="en-US" sz="2000" dirty="0" smtClean="0"/>
                  <a:t>(</a:t>
                </a:r>
                <a:r>
                  <a:rPr lang="en-US" sz="2000" dirty="0"/>
                  <a:t>1</a:t>
                </a:r>
                <a:r>
                  <a:rPr lang="en-US" sz="2000" dirty="0" smtClean="0"/>
                  <a:t>.03)</a:t>
                </a:r>
                <a:r>
                  <a:rPr lang="en-US" sz="2000" baseline="30000" dirty="0" smtClean="0"/>
                  <a:t>3</a:t>
                </a:r>
                <a:r>
                  <a:rPr lang="en-US" sz="2000" dirty="0" smtClean="0"/>
                  <a:t>50000 + …….+ (</a:t>
                </a:r>
                <a:r>
                  <a:rPr lang="en-US" sz="2000" dirty="0"/>
                  <a:t>1</a:t>
                </a:r>
                <a:r>
                  <a:rPr lang="en-US" sz="2000" dirty="0" smtClean="0"/>
                  <a:t>.03)</a:t>
                </a:r>
                <a:r>
                  <a:rPr lang="en-US" sz="2000" baseline="30000" dirty="0" smtClean="0"/>
                  <a:t>n-1</a:t>
                </a:r>
                <a:r>
                  <a:rPr lang="en-US" sz="2000" dirty="0" smtClean="0"/>
                  <a:t>50000 + (1.03)</a:t>
                </a:r>
                <a:r>
                  <a:rPr lang="en-US" sz="2000" baseline="30000" dirty="0" smtClean="0"/>
                  <a:t>n</a:t>
                </a:r>
                <a:r>
                  <a:rPr lang="en-US" sz="2000" dirty="0" smtClean="0"/>
                  <a:t> S</a:t>
                </a:r>
                <a:r>
                  <a:rPr lang="en-US" sz="2000" baseline="-25000" dirty="0" smtClean="0"/>
                  <a:t>0</a:t>
                </a:r>
              </a:p>
              <a:p>
                <a:r>
                  <a:rPr lang="en-US" sz="2000" baseline="-25000" dirty="0"/>
                  <a:t>	</a:t>
                </a:r>
                <a:r>
                  <a:rPr lang="en-US" sz="2000" dirty="0" smtClean="0"/>
                  <a:t>=[</a:t>
                </a:r>
                <a:r>
                  <a:rPr lang="en-US" sz="2000" dirty="0"/>
                  <a:t>50000 + </a:t>
                </a:r>
                <a:r>
                  <a:rPr lang="en-US" sz="2000" dirty="0" smtClean="0"/>
                  <a:t>(1.03)50000 </a:t>
                </a:r>
                <a:r>
                  <a:rPr lang="en-US" sz="2000" dirty="0"/>
                  <a:t>+ </a:t>
                </a:r>
                <a:r>
                  <a:rPr lang="en-US" sz="2000" dirty="0" smtClean="0"/>
                  <a:t>(1.03)</a:t>
                </a:r>
                <a:r>
                  <a:rPr lang="en-US" sz="2000" baseline="30000" dirty="0" smtClean="0"/>
                  <a:t>2</a:t>
                </a:r>
                <a:r>
                  <a:rPr lang="en-US" sz="2000" dirty="0" smtClean="0"/>
                  <a:t>50000 </a:t>
                </a:r>
                <a:r>
                  <a:rPr lang="en-US" sz="2000" dirty="0"/>
                  <a:t>+ </a:t>
                </a:r>
                <a:r>
                  <a:rPr lang="en-US" sz="2000" dirty="0" smtClean="0"/>
                  <a:t>(1.03)</a:t>
                </a:r>
                <a:r>
                  <a:rPr lang="en-US" sz="2000" baseline="30000" dirty="0" smtClean="0"/>
                  <a:t>3</a:t>
                </a:r>
                <a:r>
                  <a:rPr lang="en-US" sz="2000" dirty="0" smtClean="0"/>
                  <a:t>50000 </a:t>
                </a:r>
                <a:r>
                  <a:rPr lang="en-US" sz="2000" dirty="0"/>
                  <a:t>+ …….+ </a:t>
                </a:r>
                <a:r>
                  <a:rPr lang="en-US" sz="2000" dirty="0" smtClean="0"/>
                  <a:t>(</a:t>
                </a:r>
                <a:r>
                  <a:rPr lang="en-US" sz="2000" dirty="0"/>
                  <a:t>1</a:t>
                </a:r>
                <a:r>
                  <a:rPr lang="en-US" sz="2000" dirty="0" smtClean="0"/>
                  <a:t>.03)</a:t>
                </a:r>
                <a:r>
                  <a:rPr lang="en-US" sz="2000" baseline="30000" dirty="0" smtClean="0"/>
                  <a:t>n-1</a:t>
                </a:r>
                <a:r>
                  <a:rPr lang="en-US" sz="2000" dirty="0" smtClean="0"/>
                  <a:t>50000] +  (1.03)</a:t>
                </a:r>
                <a:r>
                  <a:rPr lang="en-US" sz="2000" baseline="30000" dirty="0" smtClean="0"/>
                  <a:t>n</a:t>
                </a:r>
                <a:r>
                  <a:rPr lang="en-US" sz="2000" dirty="0" smtClean="0"/>
                  <a:t> </a:t>
                </a:r>
                <a:r>
                  <a:rPr lang="en-US" sz="2000" dirty="0"/>
                  <a:t>S</a:t>
                </a:r>
                <a:r>
                  <a:rPr lang="en-US" sz="2000" baseline="-25000" dirty="0"/>
                  <a:t>0</a:t>
                </a:r>
              </a:p>
              <a:p>
                <a:r>
                  <a:rPr lang="en-US" sz="2000" dirty="0" smtClean="0"/>
                  <a:t>	Using formula for Geometric Sequence,</a:t>
                </a:r>
              </a:p>
              <a:p>
                <a:r>
                  <a:rPr lang="en-US" sz="2000" dirty="0"/>
                  <a:t>	</a:t>
                </a:r>
                <a:r>
                  <a:rPr lang="en-US" sz="2000" dirty="0" smtClean="0"/>
                  <a:t>	</a:t>
                </a:r>
                <a:r>
                  <a:rPr lang="en-US" sz="2800" dirty="0" smtClean="0"/>
                  <a:t>					 </a:t>
                </a:r>
                <a:r>
                  <a:rPr lang="en-US" sz="2400" dirty="0"/>
                  <a:t> </a:t>
                </a:r>
                <a:r>
                  <a:rPr lang="en-US" sz="2400" dirty="0" smtClean="0"/>
                  <a:t> </a:t>
                </a:r>
                <a:r>
                  <a:rPr lang="en-US" sz="2800" baseline="-25000" dirty="0" smtClean="0"/>
                  <a:t>  </a:t>
                </a:r>
                <a:r>
                  <a:rPr lang="en-US" sz="2800" dirty="0" smtClean="0"/>
                  <a:t>=</a:t>
                </a:r>
                <a14:m>
                  <m:oMath xmlns:m="http://schemas.openxmlformats.org/officeDocument/2006/math">
                    <m:f>
                      <m:fPr>
                        <m:ctrlPr>
                          <a:rPr lang="en-US" sz="2800" i="1" smtClean="0">
                            <a:latin typeface="Cambria Math" panose="02040503050406030204" pitchFamily="18" charset="0"/>
                          </a:rPr>
                        </m:ctrlPr>
                      </m:fPr>
                      <m:num>
                        <m:r>
                          <a:rPr lang="en-US" sz="2800" i="1">
                            <a:latin typeface="Cambria Math" panose="02040503050406030204" pitchFamily="18" charset="0"/>
                          </a:rPr>
                          <m:t>𝑎</m:t>
                        </m:r>
                        <m:r>
                          <a:rPr lang="en-US" sz="2800" i="1">
                            <a:latin typeface="Cambria Math" panose="02040503050406030204" pitchFamily="18" charset="0"/>
                          </a:rPr>
                          <m:t>[</m:t>
                        </m:r>
                        <m:r>
                          <a:rPr lang="en-US" sz="2800" i="1">
                            <a:latin typeface="Cambria Math" panose="02040503050406030204" pitchFamily="18" charset="0"/>
                          </a:rPr>
                          <m:t>𝑟𝑛</m:t>
                        </m:r>
                        <m:r>
                          <a:rPr lang="en-US" sz="2800" i="1">
                            <a:latin typeface="Cambria Math" panose="02040503050406030204" pitchFamily="18" charset="0"/>
                          </a:rPr>
                          <m:t> −1]</m:t>
                        </m:r>
                      </m:num>
                      <m:den>
                        <m:r>
                          <a:rPr lang="en-US" sz="2800" i="1">
                            <a:latin typeface="Cambria Math" panose="02040503050406030204" pitchFamily="18" charset="0"/>
                          </a:rPr>
                          <m:t>𝑟</m:t>
                        </m:r>
                        <m:r>
                          <a:rPr lang="en-US" sz="2800" i="1">
                            <a:latin typeface="Cambria Math" panose="02040503050406030204" pitchFamily="18" charset="0"/>
                          </a:rPr>
                          <m:t>−1</m:t>
                        </m:r>
                      </m:den>
                    </m:f>
                    <m:r>
                      <a:rPr lang="en-US" sz="2800" b="0" i="0" smtClean="0">
                        <a:latin typeface="Cambria Math" panose="02040503050406030204" pitchFamily="18" charset="0"/>
                      </a:rPr>
                      <m:t> </m:t>
                    </m:r>
                  </m:oMath>
                </a14:m>
                <a:r>
                  <a:rPr lang="en-US" sz="2000" dirty="0" smtClean="0"/>
                  <a:t>; Here common ratio(r) = 1.03, a=50000</a:t>
                </a:r>
              </a:p>
              <a:p>
                <a:r>
                  <a:rPr lang="en-US" sz="2000" dirty="0"/>
                  <a:t>	</a:t>
                </a:r>
                <a:r>
                  <a:rPr lang="en-US" sz="2000" dirty="0" smtClean="0"/>
                  <a:t>						</a:t>
                </a:r>
                <a:r>
                  <a:rPr lang="en-US" sz="2000" dirty="0"/>
                  <a:t> </a:t>
                </a:r>
                <a:r>
                  <a:rPr lang="en-US" sz="2000" dirty="0" smtClean="0"/>
                  <a:t>      </a:t>
                </a:r>
                <a:r>
                  <a:rPr lang="en-US" sz="2800" dirty="0" smtClean="0"/>
                  <a:t>=</a:t>
                </a:r>
                <a14:m>
                  <m:oMath xmlns:m="http://schemas.openxmlformats.org/officeDocument/2006/math">
                    <m:r>
                      <a:rPr lang="en-US" sz="2800">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50000[</m:t>
                        </m:r>
                        <m:r>
                          <a:rPr lang="en-US" sz="2800" b="0" i="1" smtClean="0">
                            <a:latin typeface="Cambria Math" panose="02040503050406030204" pitchFamily="18" charset="0"/>
                          </a:rPr>
                          <m:t>1</m:t>
                        </m:r>
                        <m:r>
                          <a:rPr lang="en-US" sz="2800" i="1">
                            <a:latin typeface="Cambria Math" panose="02040503050406030204" pitchFamily="18" charset="0"/>
                          </a:rPr>
                          <m:t>.03</m:t>
                        </m:r>
                        <m:r>
                          <a:rPr lang="en-US" sz="2800" i="1" baseline="30000">
                            <a:latin typeface="Cambria Math" panose="02040503050406030204" pitchFamily="18" charset="0"/>
                          </a:rPr>
                          <m:t>𝑛</m:t>
                        </m:r>
                        <m:r>
                          <a:rPr lang="en-US" sz="2800" i="1">
                            <a:latin typeface="Cambria Math" panose="02040503050406030204" pitchFamily="18" charset="0"/>
                          </a:rPr>
                          <m:t> −1]</m:t>
                        </m:r>
                      </m:num>
                      <m:den>
                        <m:r>
                          <a:rPr lang="en-US" sz="2800" b="0" i="1" smtClean="0">
                            <a:latin typeface="Cambria Math" panose="02040503050406030204" pitchFamily="18" charset="0"/>
                          </a:rPr>
                          <m:t>1</m:t>
                        </m:r>
                        <m:r>
                          <a:rPr lang="en-US" sz="2800" i="1">
                            <a:latin typeface="Cambria Math" panose="02040503050406030204" pitchFamily="18" charset="0"/>
                          </a:rPr>
                          <m:t>.03−1</m:t>
                        </m:r>
                      </m:den>
                    </m:f>
                  </m:oMath>
                </a14:m>
                <a:endParaRPr lang="en-US" sz="2800" dirty="0" smtClean="0"/>
              </a:p>
              <a:p>
                <a:r>
                  <a:rPr lang="en-US" sz="2800" dirty="0"/>
                  <a:t>	</a:t>
                </a:r>
                <a:r>
                  <a:rPr lang="en-US" sz="2800" dirty="0" smtClean="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50000[</m:t>
                        </m:r>
                        <m:r>
                          <a:rPr lang="en-US" sz="2800" b="0" i="1" smtClean="0">
                            <a:latin typeface="Cambria Math" panose="02040503050406030204" pitchFamily="18" charset="0"/>
                          </a:rPr>
                          <m:t>1</m:t>
                        </m:r>
                        <m:r>
                          <a:rPr lang="en-US" sz="2800" i="1">
                            <a:latin typeface="Cambria Math" panose="02040503050406030204" pitchFamily="18" charset="0"/>
                          </a:rPr>
                          <m:t>.03</m:t>
                        </m:r>
                        <m:r>
                          <a:rPr lang="en-US" sz="2800" i="1" baseline="30000">
                            <a:latin typeface="Cambria Math" panose="02040503050406030204" pitchFamily="18" charset="0"/>
                          </a:rPr>
                          <m:t>𝑛</m:t>
                        </m:r>
                        <m:r>
                          <a:rPr lang="en-US" sz="2800" i="1">
                            <a:latin typeface="Cambria Math" panose="02040503050406030204" pitchFamily="18" charset="0"/>
                          </a:rPr>
                          <m:t> −1]</m:t>
                        </m:r>
                      </m:num>
                      <m:den>
                        <m:r>
                          <a:rPr lang="en-US" sz="2800" b="0" i="1" smtClean="0">
                            <a:latin typeface="Cambria Math" panose="02040503050406030204" pitchFamily="18" charset="0"/>
                          </a:rPr>
                          <m:t>0.03</m:t>
                        </m:r>
                      </m:den>
                    </m:f>
                  </m:oMath>
                </a14:m>
                <a:endParaRPr lang="en-US" sz="2000" dirty="0" smtClean="0"/>
              </a:p>
              <a:p>
                <a:r>
                  <a:rPr lang="en-US" sz="2000" dirty="0" smtClean="0"/>
                  <a:t>Therefore,</a:t>
                </a:r>
              </a:p>
              <a:p>
                <a:r>
                  <a:rPr lang="en-US" sz="2000" dirty="0" smtClean="0"/>
                  <a:t>		</a:t>
                </a:r>
                <a:r>
                  <a:rPr lang="en-US" sz="2000" b="1" dirty="0" smtClean="0"/>
                  <a:t>S</a:t>
                </a:r>
                <a:r>
                  <a:rPr lang="en-US" sz="2000" b="1" baseline="-25000" dirty="0" smtClean="0"/>
                  <a:t>n</a:t>
                </a:r>
                <a:r>
                  <a:rPr lang="en-US" sz="2000" b="1" dirty="0" smtClean="0"/>
                  <a:t> = </a:t>
                </a:r>
                <a14:m>
                  <m:oMath xmlns:m="http://schemas.openxmlformats.org/officeDocument/2006/math">
                    <m:f>
                      <m:fPr>
                        <m:ctrlPr>
                          <a:rPr lang="en-US" sz="2400" b="1" i="1">
                            <a:latin typeface="Cambria Math" panose="02040503050406030204" pitchFamily="18" charset="0"/>
                          </a:rPr>
                        </m:ctrlPr>
                      </m:fPr>
                      <m:num>
                        <m:r>
                          <a:rPr lang="en-US" sz="2400" b="1" i="1">
                            <a:latin typeface="Cambria Math" panose="02040503050406030204" pitchFamily="18" charset="0"/>
                          </a:rPr>
                          <m:t>𝟓𝟎𝟎𝟎𝟎</m:t>
                        </m:r>
                        <m:r>
                          <a:rPr lang="en-US" sz="2400" b="1" i="1">
                            <a:latin typeface="Cambria Math" panose="02040503050406030204" pitchFamily="18" charset="0"/>
                          </a:rPr>
                          <m:t>[</m:t>
                        </m:r>
                        <m:r>
                          <a:rPr lang="en-US" sz="2400" b="1" i="1" smtClean="0">
                            <a:latin typeface="Cambria Math" panose="02040503050406030204" pitchFamily="18" charset="0"/>
                          </a:rPr>
                          <m:t>𝟏</m:t>
                        </m:r>
                        <m:r>
                          <a:rPr lang="en-US" sz="2400" b="1" i="1">
                            <a:latin typeface="Cambria Math" panose="02040503050406030204" pitchFamily="18" charset="0"/>
                          </a:rPr>
                          <m:t>.</m:t>
                        </m:r>
                        <m:r>
                          <a:rPr lang="en-US" sz="2400" b="1" i="1">
                            <a:latin typeface="Cambria Math" panose="02040503050406030204" pitchFamily="18" charset="0"/>
                          </a:rPr>
                          <m:t>𝟎𝟑</m:t>
                        </m:r>
                        <m:r>
                          <a:rPr lang="en-US" sz="2400" b="1" i="1" baseline="30000">
                            <a:latin typeface="Cambria Math" panose="02040503050406030204" pitchFamily="18" charset="0"/>
                          </a:rPr>
                          <m:t>𝒏</m:t>
                        </m:r>
                        <m:r>
                          <a:rPr lang="en-US" sz="2400" b="1" i="1">
                            <a:latin typeface="Cambria Math" panose="02040503050406030204" pitchFamily="18" charset="0"/>
                          </a:rPr>
                          <m:t> −</m:t>
                        </m:r>
                        <m:r>
                          <a:rPr lang="en-US" sz="2400" b="1" i="1">
                            <a:latin typeface="Cambria Math" panose="02040503050406030204" pitchFamily="18" charset="0"/>
                          </a:rPr>
                          <m:t>𝟏</m:t>
                        </m:r>
                        <m:r>
                          <a:rPr lang="en-US" sz="2400" b="1" i="1">
                            <a:latin typeface="Cambria Math" panose="02040503050406030204" pitchFamily="18" charset="0"/>
                          </a:rPr>
                          <m:t>]</m:t>
                        </m:r>
                      </m:num>
                      <m:den>
                        <m:r>
                          <a:rPr lang="en-US" sz="2400" b="1" i="1">
                            <a:latin typeface="Cambria Math" panose="02040503050406030204" pitchFamily="18" charset="0"/>
                          </a:rPr>
                          <m:t>𝟎</m:t>
                        </m:r>
                        <m:r>
                          <a:rPr lang="en-US" sz="2400" b="1" i="1">
                            <a:latin typeface="Cambria Math" panose="02040503050406030204" pitchFamily="18" charset="0"/>
                          </a:rPr>
                          <m:t>.</m:t>
                        </m:r>
                        <m:r>
                          <a:rPr lang="en-US" sz="2400" b="1" i="1" smtClean="0">
                            <a:latin typeface="Cambria Math" panose="02040503050406030204" pitchFamily="18" charset="0"/>
                          </a:rPr>
                          <m:t>𝟎𝟑</m:t>
                        </m:r>
                      </m:den>
                    </m:f>
                  </m:oMath>
                </a14:m>
                <a:r>
                  <a:rPr lang="en-US" sz="2000" b="1" dirty="0" smtClean="0"/>
                  <a:t> + (1.03)</a:t>
                </a:r>
                <a:r>
                  <a:rPr lang="en-US" sz="2000" b="1" baseline="30000" dirty="0" smtClean="0"/>
                  <a:t>n</a:t>
                </a:r>
                <a:r>
                  <a:rPr lang="en-US" sz="2000" b="1" dirty="0" smtClean="0"/>
                  <a:t> S</a:t>
                </a:r>
                <a:r>
                  <a:rPr lang="en-US" sz="2000" b="1" baseline="-25000" dirty="0" smtClean="0"/>
                  <a:t>0 </a:t>
                </a:r>
                <a:r>
                  <a:rPr lang="en-US" sz="2000" b="1" baseline="-25000" dirty="0"/>
                  <a:t> </a:t>
                </a:r>
                <a:r>
                  <a:rPr lang="en-US" sz="2000" b="1" dirty="0" smtClean="0"/>
                  <a:t>is the required solution.</a:t>
                </a:r>
              </a:p>
              <a:p>
                <a:endParaRPr lang="en-US" sz="2000" b="1" dirty="0"/>
              </a:p>
              <a:p>
                <a:r>
                  <a:rPr lang="en-US" sz="2000" dirty="0" smtClean="0"/>
                  <a:t>Now , The salary of the employee in 2029 is:</a:t>
                </a:r>
              </a:p>
              <a:p>
                <a:r>
                  <a:rPr lang="en-US" sz="2000" dirty="0"/>
                  <a:t>	</a:t>
                </a:r>
                <a:r>
                  <a:rPr lang="en-US" sz="2000" dirty="0" smtClean="0"/>
                  <a:t>	S</a:t>
                </a:r>
                <a:r>
                  <a:rPr lang="en-US" sz="2000" baseline="-25000" dirty="0" smtClean="0"/>
                  <a:t>10</a:t>
                </a:r>
                <a:r>
                  <a:rPr lang="en-US" sz="2000" dirty="0" smtClean="0"/>
                  <a:t> </a:t>
                </a:r>
                <a:r>
                  <a:rPr lang="en-US" sz="2400" b="1" dirty="0" smtClean="0"/>
                  <a:t>= </a:t>
                </a:r>
                <a14:m>
                  <m:oMath xmlns:m="http://schemas.openxmlformats.org/officeDocument/2006/math">
                    <m:f>
                      <m:fPr>
                        <m:ctrlPr>
                          <a:rPr lang="en-US" sz="2400" b="1" i="1">
                            <a:latin typeface="Cambria Math" panose="02040503050406030204" pitchFamily="18" charset="0"/>
                          </a:rPr>
                        </m:ctrlPr>
                      </m:fPr>
                      <m:num>
                        <m:r>
                          <a:rPr lang="en-US" sz="2400" b="1" i="1">
                            <a:latin typeface="Cambria Math" panose="02040503050406030204" pitchFamily="18" charset="0"/>
                          </a:rPr>
                          <m:t>𝟓𝟎𝟎𝟎𝟎</m:t>
                        </m:r>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r>
                          <a:rPr lang="en-US" sz="2400" b="1" i="1">
                            <a:latin typeface="Cambria Math" panose="02040503050406030204" pitchFamily="18" charset="0"/>
                          </a:rPr>
                          <m:t>𝟎𝟑𝟏𝟎</m:t>
                        </m:r>
                        <m:r>
                          <a:rPr lang="en-US" sz="2400" b="1" i="1">
                            <a:latin typeface="Cambria Math" panose="02040503050406030204" pitchFamily="18" charset="0"/>
                          </a:rPr>
                          <m:t> −</m:t>
                        </m:r>
                        <m:r>
                          <a:rPr lang="en-US" sz="2400" b="1" i="1">
                            <a:latin typeface="Cambria Math" panose="02040503050406030204" pitchFamily="18" charset="0"/>
                          </a:rPr>
                          <m:t>𝟏</m:t>
                        </m:r>
                        <m:r>
                          <a:rPr lang="en-US" sz="2400" b="1" i="1">
                            <a:latin typeface="Cambria Math" panose="02040503050406030204" pitchFamily="18" charset="0"/>
                          </a:rPr>
                          <m:t>]</m:t>
                        </m:r>
                      </m:num>
                      <m:den>
                        <m:r>
                          <a:rPr lang="en-US" sz="2400" b="1" i="1">
                            <a:latin typeface="Cambria Math" panose="02040503050406030204" pitchFamily="18" charset="0"/>
                          </a:rPr>
                          <m:t>𝟎</m:t>
                        </m:r>
                        <m:r>
                          <a:rPr lang="en-US" sz="2400" b="1" i="1">
                            <a:latin typeface="Cambria Math" panose="02040503050406030204" pitchFamily="18" charset="0"/>
                          </a:rPr>
                          <m:t>.</m:t>
                        </m:r>
                        <m:r>
                          <a:rPr lang="en-US" sz="2400" b="1" i="1">
                            <a:latin typeface="Cambria Math" panose="02040503050406030204" pitchFamily="18" charset="0"/>
                          </a:rPr>
                          <m:t>𝟎𝟑</m:t>
                        </m:r>
                      </m:den>
                    </m:f>
                  </m:oMath>
                </a14:m>
                <a:r>
                  <a:rPr lang="en-US" sz="2000" b="1" dirty="0"/>
                  <a:t> </a:t>
                </a:r>
                <a:r>
                  <a:rPr lang="en-US" b="1" dirty="0"/>
                  <a:t>+ (</a:t>
                </a:r>
                <a:r>
                  <a:rPr lang="en-US" b="1" dirty="0" smtClean="0"/>
                  <a:t>1.03)</a:t>
                </a:r>
                <a:r>
                  <a:rPr lang="en-US" b="1" baseline="30000" dirty="0" smtClean="0"/>
                  <a:t>10</a:t>
                </a:r>
                <a:r>
                  <a:rPr lang="en-US" b="1" dirty="0" smtClean="0"/>
                  <a:t> S</a:t>
                </a:r>
                <a:r>
                  <a:rPr lang="en-US" b="1" baseline="-25000" dirty="0" smtClean="0"/>
                  <a:t>0</a:t>
                </a:r>
              </a:p>
              <a:p>
                <a:r>
                  <a:rPr lang="en-US" b="1" baseline="-25000" dirty="0"/>
                  <a:t>	</a:t>
                </a:r>
                <a:r>
                  <a:rPr lang="en-US" b="1" baseline="-25000" dirty="0" smtClean="0"/>
                  <a:t>		</a:t>
                </a:r>
                <a:r>
                  <a:rPr lang="en-US" sz="2000" b="1" baseline="-25000" dirty="0" smtClean="0"/>
                  <a:t>= </a:t>
                </a:r>
                <a14:m>
                  <m:oMath xmlns:m="http://schemas.openxmlformats.org/officeDocument/2006/math">
                    <m:f>
                      <m:fPr>
                        <m:ctrlPr>
                          <a:rPr lang="en-US" sz="2400" b="1" i="1">
                            <a:latin typeface="Cambria Math" panose="02040503050406030204" pitchFamily="18" charset="0"/>
                          </a:rPr>
                        </m:ctrlPr>
                      </m:fPr>
                      <m:num>
                        <m:r>
                          <a:rPr lang="en-US" sz="2400" b="1" i="1">
                            <a:latin typeface="Cambria Math" panose="02040503050406030204" pitchFamily="18" charset="0"/>
                          </a:rPr>
                          <m:t>𝟓𝟎𝟎𝟎𝟎</m:t>
                        </m:r>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r>
                          <a:rPr lang="en-US" sz="2400" b="1" i="1">
                            <a:latin typeface="Cambria Math" panose="02040503050406030204" pitchFamily="18" charset="0"/>
                          </a:rPr>
                          <m:t>𝟎𝟑𝟏𝟎</m:t>
                        </m:r>
                        <m:r>
                          <a:rPr lang="en-US" sz="2400" b="1" i="1">
                            <a:latin typeface="Cambria Math" panose="02040503050406030204" pitchFamily="18" charset="0"/>
                          </a:rPr>
                          <m:t> −</m:t>
                        </m:r>
                        <m:r>
                          <a:rPr lang="en-US" sz="2400" b="1" i="1">
                            <a:latin typeface="Cambria Math" panose="02040503050406030204" pitchFamily="18" charset="0"/>
                          </a:rPr>
                          <m:t>𝟏</m:t>
                        </m:r>
                        <m:r>
                          <a:rPr lang="en-US" sz="2400" b="1" i="1">
                            <a:latin typeface="Cambria Math" panose="02040503050406030204" pitchFamily="18" charset="0"/>
                          </a:rPr>
                          <m:t>]</m:t>
                        </m:r>
                      </m:num>
                      <m:den>
                        <m:r>
                          <a:rPr lang="en-US" sz="2400" b="1" i="1">
                            <a:latin typeface="Cambria Math" panose="02040503050406030204" pitchFamily="18" charset="0"/>
                          </a:rPr>
                          <m:t>𝟎</m:t>
                        </m:r>
                        <m:r>
                          <a:rPr lang="en-US" sz="2400" b="1" i="1">
                            <a:latin typeface="Cambria Math" panose="02040503050406030204" pitchFamily="18" charset="0"/>
                          </a:rPr>
                          <m:t>.</m:t>
                        </m:r>
                        <m:r>
                          <a:rPr lang="en-US" sz="2400" b="1" i="1">
                            <a:latin typeface="Cambria Math" panose="02040503050406030204" pitchFamily="18" charset="0"/>
                          </a:rPr>
                          <m:t>𝟎𝟑</m:t>
                        </m:r>
                      </m:den>
                    </m:f>
                  </m:oMath>
                </a14:m>
                <a:r>
                  <a:rPr lang="en-US" sz="2000" b="1" dirty="0"/>
                  <a:t> + (1.03)</a:t>
                </a:r>
                <a:r>
                  <a:rPr lang="en-US" sz="2000" b="1" baseline="30000" dirty="0"/>
                  <a:t>10</a:t>
                </a:r>
                <a:r>
                  <a:rPr lang="en-US" sz="2000" b="1" dirty="0"/>
                  <a:t> </a:t>
                </a:r>
                <a:r>
                  <a:rPr lang="en-US" sz="2000" b="1" dirty="0" smtClean="0"/>
                  <a:t>*750000</a:t>
                </a:r>
              </a:p>
              <a:p>
                <a:r>
                  <a:rPr lang="en-US" sz="2000" b="1" dirty="0"/>
                  <a:t>	</a:t>
                </a:r>
                <a:r>
                  <a:rPr lang="en-US" sz="2000" b="1" dirty="0" smtClean="0"/>
                  <a:t>		=</a:t>
                </a:r>
                <a:r>
                  <a:rPr lang="en-US" sz="2000" b="1" dirty="0" err="1" smtClean="0"/>
                  <a:t>Rs</a:t>
                </a:r>
                <a:r>
                  <a:rPr lang="en-US" sz="2000" b="1" dirty="0" smtClean="0"/>
                  <a:t>. 1,581,131.24</a:t>
                </a:r>
                <a:endParaRPr lang="en-US" sz="2000" dirty="0" smtClean="0"/>
              </a:p>
              <a:p>
                <a:endParaRPr lang="en-US" sz="2000" b="1" dirty="0"/>
              </a:p>
              <a:p>
                <a:endParaRPr lang="en-US" sz="200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1104181" y="198408"/>
                <a:ext cx="10731261" cy="6685100"/>
              </a:xfrm>
              <a:prstGeom prst="rect">
                <a:avLst/>
              </a:prstGeom>
              <a:blipFill>
                <a:blip r:embed="rId2"/>
                <a:stretch>
                  <a:fillRect l="-568" t="-547"/>
                </a:stretch>
              </a:blipFill>
            </p:spPr>
            <p:txBody>
              <a:bodyPr/>
              <a:lstStyle/>
              <a:p>
                <a:r>
                  <a:rPr lang="en-US">
                    <a:noFill/>
                  </a:rPr>
                  <a:t> </a:t>
                </a:r>
              </a:p>
            </p:txBody>
          </p:sp>
        </mc:Fallback>
      </mc:AlternateContent>
    </p:spTree>
    <p:extLst>
      <p:ext uri="{BB962C8B-B14F-4D97-AF65-F5344CB8AC3E}">
        <p14:creationId xmlns:p14="http://schemas.microsoft.com/office/powerpoint/2010/main" val="81262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arn(inVertical)">
                                      <p:cBhvr>
                                        <p:cTn id="10" dur="500"/>
                                        <p:tgtEl>
                                          <p:spTgt spid="6">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arn(inVertical)">
                                      <p:cBhvr>
                                        <p:cTn id="13" dur="500"/>
                                        <p:tgtEl>
                                          <p:spTgt spid="6">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barn(inVertical)">
                                      <p:cBhvr>
                                        <p:cTn id="16" dur="500"/>
                                        <p:tgtEl>
                                          <p:spTgt spid="6">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barn(inVertical)">
                                      <p:cBhvr>
                                        <p:cTn id="19" dur="500"/>
                                        <p:tgtEl>
                                          <p:spTgt spid="6">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barn(inVertical)">
                                      <p:cBhvr>
                                        <p:cTn id="25" dur="500"/>
                                        <p:tgtEl>
                                          <p:spTgt spid="6">
                                            <p:txEl>
                                              <p:pRg st="7" end="7"/>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barn(inVertical)">
                                      <p:cBhvr>
                                        <p:cTn id="28" dur="500"/>
                                        <p:tgtEl>
                                          <p:spTgt spid="6">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barn(inVertical)">
                                      <p:cBhvr>
                                        <p:cTn id="33" dur="500"/>
                                        <p:tgtEl>
                                          <p:spTgt spid="6">
                                            <p:txEl>
                                              <p:pRg st="10" end="10"/>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6">
                                            <p:txEl>
                                              <p:pRg st="11" end="11"/>
                                            </p:txEl>
                                          </p:spTgt>
                                        </p:tgtEl>
                                        <p:attrNameLst>
                                          <p:attrName>style.visibility</p:attrName>
                                        </p:attrNameLst>
                                      </p:cBhvr>
                                      <p:to>
                                        <p:strVal val="visible"/>
                                      </p:to>
                                    </p:set>
                                    <p:animEffect transition="in" filter="barn(inVertical)">
                                      <p:cBhvr>
                                        <p:cTn id="36" dur="500"/>
                                        <p:tgtEl>
                                          <p:spTgt spid="6">
                                            <p:txEl>
                                              <p:pRg st="11" end="11"/>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animEffect transition="in" filter="barn(inVertical)">
                                      <p:cBhvr>
                                        <p:cTn id="39" dur="500"/>
                                        <p:tgtEl>
                                          <p:spTgt spid="6">
                                            <p:txEl>
                                              <p:pRg st="12" end="12"/>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barn(inVertical)">
                                      <p:cBhvr>
                                        <p:cTn id="4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8263" y="1"/>
            <a:ext cx="9956295" cy="1716656"/>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50000"/>
              </a:lnSpc>
            </a:pPr>
            <a:r>
              <a:rPr lang="en-US" sz="6600" dirty="0" smtClean="0">
                <a:latin typeface="Algerian" panose="04020705040A02060702" pitchFamily="82" charset="0"/>
              </a:rPr>
              <a:t>Recurrence relations</a:t>
            </a:r>
            <a:endParaRPr lang="en-US" sz="6600" dirty="0">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
        <p:nvSpPr>
          <p:cNvPr id="2" name="TextBox 1"/>
          <p:cNvSpPr txBox="1"/>
          <p:nvPr/>
        </p:nvSpPr>
        <p:spPr>
          <a:xfrm>
            <a:off x="1647644" y="1522326"/>
            <a:ext cx="9074989" cy="4154984"/>
          </a:xfrm>
          <a:prstGeom prst="rect">
            <a:avLst/>
          </a:prstGeom>
          <a:noFill/>
        </p:spPr>
        <p:txBody>
          <a:bodyPr wrap="square" rtlCol="0">
            <a:spAutoFit/>
          </a:bodyPr>
          <a:lstStyle/>
          <a:p>
            <a:pPr marL="285750" indent="-285750">
              <a:buFont typeface="Arial" panose="020B0604020202020204" pitchFamily="34" charset="0"/>
              <a:buChar char="•"/>
            </a:pPr>
            <a:r>
              <a:rPr lang="en-US" sz="4400" dirty="0">
                <a:solidFill>
                  <a:srgbClr val="0070C0"/>
                </a:solidFill>
              </a:rPr>
              <a:t>Recursive Definition of Sequences. </a:t>
            </a:r>
            <a:endParaRPr lang="en-US" sz="4400" dirty="0" smtClean="0">
              <a:solidFill>
                <a:srgbClr val="0070C0"/>
              </a:solidFill>
            </a:endParaRPr>
          </a:p>
          <a:p>
            <a:endParaRPr lang="en-US" sz="4400" dirty="0" smtClean="0">
              <a:solidFill>
                <a:srgbClr val="0070C0"/>
              </a:solidFill>
            </a:endParaRPr>
          </a:p>
          <a:p>
            <a:pPr marL="285750" indent="-285750">
              <a:buFont typeface="Arial" panose="020B0604020202020204" pitchFamily="34" charset="0"/>
              <a:buChar char="•"/>
            </a:pPr>
            <a:r>
              <a:rPr lang="en-US" sz="4400" dirty="0" smtClean="0">
                <a:solidFill>
                  <a:srgbClr val="0070C0"/>
                </a:solidFill>
              </a:rPr>
              <a:t>Solution </a:t>
            </a:r>
            <a:r>
              <a:rPr lang="en-US" sz="4400" dirty="0">
                <a:solidFill>
                  <a:srgbClr val="0070C0"/>
                </a:solidFill>
              </a:rPr>
              <a:t>of Linear Recursive </a:t>
            </a:r>
            <a:r>
              <a:rPr lang="en-US" sz="4400" dirty="0" smtClean="0">
                <a:solidFill>
                  <a:srgbClr val="0070C0"/>
                </a:solidFill>
              </a:rPr>
              <a:t>Relation</a:t>
            </a:r>
          </a:p>
          <a:p>
            <a:endParaRPr lang="en-US" sz="4400" dirty="0" smtClean="0">
              <a:solidFill>
                <a:srgbClr val="0070C0"/>
              </a:solidFill>
            </a:endParaRPr>
          </a:p>
          <a:p>
            <a:pPr marL="285750" indent="-285750">
              <a:buFont typeface="Arial" panose="020B0604020202020204" pitchFamily="34" charset="0"/>
              <a:buChar char="•"/>
            </a:pPr>
            <a:r>
              <a:rPr lang="en-US" sz="4400" dirty="0" smtClean="0">
                <a:solidFill>
                  <a:srgbClr val="0070C0"/>
                </a:solidFill>
              </a:rPr>
              <a:t>Solution </a:t>
            </a:r>
            <a:r>
              <a:rPr lang="en-US" sz="4400" dirty="0">
                <a:solidFill>
                  <a:srgbClr val="0070C0"/>
                </a:solidFill>
              </a:rPr>
              <a:t>of Non-linear Recurrence Relation.</a:t>
            </a:r>
          </a:p>
        </p:txBody>
      </p:sp>
    </p:spTree>
    <p:extLst>
      <p:ext uri="{BB962C8B-B14F-4D97-AF65-F5344CB8AC3E}">
        <p14:creationId xmlns:p14="http://schemas.microsoft.com/office/powerpoint/2010/main" val="82722978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lstStyle/>
          <a:p>
            <a:r>
              <a:rPr lang="en-US" b="1" u="sng" dirty="0" smtClean="0">
                <a:solidFill>
                  <a:srgbClr val="FFC000"/>
                </a:solidFill>
              </a:rPr>
              <a:t>INTRODUCTION:</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TextBox 2"/>
          <p:cNvSpPr txBox="1"/>
          <p:nvPr/>
        </p:nvSpPr>
        <p:spPr>
          <a:xfrm>
            <a:off x="1293962" y="1466258"/>
            <a:ext cx="10032521" cy="5262979"/>
          </a:xfrm>
          <a:prstGeom prst="rect">
            <a:avLst/>
          </a:prstGeom>
          <a:noFill/>
        </p:spPr>
        <p:txBody>
          <a:bodyPr wrap="square" rtlCol="0">
            <a:spAutoFit/>
          </a:bodyPr>
          <a:lstStyle/>
          <a:p>
            <a:r>
              <a:rPr lang="en-US" sz="2000" dirty="0" smtClean="0"/>
              <a:t>Consider the following:</a:t>
            </a:r>
          </a:p>
          <a:p>
            <a:r>
              <a:rPr lang="en-US" sz="2000" dirty="0"/>
              <a:t>	</a:t>
            </a:r>
            <a:r>
              <a:rPr lang="en-US" sz="2000" dirty="0" smtClean="0"/>
              <a:t>a) Start with number 5</a:t>
            </a:r>
          </a:p>
          <a:p>
            <a:r>
              <a:rPr lang="en-US" sz="2000" dirty="0"/>
              <a:t>	</a:t>
            </a:r>
            <a:r>
              <a:rPr lang="en-US" sz="2000" dirty="0" smtClean="0"/>
              <a:t>b) Given any term , add 3 to get next term</a:t>
            </a:r>
          </a:p>
          <a:p>
            <a:r>
              <a:rPr lang="en-US" sz="2000" dirty="0" smtClean="0"/>
              <a:t>If we list the term using above rule then we obtain,</a:t>
            </a:r>
          </a:p>
          <a:p>
            <a:r>
              <a:rPr lang="en-US" sz="2000" dirty="0"/>
              <a:t>	</a:t>
            </a:r>
            <a:r>
              <a:rPr lang="en-US" sz="2000" dirty="0" smtClean="0"/>
              <a:t>5,    8,    11,     14,       17,   ……………-----------------------(</a:t>
            </a:r>
            <a:r>
              <a:rPr lang="en-US" sz="2000" dirty="0" err="1" smtClean="0"/>
              <a:t>i</a:t>
            </a:r>
            <a:r>
              <a:rPr lang="en-US" sz="2000" dirty="0" smtClean="0"/>
              <a:t>)</a:t>
            </a:r>
          </a:p>
          <a:p>
            <a:r>
              <a:rPr lang="en-US" sz="2000" dirty="0" smtClean="0"/>
              <a:t>If we denote (</a:t>
            </a:r>
            <a:r>
              <a:rPr lang="en-US" sz="2000" dirty="0" err="1" smtClean="0"/>
              <a:t>i</a:t>
            </a:r>
            <a:r>
              <a:rPr lang="en-US" sz="2000" dirty="0" smtClean="0"/>
              <a:t>) as a</a:t>
            </a:r>
            <a:r>
              <a:rPr lang="en-US" sz="2000" baseline="-25000" dirty="0" smtClean="0"/>
              <a:t>1</a:t>
            </a:r>
            <a:r>
              <a:rPr lang="en-US" sz="2000" dirty="0" smtClean="0"/>
              <a:t> , a</a:t>
            </a:r>
            <a:r>
              <a:rPr lang="en-US" sz="2000" baseline="-25000" dirty="0" smtClean="0"/>
              <a:t>2</a:t>
            </a:r>
            <a:r>
              <a:rPr lang="en-US" sz="2000" dirty="0" smtClean="0"/>
              <a:t> , a</a:t>
            </a:r>
            <a:r>
              <a:rPr lang="en-US" sz="2000" baseline="-25000" dirty="0" smtClean="0"/>
              <a:t>3</a:t>
            </a:r>
            <a:r>
              <a:rPr lang="en-US" sz="2000" dirty="0" smtClean="0"/>
              <a:t> , a</a:t>
            </a:r>
            <a:r>
              <a:rPr lang="en-US" sz="2000" baseline="-25000" dirty="0" smtClean="0"/>
              <a:t>4</a:t>
            </a:r>
            <a:r>
              <a:rPr lang="en-US" sz="2000" dirty="0" smtClean="0"/>
              <a:t> , …….., We may rephrase above instruction as:</a:t>
            </a:r>
          </a:p>
          <a:p>
            <a:r>
              <a:rPr lang="en-US" sz="2000" dirty="0"/>
              <a:t>	</a:t>
            </a:r>
            <a:endParaRPr lang="en-US" sz="2000" dirty="0" smtClean="0"/>
          </a:p>
          <a:p>
            <a:r>
              <a:rPr lang="en-US" sz="2000" dirty="0"/>
              <a:t>	</a:t>
            </a:r>
            <a:r>
              <a:rPr lang="en-US" sz="2000" dirty="0" smtClean="0"/>
              <a:t>			</a:t>
            </a:r>
            <a:r>
              <a:rPr lang="en-US" sz="3200" dirty="0" smtClean="0"/>
              <a:t>a</a:t>
            </a:r>
            <a:r>
              <a:rPr lang="en-US" sz="3200" baseline="-25000" dirty="0" smtClean="0"/>
              <a:t>n</a:t>
            </a:r>
            <a:r>
              <a:rPr lang="en-US" sz="3200" dirty="0" smtClean="0"/>
              <a:t> = a</a:t>
            </a:r>
            <a:r>
              <a:rPr lang="en-US" sz="3200" baseline="-25000" dirty="0" smtClean="0"/>
              <a:t>n – 1  </a:t>
            </a:r>
            <a:r>
              <a:rPr lang="en-US" sz="3200" dirty="0" smtClean="0"/>
              <a:t> + 1  ;  </a:t>
            </a:r>
            <a:r>
              <a:rPr lang="en-US" sz="2000" dirty="0" smtClean="0"/>
              <a:t>with initial condition, a</a:t>
            </a:r>
            <a:r>
              <a:rPr lang="en-US" sz="2000" baseline="-25000" dirty="0" smtClean="0"/>
              <a:t>1</a:t>
            </a:r>
            <a:r>
              <a:rPr lang="en-US" sz="2000" dirty="0" smtClean="0"/>
              <a:t> = 5, n≥2</a:t>
            </a:r>
          </a:p>
          <a:p>
            <a:endParaRPr lang="en-US" sz="2000" dirty="0"/>
          </a:p>
          <a:p>
            <a:endParaRPr lang="en-US" sz="2000" dirty="0" smtClean="0"/>
          </a:p>
          <a:p>
            <a:r>
              <a:rPr lang="en-US" sz="2000" dirty="0" smtClean="0"/>
              <a:t>		</a:t>
            </a:r>
            <a:r>
              <a:rPr lang="en-US" sz="3200" dirty="0" smtClean="0"/>
              <a:t>RECURRENCE RELATION</a:t>
            </a:r>
          </a:p>
          <a:p>
            <a:endParaRPr lang="en-US" sz="3200" dirty="0" smtClean="0"/>
          </a:p>
          <a:p>
            <a:r>
              <a:rPr lang="en-US" sz="2000" dirty="0" smtClean="0"/>
              <a:t>If a sequence can be expressed by an equation in terms of previous element then it is called the Recurrence Relation and the equation that satisfies the recurrence relation is called solution of recurrence relation.</a:t>
            </a:r>
          </a:p>
        </p:txBody>
      </p:sp>
      <p:sp>
        <p:nvSpPr>
          <p:cNvPr id="10" name="Left Brace 9"/>
          <p:cNvSpPr/>
          <p:nvPr/>
        </p:nvSpPr>
        <p:spPr>
          <a:xfrm rot="16200000">
            <a:off x="3965806" y="3142361"/>
            <a:ext cx="646981" cy="253223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2369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barn(inVertical)">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lstStyle/>
          <a:p>
            <a:r>
              <a:rPr lang="en-US" b="1" u="sng" dirty="0" smtClean="0">
                <a:solidFill>
                  <a:srgbClr val="FFC000"/>
                </a:solidFill>
              </a:rPr>
              <a:t>INTRODUCTION:</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TextBox 2"/>
          <p:cNvSpPr txBox="1"/>
          <p:nvPr/>
        </p:nvSpPr>
        <p:spPr>
          <a:xfrm>
            <a:off x="1147313" y="1156571"/>
            <a:ext cx="10567359" cy="5262979"/>
          </a:xfrm>
          <a:prstGeom prst="rect">
            <a:avLst/>
          </a:prstGeom>
          <a:noFill/>
        </p:spPr>
        <p:txBody>
          <a:bodyPr wrap="square" rtlCol="0">
            <a:spAutoFit/>
          </a:bodyPr>
          <a:lstStyle/>
          <a:p>
            <a:r>
              <a:rPr lang="en-US" sz="2000" dirty="0" smtClean="0"/>
              <a:t>								</a:t>
            </a:r>
            <a:r>
              <a:rPr lang="en-US" sz="2000" b="1" dirty="0" smtClean="0"/>
              <a:t>Fibonacci Sequence:</a:t>
            </a:r>
          </a:p>
          <a:p>
            <a:r>
              <a:rPr lang="en-US" sz="2000" dirty="0"/>
              <a:t>	</a:t>
            </a:r>
            <a:r>
              <a:rPr lang="en-US" sz="2000" dirty="0" smtClean="0"/>
              <a:t>		0, 1, 1, 2, 3, 5, 8, 13, 21, …………………………………</a:t>
            </a:r>
          </a:p>
          <a:p>
            <a:endParaRPr lang="en-US" sz="2000" dirty="0" smtClean="0"/>
          </a:p>
          <a:p>
            <a:r>
              <a:rPr lang="en-US" sz="2000" dirty="0" smtClean="0"/>
              <a:t>It can be generated by using following recurrence relation,</a:t>
            </a:r>
          </a:p>
          <a:p>
            <a:r>
              <a:rPr lang="en-US" sz="2000" dirty="0"/>
              <a:t>	</a:t>
            </a:r>
            <a:r>
              <a:rPr lang="en-US" sz="2000" dirty="0" smtClean="0"/>
              <a:t>				</a:t>
            </a:r>
            <a:r>
              <a:rPr lang="en-US" sz="5400" dirty="0" smtClean="0"/>
              <a:t>	</a:t>
            </a:r>
            <a:r>
              <a:rPr lang="en-US" sz="5400" dirty="0" smtClean="0">
                <a:solidFill>
                  <a:srgbClr val="FF0000"/>
                </a:solidFill>
              </a:rPr>
              <a:t>F</a:t>
            </a:r>
            <a:r>
              <a:rPr lang="en-US" sz="5400" baseline="-25000" dirty="0" smtClean="0">
                <a:solidFill>
                  <a:srgbClr val="FF0000"/>
                </a:solidFill>
              </a:rPr>
              <a:t>n</a:t>
            </a:r>
            <a:r>
              <a:rPr lang="en-US" sz="5400" dirty="0" smtClean="0">
                <a:solidFill>
                  <a:srgbClr val="FF0000"/>
                </a:solidFill>
              </a:rPr>
              <a:t> = F</a:t>
            </a:r>
            <a:r>
              <a:rPr lang="en-US" sz="5400" baseline="-25000" dirty="0" smtClean="0">
                <a:solidFill>
                  <a:srgbClr val="FF0000"/>
                </a:solidFill>
              </a:rPr>
              <a:t>n-1</a:t>
            </a:r>
            <a:r>
              <a:rPr lang="en-US" sz="5400" dirty="0" smtClean="0">
                <a:solidFill>
                  <a:srgbClr val="FF0000"/>
                </a:solidFill>
              </a:rPr>
              <a:t> + F</a:t>
            </a:r>
            <a:r>
              <a:rPr lang="en-US" sz="5400" baseline="-25000" dirty="0" smtClean="0">
                <a:solidFill>
                  <a:srgbClr val="FF0000"/>
                </a:solidFill>
              </a:rPr>
              <a:t>n-2</a:t>
            </a:r>
            <a:r>
              <a:rPr lang="en-US" sz="5400" dirty="0"/>
              <a:t> </a:t>
            </a:r>
            <a:r>
              <a:rPr lang="en-US" sz="5400" dirty="0" smtClean="0"/>
              <a:t>; F</a:t>
            </a:r>
            <a:r>
              <a:rPr lang="en-US" sz="5400" baseline="-25000" dirty="0" smtClean="0"/>
              <a:t>0</a:t>
            </a:r>
            <a:r>
              <a:rPr lang="en-US" sz="5400" dirty="0" smtClean="0"/>
              <a:t> =0,F</a:t>
            </a:r>
            <a:r>
              <a:rPr lang="en-US" sz="5400" baseline="-25000" dirty="0" smtClean="0"/>
              <a:t>1</a:t>
            </a:r>
            <a:r>
              <a:rPr lang="en-US" sz="5400" dirty="0" smtClean="0"/>
              <a:t>=1</a:t>
            </a:r>
          </a:p>
          <a:p>
            <a:endParaRPr lang="en-US" sz="5400" dirty="0"/>
          </a:p>
          <a:p>
            <a:pPr marL="285750" indent="-285750">
              <a:buFont typeface="Arial" panose="020B0604020202020204" pitchFamily="34" charset="0"/>
              <a:buChar char="•"/>
            </a:pPr>
            <a:r>
              <a:rPr lang="en-US" sz="3200" dirty="0"/>
              <a:t>a</a:t>
            </a:r>
            <a:r>
              <a:rPr lang="en-US" sz="3200" baseline="-25000" dirty="0"/>
              <a:t>n</a:t>
            </a:r>
            <a:r>
              <a:rPr lang="en-US" sz="3200" dirty="0"/>
              <a:t> = </a:t>
            </a:r>
            <a:r>
              <a:rPr lang="en-US" sz="3200" dirty="0" smtClean="0"/>
              <a:t>2a</a:t>
            </a:r>
            <a:r>
              <a:rPr lang="en-US" sz="3200" baseline="-25000" dirty="0" smtClean="0"/>
              <a:t>n-1</a:t>
            </a:r>
            <a:r>
              <a:rPr lang="en-US" sz="3200" dirty="0" smtClean="0"/>
              <a:t> </a:t>
            </a:r>
            <a:r>
              <a:rPr lang="en-US" sz="3200" dirty="0"/>
              <a:t>– a</a:t>
            </a:r>
            <a:r>
              <a:rPr lang="en-US" sz="3200" baseline="-25000" dirty="0"/>
              <a:t>n-2</a:t>
            </a:r>
            <a:r>
              <a:rPr lang="en-US" sz="3200" dirty="0"/>
              <a:t> </a:t>
            </a:r>
            <a:r>
              <a:rPr lang="en-US" sz="3200" dirty="0" smtClean="0"/>
              <a:t>; a</a:t>
            </a:r>
            <a:r>
              <a:rPr lang="en-US" sz="3200" baseline="-25000" dirty="0" smtClean="0"/>
              <a:t>1</a:t>
            </a:r>
            <a:r>
              <a:rPr lang="en-US" sz="3200" dirty="0" smtClean="0"/>
              <a:t>=3, a</a:t>
            </a:r>
            <a:r>
              <a:rPr lang="en-US" sz="3200" baseline="-25000" dirty="0" smtClean="0"/>
              <a:t>2</a:t>
            </a:r>
            <a:r>
              <a:rPr lang="en-US" sz="3200" dirty="0" smtClean="0"/>
              <a:t>=6……… for </a:t>
            </a:r>
            <a:r>
              <a:rPr lang="en-US" sz="3200" dirty="0"/>
              <a:t>n= 2, 3, 4….. </a:t>
            </a:r>
            <a:endParaRPr lang="en-US" sz="3200" dirty="0" smtClean="0"/>
          </a:p>
          <a:p>
            <a:r>
              <a:rPr lang="en-US" sz="3200" dirty="0" smtClean="0"/>
              <a:t>	check </a:t>
            </a:r>
            <a:r>
              <a:rPr lang="en-US" sz="3200" dirty="0"/>
              <a:t>whether a</a:t>
            </a:r>
            <a:r>
              <a:rPr lang="en-US" sz="3200" baseline="-25000" dirty="0"/>
              <a:t>n</a:t>
            </a:r>
            <a:r>
              <a:rPr lang="en-US" sz="3200" dirty="0"/>
              <a:t> = 3n is its </a:t>
            </a:r>
            <a:r>
              <a:rPr lang="en-US" sz="3200" dirty="0" smtClean="0"/>
              <a:t>solution ?</a:t>
            </a:r>
          </a:p>
          <a:p>
            <a:r>
              <a:rPr lang="en-US" sz="3200" dirty="0" smtClean="0"/>
              <a:t>	 </a:t>
            </a:r>
            <a:r>
              <a:rPr lang="en-US" sz="3200" dirty="0"/>
              <a:t>a</a:t>
            </a:r>
            <a:r>
              <a:rPr lang="en-US" sz="3200" baseline="-25000" dirty="0"/>
              <a:t>n</a:t>
            </a:r>
            <a:r>
              <a:rPr lang="en-US" sz="3200" dirty="0"/>
              <a:t> = 2 [3 {n-1}] – 3 [n-2] = 6n - 2 - 3n + 2 = 3n </a:t>
            </a:r>
            <a:endParaRPr lang="en-US" sz="3200" dirty="0" smtClean="0"/>
          </a:p>
          <a:p>
            <a:r>
              <a:rPr lang="en-US" sz="3200" dirty="0" smtClean="0"/>
              <a:t>Hence</a:t>
            </a:r>
            <a:r>
              <a:rPr lang="en-US" sz="3200" dirty="0"/>
              <a:t>, a</a:t>
            </a:r>
            <a:r>
              <a:rPr lang="en-US" sz="3200" baseline="-25000" dirty="0"/>
              <a:t>n</a:t>
            </a:r>
            <a:r>
              <a:rPr lang="en-US" sz="3200" dirty="0"/>
              <a:t> = 3n is its solution.</a:t>
            </a:r>
            <a:endParaRPr lang="en-US" sz="3200" dirty="0" smtClean="0"/>
          </a:p>
          <a:p>
            <a:endParaRPr lang="en-US" sz="2000" dirty="0" smtClean="0"/>
          </a:p>
        </p:txBody>
      </p:sp>
    </p:spTree>
    <p:extLst>
      <p:ext uri="{BB962C8B-B14F-4D97-AF65-F5344CB8AC3E}">
        <p14:creationId xmlns:p14="http://schemas.microsoft.com/office/powerpoint/2010/main" val="3708684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arn(inVertical)">
                                      <p:cBhvr>
                                        <p:cTn id="21" dur="500"/>
                                        <p:tgtEl>
                                          <p:spTgt spid="3">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arn(inVertical)">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arn(inVertical)">
                                      <p:cBhvr>
                                        <p:cTn id="29" dur="500"/>
                                        <p:tgtEl>
                                          <p:spTgt spid="3">
                                            <p:txEl>
                                              <p:pRg st="8" end="8"/>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arn(inVertical)">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4958742" cy="897466"/>
          </a:xfrm>
        </p:spPr>
        <p:txBody>
          <a:bodyPr/>
          <a:lstStyle/>
          <a:p>
            <a:r>
              <a:rPr lang="en-US" b="1" u="sng" dirty="0" smtClean="0">
                <a:solidFill>
                  <a:srgbClr val="FFC000"/>
                </a:solidFill>
              </a:rPr>
              <a:t>Tower of Hanoi:</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5</a:t>
            </a:fld>
            <a:endParaRPr lang="en-US" dirty="0"/>
          </a:p>
        </p:txBody>
      </p:sp>
      <p:sp>
        <p:nvSpPr>
          <p:cNvPr id="4" name="TextBox 3"/>
          <p:cNvSpPr txBox="1"/>
          <p:nvPr/>
        </p:nvSpPr>
        <p:spPr>
          <a:xfrm>
            <a:off x="1242204" y="1096894"/>
            <a:ext cx="9773728"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T</a:t>
            </a:r>
            <a:r>
              <a:rPr lang="en-US" sz="2000" dirty="0" smtClean="0"/>
              <a:t>ower </a:t>
            </a:r>
            <a:r>
              <a:rPr lang="en-US" sz="2000" dirty="0"/>
              <a:t>of Hanoi is a mathematical puzzle where we have three rods and n disks. The objective of the puzzle is to move the entire stack to another rod, obeying the following simple rules</a:t>
            </a:r>
            <a:r>
              <a:rPr lang="en-US" sz="2000" dirty="0" smtClean="0"/>
              <a:t>:</a:t>
            </a:r>
            <a:r>
              <a:rPr lang="en-US" sz="2000" dirty="0"/>
              <a:t/>
            </a:r>
            <a:br>
              <a:rPr lang="en-US" sz="2000" dirty="0"/>
            </a:br>
            <a:r>
              <a:rPr lang="en-US" sz="2000" b="1" dirty="0"/>
              <a:t>1) </a:t>
            </a:r>
            <a:r>
              <a:rPr lang="en-US" sz="2000" dirty="0"/>
              <a:t>Only one disk can be moved at a time.</a:t>
            </a:r>
            <a:br>
              <a:rPr lang="en-US" sz="2000" dirty="0"/>
            </a:br>
            <a:r>
              <a:rPr lang="en-US" sz="2000" b="1" dirty="0"/>
              <a:t>2) </a:t>
            </a:r>
            <a:r>
              <a:rPr lang="en-US" sz="2000" dirty="0"/>
              <a:t>Each move consists of taking the upper disk from one of the stacks and placing it on top of another stack i.e. a disk can only be moved if it is the uppermost disk on a stack.</a:t>
            </a:r>
            <a:br>
              <a:rPr lang="en-US" sz="2000" dirty="0"/>
            </a:br>
            <a:r>
              <a:rPr lang="en-US" sz="2000" b="1" dirty="0"/>
              <a:t>3) </a:t>
            </a:r>
            <a:r>
              <a:rPr lang="en-US" sz="2000" dirty="0"/>
              <a:t>No disk may be placed on top of a smaller disk.</a:t>
            </a:r>
          </a:p>
        </p:txBody>
      </p:sp>
      <p:pic>
        <p:nvPicPr>
          <p:cNvPr id="5" name="Picture 4"/>
          <p:cNvPicPr>
            <a:picLocks noChangeAspect="1"/>
          </p:cNvPicPr>
          <p:nvPr/>
        </p:nvPicPr>
        <p:blipFill>
          <a:blip r:embed="rId2"/>
          <a:stretch>
            <a:fillRect/>
          </a:stretch>
        </p:blipFill>
        <p:spPr>
          <a:xfrm>
            <a:off x="3252157" y="4420881"/>
            <a:ext cx="4707309" cy="2272318"/>
          </a:xfrm>
          <a:prstGeom prst="rect">
            <a:avLst/>
          </a:prstGeom>
        </p:spPr>
      </p:pic>
    </p:spTree>
    <p:extLst>
      <p:ext uri="{BB962C8B-B14F-4D97-AF65-F5344CB8AC3E}">
        <p14:creationId xmlns:p14="http://schemas.microsoft.com/office/powerpoint/2010/main" val="316538235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4958742" cy="897466"/>
          </a:xfrm>
        </p:spPr>
        <p:txBody>
          <a:bodyPr/>
          <a:lstStyle/>
          <a:p>
            <a:r>
              <a:rPr lang="en-US" b="1" u="sng" dirty="0" smtClean="0">
                <a:solidFill>
                  <a:srgbClr val="FFC000"/>
                </a:solidFill>
              </a:rPr>
              <a:t>Tower of Hanoi:</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416" y="1242531"/>
            <a:ext cx="5523876" cy="3101124"/>
          </a:xfrm>
          <a:prstGeom prst="rect">
            <a:avLst/>
          </a:prstGeom>
        </p:spPr>
      </p:pic>
      <p:sp>
        <p:nvSpPr>
          <p:cNvPr id="6" name="TextBox 5"/>
          <p:cNvSpPr txBox="1"/>
          <p:nvPr/>
        </p:nvSpPr>
        <p:spPr>
          <a:xfrm>
            <a:off x="1173192" y="1259457"/>
            <a:ext cx="5037827" cy="6227346"/>
          </a:xfrm>
          <a:prstGeom prst="rect">
            <a:avLst/>
          </a:prstGeom>
          <a:noFill/>
        </p:spPr>
        <p:txBody>
          <a:bodyPr wrap="square" rtlCol="0">
            <a:spAutoFit/>
          </a:bodyPr>
          <a:lstStyle/>
          <a:p>
            <a:r>
              <a:rPr lang="en-US" dirty="0" smtClean="0"/>
              <a:t>Let, </a:t>
            </a:r>
            <a:r>
              <a:rPr lang="en-US" b="1" dirty="0" smtClean="0"/>
              <a:t>H</a:t>
            </a:r>
            <a:r>
              <a:rPr lang="en-US" b="1" baseline="-25000" dirty="0" smtClean="0"/>
              <a:t>n</a:t>
            </a:r>
            <a:r>
              <a:rPr lang="en-US" dirty="0" smtClean="0"/>
              <a:t> be the total moves required to move n disk from peg-1 to peg-3.</a:t>
            </a:r>
          </a:p>
          <a:p>
            <a:pPr marL="400050" indent="-400050">
              <a:buAutoNum type="romanLcParenR"/>
            </a:pPr>
            <a:r>
              <a:rPr lang="en-US" dirty="0" smtClean="0"/>
              <a:t>First with the help of peg-2 &amp; peg-3, move (n-1) disks from peg-1 are arranged to peg-2.</a:t>
            </a:r>
          </a:p>
          <a:p>
            <a:r>
              <a:rPr lang="en-US" dirty="0"/>
              <a:t>	</a:t>
            </a:r>
            <a:r>
              <a:rPr lang="en-US" dirty="0" smtClean="0"/>
              <a:t>This requires, </a:t>
            </a:r>
            <a:r>
              <a:rPr lang="en-US" b="1" dirty="0" smtClean="0"/>
              <a:t>H</a:t>
            </a:r>
            <a:r>
              <a:rPr lang="en-US" b="1" baseline="-25000" dirty="0" smtClean="0"/>
              <a:t>n-1</a:t>
            </a:r>
            <a:r>
              <a:rPr lang="en-US" dirty="0" smtClean="0"/>
              <a:t> moves.</a:t>
            </a:r>
          </a:p>
          <a:p>
            <a:endParaRPr lang="en-US" dirty="0" smtClean="0"/>
          </a:p>
          <a:p>
            <a:pPr marL="400050" indent="-400050">
              <a:buAutoNum type="romanLcParenR" startAt="2"/>
            </a:pPr>
            <a:r>
              <a:rPr lang="en-US" dirty="0" smtClean="0"/>
              <a:t>Then, largest disk from peg-1 is moved to peg-3, 	which requires </a:t>
            </a:r>
            <a:r>
              <a:rPr lang="en-US" b="1" dirty="0" smtClean="0"/>
              <a:t>1</a:t>
            </a:r>
            <a:r>
              <a:rPr lang="en-US" dirty="0" smtClean="0"/>
              <a:t> move.</a:t>
            </a:r>
          </a:p>
          <a:p>
            <a:endParaRPr lang="en-US" dirty="0" smtClean="0"/>
          </a:p>
          <a:p>
            <a:r>
              <a:rPr lang="en-US" dirty="0" smtClean="0"/>
              <a:t>iii)	Finally, (n-1) disks of peg-2 are moved to peg-3 	with the help of peg-1 &amp; peg-2.</a:t>
            </a:r>
          </a:p>
          <a:p>
            <a:r>
              <a:rPr lang="en-US" dirty="0"/>
              <a:t>	</a:t>
            </a:r>
            <a:r>
              <a:rPr lang="en-US" dirty="0" smtClean="0"/>
              <a:t>This requires further </a:t>
            </a:r>
            <a:r>
              <a:rPr lang="en-US" b="1" dirty="0" smtClean="0"/>
              <a:t>H</a:t>
            </a:r>
            <a:r>
              <a:rPr lang="en-US" b="1" baseline="-25000" dirty="0" smtClean="0"/>
              <a:t>n-1</a:t>
            </a:r>
            <a:r>
              <a:rPr lang="en-US" dirty="0" smtClean="0"/>
              <a:t> moves.</a:t>
            </a:r>
          </a:p>
          <a:p>
            <a:endParaRPr lang="en-US" dirty="0"/>
          </a:p>
          <a:p>
            <a:r>
              <a:rPr lang="en-US" dirty="0" smtClean="0"/>
              <a:t>Hence, We can define a recurrence relation as:</a:t>
            </a:r>
          </a:p>
          <a:p>
            <a:r>
              <a:rPr lang="en-US" dirty="0"/>
              <a:t>	</a:t>
            </a:r>
            <a:r>
              <a:rPr lang="en-US" sz="2800" b="1" dirty="0" smtClean="0"/>
              <a:t>H</a:t>
            </a:r>
            <a:r>
              <a:rPr lang="en-US" sz="2800" b="1" baseline="-25000" dirty="0" smtClean="0"/>
              <a:t>n </a:t>
            </a:r>
            <a:r>
              <a:rPr lang="en-US" sz="2800" b="1" dirty="0" smtClean="0"/>
              <a:t> = H</a:t>
            </a:r>
            <a:r>
              <a:rPr lang="en-US" sz="2800" b="1" baseline="-25000" dirty="0" smtClean="0"/>
              <a:t>n-1 </a:t>
            </a:r>
            <a:r>
              <a:rPr lang="en-US" sz="2800" b="1" dirty="0" smtClean="0"/>
              <a:t>+ 1 + H</a:t>
            </a:r>
            <a:r>
              <a:rPr lang="en-US" sz="2800" b="1" baseline="-25000" dirty="0" smtClean="0"/>
              <a:t>n-1</a:t>
            </a:r>
          </a:p>
          <a:p>
            <a:endParaRPr lang="en-US" sz="2800" b="1" baseline="-25000" dirty="0"/>
          </a:p>
          <a:p>
            <a:r>
              <a:rPr lang="en-US" sz="2800" b="1" baseline="-25000" dirty="0" smtClean="0"/>
              <a:t>	      </a:t>
            </a:r>
            <a:r>
              <a:rPr lang="en-US" sz="2800" b="1" dirty="0" smtClean="0"/>
              <a:t>H</a:t>
            </a:r>
            <a:r>
              <a:rPr lang="en-US" sz="2800" b="1" baseline="-25000" dirty="0" smtClean="0"/>
              <a:t>n</a:t>
            </a:r>
            <a:r>
              <a:rPr lang="en-US" sz="2800" b="1" dirty="0" smtClean="0"/>
              <a:t> = 2H</a:t>
            </a:r>
            <a:r>
              <a:rPr lang="en-US" sz="2800" b="1" baseline="-25000" dirty="0" smtClean="0"/>
              <a:t>n-1</a:t>
            </a:r>
            <a:r>
              <a:rPr lang="en-US" sz="2800" b="1" dirty="0" smtClean="0"/>
              <a:t> + 1</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917047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arn(inVertical)">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barn(inVertical)">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barn(inVertical)">
                                      <p:cBhvr>
                                        <p:cTn id="25" dur="500"/>
                                        <p:tgtEl>
                                          <p:spTgt spid="6">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barn(inVertical)">
                                      <p:cBhvr>
                                        <p:cTn id="28" dur="500"/>
                                        <p:tgtEl>
                                          <p:spTgt spid="6">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barn(inVertical)">
                                      <p:cBhvr>
                                        <p:cTn id="33" dur="500"/>
                                        <p:tgtEl>
                                          <p:spTgt spid="6">
                                            <p:txEl>
                                              <p:pRg st="9" end="9"/>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6">
                                            <p:txEl>
                                              <p:pRg st="10" end="10"/>
                                            </p:txEl>
                                          </p:spTgt>
                                        </p:tgtEl>
                                        <p:attrNameLst>
                                          <p:attrName>style.visibility</p:attrName>
                                        </p:attrNameLst>
                                      </p:cBhvr>
                                      <p:to>
                                        <p:strVal val="visible"/>
                                      </p:to>
                                    </p:set>
                                    <p:animEffect transition="in" filter="barn(inVertical)">
                                      <p:cBhvr>
                                        <p:cTn id="36" dur="500"/>
                                        <p:tgtEl>
                                          <p:spTgt spid="6">
                                            <p:txEl>
                                              <p:pRg st="10" end="1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animEffect transition="in" filter="barn(inVertical)">
                                      <p:cBhvr>
                                        <p:cTn id="39"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4958742" cy="897466"/>
          </a:xfrm>
        </p:spPr>
        <p:txBody>
          <a:bodyPr/>
          <a:lstStyle/>
          <a:p>
            <a:r>
              <a:rPr lang="en-US" b="1" u="sng" dirty="0" smtClean="0">
                <a:solidFill>
                  <a:srgbClr val="FFC000"/>
                </a:solidFill>
              </a:rPr>
              <a:t>Tower of Hanoi:</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7</a:t>
            </a:fld>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1191891" y="1162381"/>
                <a:ext cx="10791646" cy="5105115"/>
              </a:xfrm>
              <a:prstGeom prst="rect">
                <a:avLst/>
              </a:prstGeom>
              <a:noFill/>
            </p:spPr>
            <p:txBody>
              <a:bodyPr wrap="square" rtlCol="0">
                <a:spAutoFit/>
              </a:bodyPr>
              <a:lstStyle/>
              <a:p>
                <a:r>
                  <a:rPr lang="en-US" dirty="0" smtClean="0"/>
                  <a:t>Now,</a:t>
                </a:r>
              </a:p>
              <a:p>
                <a:r>
                  <a:rPr lang="en-US" dirty="0"/>
                  <a:t>	</a:t>
                </a:r>
                <a:r>
                  <a:rPr lang="en-US" dirty="0" smtClean="0"/>
                  <a:t>H</a:t>
                </a:r>
                <a:r>
                  <a:rPr lang="en-US" baseline="-25000" dirty="0" smtClean="0"/>
                  <a:t>n</a:t>
                </a:r>
                <a:r>
                  <a:rPr lang="en-US" dirty="0" smtClean="0"/>
                  <a:t>   = 2H</a:t>
                </a:r>
                <a:r>
                  <a:rPr lang="en-US" baseline="-25000" dirty="0" smtClean="0"/>
                  <a:t>n-1</a:t>
                </a:r>
                <a:r>
                  <a:rPr lang="en-US" dirty="0" smtClean="0"/>
                  <a:t> +1</a:t>
                </a:r>
              </a:p>
              <a:p>
                <a:r>
                  <a:rPr lang="en-US" dirty="0"/>
                  <a:t>	</a:t>
                </a:r>
                <a:r>
                  <a:rPr lang="en-US" dirty="0" smtClean="0"/>
                  <a:t>	=2</a:t>
                </a:r>
                <a:r>
                  <a:rPr lang="en-US" b="1" dirty="0" smtClean="0"/>
                  <a:t>[2H</a:t>
                </a:r>
                <a:r>
                  <a:rPr lang="en-US" b="1" baseline="-25000" dirty="0" smtClean="0"/>
                  <a:t>n-2</a:t>
                </a:r>
                <a:r>
                  <a:rPr lang="en-US" b="1" dirty="0" smtClean="0"/>
                  <a:t> </a:t>
                </a:r>
                <a:r>
                  <a:rPr lang="en-US" b="1" dirty="0"/>
                  <a:t>+</a:t>
                </a:r>
                <a:r>
                  <a:rPr lang="en-US" b="1" dirty="0" smtClean="0"/>
                  <a:t>1]</a:t>
                </a:r>
                <a:r>
                  <a:rPr lang="en-US" dirty="0" smtClean="0"/>
                  <a:t> + 1</a:t>
                </a:r>
              </a:p>
              <a:p>
                <a:r>
                  <a:rPr lang="en-US" dirty="0"/>
                  <a:t>	</a:t>
                </a:r>
                <a:r>
                  <a:rPr lang="en-US" dirty="0" smtClean="0"/>
                  <a:t>	=2</a:t>
                </a:r>
                <a:r>
                  <a:rPr lang="en-US" baseline="30000" dirty="0" smtClean="0"/>
                  <a:t>2</a:t>
                </a:r>
                <a:r>
                  <a:rPr lang="en-US" dirty="0"/>
                  <a:t>H</a:t>
                </a:r>
                <a:r>
                  <a:rPr lang="en-US" baseline="-25000" dirty="0"/>
                  <a:t>n-2</a:t>
                </a:r>
                <a:r>
                  <a:rPr lang="en-US" dirty="0"/>
                  <a:t> </a:t>
                </a:r>
                <a:r>
                  <a:rPr lang="en-US" dirty="0" smtClean="0"/>
                  <a:t>+ 2 + 1</a:t>
                </a:r>
              </a:p>
              <a:p>
                <a:r>
                  <a:rPr lang="en-US" dirty="0"/>
                  <a:t>	</a:t>
                </a:r>
                <a:r>
                  <a:rPr lang="en-US" dirty="0" smtClean="0"/>
                  <a:t>	=2</a:t>
                </a:r>
                <a:r>
                  <a:rPr lang="en-US" baseline="30000" dirty="0" smtClean="0"/>
                  <a:t>2</a:t>
                </a:r>
                <a:r>
                  <a:rPr lang="en-US" b="1" dirty="0" smtClean="0"/>
                  <a:t>[2H</a:t>
                </a:r>
                <a:r>
                  <a:rPr lang="en-US" b="1" baseline="-25000" dirty="0" smtClean="0"/>
                  <a:t>n-3</a:t>
                </a:r>
                <a:r>
                  <a:rPr lang="en-US" b="1" dirty="0" smtClean="0"/>
                  <a:t> </a:t>
                </a:r>
                <a:r>
                  <a:rPr lang="en-US" b="1" dirty="0"/>
                  <a:t>+</a:t>
                </a:r>
                <a:r>
                  <a:rPr lang="en-US" b="1" dirty="0" smtClean="0"/>
                  <a:t>1]</a:t>
                </a:r>
                <a:r>
                  <a:rPr lang="en-US" dirty="0" smtClean="0"/>
                  <a:t> + 2 + 1</a:t>
                </a:r>
              </a:p>
              <a:p>
                <a:r>
                  <a:rPr lang="en-US" dirty="0"/>
                  <a:t>	</a:t>
                </a:r>
                <a:r>
                  <a:rPr lang="en-US" dirty="0" smtClean="0"/>
                  <a:t>	=2</a:t>
                </a:r>
                <a:r>
                  <a:rPr lang="en-US" baseline="30000" dirty="0" smtClean="0"/>
                  <a:t>3</a:t>
                </a:r>
                <a:r>
                  <a:rPr lang="en-US" dirty="0" smtClean="0"/>
                  <a:t>H</a:t>
                </a:r>
                <a:r>
                  <a:rPr lang="en-US" baseline="-25000" dirty="0" smtClean="0"/>
                  <a:t>n-3</a:t>
                </a:r>
                <a:r>
                  <a:rPr lang="en-US" dirty="0" smtClean="0"/>
                  <a:t> + 2</a:t>
                </a:r>
                <a:r>
                  <a:rPr lang="en-US" baseline="30000" dirty="0" smtClean="0"/>
                  <a:t>2</a:t>
                </a:r>
                <a:r>
                  <a:rPr lang="en-US" dirty="0" smtClean="0"/>
                  <a:t> + 2</a:t>
                </a:r>
                <a:r>
                  <a:rPr lang="en-US" baseline="30000" dirty="0" smtClean="0"/>
                  <a:t>1 </a:t>
                </a:r>
                <a:r>
                  <a:rPr lang="en-US" dirty="0" smtClean="0"/>
                  <a:t>+ 2</a:t>
                </a:r>
                <a:r>
                  <a:rPr lang="en-US" baseline="30000" dirty="0" smtClean="0"/>
                  <a:t>0</a:t>
                </a:r>
                <a:r>
                  <a:rPr lang="en-US" dirty="0" smtClean="0"/>
                  <a:t> </a:t>
                </a:r>
              </a:p>
              <a:p>
                <a:r>
                  <a:rPr lang="en-US" dirty="0"/>
                  <a:t>	</a:t>
                </a:r>
                <a:r>
                  <a:rPr lang="en-US" dirty="0" smtClean="0"/>
                  <a:t>	.</a:t>
                </a:r>
              </a:p>
              <a:p>
                <a:r>
                  <a:rPr lang="en-US" dirty="0"/>
                  <a:t>	</a:t>
                </a:r>
                <a:r>
                  <a:rPr lang="en-US" dirty="0" smtClean="0"/>
                  <a:t>	.</a:t>
                </a:r>
              </a:p>
              <a:p>
                <a:r>
                  <a:rPr lang="en-US" dirty="0"/>
                  <a:t>	</a:t>
                </a:r>
                <a:r>
                  <a:rPr lang="en-US" dirty="0" smtClean="0"/>
                  <a:t>	=2</a:t>
                </a:r>
                <a:r>
                  <a:rPr lang="en-US" baseline="30000" dirty="0" smtClean="0"/>
                  <a:t>n-1</a:t>
                </a:r>
                <a:r>
                  <a:rPr lang="en-US" dirty="0" smtClean="0"/>
                  <a:t>H</a:t>
                </a:r>
                <a:r>
                  <a:rPr lang="en-US" baseline="-25000" dirty="0" smtClean="0"/>
                  <a:t>1</a:t>
                </a:r>
                <a:r>
                  <a:rPr lang="en-US" dirty="0" smtClean="0"/>
                  <a:t> + 2</a:t>
                </a:r>
                <a:r>
                  <a:rPr lang="en-US" baseline="30000" dirty="0" smtClean="0"/>
                  <a:t>n-2</a:t>
                </a:r>
                <a:r>
                  <a:rPr lang="en-US" dirty="0" smtClean="0"/>
                  <a:t> +…………..+</a:t>
                </a:r>
                <a:r>
                  <a:rPr lang="en-US" dirty="0"/>
                  <a:t> 2</a:t>
                </a:r>
                <a:r>
                  <a:rPr lang="en-US" baseline="30000" dirty="0"/>
                  <a:t>2</a:t>
                </a:r>
                <a:r>
                  <a:rPr lang="en-US" dirty="0"/>
                  <a:t> + 2</a:t>
                </a:r>
                <a:r>
                  <a:rPr lang="en-US" baseline="30000" dirty="0"/>
                  <a:t>1 </a:t>
                </a:r>
                <a:r>
                  <a:rPr lang="en-US" dirty="0"/>
                  <a:t>+ </a:t>
                </a:r>
                <a:r>
                  <a:rPr lang="en-US" dirty="0" smtClean="0"/>
                  <a:t>2</a:t>
                </a:r>
                <a:r>
                  <a:rPr lang="en-US" baseline="30000" dirty="0" smtClean="0"/>
                  <a:t>0</a:t>
                </a:r>
              </a:p>
              <a:p>
                <a:r>
                  <a:rPr lang="en-US" baseline="30000" dirty="0"/>
                  <a:t>	</a:t>
                </a:r>
                <a:r>
                  <a:rPr lang="en-US" baseline="30000" dirty="0" smtClean="0"/>
                  <a:t>	</a:t>
                </a:r>
                <a:r>
                  <a:rPr lang="en-US" dirty="0" smtClean="0"/>
                  <a:t>=2</a:t>
                </a:r>
                <a:r>
                  <a:rPr lang="en-US" baseline="30000" dirty="0" smtClean="0"/>
                  <a:t>n-1</a:t>
                </a:r>
                <a:r>
                  <a:rPr lang="en-US" dirty="0" smtClean="0"/>
                  <a:t> </a:t>
                </a:r>
                <a:r>
                  <a:rPr lang="en-US" dirty="0"/>
                  <a:t>+ 2</a:t>
                </a:r>
                <a:r>
                  <a:rPr lang="en-US" baseline="30000" dirty="0"/>
                  <a:t>n-2</a:t>
                </a:r>
                <a:r>
                  <a:rPr lang="en-US" dirty="0"/>
                  <a:t> +…………..+ 2</a:t>
                </a:r>
                <a:r>
                  <a:rPr lang="en-US" baseline="30000" dirty="0"/>
                  <a:t>2</a:t>
                </a:r>
                <a:r>
                  <a:rPr lang="en-US" dirty="0"/>
                  <a:t> + 2</a:t>
                </a:r>
                <a:r>
                  <a:rPr lang="en-US" baseline="30000" dirty="0"/>
                  <a:t>1 </a:t>
                </a:r>
                <a:r>
                  <a:rPr lang="en-US" dirty="0"/>
                  <a:t>+ </a:t>
                </a:r>
                <a:r>
                  <a:rPr lang="en-US" dirty="0" smtClean="0"/>
                  <a:t>2</a:t>
                </a:r>
                <a:r>
                  <a:rPr lang="en-US" baseline="30000" dirty="0" smtClean="0"/>
                  <a:t>0</a:t>
                </a:r>
              </a:p>
              <a:p>
                <a:r>
                  <a:rPr lang="en-US" dirty="0" smtClean="0"/>
                  <a:t>This is a Geometric series with common ratio(r) = (2</a:t>
                </a:r>
                <a:r>
                  <a:rPr lang="en-US" baseline="30000" dirty="0" smtClean="0"/>
                  <a:t>n-1</a:t>
                </a:r>
                <a:r>
                  <a:rPr lang="en-US" dirty="0" smtClean="0"/>
                  <a:t> /2</a:t>
                </a:r>
                <a:r>
                  <a:rPr lang="en-US" baseline="30000" dirty="0" smtClean="0"/>
                  <a:t>n-2</a:t>
                </a:r>
                <a:r>
                  <a:rPr lang="en-US" dirty="0" smtClean="0"/>
                  <a:t> )=2</a:t>
                </a:r>
              </a:p>
              <a:p>
                <a:r>
                  <a:rPr lang="en-US" dirty="0"/>
                  <a:t>	</a:t>
                </a:r>
                <a:r>
                  <a:rPr lang="en-US" dirty="0" smtClean="0"/>
                  <a:t>The sum can be calculated as,</a:t>
                </a:r>
              </a:p>
              <a:p>
                <a:r>
                  <a:rPr lang="en-US" dirty="0"/>
                  <a:t>	</a:t>
                </a:r>
                <a:r>
                  <a:rPr lang="en-US" dirty="0" smtClean="0"/>
                  <a:t>						</a:t>
                </a:r>
                <a:r>
                  <a:rPr lang="en-US" sz="2400" dirty="0" smtClean="0"/>
                  <a:t>S</a:t>
                </a:r>
                <a:r>
                  <a:rPr lang="en-US" sz="2400" baseline="-25000" dirty="0" smtClean="0"/>
                  <a:t>n</a:t>
                </a:r>
                <a:r>
                  <a:rPr lang="en-US" baseline="-25000" dirty="0" smtClean="0"/>
                  <a:t> </a:t>
                </a:r>
                <a:r>
                  <a:rPr lang="en-US" dirty="0" smtClean="0"/>
                  <a:t>=</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𝑟𝑛</m:t>
                        </m:r>
                        <m:r>
                          <a:rPr lang="en-US" sz="2800" b="0" i="1" smtClean="0">
                            <a:latin typeface="Cambria Math" panose="02040503050406030204" pitchFamily="18" charset="0"/>
                          </a:rPr>
                          <m:t> −1]</m:t>
                        </m:r>
                      </m:num>
                      <m:den>
                        <m:r>
                          <a:rPr lang="en-US" sz="2800" b="0" i="1" smtClean="0">
                            <a:latin typeface="Cambria Math" panose="02040503050406030204" pitchFamily="18" charset="0"/>
                          </a:rPr>
                          <m:t>𝑟</m:t>
                        </m:r>
                        <m:r>
                          <a:rPr lang="en-US" sz="2800" b="0" i="1" smtClean="0">
                            <a:latin typeface="Cambria Math" panose="02040503050406030204" pitchFamily="18" charset="0"/>
                          </a:rPr>
                          <m:t>−1</m:t>
                        </m:r>
                      </m:den>
                    </m:f>
                  </m:oMath>
                </a14:m>
                <a:endParaRPr lang="en-US" dirty="0" smtClean="0"/>
              </a:p>
              <a:p>
                <a:r>
                  <a:rPr lang="en-US" dirty="0"/>
                  <a:t>	</a:t>
                </a:r>
                <a:r>
                  <a:rPr lang="en-US" dirty="0" smtClean="0"/>
                  <a:t>						     =</a:t>
                </a:r>
                <a14:m>
                  <m:oMath xmlns:m="http://schemas.openxmlformats.org/officeDocument/2006/math">
                    <m:f>
                      <m:fPr>
                        <m:ctrlPr>
                          <a:rPr lang="en-US" sz="2800" i="1">
                            <a:latin typeface="Cambria Math" panose="02040503050406030204" pitchFamily="18" charset="0"/>
                          </a:rPr>
                        </m:ctrlPr>
                      </m:fPr>
                      <m:num>
                        <m:r>
                          <a:rPr lang="en-US" sz="2800" b="0" i="1" smtClean="0">
                            <a:latin typeface="Cambria Math" panose="02040503050406030204" pitchFamily="18" charset="0"/>
                          </a:rPr>
                          <m:t>1</m:t>
                        </m:r>
                        <m:r>
                          <a:rPr lang="en-US" sz="2800" i="1">
                            <a:latin typeface="Cambria Math" panose="02040503050406030204" pitchFamily="18" charset="0"/>
                          </a:rPr>
                          <m:t>[</m:t>
                        </m:r>
                        <m:r>
                          <a:rPr lang="en-US" sz="2800" b="0" i="1" smtClean="0">
                            <a:latin typeface="Cambria Math" panose="02040503050406030204" pitchFamily="18" charset="0"/>
                          </a:rPr>
                          <m:t>2</m:t>
                        </m:r>
                        <m:r>
                          <a:rPr lang="en-US" sz="2800" i="1" baseline="30000">
                            <a:latin typeface="Cambria Math" panose="02040503050406030204" pitchFamily="18" charset="0"/>
                          </a:rPr>
                          <m:t>𝑛</m:t>
                        </m:r>
                        <m:r>
                          <a:rPr lang="en-US" sz="2800" i="1">
                            <a:latin typeface="Cambria Math" panose="02040503050406030204" pitchFamily="18" charset="0"/>
                          </a:rPr>
                          <m:t> −1]</m:t>
                        </m:r>
                      </m:num>
                      <m:den>
                        <m:r>
                          <a:rPr lang="en-US" sz="2800" b="0" i="1" smtClean="0">
                            <a:latin typeface="Cambria Math" panose="02040503050406030204" pitchFamily="18" charset="0"/>
                          </a:rPr>
                          <m:t>2</m:t>
                        </m:r>
                        <m:r>
                          <a:rPr lang="en-US" sz="2800" i="1">
                            <a:latin typeface="Cambria Math" panose="02040503050406030204" pitchFamily="18" charset="0"/>
                          </a:rPr>
                          <m:t>−1</m:t>
                        </m:r>
                      </m:den>
                    </m:f>
                  </m:oMath>
                </a14:m>
                <a:endParaRPr lang="en-US" dirty="0" smtClean="0"/>
              </a:p>
              <a:p>
                <a:r>
                  <a:rPr lang="en-US" dirty="0"/>
                  <a:t>	</a:t>
                </a:r>
                <a:r>
                  <a:rPr lang="en-US" dirty="0" smtClean="0"/>
                  <a:t>						</a:t>
                </a:r>
                <a:r>
                  <a:rPr lang="en-US" sz="2800" b="1" dirty="0" smtClean="0"/>
                  <a:t>S</a:t>
                </a:r>
                <a:r>
                  <a:rPr lang="en-US" sz="2800" b="1" baseline="-25000" dirty="0" smtClean="0"/>
                  <a:t>n </a:t>
                </a:r>
                <a:r>
                  <a:rPr lang="en-US" sz="2800" b="1" dirty="0" smtClean="0"/>
                  <a:t>= 2</a:t>
                </a:r>
                <a:r>
                  <a:rPr lang="en-US" sz="2800" b="1" baseline="30000" dirty="0" smtClean="0"/>
                  <a:t>n</a:t>
                </a:r>
                <a:r>
                  <a:rPr lang="en-US" sz="2800" b="1" dirty="0" smtClean="0"/>
                  <a:t> -1. </a:t>
                </a:r>
                <a:r>
                  <a:rPr lang="en-US" sz="2800" dirty="0" smtClean="0"/>
                  <a:t>This is solution of Tower of Hanoi.</a:t>
                </a:r>
                <a:endParaRPr lang="en-US" sz="2800" b="1" dirty="0" smtClean="0"/>
              </a:p>
            </p:txBody>
          </p:sp>
        </mc:Choice>
        <mc:Fallback>
          <p:sp>
            <p:nvSpPr>
              <p:cNvPr id="6" name="TextBox 5"/>
              <p:cNvSpPr txBox="1">
                <a:spLocks noRot="1" noChangeAspect="1" noMove="1" noResize="1" noEditPoints="1" noAdjustHandles="1" noChangeArrowheads="1" noChangeShapeType="1" noTextEdit="1"/>
              </p:cNvSpPr>
              <p:nvPr/>
            </p:nvSpPr>
            <p:spPr>
              <a:xfrm>
                <a:off x="1191891" y="1162381"/>
                <a:ext cx="10791646" cy="5105115"/>
              </a:xfrm>
              <a:prstGeom prst="rect">
                <a:avLst/>
              </a:prstGeom>
              <a:blipFill>
                <a:blip r:embed="rId2"/>
                <a:stretch>
                  <a:fillRect l="-508" t="-717" b="-2389"/>
                </a:stretch>
              </a:blipFill>
            </p:spPr>
            <p:txBody>
              <a:bodyPr/>
              <a:lstStyle/>
              <a:p>
                <a:r>
                  <a:rPr lang="en-US">
                    <a:noFill/>
                  </a:rPr>
                  <a:t> </a:t>
                </a:r>
              </a:p>
            </p:txBody>
          </p:sp>
        </mc:Fallback>
      </mc:AlternateContent>
    </p:spTree>
    <p:extLst>
      <p:ext uri="{BB962C8B-B14F-4D97-AF65-F5344CB8AC3E}">
        <p14:creationId xmlns:p14="http://schemas.microsoft.com/office/powerpoint/2010/main" val="4027839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arn(inVertical)">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arn(inVertical)">
                                      <p:cBhvr>
                                        <p:cTn id="15" dur="500"/>
                                        <p:tgtEl>
                                          <p:spTgt spid="6">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arn(inVertical)">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arn(inVertical)">
                                      <p:cBhvr>
                                        <p:cTn id="23" dur="500"/>
                                        <p:tgtEl>
                                          <p:spTgt spid="6">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barn(inVertical)">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barn(inVertical)">
                                      <p:cBhvr>
                                        <p:cTn id="31" dur="500"/>
                                        <p:tgtEl>
                                          <p:spTgt spid="6">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barn(inVertical)">
                                      <p:cBhvr>
                                        <p:cTn id="34" dur="500"/>
                                        <p:tgtEl>
                                          <p:spTgt spid="6">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animEffect transition="in" filter="barn(inVertical)">
                                      <p:cBhvr>
                                        <p:cTn id="39" dur="500"/>
                                        <p:tgtEl>
                                          <p:spTgt spid="6">
                                            <p:txEl>
                                              <p:pRg st="10" end="1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6">
                                            <p:txEl>
                                              <p:pRg st="11" end="11"/>
                                            </p:txEl>
                                          </p:spTgt>
                                        </p:tgtEl>
                                        <p:attrNameLst>
                                          <p:attrName>style.visibility</p:attrName>
                                        </p:attrNameLst>
                                      </p:cBhvr>
                                      <p:to>
                                        <p:strVal val="visible"/>
                                      </p:to>
                                    </p:set>
                                    <p:animEffect transition="in" filter="barn(inVertical)">
                                      <p:cBhvr>
                                        <p:cTn id="42" dur="500"/>
                                        <p:tgtEl>
                                          <p:spTgt spid="6">
                                            <p:txEl>
                                              <p:pRg st="11" end="11"/>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animEffect transition="in" filter="barn(inVertical)">
                                      <p:cBhvr>
                                        <p:cTn id="45" dur="500"/>
                                        <p:tgtEl>
                                          <p:spTgt spid="6">
                                            <p:txEl>
                                              <p:pRg st="12" end="12"/>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6">
                                            <p:txEl>
                                              <p:pRg st="13" end="13"/>
                                            </p:txEl>
                                          </p:spTgt>
                                        </p:tgtEl>
                                        <p:attrNameLst>
                                          <p:attrName>style.visibility</p:attrName>
                                        </p:attrNameLst>
                                      </p:cBhvr>
                                      <p:to>
                                        <p:strVal val="visible"/>
                                      </p:to>
                                    </p:set>
                                    <p:animEffect transition="in" filter="barn(inVertical)">
                                      <p:cBhvr>
                                        <p:cTn id="48" dur="500"/>
                                        <p:tgtEl>
                                          <p:spTgt spid="6">
                                            <p:txEl>
                                              <p:pRg st="13" end="13"/>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6">
                                            <p:txEl>
                                              <p:pRg st="14" end="14"/>
                                            </p:txEl>
                                          </p:spTgt>
                                        </p:tgtEl>
                                        <p:attrNameLst>
                                          <p:attrName>style.visibility</p:attrName>
                                        </p:attrNameLst>
                                      </p:cBhvr>
                                      <p:to>
                                        <p:strVal val="visible"/>
                                      </p:to>
                                    </p:set>
                                    <p:animEffect transition="in" filter="barn(inVertical)">
                                      <p:cBhvr>
                                        <p:cTn id="51"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861325" y="158447"/>
                <a:ext cx="10515600" cy="306673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Suppose you deposit Rs1000 at an interest rate of 5% compounded annually. What is the value of investment at the end of 4 years?</a:t>
                </a:r>
              </a:p>
              <a:p>
                <a:r>
                  <a:rPr lang="en-US" dirty="0" smtClean="0">
                    <a:latin typeface="Times New Roman" panose="02020603050405020304" pitchFamily="18" charset="0"/>
                    <a:cs typeface="Times New Roman" panose="02020603050405020304" pitchFamily="18" charset="0"/>
                  </a:rPr>
                  <a:t>Solution:</a:t>
                </a:r>
              </a:p>
              <a:p>
                <a:r>
                  <a:rPr lang="en-US" dirty="0" smtClean="0">
                    <a:latin typeface="Times New Roman" panose="02020603050405020304" pitchFamily="18" charset="0"/>
                    <a:cs typeface="Times New Roman" panose="02020603050405020304" pitchFamily="18" charset="0"/>
                  </a:rPr>
                  <a:t>Here, initial investment is(I</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Rs. 1000</a:t>
                </a:r>
              </a:p>
              <a:p>
                <a:r>
                  <a:rPr lang="en-US" dirty="0" smtClean="0">
                    <a:latin typeface="Times New Roman" panose="02020603050405020304" pitchFamily="18" charset="0"/>
                    <a:cs typeface="Times New Roman" panose="02020603050405020304" pitchFamily="18" charset="0"/>
                  </a:rPr>
                  <a:t>At the end of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a)Year 1= </a:t>
                </a:r>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 I</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+ 5% of I</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I</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[1+</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100</m:t>
                        </m:r>
                      </m:den>
                    </m:f>
                    <m:r>
                      <a:rPr lang="en-US" b="0" i="1" smtClean="0">
                        <a:latin typeface="Cambria Math" panose="02040503050406030204" pitchFamily="18" charset="0"/>
                      </a:rPr>
                      <m:t>]</m:t>
                    </m:r>
                  </m:oMath>
                </a14:m>
                <a:r>
                  <a:rPr lang="en-US" dirty="0" smtClean="0">
                    <a:latin typeface="Times New Roman" panose="02020603050405020304" pitchFamily="18" charset="0"/>
                    <a:cs typeface="Times New Roman" panose="02020603050405020304" pitchFamily="18" charset="0"/>
                  </a:rPr>
                  <a:t> =1</a:t>
                </a:r>
                <a:r>
                  <a:rPr lang="en-US" b="1" dirty="0" smtClean="0">
                    <a:latin typeface="Times New Roman" panose="02020603050405020304" pitchFamily="18" charset="0"/>
                    <a:cs typeface="Times New Roman" panose="02020603050405020304" pitchFamily="18" charset="0"/>
                  </a:rPr>
                  <a:t>.05I</a:t>
                </a:r>
                <a:r>
                  <a:rPr lang="en-US" b="1" baseline="-25000" dirty="0" smtClean="0">
                    <a:latin typeface="Times New Roman" panose="02020603050405020304" pitchFamily="18" charset="0"/>
                    <a:cs typeface="Times New Roman" panose="02020603050405020304" pitchFamily="18" charset="0"/>
                  </a:rPr>
                  <a:t>0</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1.05*1000= 1050</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b)Year 2= </a:t>
                </a:r>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+ 5% of </a:t>
                </a: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100</m:t>
                        </m:r>
                      </m:den>
                    </m:f>
                    <m:r>
                      <a:rPr lang="en-US" i="1">
                        <a:latin typeface="Cambria Math" panose="02040503050406030204" pitchFamily="18" charset="0"/>
                      </a:rPr>
                      <m:t>]</m:t>
                    </m:r>
                  </m:oMath>
                </a14:m>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1.05I</a:t>
                </a:r>
                <a:r>
                  <a:rPr lang="en-US" b="1" baseline="-25000" dirty="0" smtClean="0">
                    <a:latin typeface="Times New Roman" panose="02020603050405020304" pitchFamily="18" charset="0"/>
                    <a:cs typeface="Times New Roman" panose="02020603050405020304" pitchFamily="18" charset="0"/>
                  </a:rPr>
                  <a:t>1</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1.05*1050</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1102.5</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c)Year 3= </a:t>
                </a:r>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+ 5% of </a:t>
                </a: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100</m:t>
                        </m:r>
                      </m:den>
                    </m:f>
                    <m:r>
                      <a:rPr lang="en-US" i="1">
                        <a:latin typeface="Cambria Math" panose="02040503050406030204" pitchFamily="18" charset="0"/>
                      </a:rPr>
                      <m:t>]</m:t>
                    </m:r>
                  </m:oMath>
                </a14:m>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1.05I</a:t>
                </a:r>
                <a:r>
                  <a:rPr lang="en-US" b="1" baseline="-25000" dirty="0" smtClean="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1.05*1102.5= 1157.63</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d)Year 4= </a:t>
                </a:r>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+ 5% of </a:t>
                </a: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100</m:t>
                        </m:r>
                      </m:den>
                    </m:f>
                    <m:r>
                      <a:rPr lang="en-US" i="1">
                        <a:latin typeface="Cambria Math" panose="02040503050406030204" pitchFamily="18" charset="0"/>
                      </a:rPr>
                      <m:t>]</m:t>
                    </m:r>
                  </m:oMath>
                </a14:m>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1.05I</a:t>
                </a:r>
                <a:r>
                  <a:rPr lang="en-US" b="1" baseline="-25000" dirty="0" smtClean="0">
                    <a:latin typeface="Times New Roman" panose="02020603050405020304" pitchFamily="18" charset="0"/>
                    <a:cs typeface="Times New Roman" panose="02020603050405020304" pitchFamily="18" charset="0"/>
                  </a:rPr>
                  <a:t>3</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1.05*1157.63= 1215.51</a:t>
                </a:r>
                <a:endParaRPr lang="en-US"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61325" y="158447"/>
                <a:ext cx="10515600" cy="3066737"/>
              </a:xfrm>
              <a:prstGeom prst="rect">
                <a:avLst/>
              </a:prstGeom>
              <a:blipFill>
                <a:blip r:embed="rId2"/>
                <a:stretch>
                  <a:fillRect l="-464" t="-1193" b="-199"/>
                </a:stretch>
              </a:blipFill>
            </p:spPr>
            <p:txBody>
              <a:bodyPr/>
              <a:lstStyle/>
              <a:p>
                <a:r>
                  <a:rPr lang="en-US">
                    <a:noFill/>
                  </a:rPr>
                  <a:t> </a:t>
                </a:r>
              </a:p>
            </p:txBody>
          </p:sp>
        </mc:Fallback>
      </mc:AlternateContent>
      <p:sp>
        <p:nvSpPr>
          <p:cNvPr id="5" name="TextBox 4"/>
          <p:cNvSpPr txBox="1"/>
          <p:nvPr/>
        </p:nvSpPr>
        <p:spPr>
          <a:xfrm>
            <a:off x="2708694" y="3847381"/>
            <a:ext cx="45719" cy="369332"/>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8781545" y="1825524"/>
                <a:ext cx="3410455" cy="1056828"/>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RECURRENCE RELATION:</a:t>
                </a:r>
              </a:p>
              <a:p>
                <a:r>
                  <a:rPr lang="en-US" dirty="0" smtClean="0">
                    <a:latin typeface="Times New Roman" panose="02020603050405020304" pitchFamily="18" charset="0"/>
                    <a:cs typeface="Times New Roman" panose="02020603050405020304" pitchFamily="18" charset="0"/>
                  </a:rPr>
                  <a:t>             I</a:t>
                </a:r>
                <a:r>
                  <a:rPr lang="en-US" baseline="-25000" dirty="0" smtClean="0">
                    <a:latin typeface="Times New Roman" panose="02020603050405020304" pitchFamily="18" charset="0"/>
                    <a:cs typeface="Times New Roman" panose="02020603050405020304" pitchFamily="18" charset="0"/>
                  </a:rPr>
                  <a:t>n </a:t>
                </a: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n-1 </a:t>
                </a:r>
                <a:r>
                  <a:rPr lang="en-US" dirty="0" smtClean="0">
                    <a:latin typeface="Times New Roman" panose="02020603050405020304" pitchFamily="18" charset="0"/>
                    <a:cs typeface="Times New Roman" panose="02020603050405020304" pitchFamily="18" charset="0"/>
                  </a:rPr>
                  <a:t>* 1.05</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I</a:t>
                </a:r>
                <a:r>
                  <a:rPr lang="en-US" sz="2000" b="1" baseline="-25000" dirty="0" smtClean="0">
                    <a:latin typeface="Times New Roman" panose="02020603050405020304" pitchFamily="18" charset="0"/>
                    <a:cs typeface="Times New Roman" panose="02020603050405020304" pitchFamily="18" charset="0"/>
                  </a:rPr>
                  <a:t>n </a:t>
                </a:r>
                <a:r>
                  <a:rPr lang="en-US" sz="2000" b="1" dirty="0">
                    <a:latin typeface="Times New Roman" panose="02020603050405020304" pitchFamily="18" charset="0"/>
                    <a:cs typeface="Times New Roman" panose="02020603050405020304" pitchFamily="18" charset="0"/>
                  </a:rPr>
                  <a:t>=I</a:t>
                </a:r>
                <a:r>
                  <a:rPr lang="en-US" sz="2000" b="1" baseline="-25000" dirty="0">
                    <a:latin typeface="Times New Roman" panose="02020603050405020304" pitchFamily="18" charset="0"/>
                    <a:cs typeface="Times New Roman" panose="02020603050405020304" pitchFamily="18" charset="0"/>
                  </a:rPr>
                  <a:t>n-1 </a:t>
                </a:r>
                <a:r>
                  <a:rPr lang="en-US" sz="2000" b="1" dirty="0">
                    <a:latin typeface="Times New Roman" panose="02020603050405020304" pitchFamily="18" charset="0"/>
                    <a:cs typeface="Times New Roman" panose="02020603050405020304" pitchFamily="18" charset="0"/>
                  </a:rPr>
                  <a:t>[1+</a:t>
                </a:r>
                <a14:m>
                  <m:oMath xmlns:m="http://schemas.openxmlformats.org/officeDocument/2006/math">
                    <m:f>
                      <m:fPr>
                        <m:ctrlPr>
                          <a:rPr lang="en-US" sz="2000" b="1" i="1">
                            <a:latin typeface="Cambria Math" panose="02040503050406030204" pitchFamily="18" charset="0"/>
                          </a:rPr>
                        </m:ctrlPr>
                      </m:fPr>
                      <m:num>
                        <m:r>
                          <a:rPr lang="en-US" sz="2000" b="1" i="1" smtClean="0">
                            <a:latin typeface="Cambria Math" panose="02040503050406030204" pitchFamily="18" charset="0"/>
                          </a:rPr>
                          <m:t>𝒓</m:t>
                        </m:r>
                      </m:num>
                      <m:den>
                        <m:r>
                          <a:rPr lang="en-US" sz="2000" b="1" i="1">
                            <a:latin typeface="Cambria Math" panose="02040503050406030204" pitchFamily="18" charset="0"/>
                          </a:rPr>
                          <m:t>𝟏𝟎𝟎</m:t>
                        </m:r>
                      </m:den>
                    </m:f>
                    <m:r>
                      <a:rPr lang="en-US" sz="2000" b="1" i="1">
                        <a:latin typeface="Cambria Math" panose="02040503050406030204" pitchFamily="18" charset="0"/>
                      </a:rPr>
                      <m:t>]</m:t>
                    </m:r>
                  </m:oMath>
                </a14:m>
                <a:r>
                  <a:rPr lang="en-US"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8781545" y="1825524"/>
                <a:ext cx="3410455" cy="1056828"/>
              </a:xfrm>
              <a:prstGeom prst="rect">
                <a:avLst/>
              </a:prstGeom>
              <a:blipFill>
                <a:blip r:embed="rId3"/>
                <a:stretch>
                  <a:fillRect l="-1610" t="-2874" b="-2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429305" y="3391270"/>
                <a:ext cx="4793942" cy="3617657"/>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Deriving </a:t>
                </a:r>
                <a:r>
                  <a:rPr lang="en-US" b="1" dirty="0" smtClean="0">
                    <a:latin typeface="Times New Roman" panose="02020603050405020304" pitchFamily="18" charset="0"/>
                    <a:cs typeface="Times New Roman" panose="02020603050405020304" pitchFamily="18" charset="0"/>
                  </a:rPr>
                  <a:t>General Solution:</a:t>
                </a:r>
              </a:p>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[1+</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𝑟</m:t>
                        </m:r>
                      </m:num>
                      <m:den>
                        <m:r>
                          <a:rPr lang="en-US" i="1">
                            <a:latin typeface="Cambria Math" panose="02040503050406030204" pitchFamily="18" charset="0"/>
                          </a:rPr>
                          <m:t>100</m:t>
                        </m:r>
                      </m:den>
                    </m:f>
                    <m:r>
                      <a:rPr lang="en-US" i="1">
                        <a:latin typeface="Cambria Math" panose="02040503050406030204" pitchFamily="18" charset="0"/>
                      </a:rPr>
                      <m:t>]</m:t>
                    </m:r>
                  </m:oMath>
                </a14:m>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𝑟</m:t>
                        </m:r>
                      </m:num>
                      <m:den>
                        <m:r>
                          <a:rPr lang="en-US" i="1">
                            <a:latin typeface="Cambria Math" panose="02040503050406030204" pitchFamily="18" charset="0"/>
                          </a:rPr>
                          <m:t>100</m:t>
                        </m:r>
                      </m:den>
                    </m:f>
                    <m:r>
                      <a:rPr lang="en-US" i="1">
                        <a:latin typeface="Cambria Math" panose="02040503050406030204" pitchFamily="18" charset="0"/>
                      </a:rPr>
                      <m:t>]</m:t>
                    </m:r>
                  </m:oMath>
                </a14:m>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[1+</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𝑟</m:t>
                        </m:r>
                      </m:num>
                      <m:den>
                        <m:r>
                          <a:rPr lang="en-US" i="1">
                            <a:latin typeface="Cambria Math" panose="02040503050406030204" pitchFamily="18" charset="0"/>
                          </a:rPr>
                          <m:t>100</m:t>
                        </m:r>
                      </m:den>
                    </m:f>
                  </m:oMath>
                </a14:m>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𝑟</m:t>
                        </m:r>
                      </m:num>
                      <m:den>
                        <m:r>
                          <a:rPr lang="en-US" i="1">
                            <a:latin typeface="Cambria Math" panose="02040503050406030204" pitchFamily="18" charset="0"/>
                          </a:rPr>
                          <m:t>100</m:t>
                        </m:r>
                      </m:den>
                    </m:f>
                    <m:r>
                      <a:rPr lang="en-US" i="1">
                        <a:latin typeface="Cambria Math" panose="02040503050406030204" pitchFamily="18" charset="0"/>
                      </a:rPr>
                      <m:t>]</m:t>
                    </m:r>
                  </m:oMath>
                </a14:m>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[1+</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𝑟</m:t>
                        </m:r>
                      </m:num>
                      <m:den>
                        <m:r>
                          <a:rPr lang="en-US" i="1">
                            <a:latin typeface="Cambria Math" panose="02040503050406030204" pitchFamily="18" charset="0"/>
                          </a:rPr>
                          <m:t>100</m:t>
                        </m:r>
                      </m:den>
                    </m:f>
                    <m:r>
                      <a:rPr lang="en-US" b="0" i="1" smtClean="0">
                        <a:latin typeface="Cambria Math" panose="02040503050406030204" pitchFamily="18" charset="0"/>
                      </a:rPr>
                      <m:t>]</m:t>
                    </m:r>
                  </m:oMath>
                </a14:m>
                <a:r>
                  <a:rPr lang="en-US" baseline="30000" dirty="0" smtClean="0">
                    <a:latin typeface="Times New Roman" panose="02020603050405020304" pitchFamily="18" charset="0"/>
                    <a:cs typeface="Times New Roman" panose="02020603050405020304" pitchFamily="18" charset="0"/>
                  </a:rPr>
                  <a:t>2</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𝑟</m:t>
                        </m:r>
                      </m:num>
                      <m:den>
                        <m:r>
                          <a:rPr lang="en-US" i="1">
                            <a:latin typeface="Cambria Math" panose="02040503050406030204" pitchFamily="18" charset="0"/>
                          </a:rPr>
                          <m:t>100</m:t>
                        </m:r>
                      </m:den>
                    </m:f>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 I</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[1+</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𝑟</m:t>
                        </m:r>
                      </m:num>
                      <m:den>
                        <m:r>
                          <a:rPr lang="en-US" i="1">
                            <a:latin typeface="Cambria Math" panose="02040503050406030204" pitchFamily="18" charset="0"/>
                          </a:rPr>
                          <m:t>100</m:t>
                        </m:r>
                      </m:den>
                    </m:f>
                  </m:oMath>
                </a14:m>
                <a:r>
                  <a:rPr lang="en-US" dirty="0" smtClean="0">
                    <a:latin typeface="Times New Roman" panose="02020603050405020304" pitchFamily="18" charset="0"/>
                    <a:cs typeface="Times New Roman" panose="02020603050405020304" pitchFamily="18" charset="0"/>
                  </a:rPr>
                  <a:t>]</a:t>
                </a:r>
                <a:r>
                  <a:rPr lang="en-US" baseline="30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[1</a:t>
                </a:r>
                <a:r>
                  <a:rPr lang="en-US" dirty="0">
                    <a:latin typeface="Times New Roman" panose="02020603050405020304" pitchFamily="18" charset="0"/>
                    <a:cs typeface="Times New Roman" panose="02020603050405020304" pitchFamily="18" charset="0"/>
                  </a:rPr>
                  <a:t>+</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𝑟</m:t>
                        </m:r>
                      </m:num>
                      <m:den>
                        <m:r>
                          <a:rPr lang="en-US" i="1">
                            <a:latin typeface="Cambria Math" panose="02040503050406030204" pitchFamily="18" charset="0"/>
                          </a:rPr>
                          <m:t>100</m:t>
                        </m:r>
                      </m:den>
                    </m:f>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[1+</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𝑟</m:t>
                        </m:r>
                      </m:num>
                      <m:den>
                        <m:r>
                          <a:rPr lang="en-US" i="1">
                            <a:latin typeface="Cambria Math" panose="02040503050406030204" pitchFamily="18" charset="0"/>
                          </a:rPr>
                          <m:t>100</m:t>
                        </m:r>
                      </m:den>
                    </m:f>
                    <m:r>
                      <a:rPr lang="en-US" i="1">
                        <a:latin typeface="Cambria Math" panose="02040503050406030204" pitchFamily="18" charset="0"/>
                      </a:rPr>
                      <m:t>]</m:t>
                    </m:r>
                  </m:oMath>
                </a14:m>
                <a:r>
                  <a:rPr lang="en-US" baseline="30000" dirty="0" smtClean="0">
                    <a:latin typeface="Times New Roman" panose="02020603050405020304" pitchFamily="18" charset="0"/>
                    <a:cs typeface="Times New Roman" panose="02020603050405020304" pitchFamily="18" charset="0"/>
                  </a:rPr>
                  <a:t>3</a:t>
                </a:r>
                <a:endParaRPr lang="en-US" baseline="300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 I</a:t>
                </a:r>
                <a:r>
                  <a:rPr lang="en-US" baseline="-25000"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𝑟</m:t>
                        </m:r>
                      </m:num>
                      <m:den>
                        <m:r>
                          <a:rPr lang="en-US" i="1">
                            <a:latin typeface="Cambria Math" panose="02040503050406030204" pitchFamily="18" charset="0"/>
                          </a:rPr>
                          <m:t>100</m:t>
                        </m:r>
                      </m:den>
                    </m:f>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 I</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[1+</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𝑟</m:t>
                        </m:r>
                      </m:num>
                      <m:den>
                        <m:r>
                          <a:rPr lang="en-US" i="1">
                            <a:latin typeface="Cambria Math" panose="02040503050406030204" pitchFamily="18" charset="0"/>
                          </a:rPr>
                          <m:t>100</m:t>
                        </m:r>
                      </m:den>
                    </m:f>
                  </m:oMath>
                </a14:m>
                <a:r>
                  <a:rPr lang="en-US" dirty="0" smtClean="0">
                    <a:latin typeface="Times New Roman" panose="02020603050405020304" pitchFamily="18" charset="0"/>
                    <a:cs typeface="Times New Roman" panose="02020603050405020304" pitchFamily="18" charset="0"/>
                  </a:rPr>
                  <a:t>]</a:t>
                </a:r>
                <a:r>
                  <a:rPr lang="en-US" baseline="30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𝑟</m:t>
                        </m:r>
                      </m:num>
                      <m:den>
                        <m:r>
                          <a:rPr lang="en-US" i="1">
                            <a:latin typeface="Cambria Math" panose="02040503050406030204" pitchFamily="18" charset="0"/>
                          </a:rPr>
                          <m:t>100</m:t>
                        </m:r>
                      </m:den>
                    </m:f>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[1+</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𝑟</m:t>
                        </m:r>
                      </m:num>
                      <m:den>
                        <m:r>
                          <a:rPr lang="en-US" i="1">
                            <a:latin typeface="Cambria Math" panose="02040503050406030204" pitchFamily="18" charset="0"/>
                          </a:rPr>
                          <m:t>100</m:t>
                        </m:r>
                      </m:den>
                    </m:f>
                    <m:r>
                      <a:rPr lang="en-US" i="1">
                        <a:latin typeface="Cambria Math" panose="02040503050406030204" pitchFamily="18" charset="0"/>
                      </a:rPr>
                      <m:t>]</m:t>
                    </m:r>
                  </m:oMath>
                </a14:m>
                <a:r>
                  <a:rPr lang="en-US" baseline="30000" dirty="0" smtClean="0">
                    <a:latin typeface="Times New Roman" panose="02020603050405020304" pitchFamily="18" charset="0"/>
                    <a:cs typeface="Times New Roman" panose="02020603050405020304" pitchFamily="18" charset="0"/>
                  </a:rPr>
                  <a:t>4</a:t>
                </a:r>
              </a:p>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t>
                </a:r>
              </a:p>
              <a:p>
                <a:r>
                  <a:rPr lang="en-US" sz="3200" b="1" dirty="0" smtClean="0">
                    <a:latin typeface="Times New Roman" panose="02020603050405020304" pitchFamily="18" charset="0"/>
                    <a:cs typeface="Times New Roman" panose="02020603050405020304" pitchFamily="18" charset="0"/>
                  </a:rPr>
                  <a:t>I</a:t>
                </a:r>
                <a:r>
                  <a:rPr lang="en-US" sz="3200" b="1" baseline="-25000" dirty="0" smtClean="0">
                    <a:latin typeface="Times New Roman" panose="02020603050405020304" pitchFamily="18" charset="0"/>
                    <a:cs typeface="Times New Roman" panose="02020603050405020304" pitchFamily="18" charset="0"/>
                  </a:rPr>
                  <a:t>n</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I</a:t>
                </a:r>
                <a:r>
                  <a:rPr lang="en-US" sz="3200" b="1" baseline="-25000" dirty="0" smtClean="0">
                    <a:latin typeface="Times New Roman" panose="02020603050405020304" pitchFamily="18" charset="0"/>
                    <a:cs typeface="Times New Roman" panose="02020603050405020304" pitchFamily="18" charset="0"/>
                  </a:rPr>
                  <a:t>0</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[1+</a:t>
                </a:r>
                <a14:m>
                  <m:oMath xmlns:m="http://schemas.openxmlformats.org/officeDocument/2006/math">
                    <m:f>
                      <m:fPr>
                        <m:ctrlPr>
                          <a:rPr lang="en-US" sz="3200" b="1" i="1">
                            <a:latin typeface="Cambria Math" panose="02040503050406030204" pitchFamily="18" charset="0"/>
                          </a:rPr>
                        </m:ctrlPr>
                      </m:fPr>
                      <m:num>
                        <m:r>
                          <a:rPr lang="en-US" sz="3200" b="1" i="1">
                            <a:latin typeface="Cambria Math" panose="02040503050406030204" pitchFamily="18" charset="0"/>
                          </a:rPr>
                          <m:t>𝒓</m:t>
                        </m:r>
                      </m:num>
                      <m:den>
                        <m:r>
                          <a:rPr lang="en-US" sz="3200" b="1" i="1">
                            <a:latin typeface="Cambria Math" panose="02040503050406030204" pitchFamily="18" charset="0"/>
                          </a:rPr>
                          <m:t>𝟏𝟎𝟎</m:t>
                        </m:r>
                      </m:den>
                    </m:f>
                    <m:r>
                      <a:rPr lang="en-US" sz="3200" b="1" i="1">
                        <a:latin typeface="Cambria Math" panose="02040503050406030204" pitchFamily="18" charset="0"/>
                      </a:rPr>
                      <m:t>]</m:t>
                    </m:r>
                  </m:oMath>
                </a14:m>
                <a:r>
                  <a:rPr lang="en-US" sz="3200" b="1" baseline="30000" dirty="0" smtClean="0">
                    <a:latin typeface="Times New Roman" panose="02020603050405020304" pitchFamily="18" charset="0"/>
                    <a:cs typeface="Times New Roman" panose="02020603050405020304" pitchFamily="18" charset="0"/>
                  </a:rPr>
                  <a:t>n</a:t>
                </a:r>
                <a:endParaRPr lang="en-US" sz="3200" b="1"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429305" y="3391270"/>
                <a:ext cx="4793942" cy="3617657"/>
              </a:xfrm>
              <a:prstGeom prst="rect">
                <a:avLst/>
              </a:prstGeom>
              <a:blipFill>
                <a:blip r:embed="rId4"/>
                <a:stretch>
                  <a:fillRect l="-3177" t="-842"/>
                </a:stretch>
              </a:blipFill>
            </p:spPr>
            <p:txBody>
              <a:bodyPr/>
              <a:lstStyle/>
              <a:p>
                <a:r>
                  <a:rPr lang="en-US">
                    <a:noFill/>
                  </a:rPr>
                  <a:t> </a:t>
                </a:r>
              </a:p>
            </p:txBody>
          </p:sp>
        </mc:Fallback>
      </mc:AlternateContent>
    </p:spTree>
    <p:extLst>
      <p:ext uri="{BB962C8B-B14F-4D97-AF65-F5344CB8AC3E}">
        <p14:creationId xmlns:p14="http://schemas.microsoft.com/office/powerpoint/2010/main" val="346317986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1325" y="158447"/>
            <a:ext cx="10515600" cy="6647974"/>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Q. Suppose that a person invests Rs. 2000 at 14% compounded annually.</a:t>
            </a:r>
          </a:p>
          <a:p>
            <a:r>
              <a:rPr lang="en-US" b="1" dirty="0" smtClean="0">
                <a:latin typeface="Times New Roman" panose="02020603050405020304" pitchFamily="18" charset="0"/>
                <a:cs typeface="Times New Roman" panose="02020603050405020304" pitchFamily="18" charset="0"/>
              </a:rPr>
              <a:t>a) Find the recurrence relation.</a:t>
            </a:r>
          </a:p>
          <a:p>
            <a:r>
              <a:rPr lang="en-US" b="1" dirty="0" smtClean="0">
                <a:latin typeface="Times New Roman" panose="02020603050405020304" pitchFamily="18" charset="0"/>
                <a:cs typeface="Times New Roman" panose="02020603050405020304" pitchFamily="18" charset="0"/>
              </a:rPr>
              <a:t>b) Find the initial condition.</a:t>
            </a:r>
          </a:p>
          <a:p>
            <a:r>
              <a:rPr lang="en-US" b="1" dirty="0" smtClean="0">
                <a:latin typeface="Times New Roman" panose="02020603050405020304" pitchFamily="18" charset="0"/>
                <a:cs typeface="Times New Roman" panose="02020603050405020304" pitchFamily="18" charset="0"/>
              </a:rPr>
              <a:t>c) Find A</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 , A</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 A</a:t>
            </a:r>
            <a:r>
              <a:rPr lang="en-US" b="1" baseline="-25000" dirty="0" smtClean="0">
                <a:latin typeface="Times New Roman" panose="02020603050405020304" pitchFamily="18" charset="0"/>
                <a:cs typeface="Times New Roman" panose="02020603050405020304" pitchFamily="18" charset="0"/>
              </a:rPr>
              <a:t>3</a:t>
            </a:r>
            <a:r>
              <a:rPr lang="en-US" b="1" dirty="0" smtClean="0">
                <a:latin typeface="Times New Roman" panose="02020603050405020304" pitchFamily="18" charset="0"/>
                <a:cs typeface="Times New Roman" panose="02020603050405020304" pitchFamily="18" charset="0"/>
              </a:rPr>
              <a:t> .</a:t>
            </a:r>
          </a:p>
          <a:p>
            <a:r>
              <a:rPr lang="en-US" b="1" dirty="0" smtClean="0">
                <a:latin typeface="Times New Roman" panose="02020603050405020304" pitchFamily="18" charset="0"/>
                <a:cs typeface="Times New Roman" panose="02020603050405020304" pitchFamily="18" charset="0"/>
              </a:rPr>
              <a:t>d) Find an explicit formula .</a:t>
            </a:r>
          </a:p>
          <a:p>
            <a:r>
              <a:rPr lang="en-US" b="1" dirty="0" smtClean="0">
                <a:latin typeface="Times New Roman" panose="02020603050405020304" pitchFamily="18" charset="0"/>
                <a:cs typeface="Times New Roman" panose="02020603050405020304" pitchFamily="18" charset="0"/>
              </a:rPr>
              <a:t>e) How long will it take for a person to double the initial investment?</a:t>
            </a:r>
          </a:p>
          <a:p>
            <a:r>
              <a:rPr lang="en-US" dirty="0" smtClean="0">
                <a:latin typeface="Times New Roman" panose="02020603050405020304" pitchFamily="18" charset="0"/>
                <a:cs typeface="Times New Roman" panose="02020603050405020304" pitchFamily="18" charset="0"/>
              </a:rPr>
              <a:t>Solution:</a:t>
            </a:r>
          </a:p>
          <a:p>
            <a:r>
              <a:rPr lang="en-US" dirty="0" smtClean="0">
                <a:latin typeface="Times New Roman" panose="02020603050405020304" pitchFamily="18" charset="0"/>
                <a:cs typeface="Times New Roman" panose="02020603050405020304" pitchFamily="18" charset="0"/>
              </a:rPr>
              <a:t>Let, A</a:t>
            </a:r>
            <a:r>
              <a:rPr lang="en-US" baseline="-25000"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be the amount after n years</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Initial investment(A</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Rs. 2000</a:t>
            </a:r>
          </a:p>
          <a:p>
            <a:endParaRPr lang="en-US" dirty="0" smtClean="0">
              <a:latin typeface="Times New Roman" panose="02020603050405020304" pitchFamily="18" charset="0"/>
              <a:cs typeface="Times New Roman" panose="02020603050405020304" pitchFamily="18" charset="0"/>
            </a:endParaRPr>
          </a:p>
          <a:p>
            <a:pPr marL="342900" indent="-342900">
              <a:buAutoNum type="alphaLcParenR"/>
            </a:pPr>
            <a:r>
              <a:rPr lang="en-US" dirty="0" smtClean="0">
                <a:latin typeface="Times New Roman" panose="02020603050405020304" pitchFamily="18" charset="0"/>
                <a:cs typeface="Times New Roman" panose="02020603050405020304" pitchFamily="18" charset="0"/>
              </a:rPr>
              <a:t>Recurrence Relation: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 </a:t>
            </a:r>
            <a:r>
              <a:rPr lang="en-US" dirty="0" smtClean="0">
                <a:latin typeface="Times New Roman" panose="02020603050405020304" pitchFamily="18" charset="0"/>
                <a:cs typeface="Times New Roman" panose="02020603050405020304" pitchFamily="18" charset="0"/>
              </a:rPr>
              <a:t>= A</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+ 14% of A</a:t>
            </a:r>
            <a:r>
              <a:rPr lang="en-US" baseline="-25000" dirty="0" smtClean="0">
                <a:latin typeface="Times New Roman" panose="02020603050405020304" pitchFamily="18" charset="0"/>
                <a:cs typeface="Times New Roman" panose="02020603050405020304" pitchFamily="18" charset="0"/>
              </a:rPr>
              <a:t>0</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i.e.  A</a:t>
            </a:r>
            <a:r>
              <a:rPr lang="en-US" baseline="-25000" dirty="0" smtClean="0">
                <a:latin typeface="Times New Roman" panose="02020603050405020304" pitchFamily="18" charset="0"/>
                <a:cs typeface="Times New Roman" panose="02020603050405020304" pitchFamily="18" charset="0"/>
              </a:rPr>
              <a:t>1 </a:t>
            </a:r>
            <a:r>
              <a:rPr lang="en-US" dirty="0" smtClean="0">
                <a:latin typeface="Times New Roman" panose="02020603050405020304" pitchFamily="18" charset="0"/>
                <a:cs typeface="Times New Roman" panose="02020603050405020304" pitchFamily="18" charset="0"/>
              </a:rPr>
              <a:t>= (1.14)A</a:t>
            </a:r>
            <a:r>
              <a:rPr lang="en-US" baseline="-25000" dirty="0" smtClean="0">
                <a:latin typeface="Times New Roman" panose="02020603050405020304" pitchFamily="18" charset="0"/>
                <a:cs typeface="Times New Roman" panose="02020603050405020304" pitchFamily="18" charset="0"/>
              </a:rPr>
              <a:t>0</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 (1.14)</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a:t>
            </a:r>
          </a:p>
          <a:p>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a:t>
            </a:r>
            <a:r>
              <a:rPr lang="en-US" b="1" baseline="-25000" dirty="0" smtClean="0">
                <a:latin typeface="Times New Roman" panose="02020603050405020304" pitchFamily="18" charset="0"/>
                <a:cs typeface="Times New Roman" panose="02020603050405020304" pitchFamily="18" charset="0"/>
              </a:rPr>
              <a:t>n</a:t>
            </a:r>
            <a:r>
              <a:rPr lang="en-US" b="1" dirty="0" smtClean="0">
                <a:latin typeface="Times New Roman" panose="02020603050405020304" pitchFamily="18" charset="0"/>
                <a:cs typeface="Times New Roman" panose="02020603050405020304" pitchFamily="18" charset="0"/>
              </a:rPr>
              <a:t> = (1.14)A</a:t>
            </a:r>
            <a:r>
              <a:rPr lang="en-US" b="1" baseline="-25000" dirty="0" smtClean="0">
                <a:latin typeface="Times New Roman" panose="02020603050405020304" pitchFamily="18" charset="0"/>
                <a:cs typeface="Times New Roman" panose="02020603050405020304" pitchFamily="18" charset="0"/>
              </a:rPr>
              <a:t>n-1</a:t>
            </a:r>
          </a:p>
          <a:p>
            <a:endParaRPr lang="en-US" b="1" baseline="-250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 Initial condition:</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Since the initial investment is A</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Rs. 2000 .</a:t>
            </a:r>
            <a:r>
              <a:rPr lang="en-US" b="1" dirty="0" smtClean="0">
                <a:latin typeface="Times New Roman" panose="02020603050405020304" pitchFamily="18" charset="0"/>
                <a:cs typeface="Times New Roman" panose="02020603050405020304" pitchFamily="18" charset="0"/>
              </a:rPr>
              <a:t> A</a:t>
            </a:r>
            <a:r>
              <a:rPr lang="en-US" b="1" baseline="-25000" dirty="0" smtClean="0">
                <a:latin typeface="Times New Roman" panose="02020603050405020304" pitchFamily="18" charset="0"/>
                <a:cs typeface="Times New Roman" panose="02020603050405020304" pitchFamily="18" charset="0"/>
              </a:rPr>
              <a:t>0</a:t>
            </a:r>
            <a:r>
              <a:rPr lang="en-US" b="1" dirty="0" smtClean="0">
                <a:latin typeface="Times New Roman" panose="02020603050405020304" pitchFamily="18" charset="0"/>
                <a:cs typeface="Times New Roman" panose="02020603050405020304" pitchFamily="18" charset="0"/>
              </a:rPr>
              <a:t> = Rs. 2000 is the initial condition.</a:t>
            </a:r>
          </a:p>
          <a:p>
            <a:endParaRPr lang="en-US"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A</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 (1.14)A</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1.14*2000=2280</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ii)  A</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1.14)A</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1.14*2280=2599.2</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iii)</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1.14)A</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1.14*2599.2=2963.088</a:t>
            </a:r>
          </a:p>
          <a:p>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708694" y="3847381"/>
            <a:ext cx="4571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29843515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1614</TotalTime>
  <Words>661</Words>
  <Application>Microsoft Office PowerPoint</Application>
  <PresentationFormat>Widescreen</PresentationFormat>
  <Paragraphs>203</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Algerian</vt:lpstr>
      <vt:lpstr>Aparajita</vt:lpstr>
      <vt:lpstr>Arial</vt:lpstr>
      <vt:lpstr>Arial Black</vt:lpstr>
      <vt:lpstr>Calibri</vt:lpstr>
      <vt:lpstr>Cambria Math</vt:lpstr>
      <vt:lpstr>Gill Sans MT</vt:lpstr>
      <vt:lpstr>Impact</vt:lpstr>
      <vt:lpstr>Times New Roman</vt:lpstr>
      <vt:lpstr>Wingdings 3</vt:lpstr>
      <vt:lpstr>Badge</vt:lpstr>
      <vt:lpstr>PowerPoint Presentation</vt:lpstr>
      <vt:lpstr>PowerPoint Presentation</vt:lpstr>
      <vt:lpstr>INTRODUCTION:</vt:lpstr>
      <vt:lpstr>INTRODUCTION:</vt:lpstr>
      <vt:lpstr>Tower of Hanoi:</vt:lpstr>
      <vt:lpstr>Tower of Hanoi:</vt:lpstr>
      <vt:lpstr>Tower of Hanoi:</vt:lpstr>
      <vt:lpstr>PowerPoint Presentation</vt:lpstr>
      <vt:lpstr>PowerPoint Presentation</vt:lpstr>
      <vt:lpstr>PowerPoint Presentation</vt:lpstr>
      <vt:lpstr>PowerPoint Presentation</vt:lpstr>
      <vt:lpstr>Rabbits population: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Kharel</dc:creator>
  <cp:lastModifiedBy>ankit</cp:lastModifiedBy>
  <cp:revision>291</cp:revision>
  <dcterms:created xsi:type="dcterms:W3CDTF">2020-09-07T16:36:41Z</dcterms:created>
  <dcterms:modified xsi:type="dcterms:W3CDTF">2020-10-15T03:08:58Z</dcterms:modified>
</cp:coreProperties>
</file>