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532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b)	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7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	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= 7</a:t>
                </a:r>
                <a:r>
                  <a:rPr lang="en-US" sz="2400" b="1" dirty="0" smtClean="0"/>
                  <a:t>---------------(iv)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(iv) and (v),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baseline="-25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 Equation iii, we get</a:t>
                </a:r>
              </a:p>
              <a:p>
                <a:endParaRPr lang="en-US" sz="2400" dirty="0" smtClean="0"/>
              </a:p>
              <a:p>
                <a:r>
                  <a:rPr lang="en-US" sz="2400" baseline="-25000" dirty="0"/>
                  <a:t>	</a:t>
                </a:r>
                <a:r>
                  <a:rPr lang="en-US" sz="2400" baseline="-25000" dirty="0" smtClean="0"/>
                  <a:t>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 = 5.3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– 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 smtClean="0"/>
                  <a:t>.3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</a:t>
                </a:r>
                <a:endParaRPr lang="en-US" sz="2400" b="1" baseline="30000" dirty="0" smtClean="0"/>
              </a:p>
              <a:p>
                <a:r>
                  <a:rPr lang="en-US" sz="2400" baseline="30000" dirty="0" smtClean="0"/>
                  <a:t>		</a:t>
                </a:r>
                <a:endParaRPr lang="en-US" sz="2400" baseline="-250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Which 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5326458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58417" y="3860195"/>
            <a:ext cx="3347049" cy="729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4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3.Derive an Explicit Formula For Fibonacci series.</a:t>
                </a:r>
              </a:p>
              <a:p>
                <a:r>
                  <a:rPr lang="en-US" sz="2000" dirty="0" smtClean="0"/>
                  <a:t>Solution:</a:t>
                </a:r>
              </a:p>
              <a:p>
                <a:r>
                  <a:rPr lang="en-US" sz="2400" dirty="0" smtClean="0"/>
                  <a:t>The recurrence relation for Fibonacci series is given by: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n-1 </a:t>
                </a:r>
                <a:r>
                  <a:rPr lang="en-US" sz="2400" dirty="0" smtClean="0"/>
                  <a:t> +  a</a:t>
                </a:r>
                <a:r>
                  <a:rPr lang="en-US" sz="2400" baseline="-25000" dirty="0" smtClean="0"/>
                  <a:t>n-2 </a:t>
                </a:r>
                <a:r>
                  <a:rPr lang="en-US" sz="2400" dirty="0" smtClean="0"/>
                  <a:t> with initial condition 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=0 and 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1   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r - 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characteristics roots are: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 and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+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41305"/>
              </a:xfrm>
              <a:prstGeom prst="rect">
                <a:avLst/>
              </a:prstGeom>
              <a:blipFill>
                <a:blip r:embed="rId2"/>
                <a:stretch>
                  <a:fillRect l="-861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0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74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/>
                  <a:t>n = 0 , 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/>
                  <a:t>0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aseline="30000" dirty="0" smtClean="0"/>
              </a:p>
              <a:p>
                <a:pPr lvl="1"/>
                <a:endParaRPr lang="en-US" sz="2400" baseline="30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= 0</a:t>
                </a:r>
                <a:r>
                  <a:rPr lang="en-US" sz="2400" b="1" dirty="0" smtClean="0"/>
                  <a:t>-----------------------------(iii)</a:t>
                </a:r>
              </a:p>
              <a:p>
                <a:pPr marL="457200" indent="-457200">
                  <a:buAutoNum type="alphaLcParenR" startAt="2"/>
                </a:pPr>
                <a:r>
                  <a:rPr lang="en-US" sz="2400" dirty="0" smtClean="0"/>
                  <a:t>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1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aseline="30000" dirty="0"/>
              </a:p>
              <a:p>
                <a:pPr lvl="1"/>
                <a:endParaRPr lang="en-US" sz="2400" baseline="30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dirty="0" smtClean="0"/>
                  <a:t>1</a:t>
                </a:r>
                <a:r>
                  <a:rPr lang="en-US" sz="2400" b="1" dirty="0" smtClean="0"/>
                  <a:t>-----------------------------(iv)</a:t>
                </a:r>
                <a:endParaRPr lang="en-US" sz="2400" b="1" baseline="300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(iv) and (v),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sz="2400" baseline="-25000" dirty="0" smtClean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 Equation iii, we get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− 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        </a:t>
                </a:r>
                <a:r>
                  <a:rPr lang="en-US" sz="2400" dirty="0" smtClean="0"/>
                  <a:t>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74382"/>
              </a:xfrm>
              <a:prstGeom prst="rect">
                <a:avLst/>
              </a:prstGeom>
              <a:blipFill>
                <a:blip r:embed="rId2"/>
                <a:stretch>
                  <a:fillRect l="-861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58418" y="5845435"/>
            <a:ext cx="4955446" cy="876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1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4.  What is the solution of the recurrence  relation : a</a:t>
                </a:r>
                <a:r>
                  <a:rPr lang="en-US" b="1" baseline="-25000" dirty="0" smtClean="0"/>
                  <a:t>n</a:t>
                </a:r>
                <a:r>
                  <a:rPr lang="en-US" b="1" dirty="0" smtClean="0"/>
                  <a:t> + 2a</a:t>
                </a:r>
                <a:r>
                  <a:rPr lang="en-US" b="1" baseline="-25000" dirty="0" smtClean="0"/>
                  <a:t>n-1 </a:t>
                </a:r>
                <a:r>
                  <a:rPr lang="en-US" b="1" dirty="0" smtClean="0"/>
                  <a:t>+ 2a</a:t>
                </a:r>
                <a:r>
                  <a:rPr lang="en-US" b="1" baseline="-25000" dirty="0" smtClean="0"/>
                  <a:t>n-2</a:t>
                </a:r>
                <a:r>
                  <a:rPr lang="en-US" b="1" dirty="0" smtClean="0"/>
                  <a:t>=0</a:t>
                </a:r>
                <a:r>
                  <a:rPr lang="en-US" b="1" baseline="-25000" dirty="0" smtClean="0"/>
                  <a:t>  </a:t>
                </a:r>
                <a:r>
                  <a:rPr lang="en-US" b="1" dirty="0" smtClean="0"/>
                  <a:t>with a</a:t>
                </a:r>
                <a:r>
                  <a:rPr lang="en-US" b="1" baseline="-25000" dirty="0" smtClean="0"/>
                  <a:t>0</a:t>
                </a:r>
                <a:r>
                  <a:rPr lang="en-US" b="1" dirty="0" smtClean="0"/>
                  <a:t>=0, a</a:t>
                </a:r>
                <a:r>
                  <a:rPr lang="en-US" b="1" baseline="-25000" dirty="0" smtClean="0"/>
                  <a:t>1 </a:t>
                </a:r>
                <a:r>
                  <a:rPr lang="en-US" b="1" dirty="0" smtClean="0"/>
                  <a:t>= -1.</a:t>
                </a:r>
              </a:p>
              <a:p>
                <a:r>
                  <a:rPr lang="en-US" sz="2000" dirty="0" smtClean="0"/>
                  <a:t>Solution:</a:t>
                </a:r>
              </a:p>
              <a:p>
                <a:r>
                  <a:rPr lang="en-US" sz="2000" dirty="0" smtClean="0"/>
                  <a:t>Given recurrence relation: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2000" b="1" dirty="0"/>
                  <a:t> </a:t>
                </a:r>
                <a:r>
                  <a:rPr lang="en-US" sz="2000" dirty="0"/>
                  <a:t>a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 + 2a</a:t>
                </a:r>
                <a:r>
                  <a:rPr lang="en-US" sz="2000" baseline="-25000" dirty="0"/>
                  <a:t>n-1 </a:t>
                </a:r>
                <a:r>
                  <a:rPr lang="en-US" sz="2000" dirty="0"/>
                  <a:t>+ 2a</a:t>
                </a:r>
                <a:r>
                  <a:rPr lang="en-US" sz="2000" baseline="-25000" dirty="0"/>
                  <a:t>n-2</a:t>
                </a:r>
                <a:r>
                  <a:rPr lang="en-US" sz="2000" dirty="0"/>
                  <a:t>=0</a:t>
                </a:r>
                <a:r>
                  <a:rPr lang="en-US" sz="2000" baseline="-25000" dirty="0"/>
                  <a:t> </a:t>
                </a:r>
                <a:r>
                  <a:rPr lang="en-US" sz="2000" b="1" dirty="0" smtClean="0"/>
                  <a:t>----------------(i)</a:t>
                </a:r>
              </a:p>
              <a:p>
                <a:r>
                  <a:rPr lang="en-US" sz="2000" dirty="0" smtClean="0"/>
                  <a:t>The characteristics equation are,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2000" dirty="0"/>
                  <a:t> r</a:t>
                </a:r>
                <a:r>
                  <a:rPr lang="en-US" sz="2000" baseline="30000" dirty="0"/>
                  <a:t>2  </a:t>
                </a:r>
                <a:r>
                  <a:rPr lang="en-US" sz="2000" dirty="0"/>
                  <a:t>+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2</a:t>
                </a:r>
                <a:r>
                  <a:rPr lang="en-US" sz="2000" dirty="0" smtClean="0"/>
                  <a:t>r </a:t>
                </a:r>
                <a:r>
                  <a:rPr lang="en-US" sz="2000" dirty="0"/>
                  <a:t>+ 2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0</a:t>
                </a:r>
              </a:p>
              <a:p>
                <a:r>
                  <a:rPr lang="en-US" sz="2000" dirty="0" smtClean="0"/>
                  <a:t>			</a:t>
                </a:r>
                <a:r>
                  <a:rPr lang="en-US" sz="2400" dirty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.1.2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  ±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=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  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 r = -1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---------------------------[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]	</a:t>
                </a:r>
              </a:p>
              <a:p>
                <a:r>
                  <a:rPr lang="en-US" sz="2000" dirty="0" smtClean="0"/>
                  <a:t>Since the roots are imaginary. The solution is in the form:</a:t>
                </a:r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		     </a:t>
                </a:r>
                <a:r>
                  <a:rPr lang="en-US" sz="1600" dirty="0" smtClean="0"/>
                  <a:t> 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/>
                  <a:t>------------------(</a:t>
                </a:r>
                <a:r>
                  <a:rPr lang="en-US" sz="2400" b="1" dirty="0"/>
                  <a:t>ii)</a:t>
                </a:r>
                <a:endParaRPr lang="en-US" sz="2400" b="1" baseline="30000" dirty="0"/>
              </a:p>
              <a:p>
                <a:pPr lvl="1"/>
                <a:r>
                  <a:rPr lang="en-US" sz="1600" dirty="0" smtClean="0"/>
                  <a:t>				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000" b="1" dirty="0"/>
              </a:p>
              <a:p>
                <a:pPr lvl="1"/>
                <a:r>
                  <a:rPr lang="en-US" sz="2000" b="1" dirty="0"/>
                  <a:t>				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b="1" dirty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𝒕𝒂𝒏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13862"/>
              </a:xfrm>
              <a:prstGeom prst="rect">
                <a:avLst/>
              </a:prstGeom>
              <a:blipFill>
                <a:blip r:embed="rId2"/>
                <a:stretch>
                  <a:fillRect l="-574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9608" y="213064"/>
                <a:ext cx="10377996" cy="617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			                   		</a:t>
                </a:r>
                <a:r>
                  <a:rPr lang="en-US" sz="2000" dirty="0"/>
                  <a:t>r = -1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/>
                  <a:t> i</a:t>
                </a:r>
                <a:r>
                  <a:rPr lang="en-US" sz="2000" dirty="0" smtClean="0"/>
                  <a:t>		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		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     ,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b="0" dirty="0" smtClean="0">
                    <a:ea typeface="Cambria Math" panose="02040503050406030204" pitchFamily="18" charset="0"/>
                  </a:rPr>
                  <a:t>		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        R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 smtClean="0"/>
                  <a:t> 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 smtClean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pPr lvl="1"/>
                <a:r>
                  <a:rPr lang="en-US" sz="2400" b="1" dirty="0"/>
                  <a:t>				 </a:t>
                </a:r>
                <a:r>
                  <a:rPr lang="en-US" sz="24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𝒕𝒂𝒏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𝒕𝒂𝒏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</m:t>
                        </m:r>
                      </m:e>
                    </m:func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Now, we have</a:t>
                </a:r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en-US" sz="2000" b="1" dirty="0"/>
                  <a:t> a</a:t>
                </a:r>
                <a:r>
                  <a:rPr lang="en-US" sz="2000" b="1" baseline="-25000" dirty="0"/>
                  <a:t>n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ea typeface="Cambria Math" panose="02040503050406030204" pitchFamily="18" charset="0"/>
                  </a:rPr>
                  <a:t>-------------------(iii)</a:t>
                </a:r>
              </a:p>
              <a:p>
                <a:pPr lvl="1"/>
                <a:r>
                  <a:rPr lang="en-US" sz="2000" dirty="0" smtClean="0"/>
                  <a:t>Using initial condition</a:t>
                </a:r>
              </a:p>
              <a:p>
                <a:pPr lvl="1"/>
                <a:r>
                  <a:rPr lang="en-US" sz="2000" dirty="0" smtClean="0"/>
                  <a:t>a)n = 0, a</a:t>
                </a:r>
                <a:r>
                  <a:rPr lang="en-US" sz="2000" baseline="-25000" dirty="0" smtClean="0"/>
                  <a:t>0 </a:t>
                </a:r>
                <a:r>
                  <a:rPr lang="en-US" sz="2000" dirty="0" smtClean="0"/>
                  <a:t>= 5									b) n = 1, a</a:t>
                </a:r>
                <a:r>
                  <a:rPr lang="en-US" sz="2000" baseline="-25000" dirty="0" smtClean="0"/>
                  <a:t>1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-1</a:t>
                </a:r>
              </a:p>
              <a:p>
                <a:pPr lvl="1"/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 (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i="1" baseline="30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= 0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sz="2000" dirty="0" smtClean="0"/>
                  <a:t>Putting  the value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dirty="0" smtClean="0"/>
                  <a:t> in equation (iii) , We  get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smtClean="0"/>
                  <a:t>					</a:t>
                </a:r>
                <a:r>
                  <a:rPr lang="en-US" sz="2000" b="1" dirty="0"/>
                  <a:t> 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</a:t>
                </a:r>
                <a:r>
                  <a:rPr lang="en-US" sz="3600" b="1" dirty="0"/>
                  <a:t> =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 (</m:t>
                    </m:r>
                    <m:rad>
                      <m:radPr>
                        <m:degHide m:val="on"/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08" y="213064"/>
                <a:ext cx="10377996" cy="6175730"/>
              </a:xfrm>
              <a:prstGeom prst="rect">
                <a:avLst/>
              </a:prstGeom>
              <a:blipFill>
                <a:blip r:embed="rId2"/>
                <a:stretch>
                  <a:fillRect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84885" y="3133818"/>
                <a:ext cx="55929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b="1" dirty="0" smtClean="0"/>
                  <a:t>a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 (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-1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85" y="3133818"/>
                <a:ext cx="5592932" cy="783869"/>
              </a:xfrm>
              <a:prstGeom prst="rect">
                <a:avLst/>
              </a:prstGeom>
              <a:blipFill>
                <a:blip r:embed="rId3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37499" y="5122416"/>
            <a:ext cx="5357190" cy="110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Solution of Linear homogeneous recurrence relation: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9927" y="990027"/>
                <a:ext cx="10274060" cy="582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THEOREM 2:</a:t>
                </a:r>
              </a:p>
              <a:p>
                <a:r>
                  <a:rPr lang="en-US" sz="2000" dirty="0" smtClean="0"/>
                  <a:t>Let, 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 </a:t>
                </a:r>
                <a:r>
                  <a:rPr lang="en-US" sz="2000" b="1" dirty="0" smtClean="0"/>
                  <a:t>= c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n-1</a:t>
                </a:r>
                <a:r>
                  <a:rPr lang="en-US" sz="2000" b="1" dirty="0" smtClean="0"/>
                  <a:t> + c</a:t>
                </a:r>
                <a:r>
                  <a:rPr lang="en-US" sz="2000" b="1" baseline="-25000" dirty="0" smtClean="0"/>
                  <a:t>2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n-2</a:t>
                </a:r>
                <a:r>
                  <a:rPr lang="en-US" sz="2000" b="1" dirty="0"/>
                  <a:t> + </a:t>
                </a:r>
                <a:r>
                  <a:rPr lang="en-US" sz="2000" b="1" dirty="0" smtClean="0"/>
                  <a:t>c</a:t>
                </a:r>
                <a:r>
                  <a:rPr lang="en-US" sz="2000" b="1" baseline="-25000" dirty="0" smtClean="0"/>
                  <a:t>3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n-3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linear homogeneous  recurrence relation of degree 3 and its characteristics  Equation : r</a:t>
                </a:r>
                <a:r>
                  <a:rPr lang="en-US" sz="2000" baseline="30000" dirty="0"/>
                  <a:t>3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-</a:t>
                </a:r>
                <a:r>
                  <a:rPr lang="en-US" sz="2000" dirty="0" smtClean="0"/>
                  <a:t> c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r</a:t>
                </a:r>
                <a:r>
                  <a:rPr lang="en-US" sz="2000" baseline="30000" dirty="0" smtClean="0"/>
                  <a:t>2</a:t>
                </a:r>
                <a:r>
                  <a:rPr lang="en-US" sz="2000" dirty="0" smtClean="0"/>
                  <a:t> – c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r – c</a:t>
                </a:r>
                <a:r>
                  <a:rPr lang="en-US" sz="2000" baseline="-25000" dirty="0" smtClean="0"/>
                  <a:t>3</a:t>
                </a:r>
                <a:r>
                  <a:rPr lang="en-US" sz="2000" dirty="0" smtClean="0"/>
                  <a:t>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all roots are distinct then, the solution is of the form,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lvl="5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800" b="1" baseline="30000" dirty="0"/>
              </a:p>
              <a:p>
                <a:pPr lvl="5"/>
                <a:endParaRPr lang="en-US" sz="2800" b="1" baseline="30000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two roots are equal </a:t>
                </a:r>
                <a:r>
                  <a:rPr lang="en-US" sz="2000" dirty="0"/>
                  <a:t>then, the solution is of the form</a:t>
                </a:r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lvl="5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all the roots are same , Then the </a:t>
                </a:r>
                <a:r>
                  <a:rPr lang="en-US" sz="2000" dirty="0"/>
                  <a:t>solution is of the </a:t>
                </a:r>
                <a:r>
                  <a:rPr lang="en-US" sz="2000" dirty="0" smtClean="0"/>
                  <a:t>form</a:t>
                </a:r>
                <a:endParaRPr lang="en-US" sz="2000" dirty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2800" b="1" i="0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baseline="30000" dirty="0"/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27" y="990027"/>
                <a:ext cx="10274060" cy="5827236"/>
              </a:xfrm>
              <a:prstGeom prst="rect">
                <a:avLst/>
              </a:prstGeom>
              <a:blipFill>
                <a:blip r:embed="rId2"/>
                <a:stretch>
                  <a:fillRect l="-653" t="-523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39145" y="2564274"/>
            <a:ext cx="4459260" cy="50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9145" y="4159001"/>
            <a:ext cx="4416002" cy="6038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3447" y="5708461"/>
            <a:ext cx="5583443" cy="646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= 6a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–  11a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+ 6a</a:t>
                </a:r>
                <a:r>
                  <a:rPr lang="en-US" sz="2000" b="1" baseline="-25000" dirty="0" smtClean="0"/>
                  <a:t>n-3  </a:t>
                </a:r>
                <a:r>
                  <a:rPr lang="en-US" sz="2000" b="1" dirty="0" smtClean="0"/>
                  <a:t>with 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=2, a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/>
                  <a:t>=5 , 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/>
                  <a:t>2</a:t>
                </a:r>
                <a:r>
                  <a:rPr lang="en-US" sz="2000" b="1" dirty="0" smtClean="0"/>
                  <a:t>=15</a:t>
                </a:r>
                <a:r>
                  <a:rPr lang="en-US" sz="2000" b="1" dirty="0"/>
                  <a:t>.</a:t>
                </a:r>
                <a:endParaRPr lang="en-US" sz="2000" b="1" dirty="0" smtClean="0"/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6a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–  11a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 + 6a</a:t>
                </a:r>
                <a:r>
                  <a:rPr lang="en-US" sz="2400" baseline="-25000" dirty="0"/>
                  <a:t>n-3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 - 6r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11r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6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 smtClean="0"/>
                  <a:t>On solving above equation,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=1, r</a:t>
                </a:r>
                <a:r>
                  <a:rPr lang="en-US" sz="2400" baseline="-25000" dirty="0" smtClean="0"/>
                  <a:t>2</a:t>
                </a:r>
                <a:r>
                  <a:rPr lang="en-US" sz="2400" dirty="0"/>
                  <a:t>=2 , </a:t>
                </a:r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=3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Since </a:t>
                </a:r>
                <a:r>
                  <a:rPr lang="en-US" sz="2400" b="1" dirty="0" smtClean="0"/>
                  <a:t>all the roots are distinct.</a:t>
                </a:r>
                <a:r>
                  <a:rPr lang="en-US" sz="2400" dirty="0" smtClean="0"/>
                  <a:t>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baseline="30000" dirty="0"/>
                  <a:t>  </a:t>
                </a:r>
                <a:r>
                  <a:rPr lang="en-US" sz="2400" b="1" dirty="0"/>
                  <a:t>+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m:rPr>
                        <m:nor/>
                      </m:rPr>
                      <a:rPr lang="en-US" sz="2400" b="1" baseline="30000" dirty="0"/>
                      <m:t>  </m:t>
                    </m:r>
                    <m:r>
                      <m:rPr>
                        <m:nor/>
                      </m:rPr>
                      <a:rPr lang="en-US" sz="2400" b="1" dirty="0"/>
                      <m:t>+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/>
                  <a:t>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2</a:t>
                </a:r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= 2</a:t>
                </a:r>
                <a:r>
                  <a:rPr lang="en-US" sz="2400" b="1" dirty="0" smtClean="0"/>
                  <a:t>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63417"/>
              </a:xfrm>
              <a:prstGeom prst="rect">
                <a:avLst/>
              </a:prstGeom>
              <a:blipFill>
                <a:blip r:embed="rId2"/>
                <a:stretch>
                  <a:fillRect l="-861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92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b)	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5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 = 5</a:t>
                </a:r>
                <a:r>
                  <a:rPr lang="en-US" sz="2400" b="1" dirty="0" smtClean="0"/>
                  <a:t>---------------(iv)</a:t>
                </a:r>
              </a:p>
              <a:p>
                <a:endParaRPr lang="en-US" sz="2400" b="1" dirty="0" smtClean="0"/>
              </a:p>
              <a:p>
                <a:pPr marL="457200" indent="-457200">
                  <a:buAutoNum type="alphaLcParenR" startAt="3"/>
                </a:pPr>
                <a:r>
                  <a:rPr lang="en-US" sz="2400" dirty="0" smtClean="0"/>
                  <a:t>n = 2,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15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2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aseline="30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baseline="30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= 15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----------------(v)</a:t>
                </a:r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(iii) , (iv) and  (v).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</m:t>
                    </m:r>
                  </m:oMath>
                </a14:m>
                <a:r>
                  <a:rPr lang="en-US" sz="2400" dirty="0" smtClean="0"/>
                  <a:t>in Equation ii, we get</a:t>
                </a:r>
              </a:p>
              <a:p>
                <a:endParaRPr lang="en-US" sz="2400" dirty="0" smtClean="0"/>
              </a:p>
              <a:p>
                <a:r>
                  <a:rPr lang="en-US" sz="2400" baseline="-25000" dirty="0"/>
                  <a:t>	</a:t>
                </a:r>
                <a:r>
                  <a:rPr lang="en-US" sz="2400" baseline="-25000" dirty="0" smtClean="0"/>
                  <a:t>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</a:t>
                </a:r>
                <a:r>
                  <a:rPr lang="en-US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m:rPr>
                        <m:nor/>
                      </m:rPr>
                      <a:rPr lang="en-US" sz="2400" b="1" baseline="30000" dirty="0"/>
                      <m:t>  </m:t>
                    </m:r>
                    <m:r>
                      <m:rPr>
                        <m:nor/>
                      </m:rPr>
                      <a:rPr lang="en-US" sz="2400" b="1" dirty="0"/>
                      <m:t>+</m:t>
                    </m:r>
                    <m:r>
                      <m:rPr>
                        <m:nor/>
                      </m:rPr>
                      <a:rPr lang="en-US" sz="2400" b="1" i="0" dirty="0" smtClean="0"/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aseline="30000" dirty="0" smtClean="0"/>
                  <a:t>		</a:t>
                </a:r>
                <a:endParaRPr lang="en-US" sz="2400" baseline="-250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                                  Which 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247864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61934" y="5158502"/>
            <a:ext cx="3347049" cy="729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- </a:t>
                </a:r>
                <a:r>
                  <a:rPr lang="en-US" sz="2000" b="1" dirty="0"/>
                  <a:t>3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+ 3a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- a</a:t>
                </a:r>
                <a:r>
                  <a:rPr lang="en-US" sz="2000" b="1" baseline="-25000" dirty="0" smtClean="0"/>
                  <a:t>n-3  </a:t>
                </a:r>
                <a:r>
                  <a:rPr lang="en-US" sz="2000" b="1" dirty="0" smtClean="0"/>
                  <a:t>with 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=1, a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=-2 </a:t>
                </a:r>
                <a:r>
                  <a:rPr lang="en-US" sz="2000" b="1" dirty="0"/>
                  <a:t>, 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2</a:t>
                </a:r>
                <a:r>
                  <a:rPr lang="en-US" sz="2000" b="1" dirty="0" smtClean="0"/>
                  <a:t>=-1.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- 3a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+ 3a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 - a</a:t>
                </a:r>
                <a:r>
                  <a:rPr lang="en-US" sz="2400" baseline="-25000" dirty="0"/>
                  <a:t>n-3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 - 3r</a:t>
                </a:r>
                <a:r>
                  <a:rPr lang="en-US" sz="2400" baseline="30000" dirty="0" smtClean="0"/>
                  <a:t>2  </a:t>
                </a:r>
                <a:r>
                  <a:rPr lang="en-US" sz="2400" dirty="0" smtClean="0"/>
                  <a:t>+ 3r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 smtClean="0"/>
                  <a:t>On solving above equation,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=1,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=1 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=1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Since all the roots are same.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baseline="30000" dirty="0"/>
                  <a:t>  </a:t>
                </a:r>
                <a:r>
                  <a:rPr lang="en-US" sz="2400" b="1" dirty="0"/>
                  <a:t>+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sz="2400" b="1" baseline="30000" dirty="0"/>
                          <m:t>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/>
                  <a:t>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1</a:t>
                </a:r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1</m:t>
                    </m:r>
                  </m:oMath>
                </a14:m>
                <a:r>
                  <a:rPr lang="en-US" sz="2400" b="1" dirty="0" smtClean="0"/>
                  <a:t>---------------------------------------------------(iii)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63417"/>
              </a:xfrm>
              <a:prstGeom prst="rect">
                <a:avLst/>
              </a:prstGeom>
              <a:blipFill>
                <a:blip r:embed="rId2"/>
                <a:stretch>
                  <a:fillRect l="-861" t="-444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9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7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b)	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-2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 = -2------</a:t>
                </a:r>
                <a:r>
                  <a:rPr lang="en-US" sz="2400" b="1" dirty="0" smtClean="0"/>
                  <a:t>---------------(iv)</a:t>
                </a:r>
              </a:p>
              <a:p>
                <a:endParaRPr lang="en-US" sz="2400" b="1" dirty="0" smtClean="0"/>
              </a:p>
              <a:p>
                <a:pPr marL="457200" indent="-457200">
                  <a:buAutoNum type="alphaLcParenR" startAt="3"/>
                </a:pPr>
                <a:r>
                  <a:rPr lang="en-US" sz="2400" dirty="0" smtClean="0"/>
                  <a:t>n = 2,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-1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/>
                  <a:t>2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aseline="30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baseline="30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= -1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----------------(v)</a:t>
                </a:r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(iii) , (iv) and  (v).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aseline="-25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</m:t>
                    </m:r>
                  </m:oMath>
                </a14:m>
                <a:r>
                  <a:rPr lang="en-US" sz="2400" dirty="0" smtClean="0"/>
                  <a:t>in Equation ii, we get</a:t>
                </a:r>
              </a:p>
              <a:p>
                <a:endParaRPr lang="en-US" sz="2400" dirty="0" smtClean="0"/>
              </a:p>
              <a:p>
                <a:r>
                  <a:rPr lang="en-US" sz="2400" baseline="-25000" dirty="0"/>
                  <a:t>	</a:t>
                </a:r>
                <a:r>
                  <a:rPr lang="en-US" sz="2400" baseline="-250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/>
                  <a:t>n</a:t>
                </a:r>
                <a:r>
                  <a:rPr lang="en-US" sz="2800" b="1" dirty="0"/>
                  <a:t> =</a:t>
                </a:r>
                <a:r>
                  <a:rPr lang="en-US" sz="2800" b="1" dirty="0" smtClean="0"/>
                  <a:t> 1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m:rPr>
                        <m:nor/>
                      </m:rPr>
                      <a:rPr lang="en-US" sz="2800" b="1" baseline="30000" dirty="0"/>
                      <m:t>  </m:t>
                    </m:r>
                    <m:r>
                      <m:rPr>
                        <m:nor/>
                      </m:rPr>
                      <a:rPr lang="en-US" sz="2800" b="1" dirty="0"/>
                      <m:t>+</m:t>
                    </m:r>
                    <m:r>
                      <m:rPr>
                        <m:nor/>
                      </m:rPr>
                      <a:rPr lang="en-US" sz="2800" b="1" i="0" dirty="0" smtClean="0"/>
                      <m:t> 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baseline="30000" dirty="0" smtClean="0"/>
                  <a:t>n</a:t>
                </a:r>
                <a:r>
                  <a:rPr lang="en-US" sz="2400" b="1" baseline="30000" dirty="0" smtClean="0"/>
                  <a:t>	</a:t>
                </a:r>
                <a:r>
                  <a:rPr lang="en-US" sz="2400" baseline="30000" dirty="0" smtClean="0"/>
                  <a:t>	</a:t>
                </a:r>
                <a:endParaRPr lang="en-US" sz="2400" baseline="-250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                                  Which 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73045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53307" y="5279366"/>
            <a:ext cx="3448421" cy="945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263" y="1"/>
            <a:ext cx="9956295" cy="17166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Recurrence relations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3025" y="1565459"/>
            <a:ext cx="11179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rgbClr val="0070C0"/>
                </a:solidFill>
              </a:rPr>
              <a:t>Solution </a:t>
            </a:r>
            <a:r>
              <a:rPr lang="en-US" sz="6000" dirty="0">
                <a:solidFill>
                  <a:srgbClr val="0070C0"/>
                </a:solidFill>
              </a:rPr>
              <a:t>of </a:t>
            </a:r>
            <a:r>
              <a:rPr lang="en-US" sz="6000">
                <a:solidFill>
                  <a:srgbClr val="0070C0"/>
                </a:solidFill>
              </a:rPr>
              <a:t>Linear </a:t>
            </a:r>
            <a:r>
              <a:rPr lang="en-US" sz="6000" smtClean="0">
                <a:solidFill>
                  <a:srgbClr val="0070C0"/>
                </a:solidFill>
              </a:rPr>
              <a:t>Homogeneous Recursive </a:t>
            </a:r>
            <a:r>
              <a:rPr lang="en-US" sz="6000" dirty="0" smtClean="0">
                <a:solidFill>
                  <a:srgbClr val="0070C0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916519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7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 smtClean="0"/>
                  <a:t> 5a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7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+ 3a</a:t>
                </a:r>
                <a:r>
                  <a:rPr lang="en-US" sz="2000" b="1" baseline="-25000" dirty="0" smtClean="0"/>
                  <a:t>n-3  </a:t>
                </a:r>
                <a:r>
                  <a:rPr lang="en-US" sz="2000" b="1" dirty="0" smtClean="0"/>
                  <a:t>with 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=1, a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=9 </a:t>
                </a:r>
                <a:r>
                  <a:rPr lang="en-US" sz="2000" b="1" dirty="0"/>
                  <a:t>, 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2</a:t>
                </a:r>
                <a:r>
                  <a:rPr lang="en-US" sz="2000" b="1" dirty="0" smtClean="0"/>
                  <a:t>=15.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5a</a:t>
                </a:r>
                <a:r>
                  <a:rPr lang="en-US" sz="2400" b="1" baseline="-25000" dirty="0"/>
                  <a:t>n-1 </a:t>
                </a:r>
                <a:r>
                  <a:rPr lang="en-US" sz="2400" b="1" dirty="0"/>
                  <a:t>- 7a</a:t>
                </a:r>
                <a:r>
                  <a:rPr lang="en-US" sz="2400" b="1" baseline="-25000" dirty="0"/>
                  <a:t>n-2 </a:t>
                </a:r>
                <a:r>
                  <a:rPr lang="en-US" sz="2400" b="1" dirty="0"/>
                  <a:t> + 3a</a:t>
                </a:r>
                <a:r>
                  <a:rPr lang="en-US" sz="2400" b="1" baseline="-25000" dirty="0"/>
                  <a:t>n-3</a:t>
                </a:r>
                <a:r>
                  <a:rPr lang="en-US" sz="2400" baseline="-25000" dirty="0" smtClean="0"/>
                  <a:t>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 - </a:t>
                </a:r>
                <a:r>
                  <a:rPr lang="en-US" sz="2400" dirty="0"/>
                  <a:t>5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  </a:t>
                </a:r>
                <a:r>
                  <a:rPr lang="en-US" sz="2400" dirty="0" smtClean="0"/>
                  <a:t>+ </a:t>
                </a:r>
                <a:r>
                  <a:rPr lang="en-US" sz="2400" dirty="0"/>
                  <a:t>7</a:t>
                </a:r>
                <a:r>
                  <a:rPr lang="en-US" sz="2400" dirty="0" smtClean="0"/>
                  <a:t>r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 smtClean="0"/>
                  <a:t>On solving above equation,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r=1, r=1 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r</a:t>
                </a:r>
                <a:r>
                  <a:rPr lang="en-US" sz="2400" baseline="-25000" dirty="0"/>
                  <a:t>2</a:t>
                </a:r>
                <a:r>
                  <a:rPr lang="en-US" sz="2400" dirty="0" smtClean="0"/>
                  <a:t>=3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Since all the roots are same.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baseline="30000" dirty="0"/>
                  <a:t> </a:t>
                </a:r>
                <a:r>
                  <a:rPr lang="en-US" sz="2400" b="1" dirty="0" smtClean="0"/>
                  <a:t>]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baseline="30000" dirty="0" smtClean="0"/>
                  <a:t> </a:t>
                </a:r>
                <a:r>
                  <a:rPr lang="en-US" sz="2400" b="1" dirty="0"/>
                  <a:t>+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=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baseline="30000" dirty="0"/>
                  <a:t> </a:t>
                </a:r>
                <a:r>
                  <a:rPr lang="en-US" sz="2400" b="1" dirty="0"/>
                  <a:t>]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baseline="30000" dirty="0"/>
                  <a:t> </a:t>
                </a:r>
                <a:r>
                  <a:rPr lang="en-US" sz="2400" b="1" dirty="0"/>
                  <a:t>+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1</a:t>
                </a:r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aseline="30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1</m:t>
                    </m:r>
                  </m:oMath>
                </a14:m>
                <a:r>
                  <a:rPr lang="en-US" sz="2400" b="1" dirty="0" smtClean="0"/>
                  <a:t>---------------------------------------------------(iii)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916519" cy="6863417"/>
              </a:xfrm>
              <a:prstGeom prst="rect">
                <a:avLst/>
              </a:prstGeom>
              <a:blipFill>
                <a:blip r:embed="rId2"/>
                <a:stretch>
                  <a:fillRect l="-838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0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7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b)	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9</a:t>
                </a:r>
                <a:endParaRPr lang="en-US" sz="2400" dirty="0" smtClean="0"/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/>
                  <a:t>9</a:t>
                </a:r>
                <a:r>
                  <a:rPr lang="en-US" sz="2400" dirty="0" smtClean="0"/>
                  <a:t>------</a:t>
                </a:r>
                <a:r>
                  <a:rPr lang="en-US" sz="2400" b="1" dirty="0" smtClean="0"/>
                  <a:t>---------------(iv)</a:t>
                </a:r>
              </a:p>
              <a:p>
                <a:endParaRPr lang="en-US" sz="2400" b="1" dirty="0" smtClean="0"/>
              </a:p>
              <a:p>
                <a:pPr marL="457200" indent="-457200">
                  <a:buAutoNum type="alphaLcParenR" startAt="3"/>
                </a:pPr>
                <a:r>
                  <a:rPr lang="en-US" sz="2400" dirty="0" smtClean="0"/>
                  <a:t>n = 2,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-1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/>
                  <a:t>2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aseline="-25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aseline="30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baseline="30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= 15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----------------(v)</a:t>
                </a:r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(iii) , (iv) and  (v).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aseline="-25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</m:t>
                    </m:r>
                  </m:oMath>
                </a14:m>
                <a:r>
                  <a:rPr lang="en-US" sz="2400" dirty="0" smtClean="0"/>
                  <a:t>in Equation ii, we get</a:t>
                </a:r>
              </a:p>
              <a:p>
                <a:endParaRPr lang="en-US" sz="2400" dirty="0" smtClean="0"/>
              </a:p>
              <a:p>
                <a:r>
                  <a:rPr lang="en-US" sz="2400" baseline="-25000" dirty="0"/>
                  <a:t>	</a:t>
                </a:r>
                <a:r>
                  <a:rPr lang="en-US" sz="2400" baseline="-250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/>
                  <a:t>n</a:t>
                </a:r>
                <a:r>
                  <a:rPr lang="en-US" sz="2800" b="1" dirty="0"/>
                  <a:t> =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800" b="1" baseline="30000" dirty="0"/>
                      <m:t>  </m:t>
                    </m:r>
                    <m:r>
                      <m:rPr>
                        <m:nor/>
                      </m:rPr>
                      <a:rPr lang="en-US" sz="2800" b="1" i="0" dirty="0" smtClean="0"/>
                      <m:t>− 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8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400" b="1" baseline="30000" dirty="0" smtClean="0"/>
                  <a:t>	</a:t>
                </a:r>
                <a:r>
                  <a:rPr lang="en-US" sz="2400" baseline="30000" dirty="0" smtClean="0"/>
                  <a:t>	</a:t>
                </a:r>
                <a:endParaRPr lang="en-US" sz="2400" baseline="-250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                                          Which 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73045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58416" y="5287992"/>
            <a:ext cx="4095402" cy="945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0790199" cy="586915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rgbClr val="FFC000"/>
                </a:solidFill>
              </a:rPr>
              <a:t>Linear homogeneous recurrence relation: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1819" y="1207698"/>
                <a:ext cx="10472468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:r>
                  <a:rPr lang="en-US" sz="2000" dirty="0"/>
                  <a:t>A linear homogeneous recurrence relation of degree k with constant coefficients is a recurrence relation of the </a:t>
                </a:r>
                <a:r>
                  <a:rPr lang="en-US" sz="2000" dirty="0" smtClean="0"/>
                  <a:t>form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3600" b="1" dirty="0" smtClean="0"/>
                  <a:t> 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</a:t>
                </a:r>
                <a:r>
                  <a:rPr lang="en-US" sz="3600" b="1" dirty="0"/>
                  <a:t> = c</a:t>
                </a:r>
                <a:r>
                  <a:rPr lang="en-US" sz="3600" b="1" baseline="-25000" dirty="0"/>
                  <a:t>1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n−1</a:t>
                </a:r>
                <a:r>
                  <a:rPr lang="en-US" sz="3600" b="1" dirty="0"/>
                  <a:t> + c</a:t>
                </a:r>
                <a:r>
                  <a:rPr lang="en-US" sz="3600" b="1" baseline="-25000" dirty="0"/>
                  <a:t>2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n−2 </a:t>
                </a:r>
                <a:r>
                  <a:rPr lang="en-US" sz="3600" b="1" dirty="0"/>
                  <a:t>+ · · · + </a:t>
                </a:r>
                <a:r>
                  <a:rPr lang="en-US" sz="3600" b="1" dirty="0" smtClean="0"/>
                  <a:t>c</a:t>
                </a:r>
                <a:r>
                  <a:rPr lang="en-US" sz="3600" b="1" baseline="-25000" dirty="0" smtClean="0"/>
                  <a:t>k</a:t>
                </a:r>
                <a:r>
                  <a:rPr lang="en-US" sz="3600" b="1" dirty="0" smtClean="0"/>
                  <a:t>a</a:t>
                </a:r>
                <a:r>
                  <a:rPr lang="en-US" sz="3600" b="1" baseline="-25000" dirty="0" smtClean="0"/>
                  <a:t>n</a:t>
                </a:r>
                <a:r>
                  <a:rPr lang="en-US" sz="3600" b="1" baseline="-25000" dirty="0"/>
                  <a:t>−</a:t>
                </a:r>
                <a:r>
                  <a:rPr lang="en-US" sz="3600" b="1" baseline="-25000" dirty="0" smtClean="0"/>
                  <a:t>k </a:t>
                </a:r>
                <a:r>
                  <a:rPr lang="en-US" sz="3600" dirty="0" smtClean="0"/>
                  <a:t> </a:t>
                </a:r>
                <a:r>
                  <a:rPr lang="en-US" sz="2000" dirty="0" smtClean="0"/>
                  <a:t>Where,</a:t>
                </a:r>
              </a:p>
              <a:p>
                <a:r>
                  <a:rPr lang="en-US" sz="2000" dirty="0" smtClean="0"/>
                  <a:t>C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, C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, ……….C</a:t>
                </a:r>
                <a:r>
                  <a:rPr lang="en-US" sz="2000" baseline="-25000" dirty="0" smtClean="0"/>
                  <a:t>k </a:t>
                </a:r>
                <a:r>
                  <a:rPr lang="en-US" sz="2000" dirty="0" smtClean="0"/>
                  <a:t> are called constant coefficient and C</a:t>
                </a:r>
                <a:r>
                  <a:rPr lang="en-US" sz="2000" baseline="-25000" dirty="0" smtClean="0"/>
                  <a:t>k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2000" dirty="0" smtClean="0"/>
                  <a:t>0.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</a:t>
                </a:r>
                <a:r>
                  <a:rPr lang="en-US" sz="2000" dirty="0" smtClean="0"/>
                  <a:t> refers to the Fact that </a:t>
                </a:r>
                <a:r>
                  <a:rPr lang="en-US" sz="2000" dirty="0"/>
                  <a:t>a</a:t>
                </a:r>
                <a:r>
                  <a:rPr lang="en-US" sz="2000" baseline="-25000" dirty="0"/>
                  <a:t>n−</a:t>
                </a:r>
                <a:r>
                  <a:rPr lang="en-US" sz="2000" baseline="-25000" dirty="0" smtClean="0"/>
                  <a:t>1 </a:t>
                </a:r>
                <a:r>
                  <a:rPr lang="en-US" sz="2000" dirty="0" smtClean="0"/>
                  <a:t>,a</a:t>
                </a:r>
                <a:r>
                  <a:rPr lang="en-US" sz="2000" baseline="-25000" dirty="0" smtClean="0"/>
                  <a:t>n-2</a:t>
                </a:r>
                <a:r>
                  <a:rPr lang="en-US" sz="2000" dirty="0" smtClean="0"/>
                  <a:t> ……..a</a:t>
                </a:r>
                <a:r>
                  <a:rPr lang="en-US" sz="2000" baseline="-25000" dirty="0" smtClean="0"/>
                  <a:t>n-k</a:t>
                </a:r>
                <a:r>
                  <a:rPr lang="en-US" sz="2000" dirty="0" smtClean="0"/>
                  <a:t> appear in separate terms and to first power.</a:t>
                </a:r>
              </a:p>
              <a:p>
                <a:endParaRPr lang="en-US" sz="20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Homogeneous</a:t>
                </a:r>
                <a:r>
                  <a:rPr lang="en-US" sz="2000" dirty="0"/>
                  <a:t> refers to the fact that the total degree of each term is the same (thus there is no constant term</a:t>
                </a:r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Constant</a:t>
                </a:r>
                <a:r>
                  <a:rPr lang="en-US" sz="2000" dirty="0"/>
                  <a:t> </a:t>
                </a:r>
                <a:r>
                  <a:rPr lang="en-US" sz="2000" b="1" dirty="0"/>
                  <a:t>Coefficients</a:t>
                </a:r>
                <a:r>
                  <a:rPr lang="en-US" sz="2000" dirty="0"/>
                  <a:t> refers to the fact that c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c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. . . , </a:t>
                </a:r>
                <a:r>
                  <a:rPr lang="en-US" sz="2000" dirty="0" err="1"/>
                  <a:t>c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 are fixed real numbers that do not depend on n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Degree</a:t>
                </a:r>
                <a:r>
                  <a:rPr lang="en-US" sz="2000" dirty="0"/>
                  <a:t> k refers to the fact that the expression for an contains the previous k terms a</a:t>
                </a:r>
                <a:r>
                  <a:rPr lang="en-US" sz="2000" baseline="-25000" dirty="0"/>
                  <a:t>n−1</a:t>
                </a:r>
                <a:r>
                  <a:rPr lang="en-US" sz="2000" dirty="0"/>
                  <a:t>, a</a:t>
                </a:r>
                <a:r>
                  <a:rPr lang="en-US" sz="2000" baseline="-25000" dirty="0"/>
                  <a:t>n−2</a:t>
                </a:r>
                <a:r>
                  <a:rPr lang="en-US" sz="2000" dirty="0"/>
                  <a:t>, . . . , a</a:t>
                </a:r>
                <a:r>
                  <a:rPr lang="en-US" sz="2000" baseline="-25000" dirty="0"/>
                  <a:t>n−</a:t>
                </a:r>
                <a:r>
                  <a:rPr lang="en-US" sz="2000" baseline="-25000" dirty="0" smtClean="0"/>
                  <a:t>k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Examples:  a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 = 5a</a:t>
                </a:r>
                <a:r>
                  <a:rPr lang="en-US" sz="2000" baseline="-25000" dirty="0" smtClean="0"/>
                  <a:t>n-1</a:t>
                </a:r>
                <a:r>
                  <a:rPr lang="en-US" sz="2000" dirty="0" smtClean="0"/>
                  <a:t> – 6a</a:t>
                </a:r>
                <a:r>
                  <a:rPr lang="en-US" sz="2000" baseline="-25000" dirty="0" smtClean="0"/>
                  <a:t>n-2</a:t>
                </a:r>
                <a:r>
                  <a:rPr lang="en-US" sz="2000" dirty="0" smtClean="0"/>
                  <a:t> (Degree 2) , a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 - 3a</a:t>
                </a:r>
                <a:r>
                  <a:rPr lang="en-US" sz="2000" baseline="-25000" dirty="0" smtClean="0"/>
                  <a:t>n-1</a:t>
                </a:r>
                <a:r>
                  <a:rPr lang="en-US" sz="2000" dirty="0" smtClean="0"/>
                  <a:t> + 3a</a:t>
                </a:r>
                <a:r>
                  <a:rPr lang="en-US" sz="2000" baseline="-25000" dirty="0" smtClean="0"/>
                  <a:t>n-2 </a:t>
                </a:r>
                <a:r>
                  <a:rPr lang="en-US" sz="2000" dirty="0"/>
                  <a:t>+ </a:t>
                </a:r>
                <a:r>
                  <a:rPr lang="en-US" sz="2000" dirty="0" smtClean="0"/>
                  <a:t>a</a:t>
                </a:r>
                <a:r>
                  <a:rPr lang="en-US" sz="2000" baseline="-25000" dirty="0" smtClean="0"/>
                  <a:t>n-3</a:t>
                </a:r>
                <a:r>
                  <a:rPr lang="en-US" sz="2000" dirty="0" smtClean="0"/>
                  <a:t> = 0(Degree 3)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19" y="1207698"/>
                <a:ext cx="10472468" cy="5201424"/>
              </a:xfrm>
              <a:prstGeom prst="rect">
                <a:avLst/>
              </a:prstGeom>
              <a:blipFill>
                <a:blip r:embed="rId2"/>
                <a:stretch>
                  <a:fillRect l="-640" t="-586" r="-990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Solution of Linear homogeneous recurrence relation: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1819" y="1207698"/>
                <a:ext cx="10472468" cy="582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Let, 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 smtClean="0"/>
                  <a:t>n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= c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a</a:t>
                </a:r>
                <a:r>
                  <a:rPr lang="en-US" sz="2800" b="1" baseline="-25000" dirty="0"/>
                  <a:t>n−1</a:t>
                </a:r>
                <a:r>
                  <a:rPr lang="en-US" sz="2800" b="1" dirty="0"/>
                  <a:t> + c</a:t>
                </a:r>
                <a:r>
                  <a:rPr lang="en-US" sz="2800" b="1" baseline="-25000" dirty="0"/>
                  <a:t>2</a:t>
                </a:r>
                <a:r>
                  <a:rPr lang="en-US" sz="2800" b="1" dirty="0"/>
                  <a:t>a</a:t>
                </a:r>
                <a:r>
                  <a:rPr lang="en-US" sz="2800" b="1" baseline="-25000" dirty="0"/>
                  <a:t>n−2 </a:t>
                </a:r>
                <a:r>
                  <a:rPr lang="en-US" sz="2800" b="1" dirty="0"/>
                  <a:t>+ · · · + </a:t>
                </a:r>
                <a:r>
                  <a:rPr lang="en-US" sz="2800" b="1" dirty="0" smtClean="0"/>
                  <a:t>c</a:t>
                </a:r>
                <a:r>
                  <a:rPr lang="en-US" sz="2800" b="1" baseline="-25000" dirty="0" smtClean="0"/>
                  <a:t>k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 smtClean="0"/>
                  <a:t>n</a:t>
                </a:r>
                <a:r>
                  <a:rPr lang="en-US" sz="2800" b="1" baseline="-25000" dirty="0"/>
                  <a:t>−</a:t>
                </a:r>
                <a:r>
                  <a:rPr lang="en-US" sz="2800" b="1" baseline="-25000" dirty="0" smtClean="0"/>
                  <a:t>k</a:t>
                </a:r>
                <a:r>
                  <a:rPr lang="en-US" sz="3600" b="1" baseline="-25000" dirty="0" smtClean="0"/>
                  <a:t> </a:t>
                </a:r>
                <a:r>
                  <a:rPr lang="en-US" sz="3600" dirty="0"/>
                  <a:t> </a:t>
                </a:r>
                <a:r>
                  <a:rPr lang="en-US" sz="2000" dirty="0" smtClean="0"/>
                  <a:t>is a Linear Homogeneous recurrence relation of degree 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basic approach for solving linear homogeneous recurrence relations is to look for solutions of the form a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 =</a:t>
                </a:r>
                <a:r>
                  <a:rPr lang="en-US" sz="2000" dirty="0" smtClean="0"/>
                  <a:t>r</a:t>
                </a:r>
                <a:r>
                  <a:rPr lang="en-US" sz="2000" baseline="30000" dirty="0" smtClean="0"/>
                  <a:t>n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where r is a constant </a:t>
                </a:r>
                <a:r>
                  <a:rPr lang="en-US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sequence </a:t>
                </a:r>
                <a:r>
                  <a:rPr lang="en-US" sz="2000" dirty="0"/>
                  <a:t>a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 =</a:t>
                </a:r>
                <a:r>
                  <a:rPr lang="en-US" sz="2000" dirty="0" smtClean="0"/>
                  <a:t>r</a:t>
                </a:r>
                <a:r>
                  <a:rPr lang="en-US" sz="2000" baseline="30000" dirty="0" smtClean="0"/>
                  <a:t>n </a:t>
                </a:r>
                <a:r>
                  <a:rPr lang="en-US" sz="2000" dirty="0" smtClean="0"/>
                  <a:t>is said to be the solution if and only if it satisfies the given recurrence relation.</a:t>
                </a:r>
              </a:p>
              <a:p>
                <a:r>
                  <a:rPr lang="en-US" sz="2000" dirty="0"/>
                  <a:t>	</a:t>
                </a:r>
                <a:r>
                  <a:rPr lang="en-US" sz="3600" dirty="0"/>
                  <a:t>  </a:t>
                </a:r>
                <a:r>
                  <a:rPr lang="en-US" sz="3600" dirty="0" smtClean="0"/>
                  <a:t>     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c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c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n-2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…. + </a:t>
                </a:r>
                <a:r>
                  <a:rPr lang="en-US" sz="2400" dirty="0" smtClean="0"/>
                  <a:t>c</a:t>
                </a:r>
                <a:r>
                  <a:rPr lang="en-US" sz="2400" baseline="-25000" dirty="0" smtClean="0"/>
                  <a:t>k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n-k</a:t>
                </a:r>
              </a:p>
              <a:p>
                <a:r>
                  <a:rPr lang="en-US" sz="2000" dirty="0" smtClean="0"/>
                  <a:t>Dividing Both sides by </a:t>
                </a:r>
                <a:r>
                  <a:rPr lang="en-US" sz="3200" dirty="0" smtClean="0"/>
                  <a:t>r</a:t>
                </a:r>
                <a:r>
                  <a:rPr lang="en-US" sz="3200" baseline="30000" dirty="0" smtClean="0"/>
                  <a:t>n-k</a:t>
                </a:r>
                <a:r>
                  <a:rPr lang="en-US" sz="3200" dirty="0" smtClean="0"/>
                  <a:t>,</a:t>
                </a:r>
              </a:p>
              <a:p>
                <a:r>
                  <a:rPr lang="en-US" sz="3200" dirty="0"/>
                  <a:t>	</a:t>
                </a:r>
                <a:r>
                  <a:rPr lang="en-US" sz="32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k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c</m:t>
                        </m:r>
                        <m:r>
                          <m:rPr>
                            <m:nor/>
                          </m:rPr>
                          <a:rPr lang="en-US" sz="3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−1 + </m:t>
                        </m:r>
                        <m:r>
                          <m:rPr>
                            <m:nor/>
                          </m:rPr>
                          <a:rPr lang="en-US" sz="3200" dirty="0"/>
                          <m:t>c</m:t>
                        </m:r>
                        <m:r>
                          <m:rPr>
                            <m:nor/>
                          </m:rPr>
                          <a:rPr lang="en-US" sz="32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−2 + 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…. + </m:t>
                        </m:r>
                        <m:r>
                          <m:rPr>
                            <m:nor/>
                          </m:rPr>
                          <a:rPr lang="en-US" sz="3200" dirty="0"/>
                          <m:t>c</m:t>
                        </m:r>
                        <m:r>
                          <m:rPr>
                            <m:nor/>
                          </m:rPr>
                          <a:rPr lang="en-US" sz="32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k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r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k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	</a:t>
                </a:r>
                <a:r>
                  <a:rPr lang="en-US" sz="3200" dirty="0" smtClean="0"/>
                  <a:t>		  r</a:t>
                </a:r>
                <a:r>
                  <a:rPr lang="en-US" sz="3200" baseline="30000" dirty="0" smtClean="0"/>
                  <a:t>k</a:t>
                </a:r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/>
                      <m:t>c</m:t>
                    </m:r>
                    <m:r>
                      <m:rPr>
                        <m:nor/>
                      </m:rPr>
                      <a:rPr lang="en-US" sz="3200" baseline="-25000" dirty="0"/>
                      <m:t>1</m:t>
                    </m:r>
                    <m:r>
                      <m:rPr>
                        <m:nor/>
                      </m:rPr>
                      <a:rPr lang="en-US" sz="3200" dirty="0"/>
                      <m:t>r</m:t>
                    </m:r>
                    <m:r>
                      <m:rPr>
                        <m:nor/>
                      </m:rPr>
                      <a:rPr lang="en-US" sz="3200" baseline="30000" dirty="0"/>
                      <m:t> 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k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−1 + </m:t>
                    </m:r>
                    <m:r>
                      <m:rPr>
                        <m:nor/>
                      </m:rPr>
                      <a:rPr lang="en-US" sz="3200" dirty="0"/>
                      <m:t>c</m:t>
                    </m:r>
                    <m:r>
                      <m:rPr>
                        <m:nor/>
                      </m:rPr>
                      <a:rPr lang="en-US" sz="3200" baseline="-25000" dirty="0"/>
                      <m:t>2</m:t>
                    </m:r>
                    <m:r>
                      <m:rPr>
                        <m:nor/>
                      </m:rPr>
                      <a:rPr lang="en-US" sz="3200" dirty="0" smtClean="0"/>
                      <m:t>r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k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−2  +…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. + </m:t>
                    </m:r>
                    <m:r>
                      <m:rPr>
                        <m:nor/>
                      </m:rPr>
                      <a:rPr lang="en-US" sz="3200" dirty="0"/>
                      <m:t>c</m:t>
                    </m:r>
                    <m:r>
                      <m:rPr>
                        <m:nor/>
                      </m:rPr>
                      <a:rPr lang="en-US" sz="3200" baseline="-25000" dirty="0"/>
                      <m:t>k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	</a:t>
                </a:r>
                <a:r>
                  <a:rPr lang="en-US" sz="3200" dirty="0" smtClean="0"/>
                  <a:t>		  </a:t>
                </a:r>
                <a:r>
                  <a:rPr lang="en-US" sz="3200" dirty="0"/>
                  <a:t>r</a:t>
                </a:r>
                <a:r>
                  <a:rPr lang="en-US" sz="3200" baseline="30000" dirty="0"/>
                  <a:t>k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/>
                      <m:t>c</m:t>
                    </m:r>
                    <m:r>
                      <m:rPr>
                        <m:nor/>
                      </m:rPr>
                      <a:rPr lang="en-US" sz="3200" baseline="-25000" dirty="0"/>
                      <m:t>1</m:t>
                    </m:r>
                    <m:r>
                      <m:rPr>
                        <m:nor/>
                      </m:rPr>
                      <a:rPr lang="en-US" sz="3200" dirty="0"/>
                      <m:t>r</m:t>
                    </m:r>
                    <m:r>
                      <m:rPr>
                        <m:nor/>
                      </m:rPr>
                      <a:rPr lang="en-US" sz="3200" baseline="30000" dirty="0"/>
                      <m:t> </m:t>
                    </m:r>
                    <m:r>
                      <m:rPr>
                        <m:nor/>
                      </m:rPr>
                      <a:rPr lang="en-US" sz="3200" baseline="30000" dirty="0"/>
                      <m:t>k</m:t>
                    </m:r>
                    <m:r>
                      <m:rPr>
                        <m:nor/>
                      </m:rPr>
                      <a:rPr lang="en-US" sz="3200" baseline="30000" dirty="0" smtClean="0"/>
                      <m:t>−</m:t>
                    </m:r>
                    <m:r>
                      <m:rPr>
                        <m:nor/>
                      </m:rPr>
                      <a:rPr lang="en-US" sz="3200" baseline="30000" dirty="0"/>
                      <m:t>1</m:t>
                    </m:r>
                    <m:r>
                      <m:rPr>
                        <m:nor/>
                      </m:rPr>
                      <a:rPr lang="en-US" sz="3200" b="0" i="0" baseline="30000" dirty="0" smtClean="0"/>
                      <m:t> </m:t>
                    </m:r>
                    <m:r>
                      <m:rPr>
                        <m:nor/>
                      </m:rPr>
                      <a:rPr lang="en-US" sz="3200" b="0" i="0" dirty="0" smtClean="0"/>
                      <m:t>− </m:t>
                    </m:r>
                    <m:r>
                      <m:rPr>
                        <m:nor/>
                      </m:rPr>
                      <a:rPr lang="en-US" sz="3200" dirty="0"/>
                      <m:t>c</m:t>
                    </m:r>
                    <m:r>
                      <m:rPr>
                        <m:nor/>
                      </m:rPr>
                      <a:rPr lang="en-US" sz="3200" baseline="-25000" dirty="0"/>
                      <m:t>2</m:t>
                    </m:r>
                    <m:r>
                      <m:rPr>
                        <m:nor/>
                      </m:rPr>
                      <a:rPr lang="en-US" sz="3200" dirty="0"/>
                      <m:t>rk</m:t>
                    </m:r>
                    <m:r>
                      <m:rPr>
                        <m:nor/>
                      </m:rPr>
                      <a:rPr lang="en-US" sz="3200" baseline="30000" dirty="0"/>
                      <m:t>−2 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b="0" i="0" dirty="0" smtClean="0"/>
                      <m:t>−</m:t>
                    </m:r>
                    <m:r>
                      <m:rPr>
                        <m:nor/>
                      </m:rPr>
                      <a:rPr lang="en-US" sz="3200" dirty="0"/>
                      <m:t>…. </m:t>
                    </m:r>
                    <m:r>
                      <m:rPr>
                        <m:nor/>
                      </m:rPr>
                      <a:rPr lang="en-US" sz="3200" b="0" i="0" dirty="0" smtClean="0"/>
                      <m:t>−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ck</m:t>
                    </m:r>
                    <m:r>
                      <m:rPr>
                        <m:nor/>
                      </m:rPr>
                      <a:rPr lang="en-US" sz="3200" baseline="30000" dirty="0"/>
                      <m:t> </m:t>
                    </m:r>
                  </m:oMath>
                </a14:m>
                <a:r>
                  <a:rPr lang="en-US" sz="3200" dirty="0" smtClean="0"/>
                  <a:t>                     (i)</a:t>
                </a:r>
              </a:p>
              <a:p>
                <a:r>
                  <a:rPr lang="en-US" sz="2000" dirty="0" smtClean="0"/>
                  <a:t>Equation (i) is called the characteristic equation of the Recurrence Relation and The roots are called</a:t>
                </a:r>
              </a:p>
              <a:p>
                <a:r>
                  <a:rPr lang="en-US" sz="2000" dirty="0" smtClean="0"/>
                  <a:t>Characteristics Root.</a:t>
                </a:r>
              </a:p>
              <a:p>
                <a:r>
                  <a:rPr lang="en-US" sz="3600" dirty="0"/>
                  <a:t>	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19" y="1207698"/>
                <a:ext cx="10472468" cy="5826980"/>
              </a:xfrm>
              <a:prstGeom prst="rect">
                <a:avLst/>
              </a:prstGeom>
              <a:blipFill>
                <a:blip r:embed="rId2"/>
                <a:stretch>
                  <a:fillRect l="-640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4875" y="5598543"/>
            <a:ext cx="22083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1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Solution of Linear homogeneous recurrence relation: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7058" y="1232536"/>
                <a:ext cx="8527930" cy="548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Find the characteristic equation and roots of the given recurrence relation.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	</a:t>
                </a:r>
                <a:r>
                  <a:rPr lang="en-US" sz="2400" b="1" i="1" dirty="0" smtClean="0"/>
                  <a:t>a</a:t>
                </a:r>
                <a:r>
                  <a:rPr lang="en-US" sz="2400" b="1" i="1" baseline="-25000" dirty="0" smtClean="0"/>
                  <a:t>n</a:t>
                </a:r>
                <a:r>
                  <a:rPr lang="en-US" sz="2400" b="1" i="1" dirty="0" smtClean="0"/>
                  <a:t> = 5a</a:t>
                </a:r>
                <a:r>
                  <a:rPr lang="en-US" sz="2400" b="1" i="1" baseline="-25000" dirty="0" smtClean="0"/>
                  <a:t>n-1</a:t>
                </a:r>
                <a:r>
                  <a:rPr lang="en-US" sz="2400" b="1" i="1" dirty="0" smtClean="0"/>
                  <a:t> </a:t>
                </a:r>
                <a:r>
                  <a:rPr lang="en-US" sz="2400" b="1" i="1" dirty="0"/>
                  <a:t>-</a:t>
                </a:r>
                <a:r>
                  <a:rPr lang="en-US" sz="2400" b="1" i="1" dirty="0" smtClean="0"/>
                  <a:t> 6a</a:t>
                </a:r>
                <a:r>
                  <a:rPr lang="en-US" sz="2400" b="1" i="1" baseline="-25000" dirty="0" smtClean="0"/>
                  <a:t>n-2</a:t>
                </a:r>
                <a:r>
                  <a:rPr lang="en-US" sz="2400" b="1" i="1" dirty="0" smtClean="0"/>
                  <a:t> 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Let, the solution be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n</a:t>
                </a:r>
                <a:r>
                  <a:rPr lang="en-US" sz="2400" baseline="-25000" dirty="0" smtClean="0"/>
                  <a:t> .</a:t>
                </a:r>
                <a:r>
                  <a:rPr lang="en-US" sz="2400" dirty="0" smtClean="0"/>
                  <a:t>Then this solution must satisfy above recurrence relation.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n  </a:t>
                </a:r>
                <a:r>
                  <a:rPr lang="en-US" sz="2400" dirty="0" smtClean="0"/>
                  <a:t>= 5r</a:t>
                </a:r>
                <a:r>
                  <a:rPr lang="en-US" sz="2400" baseline="30000" dirty="0" smtClean="0"/>
                  <a:t>n -1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6 r</a:t>
                </a:r>
                <a:r>
                  <a:rPr lang="en-US" sz="2400" baseline="30000" dirty="0" smtClean="0"/>
                  <a:t>n-2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Dividing Both sides by r</a:t>
                </a:r>
                <a:r>
                  <a:rPr lang="en-US" sz="2400" baseline="30000" dirty="0" smtClean="0"/>
                  <a:t>n-2</a:t>
                </a:r>
                <a:r>
                  <a:rPr lang="en-US" sz="2400" dirty="0" smtClean="0"/>
                  <a:t>	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 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−</m:t>
                        </m:r>
                        <m:r>
                          <a:rPr lang="en-US" sz="2400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2400" b="0" i="0" baseline="30000" dirty="0" smtClean="0"/>
                          <m:t>−1 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− 6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rn</m:t>
                        </m:r>
                        <m:r>
                          <m:rPr>
                            <m:nor/>
                          </m:rPr>
                          <a:rPr lang="en-US" sz="2400" b="0" i="0" baseline="30000" dirty="0" smtClean="0"/>
                          <m:t>−2 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−</m:t>
                        </m:r>
                        <m:r>
                          <a:rPr lang="en-US" sz="2400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   r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= 5r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6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2 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- 5r + 6 = 0,  which is the characteristic equation.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On solving this equation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r=2 , 3 which is the characteristic roots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58" y="1232536"/>
                <a:ext cx="8527930" cy="5488939"/>
              </a:xfrm>
              <a:prstGeom prst="rect">
                <a:avLst/>
              </a:prstGeom>
              <a:blipFill>
                <a:blip r:embed="rId2"/>
                <a:stretch>
                  <a:fillRect l="-1072" t="-888"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371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Solution of Linear homogeneous recurrence relation: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9927" y="1024533"/>
                <a:ext cx="10274060" cy="575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THEOREM 1:</a:t>
                </a:r>
              </a:p>
              <a:p>
                <a:r>
                  <a:rPr lang="en-US" sz="2000" dirty="0" smtClean="0"/>
                  <a:t>Let, 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 </a:t>
                </a:r>
                <a:r>
                  <a:rPr lang="en-US" sz="2000" b="1" dirty="0" smtClean="0"/>
                  <a:t>= c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n-1</a:t>
                </a:r>
                <a:r>
                  <a:rPr lang="en-US" sz="2000" b="1" dirty="0" smtClean="0"/>
                  <a:t> + c</a:t>
                </a:r>
                <a:r>
                  <a:rPr lang="en-US" sz="2000" b="1" baseline="-25000" dirty="0" smtClean="0"/>
                  <a:t>2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n-2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linear homogeneous  recurrence relation of degree 2 and its characteristics  Equation : r</a:t>
                </a:r>
                <a:r>
                  <a:rPr lang="en-US" sz="2000" baseline="30000" dirty="0" smtClean="0"/>
                  <a:t>2</a:t>
                </a:r>
                <a:r>
                  <a:rPr lang="en-US" sz="2000" dirty="0" smtClean="0"/>
                  <a:t> - c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r – c</a:t>
                </a:r>
                <a:r>
                  <a:rPr lang="en-US" sz="2000" baseline="-25000" dirty="0" smtClean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r</a:t>
                </a:r>
                <a:r>
                  <a:rPr lang="en-US" sz="2000" baseline="-25000" dirty="0" smtClean="0"/>
                  <a:t>1 </a:t>
                </a:r>
                <a:r>
                  <a:rPr lang="en-US" sz="2000" dirty="0" smtClean="0"/>
                  <a:t>and r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are distinct roots of the characteristics equation then, the solution is of the form,</a:t>
                </a:r>
              </a:p>
              <a:p>
                <a:pPr lvl="5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800" b="1" baseline="30000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r</a:t>
                </a:r>
                <a:r>
                  <a:rPr lang="en-US" sz="2000" baseline="-25000" dirty="0"/>
                  <a:t>1 </a:t>
                </a:r>
                <a:r>
                  <a:rPr lang="en-US" sz="2000" dirty="0"/>
                  <a:t>and r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are </a:t>
                </a:r>
                <a:r>
                  <a:rPr lang="en-US" sz="2000" dirty="0" smtClean="0"/>
                  <a:t>equal </a:t>
                </a:r>
                <a:r>
                  <a:rPr lang="en-US" sz="2000" dirty="0"/>
                  <a:t>roots of the characteristics equation then, the solution is of the form</a:t>
                </a:r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lvl="5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8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800" b="1" baseline="300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:r>
                  <a:rPr lang="en-US" sz="2000" dirty="0" smtClean="0"/>
                  <a:t>roots </a:t>
                </a:r>
                <a:r>
                  <a:rPr lang="en-US" sz="2000" dirty="0"/>
                  <a:t>of the characteristics </a:t>
                </a:r>
                <a:r>
                  <a:rPr lang="en-US" sz="2000" dirty="0" smtClean="0"/>
                  <a:t>equation are complex in the form: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then, the solution is of the </a:t>
                </a:r>
                <a:r>
                  <a:rPr lang="en-US" sz="2000" dirty="0" smtClean="0"/>
                  <a:t>form</a:t>
                </a:r>
                <a:endParaRPr lang="en-US" sz="2000" dirty="0"/>
              </a:p>
              <a:p>
                <a:pPr lvl="1"/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sz="2400" b="1" dirty="0" smtClean="0"/>
                  <a:t> 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400" b="1" dirty="0" smtClean="0"/>
              </a:p>
              <a:p>
                <a:pPr lvl="1"/>
                <a:r>
                  <a:rPr lang="en-US" sz="2400" b="1" dirty="0"/>
                  <a:t>	</a:t>
                </a:r>
                <a:r>
                  <a:rPr lang="en-US" sz="2400" b="1" dirty="0" smtClean="0"/>
                  <a:t>			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𝒕𝒂𝒏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27" y="1024533"/>
                <a:ext cx="10274060" cy="5756704"/>
              </a:xfrm>
              <a:prstGeom prst="rect">
                <a:avLst/>
              </a:prstGeom>
              <a:blipFill>
                <a:blip r:embed="rId2"/>
                <a:stretch>
                  <a:fillRect l="-653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32111" y="2306604"/>
            <a:ext cx="3347049" cy="50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2110" y="3312933"/>
            <a:ext cx="3536109" cy="50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4" y="4653864"/>
            <a:ext cx="563118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9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= 5a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–  6a</a:t>
                </a:r>
                <a:r>
                  <a:rPr lang="en-US" sz="2000" b="1" baseline="-25000" dirty="0" smtClean="0"/>
                  <a:t>n-2  </a:t>
                </a:r>
                <a:r>
                  <a:rPr lang="en-US" sz="2000" b="1" dirty="0" smtClean="0"/>
                  <a:t>with 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=3, a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=5.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–  6a</a:t>
                </a:r>
                <a:r>
                  <a:rPr lang="en-US" sz="2400" baseline="-25000" dirty="0"/>
                  <a:t>n-2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2  </a:t>
                </a:r>
                <a:r>
                  <a:rPr lang="en-US" sz="2400" dirty="0"/>
                  <a:t>- 5r + 6 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3r – 2r + 6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3) -2(r-3)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(r – 2)(r – 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=2,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=3</a:t>
                </a:r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3</a:t>
                </a:r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= 3</a:t>
                </a:r>
                <a:r>
                  <a:rPr lang="en-US" sz="2400" b="1" dirty="0" smtClean="0"/>
                  <a:t>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924973"/>
              </a:xfrm>
              <a:prstGeom prst="rect">
                <a:avLst/>
              </a:prstGeom>
              <a:blipFill>
                <a:blip r:embed="rId2"/>
                <a:stretch>
                  <a:fillRect l="-861" t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2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b)	n = 1 , a</a:t>
                </a:r>
                <a:r>
                  <a:rPr lang="en-US" sz="2400" baseline="-25000" dirty="0"/>
                  <a:t>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5</a:t>
                </a:r>
              </a:p>
              <a:p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baseline="30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	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= 3</a:t>
                </a:r>
                <a:r>
                  <a:rPr lang="en-US" sz="2400" b="1" dirty="0" smtClean="0"/>
                  <a:t>---------------(iv)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Solving equation (iv) and (v), We get,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aseline="-25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Putting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 Equation iii, we get</a:t>
                </a:r>
              </a:p>
              <a:p>
                <a:endParaRPr lang="en-US" sz="2400" dirty="0" smtClean="0"/>
              </a:p>
              <a:p>
                <a:r>
                  <a:rPr lang="en-US" sz="2400" baseline="-25000" dirty="0"/>
                  <a:t>	</a:t>
                </a:r>
                <a:r>
                  <a:rPr lang="en-US" sz="2400" baseline="-25000" dirty="0" smtClean="0"/>
                  <a:t>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 = 4.2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– 1.3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</a:t>
                </a:r>
                <a:endParaRPr lang="en-US" sz="2400" b="1" baseline="30000" dirty="0" smtClean="0"/>
              </a:p>
              <a:p>
                <a:r>
                  <a:rPr lang="en-US" sz="2400" baseline="30000" dirty="0" smtClean="0"/>
                  <a:t>		</a:t>
                </a:r>
                <a:endParaRPr lang="en-US" sz="2400" baseline="-250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Which is the required solution.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5016758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5253" y="3718153"/>
            <a:ext cx="3347049" cy="50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2.What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= 6a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–  9a</a:t>
                </a:r>
                <a:r>
                  <a:rPr lang="en-US" sz="2000" b="1" baseline="-25000" dirty="0" smtClean="0"/>
                  <a:t>n-2  </a:t>
                </a:r>
                <a:r>
                  <a:rPr lang="en-US" sz="2000" b="1" dirty="0" smtClean="0"/>
                  <a:t>with a</a:t>
                </a:r>
                <a:r>
                  <a:rPr lang="en-US" sz="2000" b="1" baseline="-25000" dirty="0" smtClean="0"/>
                  <a:t>0</a:t>
                </a:r>
                <a:r>
                  <a:rPr lang="en-US" sz="2000" b="1" dirty="0" smtClean="0"/>
                  <a:t>=5, a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=7.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</a:t>
                </a:r>
                <a:r>
                  <a:rPr lang="en-US" sz="2400" dirty="0" smtClean="0"/>
                  <a:t>6a</a:t>
                </a:r>
                <a:r>
                  <a:rPr lang="en-US" sz="2400" baseline="-25000" dirty="0" smtClean="0"/>
                  <a:t>n-1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–  </a:t>
                </a:r>
                <a:r>
                  <a:rPr lang="en-US" sz="2400" dirty="0" smtClean="0"/>
                  <a:t>9a</a:t>
                </a:r>
                <a:r>
                  <a:rPr lang="en-US" sz="2400" baseline="-25000" dirty="0" smtClean="0"/>
                  <a:t>n-2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6r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9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3r – 3r + 9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3) -3(r-3)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(r – 3)(r – 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=3,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=3</a:t>
                </a:r>
              </a:p>
              <a:p>
                <a:r>
                  <a:rPr lang="en-US" sz="2400" dirty="0" smtClean="0"/>
                  <a:t>Since the roots are equal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Now, applying initial condition:</a:t>
                </a:r>
              </a:p>
              <a:p>
                <a:pPr marL="457200" indent="-4572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5</a:t>
                </a:r>
              </a:p>
              <a:p>
                <a:pPr lvl="1"/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0∗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= 5</a:t>
                </a:r>
                <a:r>
                  <a:rPr lang="en-US" sz="2400" b="1" dirty="0" smtClean="0"/>
                  <a:t>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924973"/>
              </a:xfrm>
              <a:prstGeom prst="rect">
                <a:avLst/>
              </a:prstGeom>
              <a:blipFill>
                <a:blip r:embed="rId2"/>
                <a:stretch>
                  <a:fillRect l="-861" t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1889</TotalTime>
  <Words>610</Words>
  <Application>Microsoft Office PowerPoint</Application>
  <PresentationFormat>Widescreen</PresentationFormat>
  <Paragraphs>319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Aparajita</vt:lpstr>
      <vt:lpstr>Arial</vt:lpstr>
      <vt:lpstr>Calibri</vt:lpstr>
      <vt:lpstr>Cambria Math</vt:lpstr>
      <vt:lpstr>Gill Sans MT</vt:lpstr>
      <vt:lpstr>Impact</vt:lpstr>
      <vt:lpstr>Wingdings 3</vt:lpstr>
      <vt:lpstr>Badge</vt:lpstr>
      <vt:lpstr>PowerPoint Presentation</vt:lpstr>
      <vt:lpstr>PowerPoint Presentation</vt:lpstr>
      <vt:lpstr>Linear homogeneous recurrence relation:</vt:lpstr>
      <vt:lpstr>Solution of Linear homogeneous recurrence relation:</vt:lpstr>
      <vt:lpstr>Solution of Linear homogeneous recurrence relation:</vt:lpstr>
      <vt:lpstr>Solution of Linear homogeneous recurrence relation: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of Linear homogeneous recurrence relation: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393</cp:revision>
  <dcterms:created xsi:type="dcterms:W3CDTF">2020-09-07T16:36:41Z</dcterms:created>
  <dcterms:modified xsi:type="dcterms:W3CDTF">2020-10-18T06:15:29Z</dcterms:modified>
</cp:coreProperties>
</file>