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223" r:id="rId1"/>
  </p:sldMasterIdLst>
  <p:notesMasterIdLst>
    <p:notesMasterId r:id="rId34"/>
  </p:notesMasterIdLst>
  <p:sldIdLst>
    <p:sldId id="257" r:id="rId2"/>
    <p:sldId id="256" r:id="rId3"/>
    <p:sldId id="258" r:id="rId4"/>
    <p:sldId id="259" r:id="rId5"/>
    <p:sldId id="263" r:id="rId6"/>
    <p:sldId id="264" r:id="rId7"/>
    <p:sldId id="267" r:id="rId8"/>
    <p:sldId id="268" r:id="rId9"/>
    <p:sldId id="269" r:id="rId10"/>
    <p:sldId id="270" r:id="rId11"/>
    <p:sldId id="271" r:id="rId12"/>
    <p:sldId id="272" r:id="rId13"/>
    <p:sldId id="285" r:id="rId14"/>
    <p:sldId id="286" r:id="rId15"/>
    <p:sldId id="287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8" r:id="rId29"/>
    <p:sldId id="289" r:id="rId30"/>
    <p:sldId id="290" r:id="rId31"/>
    <p:sldId id="291" r:id="rId32"/>
    <p:sldId id="292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08" autoAdjust="0"/>
    <p:restoredTop sz="94660"/>
  </p:normalViewPr>
  <p:slideViewPr>
    <p:cSldViewPr snapToGrid="0">
      <p:cViewPr varScale="1">
        <p:scale>
          <a:sx n="89" d="100"/>
          <a:sy n="89" d="100"/>
        </p:scale>
        <p:origin x="610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7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F56B51-5679-4393-8482-D00731BFD1CB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58D32-A6BC-428A-BCC5-BD4348583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64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26F73C8-8364-42AB-8254-5EE2686ADA5B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78963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528F-C385-43DF-AB53-7F382AAAF7CF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710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98FF5-B2F5-494D-A6E0-9800B3993531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138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02C0F-2FA8-4F48-9170-5C4C1E16BEE3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463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A2AA6A8-CEC0-4549-BC91-E458124B4E3E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0445681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B776-5C8A-4111-8AB4-0D15DD9C47B0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19561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69C6-771A-495F-8244-425864C36C09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03701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187C-6C78-46A1-9C0B-6D422E4D035B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903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75A60-0492-4D3B-AC0C-AAF2B53BA39A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047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AAF74624-566F-42A8-8B90-926BE7CA385C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8428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24F49973-2D13-4FF3-9C7D-055C243918AC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005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45E0312-AADB-4420-8CC0-3E1737061AA4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4583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4" r:id="rId1"/>
    <p:sldLayoutId id="2147484225" r:id="rId2"/>
    <p:sldLayoutId id="2147484226" r:id="rId3"/>
    <p:sldLayoutId id="2147484227" r:id="rId4"/>
    <p:sldLayoutId id="2147484228" r:id="rId5"/>
    <p:sldLayoutId id="2147484229" r:id="rId6"/>
    <p:sldLayoutId id="2147484230" r:id="rId7"/>
    <p:sldLayoutId id="2147484231" r:id="rId8"/>
    <p:sldLayoutId id="2147484232" r:id="rId9"/>
    <p:sldLayoutId id="2147484233" r:id="rId10"/>
    <p:sldLayoutId id="214748423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094998" y="3412067"/>
            <a:ext cx="5100735" cy="1058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solidFill>
                  <a:schemeClr val="tx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Prepared by:  Er. Ankit Kharel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tx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Nepal college of information technology</a:t>
            </a:r>
            <a:endParaRPr lang="en-US" dirty="0">
              <a:solidFill>
                <a:schemeClr val="tx1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9065" y="2523067"/>
            <a:ext cx="10786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Algerian" panose="04020705040A02060702" pitchFamily="82" charset="0"/>
              </a:rPr>
              <a:t>MATHEMATICAL FOUNDATION FOR COMPUTER SCIENCE</a:t>
            </a:r>
            <a:endParaRPr lang="en-US" sz="3200" dirty="0">
              <a:solidFill>
                <a:schemeClr val="tx2">
                  <a:lumMod val="50000"/>
                  <a:lumOff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061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74198" y="177554"/>
                <a:ext cx="10626571" cy="6494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3</a:t>
                </a:r>
                <a:r>
                  <a:rPr lang="en-US" sz="2000" b="1" dirty="0" smtClean="0"/>
                  <a:t>.What is the solution of the recurrence  relation : a</a:t>
                </a:r>
                <a:r>
                  <a:rPr lang="en-US" sz="2000" b="1" baseline="-25000" dirty="0" smtClean="0"/>
                  <a:t>n</a:t>
                </a:r>
                <a:r>
                  <a:rPr lang="en-US" sz="2000" b="1" dirty="0" smtClean="0"/>
                  <a:t> </a:t>
                </a:r>
                <a:r>
                  <a:rPr lang="en-US" sz="2000" b="1" dirty="0"/>
                  <a:t>-</a:t>
                </a:r>
                <a:r>
                  <a:rPr lang="en-US" sz="2000" b="1" dirty="0" smtClean="0"/>
                  <a:t> 3a</a:t>
                </a:r>
                <a:r>
                  <a:rPr lang="en-US" sz="2000" b="1" baseline="-25000" dirty="0" smtClean="0"/>
                  <a:t>n-1 </a:t>
                </a:r>
                <a:r>
                  <a:rPr lang="en-US" sz="2000" b="1" dirty="0" smtClean="0"/>
                  <a:t> </a:t>
                </a:r>
                <a:r>
                  <a:rPr lang="en-US" sz="2000" b="1" dirty="0"/>
                  <a:t>+</a:t>
                </a:r>
                <a:r>
                  <a:rPr lang="en-US" sz="2000" b="1" dirty="0" smtClean="0"/>
                  <a:t>  2a</a:t>
                </a:r>
                <a:r>
                  <a:rPr lang="en-US" sz="2000" b="1" baseline="-25000" dirty="0" smtClean="0"/>
                  <a:t>n-2 </a:t>
                </a:r>
                <a:r>
                  <a:rPr lang="en-US" sz="2000" b="1" dirty="0" smtClean="0"/>
                  <a:t> = 2</a:t>
                </a:r>
                <a:r>
                  <a:rPr lang="en-US" sz="2000" b="1" baseline="30000" dirty="0" smtClean="0"/>
                  <a:t>n </a:t>
                </a:r>
                <a:r>
                  <a:rPr lang="en-US" sz="2000" b="1" dirty="0" smtClean="0"/>
                  <a:t>with initial condition a</a:t>
                </a:r>
                <a:r>
                  <a:rPr lang="en-US" sz="2000" b="1" baseline="-25000" dirty="0" smtClean="0"/>
                  <a:t>0 </a:t>
                </a:r>
                <a:r>
                  <a:rPr lang="en-US" sz="2000" b="1" dirty="0" smtClean="0"/>
                  <a:t>= 0 , a</a:t>
                </a:r>
                <a:r>
                  <a:rPr lang="en-US" sz="2000" b="1" baseline="-25000" dirty="0" smtClean="0"/>
                  <a:t>1 </a:t>
                </a:r>
                <a:r>
                  <a:rPr lang="en-US" sz="2000" b="1" dirty="0" smtClean="0"/>
                  <a:t>= 1.</a:t>
                </a:r>
              </a:p>
              <a:p>
                <a:r>
                  <a:rPr lang="en-US" sz="2400" dirty="0" smtClean="0"/>
                  <a:t>Solution:</a:t>
                </a:r>
              </a:p>
              <a:p>
                <a:r>
                  <a:rPr lang="en-US" sz="2400" dirty="0" smtClean="0"/>
                  <a:t>Given recurrence relation: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	</a:t>
                </a:r>
                <a:r>
                  <a:rPr lang="en-US" sz="2400" b="1" dirty="0"/>
                  <a:t> </a:t>
                </a:r>
                <a:r>
                  <a:rPr lang="en-US" sz="2400" dirty="0" smtClean="0"/>
                  <a:t>a</a:t>
                </a:r>
                <a:r>
                  <a:rPr lang="en-US" sz="2400" baseline="-25000" dirty="0" smtClean="0"/>
                  <a:t>n</a:t>
                </a:r>
                <a:r>
                  <a:rPr lang="en-US" sz="2400" dirty="0" smtClean="0"/>
                  <a:t> - </a:t>
                </a:r>
                <a:r>
                  <a:rPr lang="en-US" sz="2400" dirty="0"/>
                  <a:t>3a</a:t>
                </a:r>
                <a:r>
                  <a:rPr lang="en-US" sz="2400" baseline="-25000" dirty="0"/>
                  <a:t>n-1 </a:t>
                </a:r>
                <a:r>
                  <a:rPr lang="en-US" sz="2400" dirty="0" smtClean="0"/>
                  <a:t>+ 2a</a:t>
                </a:r>
                <a:r>
                  <a:rPr lang="en-US" sz="2400" baseline="-25000" dirty="0" smtClean="0"/>
                  <a:t>n-2 </a:t>
                </a:r>
                <a:r>
                  <a:rPr lang="en-US" sz="2400" dirty="0" smtClean="0"/>
                  <a:t> = </a:t>
                </a:r>
                <a:r>
                  <a:rPr lang="en-US" sz="2400" dirty="0"/>
                  <a:t>2</a:t>
                </a:r>
                <a:r>
                  <a:rPr lang="en-US" sz="2400" baseline="30000" dirty="0"/>
                  <a:t>n </a:t>
                </a:r>
                <a:r>
                  <a:rPr lang="en-US" sz="2400" b="1" dirty="0" smtClean="0"/>
                  <a:t>----------------(i)</a:t>
                </a:r>
              </a:p>
              <a:p>
                <a:r>
                  <a:rPr lang="en-US" sz="2400" dirty="0" smtClean="0"/>
                  <a:t>The associated homogeneous part is,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	</a:t>
                </a:r>
                <a:r>
                  <a:rPr lang="en-US" sz="2400" dirty="0"/>
                  <a:t> a</a:t>
                </a:r>
                <a:r>
                  <a:rPr lang="en-US" sz="2400" baseline="-25000" dirty="0"/>
                  <a:t>n</a:t>
                </a:r>
                <a:r>
                  <a:rPr lang="en-US" sz="2400" dirty="0"/>
                  <a:t> - 3a</a:t>
                </a:r>
                <a:r>
                  <a:rPr lang="en-US" sz="2400" baseline="-25000" dirty="0"/>
                  <a:t>n-1 </a:t>
                </a:r>
                <a:r>
                  <a:rPr lang="en-US" sz="2400" dirty="0"/>
                  <a:t>+ 2a</a:t>
                </a:r>
                <a:r>
                  <a:rPr lang="en-US" sz="2400" baseline="-25000" dirty="0"/>
                  <a:t>n-2</a:t>
                </a:r>
                <a:r>
                  <a:rPr lang="en-US" sz="2400" baseline="-25000" dirty="0" smtClean="0"/>
                  <a:t> </a:t>
                </a:r>
                <a:r>
                  <a:rPr lang="en-US" sz="2400" dirty="0" smtClean="0"/>
                  <a:t> = 0</a:t>
                </a:r>
              </a:p>
              <a:p>
                <a:r>
                  <a:rPr lang="en-US" sz="2400" dirty="0" smtClean="0"/>
                  <a:t>The characteristics equation are,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	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    r</a:t>
                </a:r>
                <a:r>
                  <a:rPr lang="en-US" sz="2400" baseline="30000" dirty="0" smtClean="0"/>
                  <a:t>2  </a:t>
                </a:r>
                <a:r>
                  <a:rPr lang="en-US" sz="2400" dirty="0"/>
                  <a:t>- </a:t>
                </a:r>
                <a:r>
                  <a:rPr lang="en-US" sz="2400" dirty="0" smtClean="0"/>
                  <a:t>3r </a:t>
                </a:r>
                <a:r>
                  <a:rPr lang="en-US" sz="2400" dirty="0"/>
                  <a:t>+ 2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= </a:t>
                </a:r>
                <a:r>
                  <a:rPr lang="en-US" sz="2400" dirty="0" smtClean="0"/>
                  <a:t>0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	r</a:t>
                </a:r>
                <a:r>
                  <a:rPr lang="en-US" sz="2400" baseline="30000" dirty="0" smtClean="0"/>
                  <a:t>2</a:t>
                </a:r>
                <a:r>
                  <a:rPr lang="en-US" sz="2400" dirty="0" smtClean="0"/>
                  <a:t> – 2r – r + </a:t>
                </a:r>
                <a:r>
                  <a:rPr lang="en-US" sz="2400" dirty="0"/>
                  <a:t>2</a:t>
                </a:r>
                <a:r>
                  <a:rPr lang="en-US" sz="2400" dirty="0" smtClean="0"/>
                  <a:t> =0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	r(r – </a:t>
                </a:r>
                <a:r>
                  <a:rPr lang="en-US" sz="2400" dirty="0"/>
                  <a:t>2</a:t>
                </a:r>
                <a:r>
                  <a:rPr lang="en-US" sz="2400" dirty="0" smtClean="0"/>
                  <a:t>) -1(r-2) = 0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	     r</a:t>
                </a:r>
                <a:r>
                  <a:rPr lang="en-US" sz="2400" baseline="-25000" dirty="0" smtClean="0"/>
                  <a:t>1 </a:t>
                </a:r>
                <a:r>
                  <a:rPr lang="en-US" sz="2400" dirty="0" smtClean="0"/>
                  <a:t>=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 smtClean="0"/>
                  <a:t> ,  r</a:t>
                </a:r>
                <a:r>
                  <a:rPr lang="en-US" sz="2400" baseline="-25000" dirty="0" smtClean="0"/>
                  <a:t>2 </a:t>
                </a:r>
                <a:r>
                  <a:rPr lang="en-US" sz="2400" dirty="0" smtClean="0"/>
                  <a:t>= 2</a:t>
                </a:r>
              </a:p>
              <a:p>
                <a:r>
                  <a:rPr lang="en-US" sz="2400" dirty="0" smtClean="0"/>
                  <a:t>Since the roots are distinct and real. The solution is in the form: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	</a:t>
                </a:r>
                <a:r>
                  <a:rPr lang="en-US" sz="2400" b="1" dirty="0" smtClean="0"/>
                  <a:t>a</a:t>
                </a:r>
                <a:r>
                  <a:rPr lang="en-US" sz="2400" b="1" baseline="-25000" dirty="0" smtClean="0"/>
                  <a:t>n</a:t>
                </a:r>
                <a:r>
                  <a:rPr lang="en-US" sz="2400" b="1" dirty="0" smtClean="0"/>
                  <a:t>(h) </a:t>
                </a:r>
                <a:r>
                  <a:rPr lang="en-US" sz="2400" b="1" dirty="0"/>
                  <a:t>=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4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</m:t>
                    </m:r>
                    <m:r>
                      <a:rPr lang="en-US" sz="24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2400" b="1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4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</m:t>
                    </m:r>
                    <m:r>
                      <a:rPr lang="en-US" sz="24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sz="2400" b="1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sz="2400" b="1" i="0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b="1" baseline="30000" dirty="0" smtClean="0"/>
              </a:p>
              <a:p>
                <a:r>
                  <a:rPr lang="en-US" sz="2400" b="1" baseline="30000" dirty="0"/>
                  <a:t>	</a:t>
                </a:r>
                <a:r>
                  <a:rPr lang="en-US" sz="2400" b="1" baseline="30000" dirty="0" smtClean="0"/>
                  <a:t>		</a:t>
                </a:r>
                <a:r>
                  <a:rPr lang="en-US" sz="2400" b="1" dirty="0"/>
                  <a:t> </a:t>
                </a:r>
                <a:r>
                  <a:rPr lang="en-US" sz="2400" b="1" dirty="0" smtClean="0"/>
                  <a:t>a</a:t>
                </a:r>
                <a:r>
                  <a:rPr lang="en-US" sz="2400" b="1" baseline="-25000" dirty="0" smtClean="0"/>
                  <a:t>n</a:t>
                </a:r>
                <a:r>
                  <a:rPr lang="en-US" sz="2400" b="1" dirty="0" smtClean="0"/>
                  <a:t>(h)=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4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400" b="1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4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sz="2400" b="1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sz="2400" b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baseline="30000" dirty="0" smtClean="0"/>
                  <a:t>	 </a:t>
                </a:r>
                <a:r>
                  <a:rPr lang="en-US" sz="2400" b="1" dirty="0" smtClean="0"/>
                  <a:t>------------------(ii)</a:t>
                </a:r>
                <a:endParaRPr lang="en-US" sz="2400" b="1" baseline="30000" dirty="0" smtClean="0"/>
              </a:p>
              <a:p>
                <a:endParaRPr lang="en-US" sz="2400" b="1" baseline="30000" dirty="0"/>
              </a:p>
              <a:p>
                <a:r>
                  <a:rPr lang="en-US" sz="2400" dirty="0" smtClean="0"/>
                  <a:t>The non-homogeneous part is: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	a</a:t>
                </a:r>
                <a:r>
                  <a:rPr lang="en-US" sz="2400" baseline="-25000" dirty="0" smtClean="0"/>
                  <a:t>n</a:t>
                </a:r>
                <a:r>
                  <a:rPr lang="en-US" sz="2400" dirty="0" smtClean="0"/>
                  <a:t>= 2</a:t>
                </a:r>
                <a:r>
                  <a:rPr lang="en-US" sz="2400" baseline="30000" dirty="0" smtClean="0"/>
                  <a:t>n </a:t>
                </a:r>
                <a:r>
                  <a:rPr lang="en-US" sz="2400" dirty="0" smtClean="0"/>
                  <a:t>[ here 2 is  the characteristics root with multiplicity 1]</a:t>
                </a:r>
                <a:endParaRPr lang="en-US" sz="2400" baseline="30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198" y="177554"/>
                <a:ext cx="10626571" cy="6494085"/>
              </a:xfrm>
              <a:prstGeom prst="rect">
                <a:avLst/>
              </a:prstGeom>
              <a:blipFill>
                <a:blip r:embed="rId2"/>
                <a:stretch>
                  <a:fillRect l="-861" t="-469" b="-1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486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74198" y="177554"/>
                <a:ext cx="10626571" cy="6417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400" b="1" baseline="30000" dirty="0" smtClean="0"/>
              </a:p>
              <a:p>
                <a:r>
                  <a:rPr lang="en-US" sz="2400" dirty="0" smtClean="0"/>
                  <a:t>So, the solution is of the form: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a</a:t>
                </a:r>
                <a:r>
                  <a:rPr lang="en-US" sz="2400" baseline="-25000" dirty="0" smtClean="0"/>
                  <a:t>n</a:t>
                </a:r>
                <a:r>
                  <a:rPr lang="en-US" sz="2400" dirty="0" smtClean="0"/>
                  <a:t>= An2</a:t>
                </a:r>
                <a:r>
                  <a:rPr lang="en-US" sz="2400" baseline="30000" dirty="0" smtClean="0"/>
                  <a:t>n</a:t>
                </a:r>
                <a:r>
                  <a:rPr lang="en-US" sz="2400" dirty="0" smtClean="0"/>
                  <a:t> </a:t>
                </a:r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Putting value of a</a:t>
                </a:r>
                <a:r>
                  <a:rPr lang="en-US" sz="2400" baseline="-25000" dirty="0" smtClean="0"/>
                  <a:t>n </a:t>
                </a:r>
                <a:r>
                  <a:rPr lang="en-US" sz="2400" dirty="0" smtClean="0"/>
                  <a:t>in equation (i) we get,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An2</a:t>
                </a:r>
                <a:r>
                  <a:rPr lang="en-US" sz="2400" baseline="30000" dirty="0" smtClean="0"/>
                  <a:t>n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-</a:t>
                </a:r>
                <a:r>
                  <a:rPr lang="en-US" sz="2400" dirty="0" smtClean="0"/>
                  <a:t> 3A(n-1)2</a:t>
                </a:r>
                <a:r>
                  <a:rPr lang="en-US" sz="2400" baseline="30000" dirty="0" smtClean="0"/>
                  <a:t>n-1</a:t>
                </a:r>
                <a:r>
                  <a:rPr lang="en-US" sz="2400" baseline="-25000" dirty="0" smtClean="0"/>
                  <a:t> 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+</a:t>
                </a:r>
                <a:r>
                  <a:rPr lang="en-US" sz="2400" dirty="0" smtClean="0"/>
                  <a:t>  2A(n-2)2</a:t>
                </a:r>
                <a:r>
                  <a:rPr lang="en-US" sz="2400" baseline="30000" dirty="0" smtClean="0"/>
                  <a:t>n-2</a:t>
                </a:r>
                <a:r>
                  <a:rPr lang="en-US" sz="2400" baseline="-25000" dirty="0" smtClean="0"/>
                  <a:t>  </a:t>
                </a:r>
                <a:r>
                  <a:rPr lang="en-US" sz="2400" dirty="0" smtClean="0"/>
                  <a:t>= 2</a:t>
                </a:r>
                <a:r>
                  <a:rPr lang="en-US" sz="2400" baseline="30000" dirty="0" smtClean="0"/>
                  <a:t>n</a:t>
                </a:r>
              </a:p>
              <a:p>
                <a:r>
                  <a:rPr lang="en-US" sz="2400" dirty="0" smtClean="0"/>
                  <a:t>Dividing both sides by 2</a:t>
                </a:r>
                <a:r>
                  <a:rPr lang="en-US" sz="2400" baseline="30000" dirty="0" smtClean="0"/>
                  <a:t>n</a:t>
                </a:r>
                <a:endParaRPr lang="en-US" sz="2400" baseline="30000" dirty="0"/>
              </a:p>
              <a:p>
                <a:r>
                  <a:rPr lang="en-US" sz="2400" dirty="0" smtClean="0"/>
                  <a:t>		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   An -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baseline="-25000" dirty="0"/>
                  <a:t> 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+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baseline="30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baseline="-25000" dirty="0"/>
                  <a:t> </a:t>
                </a:r>
                <a:r>
                  <a:rPr lang="en-US" sz="2400" baseline="-25000" dirty="0" smtClean="0"/>
                  <a:t> </a:t>
                </a:r>
                <a:r>
                  <a:rPr lang="en-US" sz="2400" dirty="0" smtClean="0"/>
                  <a:t>= 1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  4An </a:t>
                </a:r>
                <a:r>
                  <a:rPr lang="en-US" sz="2400" dirty="0"/>
                  <a:t>-</a:t>
                </a:r>
                <a:r>
                  <a:rPr lang="en-US" sz="2400" dirty="0" smtClean="0"/>
                  <a:t> 6An </a:t>
                </a:r>
                <a:r>
                  <a:rPr lang="en-US" sz="2400" dirty="0"/>
                  <a:t>+</a:t>
                </a:r>
                <a:r>
                  <a:rPr lang="en-US" sz="2400" dirty="0" smtClean="0"/>
                  <a:t> 6A +2An – 4A = 4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    A =2</a:t>
                </a:r>
              </a:p>
              <a:p>
                <a:r>
                  <a:rPr lang="en-US" sz="2400" dirty="0" smtClean="0"/>
                  <a:t>Hence the particular solution is: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a</a:t>
                </a:r>
                <a:r>
                  <a:rPr lang="en-US" sz="2400" baseline="-25000" dirty="0" smtClean="0"/>
                  <a:t>n</a:t>
                </a:r>
                <a:r>
                  <a:rPr lang="en-US" sz="2400" dirty="0" smtClean="0"/>
                  <a:t>(p)= 2n2</a:t>
                </a:r>
                <a:r>
                  <a:rPr lang="en-US" sz="2400" baseline="30000" dirty="0" smtClean="0"/>
                  <a:t>n</a:t>
                </a:r>
                <a:r>
                  <a:rPr lang="en-US" sz="2400" dirty="0" smtClean="0"/>
                  <a:t> = n2</a:t>
                </a:r>
                <a:r>
                  <a:rPr lang="en-US" sz="2400" baseline="30000" dirty="0" smtClean="0"/>
                  <a:t>n+1</a:t>
                </a:r>
                <a:endParaRPr lang="en-US" sz="2400" dirty="0" smtClean="0"/>
              </a:p>
              <a:p>
                <a:r>
                  <a:rPr lang="en-US" sz="2400" dirty="0" smtClean="0"/>
                  <a:t>Therefore, The final solution is: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</a:t>
                </a:r>
                <a:r>
                  <a:rPr lang="en-US" sz="2400" b="1" dirty="0"/>
                  <a:t>a</a:t>
                </a:r>
                <a:r>
                  <a:rPr lang="en-US" sz="2400" b="1" baseline="-25000" dirty="0"/>
                  <a:t>n</a:t>
                </a:r>
                <a:r>
                  <a:rPr lang="en-US" sz="2400" b="1" dirty="0"/>
                  <a:t> = a</a:t>
                </a:r>
                <a:r>
                  <a:rPr lang="en-US" sz="2400" b="1" baseline="-25000" dirty="0"/>
                  <a:t>n</a:t>
                </a:r>
                <a:r>
                  <a:rPr lang="en-US" sz="2400" b="1" dirty="0"/>
                  <a:t>(h) + a</a:t>
                </a:r>
                <a:r>
                  <a:rPr lang="en-US" sz="2400" b="1" baseline="-25000" dirty="0"/>
                  <a:t>n</a:t>
                </a:r>
                <a:r>
                  <a:rPr lang="en-US" sz="2400" b="1" dirty="0"/>
                  <a:t>(p</a:t>
                </a:r>
                <a:r>
                  <a:rPr lang="en-US" sz="2400" b="1" dirty="0" smtClean="0"/>
                  <a:t>)</a:t>
                </a:r>
              </a:p>
              <a:p>
                <a:endParaRPr lang="en-US" sz="2400" b="1" dirty="0" smtClean="0"/>
              </a:p>
              <a:p>
                <a:r>
                  <a:rPr lang="en-US" sz="2400" dirty="0" smtClean="0"/>
                  <a:t>		</a:t>
                </a:r>
                <a:r>
                  <a:rPr lang="en-US" sz="2400" b="1" dirty="0"/>
                  <a:t> </a:t>
                </a:r>
                <a:r>
                  <a:rPr lang="en-US" sz="2400" b="1" dirty="0" smtClean="0"/>
                  <a:t>a</a:t>
                </a:r>
                <a:r>
                  <a:rPr lang="en-US" sz="2400" b="1" baseline="-25000" dirty="0" smtClean="0"/>
                  <a:t>n </a:t>
                </a:r>
                <a:r>
                  <a:rPr lang="en-US" sz="2400" b="1" dirty="0" smtClean="0"/>
                  <a:t>=</a:t>
                </a:r>
                <a:r>
                  <a:rPr lang="en-US" sz="2400" b="1" baseline="-250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4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400" b="1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4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2400" dirty="0" smtClean="0"/>
                  <a:t>(2)</a:t>
                </a:r>
                <a:r>
                  <a:rPr lang="en-US" sz="2400" baseline="30000" dirty="0" smtClean="0"/>
                  <a:t>n</a:t>
                </a:r>
                <a:r>
                  <a:rPr lang="en-US" sz="2400" dirty="0" smtClean="0"/>
                  <a:t> + n2</a:t>
                </a:r>
                <a:r>
                  <a:rPr lang="en-US" sz="2400" baseline="30000" dirty="0" smtClean="0"/>
                  <a:t>n+1</a:t>
                </a:r>
                <a:r>
                  <a:rPr lang="en-US" sz="2400" b="1" dirty="0" smtClean="0"/>
                  <a:t>----------------------------------(iii)</a:t>
                </a:r>
                <a:endParaRPr lang="en-US" sz="2400" b="1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198" y="177554"/>
                <a:ext cx="10626571" cy="6417270"/>
              </a:xfrm>
              <a:prstGeom prst="rect">
                <a:avLst/>
              </a:prstGeom>
              <a:blipFill>
                <a:blip r:embed="rId2"/>
                <a:stretch>
                  <a:fillRect l="-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777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85334" y="370935"/>
                <a:ext cx="10308567" cy="5447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Using the initial condition:</a:t>
                </a:r>
              </a:p>
              <a:p>
                <a:pPr marL="342900" indent="-342900">
                  <a:buAutoNum type="alphaLcParenR"/>
                </a:pPr>
                <a:r>
                  <a:rPr lang="en-US" sz="2400" dirty="0" smtClean="0"/>
                  <a:t>n = 0 , a</a:t>
                </a:r>
                <a:r>
                  <a:rPr lang="en-US" sz="2400" baseline="-25000" dirty="0" smtClean="0"/>
                  <a:t>0 </a:t>
                </a:r>
                <a:r>
                  <a:rPr lang="en-US" sz="2400" dirty="0" smtClean="0"/>
                  <a:t>= 0						b)n = 1 , a</a:t>
                </a:r>
                <a:r>
                  <a:rPr lang="en-US" sz="2400" baseline="-25000" dirty="0" smtClean="0"/>
                  <a:t>1</a:t>
                </a:r>
                <a:r>
                  <a:rPr lang="en-US" sz="2400" dirty="0" smtClean="0"/>
                  <a:t> = 2</a:t>
                </a:r>
              </a:p>
              <a:p>
                <a:pPr lvl="1"/>
                <a:r>
                  <a:rPr lang="en-US" sz="2400" b="1" dirty="0" smtClean="0"/>
                  <a:t>a</a:t>
                </a:r>
                <a:r>
                  <a:rPr lang="en-US" sz="2400" b="1" baseline="-25000" dirty="0" smtClean="0"/>
                  <a:t>0 </a:t>
                </a:r>
                <a:r>
                  <a:rPr lang="en-US" sz="2400" b="1" dirty="0"/>
                  <a:t>=</a:t>
                </a:r>
                <a:r>
                  <a:rPr lang="en-US" sz="2400" b="1" baseline="-25000" dirty="0"/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4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d>
                      <m:dPr>
                        <m:ctrlPr>
                          <a:rPr lang="en-US" sz="2400" b="1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b="1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4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2400" dirty="0" smtClean="0"/>
                  <a:t>2</a:t>
                </a:r>
                <a:r>
                  <a:rPr lang="en-US" sz="2400" baseline="30000" dirty="0" smtClean="0"/>
                  <a:t>0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+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sz="2400" b="1" dirty="0" smtClean="0"/>
                  <a:t>2</a:t>
                </a:r>
                <a:r>
                  <a:rPr lang="en-US" sz="2400" b="1" baseline="30000" dirty="0" smtClean="0"/>
                  <a:t>0+1					</a:t>
                </a:r>
                <a:r>
                  <a:rPr lang="en-US" sz="2400" b="1" dirty="0"/>
                  <a:t> </a:t>
                </a:r>
                <a:r>
                  <a:rPr lang="en-US" sz="2400" b="1" dirty="0" smtClean="0"/>
                  <a:t>a</a:t>
                </a:r>
                <a:r>
                  <a:rPr lang="en-US" sz="2400" b="1" baseline="-25000" dirty="0" smtClean="0"/>
                  <a:t>1 </a:t>
                </a:r>
                <a:r>
                  <a:rPr lang="en-US" sz="2400" b="1" dirty="0"/>
                  <a:t>=</a:t>
                </a:r>
                <a:r>
                  <a:rPr lang="en-US" sz="2400" b="1" baseline="-25000" dirty="0"/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4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d>
                      <m:dPr>
                        <m:ctrlPr>
                          <a:rPr lang="en-US" sz="2400" b="1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b="1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4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sz="2400" b="1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dirty="0"/>
                  <a:t> +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sz="2400" b="1" dirty="0" smtClean="0"/>
                  <a:t>2</a:t>
                </a:r>
                <a:r>
                  <a:rPr lang="en-US" sz="2400" b="1" baseline="30000" dirty="0" smtClean="0"/>
                  <a:t>1+1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4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 smtClean="0"/>
                  <a:t> +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4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sz="24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 smtClean="0"/>
                  <a:t>=</a:t>
                </a:r>
                <a:r>
                  <a:rPr lang="en-US" sz="2400" b="1" dirty="0"/>
                  <a:t>	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b="1" dirty="0" smtClean="0"/>
                  <a:t>-----------------(iv)	</a:t>
                </a:r>
                <a:r>
                  <a:rPr lang="en-US" sz="2400" dirty="0" smtClean="0"/>
                  <a:t>			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4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baseline="-25000" dirty="0" smtClean="0"/>
                  <a:t>  </a:t>
                </a:r>
                <a:r>
                  <a:rPr lang="en-US" sz="2400" b="1" dirty="0" smtClean="0"/>
                  <a:t>+ 2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400" b="1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2400" baseline="-25000" dirty="0" smtClean="0"/>
                  <a:t> </a:t>
                </a:r>
                <a:r>
                  <a:rPr lang="en-US" sz="2400" dirty="0" smtClean="0"/>
                  <a:t>=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2400" b="1" dirty="0" smtClean="0"/>
                  <a:t>----------------(v)</a:t>
                </a:r>
              </a:p>
              <a:p>
                <a:pPr lvl="1"/>
                <a:endParaRPr lang="en-US" sz="2400" dirty="0"/>
              </a:p>
              <a:p>
                <a:pPr lvl="1"/>
                <a:r>
                  <a:rPr lang="en-US" sz="2400" dirty="0" smtClean="0"/>
                  <a:t>Solving equation (iv) and (v), we get,</a:t>
                </a:r>
              </a:p>
              <a:p>
                <a:pPr lvl="1"/>
                <a:r>
                  <a:rPr lang="en-US" sz="2400" dirty="0"/>
                  <a:t>	</a:t>
                </a:r>
                <a:r>
                  <a:rPr lang="en-US" sz="2400" dirty="0" smtClean="0"/>
                  <a:t>		</a:t>
                </a:r>
                <a:r>
                  <a:rPr lang="en-US" sz="24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400" b="1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b="1" dirty="0" smtClean="0"/>
                  <a:t>= 2  and 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400" b="1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endParaRPr lang="en-US" sz="2400" dirty="0" smtClean="0"/>
              </a:p>
              <a:p>
                <a:pPr lvl="1"/>
                <a:endParaRPr lang="en-US" sz="2400" dirty="0"/>
              </a:p>
              <a:p>
                <a:pPr lvl="1"/>
                <a:r>
                  <a:rPr lang="en-US" sz="2400" dirty="0" smtClean="0"/>
                  <a:t>Putting value of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4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400" b="1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2400" dirty="0" smtClean="0"/>
                  <a:t> in equation (iii) we get,</a:t>
                </a:r>
              </a:p>
              <a:p>
                <a:pPr lvl="1"/>
                <a:r>
                  <a:rPr lang="en-US" sz="2400" dirty="0"/>
                  <a:t>	</a:t>
                </a:r>
                <a:endParaRPr lang="en-US" sz="2400" dirty="0" smtClean="0"/>
              </a:p>
              <a:p>
                <a:pPr lvl="1"/>
                <a:r>
                  <a:rPr lang="en-US" sz="2400" dirty="0"/>
                  <a:t>	</a:t>
                </a:r>
                <a:r>
                  <a:rPr lang="en-US" sz="2400" dirty="0" smtClean="0"/>
                  <a:t>	</a:t>
                </a:r>
                <a:r>
                  <a:rPr lang="en-US" sz="2400" b="1" dirty="0"/>
                  <a:t> </a:t>
                </a:r>
                <a:r>
                  <a:rPr lang="en-US" sz="2400" b="1" dirty="0" smtClean="0"/>
                  <a:t>        </a:t>
                </a:r>
                <a:r>
                  <a:rPr lang="en-US" sz="3600" b="1" dirty="0" smtClean="0"/>
                  <a:t> </a:t>
                </a:r>
                <a:r>
                  <a:rPr lang="en-US" sz="3600" b="1" dirty="0"/>
                  <a:t>a</a:t>
                </a:r>
                <a:r>
                  <a:rPr lang="en-US" sz="3600" b="1" baseline="-25000" dirty="0"/>
                  <a:t>n </a:t>
                </a:r>
                <a:r>
                  <a:rPr lang="en-US" sz="3600" b="1" dirty="0"/>
                  <a:t>=</a:t>
                </a:r>
                <a:r>
                  <a:rPr lang="en-US" sz="3600" b="1" baseline="-25000" dirty="0"/>
                  <a:t> </a:t>
                </a:r>
                <a14:m>
                  <m:oMath xmlns:m="http://schemas.openxmlformats.org/officeDocument/2006/math">
                    <m:r>
                      <a:rPr lang="en-US" sz="36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d>
                      <m:dPr>
                        <m:ctrlPr>
                          <a:rPr lang="en-US" sz="36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sz="3600" b="1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3600" b="1" dirty="0"/>
                  <a:t>(2)</a:t>
                </a:r>
                <a:r>
                  <a:rPr lang="en-US" sz="3600" b="1" baseline="30000" dirty="0"/>
                  <a:t>n</a:t>
                </a:r>
                <a:r>
                  <a:rPr lang="en-US" sz="3600" b="1" dirty="0"/>
                  <a:t> + </a:t>
                </a:r>
                <a:r>
                  <a:rPr lang="en-US" sz="3600" b="1" dirty="0" smtClean="0"/>
                  <a:t>n2</a:t>
                </a:r>
                <a:r>
                  <a:rPr lang="en-US" sz="3600" b="1" baseline="30000" dirty="0" smtClean="0"/>
                  <a:t>n+1</a:t>
                </a:r>
              </a:p>
              <a:p>
                <a:pPr lvl="1"/>
                <a:endParaRPr lang="en-US" sz="3600" b="1" dirty="0" smtClean="0"/>
              </a:p>
              <a:p>
                <a:pPr lvl="1"/>
                <a:r>
                  <a:rPr lang="en-US" sz="3600" dirty="0" smtClean="0"/>
                  <a:t>									</a:t>
                </a:r>
                <a:r>
                  <a:rPr lang="en-US" sz="2400" dirty="0" smtClean="0"/>
                  <a:t>which is required equation</a:t>
                </a:r>
                <a:endParaRPr lang="en-US" sz="36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334" y="370935"/>
                <a:ext cx="10308567" cy="5447645"/>
              </a:xfrm>
              <a:prstGeom prst="rect">
                <a:avLst/>
              </a:prstGeom>
              <a:blipFill>
                <a:blip r:embed="rId2"/>
                <a:stretch>
                  <a:fillRect l="-946" t="-896" b="-1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3348488" y="3917212"/>
            <a:ext cx="5752380" cy="10602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2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74198" y="177554"/>
                <a:ext cx="10626571" cy="57554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4.What is the solution of the recurrence  relation : a</a:t>
                </a:r>
                <a:r>
                  <a:rPr lang="en-US" sz="2000" b="1" baseline="-25000" dirty="0" smtClean="0"/>
                  <a:t>n</a:t>
                </a:r>
                <a:r>
                  <a:rPr lang="en-US" sz="2000" b="1" dirty="0" smtClean="0"/>
                  <a:t> </a:t>
                </a:r>
                <a:r>
                  <a:rPr lang="en-US" sz="2000" b="1" dirty="0"/>
                  <a:t>=</a:t>
                </a:r>
                <a:r>
                  <a:rPr lang="en-US" sz="2000" b="1" dirty="0" smtClean="0"/>
                  <a:t>  2a</a:t>
                </a:r>
                <a:r>
                  <a:rPr lang="en-US" sz="2000" b="1" baseline="-25000" dirty="0" smtClean="0"/>
                  <a:t>n-1 </a:t>
                </a:r>
                <a:r>
                  <a:rPr lang="en-US" sz="2000" b="1" dirty="0" smtClean="0"/>
                  <a:t> + </a:t>
                </a:r>
                <a:r>
                  <a:rPr lang="en-US" sz="2000" b="1" dirty="0"/>
                  <a:t>3</a:t>
                </a:r>
                <a:r>
                  <a:rPr lang="en-US" sz="2000" b="1" baseline="30000" dirty="0" smtClean="0"/>
                  <a:t>n </a:t>
                </a:r>
                <a:r>
                  <a:rPr lang="en-US" sz="2000" b="1" dirty="0" smtClean="0"/>
                  <a:t>with initial condition a</a:t>
                </a:r>
                <a:r>
                  <a:rPr lang="en-US" sz="2000" b="1" baseline="-25000" dirty="0" smtClean="0"/>
                  <a:t>1 </a:t>
                </a:r>
                <a:r>
                  <a:rPr lang="en-US" sz="2000" b="1" dirty="0" smtClean="0"/>
                  <a:t>= 5.</a:t>
                </a:r>
              </a:p>
              <a:p>
                <a:r>
                  <a:rPr lang="en-US" sz="2400" dirty="0" smtClean="0"/>
                  <a:t>Solution:</a:t>
                </a:r>
              </a:p>
              <a:p>
                <a:r>
                  <a:rPr lang="en-US" sz="2400" dirty="0" smtClean="0"/>
                  <a:t>Given recurrence relation: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	</a:t>
                </a:r>
                <a:r>
                  <a:rPr lang="en-US" sz="2400" b="1" dirty="0"/>
                  <a:t> a</a:t>
                </a:r>
                <a:r>
                  <a:rPr lang="en-US" sz="2400" b="1" baseline="-25000" dirty="0"/>
                  <a:t>n</a:t>
                </a:r>
                <a:r>
                  <a:rPr lang="en-US" sz="2400" b="1" dirty="0"/>
                  <a:t> =  </a:t>
                </a:r>
                <a:r>
                  <a:rPr lang="en-US" sz="2400" b="1" dirty="0" smtClean="0"/>
                  <a:t>2a</a:t>
                </a:r>
                <a:r>
                  <a:rPr lang="en-US" sz="2400" b="1" baseline="-25000" dirty="0" smtClean="0"/>
                  <a:t>n-1 </a:t>
                </a:r>
                <a:r>
                  <a:rPr lang="en-US" sz="2400" b="1" dirty="0" smtClean="0"/>
                  <a:t> </a:t>
                </a:r>
                <a:r>
                  <a:rPr lang="en-US" sz="2400" b="1" dirty="0"/>
                  <a:t>+ 3</a:t>
                </a:r>
                <a:r>
                  <a:rPr lang="en-US" sz="2400" b="1" baseline="30000" dirty="0"/>
                  <a:t>n </a:t>
                </a:r>
                <a:r>
                  <a:rPr lang="en-US" sz="2400" b="1" dirty="0" smtClean="0"/>
                  <a:t>----------------(i)</a:t>
                </a:r>
              </a:p>
              <a:p>
                <a:r>
                  <a:rPr lang="en-US" sz="2400" dirty="0" smtClean="0"/>
                  <a:t>The associated homogeneous part is,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	</a:t>
                </a:r>
                <a:r>
                  <a:rPr lang="en-US" sz="2400" dirty="0"/>
                  <a:t> a</a:t>
                </a:r>
                <a:r>
                  <a:rPr lang="en-US" sz="2400" baseline="-25000" dirty="0"/>
                  <a:t>n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= </a:t>
                </a:r>
                <a:r>
                  <a:rPr lang="en-US" sz="2400" dirty="0"/>
                  <a:t>2</a:t>
                </a:r>
                <a:r>
                  <a:rPr lang="en-US" sz="2400" dirty="0" smtClean="0"/>
                  <a:t>a</a:t>
                </a:r>
                <a:r>
                  <a:rPr lang="en-US" sz="2400" baseline="-25000" dirty="0" smtClean="0"/>
                  <a:t>n-1 </a:t>
                </a:r>
              </a:p>
              <a:p>
                <a:r>
                  <a:rPr lang="en-US" sz="2400" dirty="0" smtClean="0"/>
                  <a:t>The characteristics equation are,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	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    r</a:t>
                </a:r>
                <a:r>
                  <a:rPr lang="en-US" sz="2400" baseline="30000" dirty="0"/>
                  <a:t> </a:t>
                </a:r>
                <a:r>
                  <a:rPr lang="en-US" sz="2400" dirty="0" smtClean="0"/>
                  <a:t>- 2 </a:t>
                </a:r>
                <a:r>
                  <a:rPr lang="en-US" sz="2400" dirty="0"/>
                  <a:t>= </a:t>
                </a:r>
                <a:r>
                  <a:rPr lang="en-US" sz="2400" dirty="0" smtClean="0"/>
                  <a:t>0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	</a:t>
                </a:r>
                <a:r>
                  <a:rPr lang="en-US" sz="2400" dirty="0"/>
                  <a:t>	</a:t>
                </a:r>
                <a:r>
                  <a:rPr lang="en-US" sz="2400" dirty="0" smtClean="0"/>
                  <a:t>  r</a:t>
                </a:r>
                <a:r>
                  <a:rPr lang="en-US" sz="2400" baseline="-25000" dirty="0" smtClean="0"/>
                  <a:t> </a:t>
                </a:r>
                <a:r>
                  <a:rPr lang="en-US" sz="2400" dirty="0" smtClean="0"/>
                  <a:t>= 2</a:t>
                </a:r>
              </a:p>
              <a:p>
                <a:r>
                  <a:rPr lang="en-US" sz="2400" dirty="0" smtClean="0"/>
                  <a:t>Since the roots is distinct and real. The solution is in the form: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	</a:t>
                </a:r>
                <a:r>
                  <a:rPr lang="en-US" sz="2400" b="1" dirty="0" smtClean="0"/>
                  <a:t>a</a:t>
                </a:r>
                <a:r>
                  <a:rPr lang="en-US" sz="2400" b="1" baseline="-25000" dirty="0" smtClean="0"/>
                  <a:t>n</a:t>
                </a:r>
                <a:r>
                  <a:rPr lang="en-US" sz="2400" b="1" dirty="0" smtClean="0"/>
                  <a:t>(h) </a:t>
                </a:r>
                <a:r>
                  <a:rPr lang="en-US" sz="2400" b="1" dirty="0"/>
                  <a:t>=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4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</m:t>
                    </m:r>
                    <m:r>
                      <a:rPr lang="en-US" sz="2400" b="1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sz="2400" b="1" i="0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b="1" baseline="30000" dirty="0" smtClean="0"/>
              </a:p>
              <a:p>
                <a:r>
                  <a:rPr lang="en-US" sz="2400" b="1" baseline="30000" dirty="0"/>
                  <a:t>	</a:t>
                </a:r>
                <a:r>
                  <a:rPr lang="en-US" sz="2400" b="1" baseline="30000" dirty="0" smtClean="0"/>
                  <a:t>		</a:t>
                </a:r>
                <a:r>
                  <a:rPr lang="en-US" sz="2400" b="1" dirty="0"/>
                  <a:t> </a:t>
                </a:r>
                <a:r>
                  <a:rPr lang="en-US" sz="2400" b="1" dirty="0" smtClean="0"/>
                  <a:t>a</a:t>
                </a:r>
                <a:r>
                  <a:rPr lang="en-US" sz="2400" b="1" baseline="-25000" dirty="0" smtClean="0"/>
                  <a:t>n</a:t>
                </a:r>
                <a:r>
                  <a:rPr lang="en-US" sz="2400" b="1" dirty="0" smtClean="0"/>
                  <a:t>(h)=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4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400" b="1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sz="2400" b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baseline="30000" dirty="0" smtClean="0"/>
                  <a:t>	 </a:t>
                </a:r>
                <a:r>
                  <a:rPr lang="en-US" sz="2400" b="1" dirty="0" smtClean="0"/>
                  <a:t>------------------(ii)</a:t>
                </a:r>
                <a:endParaRPr lang="en-US" sz="2400" b="1" baseline="30000" dirty="0" smtClean="0"/>
              </a:p>
              <a:p>
                <a:endParaRPr lang="en-US" sz="2400" b="1" baseline="30000" dirty="0"/>
              </a:p>
              <a:p>
                <a:r>
                  <a:rPr lang="en-US" sz="2400" dirty="0" smtClean="0"/>
                  <a:t>The non-homogeneous part is: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	a</a:t>
                </a:r>
                <a:r>
                  <a:rPr lang="en-US" sz="2400" baseline="-25000" dirty="0" smtClean="0"/>
                  <a:t>n</a:t>
                </a:r>
                <a:r>
                  <a:rPr lang="en-US" sz="2400" dirty="0" smtClean="0"/>
                  <a:t>= 3</a:t>
                </a:r>
                <a:r>
                  <a:rPr lang="en-US" sz="2400" baseline="30000" dirty="0" smtClean="0"/>
                  <a:t>n </a:t>
                </a:r>
                <a:r>
                  <a:rPr lang="en-US" sz="2400" dirty="0" smtClean="0"/>
                  <a:t>[ here 3 is  not the characteristic root]</a:t>
                </a:r>
                <a:endParaRPr lang="en-US" sz="2400" baseline="30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198" y="177554"/>
                <a:ext cx="10626571" cy="5755422"/>
              </a:xfrm>
              <a:prstGeom prst="rect">
                <a:avLst/>
              </a:prstGeom>
              <a:blipFill>
                <a:blip r:embed="rId2"/>
                <a:stretch>
                  <a:fillRect l="-861" t="-530" r="-631" b="-1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897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74198" y="177554"/>
                <a:ext cx="10626571" cy="7020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400" b="1" baseline="30000" dirty="0" smtClean="0"/>
              </a:p>
              <a:p>
                <a:r>
                  <a:rPr lang="en-US" sz="2400" dirty="0" smtClean="0"/>
                  <a:t>So, the solution is of the form: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a</a:t>
                </a:r>
                <a:r>
                  <a:rPr lang="en-US" sz="2400" baseline="-25000" dirty="0" smtClean="0"/>
                  <a:t>n</a:t>
                </a:r>
                <a:r>
                  <a:rPr lang="en-US" sz="2400" dirty="0" smtClean="0"/>
                  <a:t>= A3</a:t>
                </a:r>
                <a:r>
                  <a:rPr lang="en-US" sz="2400" baseline="30000" dirty="0" smtClean="0"/>
                  <a:t>n</a:t>
                </a:r>
                <a:r>
                  <a:rPr lang="en-US" sz="2400" dirty="0" smtClean="0"/>
                  <a:t> </a:t>
                </a:r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Putting value of a</a:t>
                </a:r>
                <a:r>
                  <a:rPr lang="en-US" sz="2400" baseline="-25000" dirty="0" smtClean="0"/>
                  <a:t>n </a:t>
                </a:r>
                <a:r>
                  <a:rPr lang="en-US" sz="2400" dirty="0" smtClean="0"/>
                  <a:t>in equation (i) we get,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A3</a:t>
                </a:r>
                <a:r>
                  <a:rPr lang="en-US" sz="2400" baseline="30000" dirty="0" smtClean="0"/>
                  <a:t>n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=</a:t>
                </a:r>
                <a:r>
                  <a:rPr lang="en-US" sz="2400" dirty="0" smtClean="0"/>
                  <a:t> 2A3</a:t>
                </a:r>
                <a:r>
                  <a:rPr lang="en-US" sz="2400" baseline="30000" dirty="0" smtClean="0"/>
                  <a:t>n-1</a:t>
                </a:r>
                <a:r>
                  <a:rPr lang="en-US" sz="2400" baseline="-25000" dirty="0" smtClean="0"/>
                  <a:t> </a:t>
                </a:r>
                <a:r>
                  <a:rPr lang="en-US" sz="2400" dirty="0" smtClean="0"/>
                  <a:t> + 3</a:t>
                </a:r>
                <a:r>
                  <a:rPr lang="en-US" sz="2400" baseline="30000" dirty="0" smtClean="0"/>
                  <a:t>n</a:t>
                </a:r>
              </a:p>
              <a:p>
                <a:endParaRPr lang="en-US" sz="2400" baseline="30000" dirty="0" smtClean="0"/>
              </a:p>
              <a:p>
                <a:r>
                  <a:rPr lang="en-US" sz="2400" dirty="0" smtClean="0"/>
                  <a:t>Dividing both sides by 3</a:t>
                </a:r>
                <a:r>
                  <a:rPr lang="en-US" sz="2400" baseline="30000" dirty="0" smtClean="0"/>
                  <a:t>n</a:t>
                </a:r>
                <a:endParaRPr lang="en-US" sz="2400" baseline="30000" dirty="0"/>
              </a:p>
              <a:p>
                <a:r>
                  <a:rPr lang="en-US" sz="2400" dirty="0" smtClean="0"/>
                  <a:t>		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   A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400" baseline="-25000" dirty="0"/>
                  <a:t> 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+ 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 smtClean="0"/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    A =3</a:t>
                </a:r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Hence the particular solution is: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a</a:t>
                </a:r>
                <a:r>
                  <a:rPr lang="en-US" sz="2400" baseline="-25000" dirty="0" smtClean="0"/>
                  <a:t>n</a:t>
                </a:r>
                <a:r>
                  <a:rPr lang="en-US" sz="2400" dirty="0" smtClean="0"/>
                  <a:t>(p)= 3.3</a:t>
                </a:r>
                <a:r>
                  <a:rPr lang="en-US" sz="2400" baseline="30000" dirty="0" smtClean="0"/>
                  <a:t>n</a:t>
                </a:r>
                <a:r>
                  <a:rPr lang="en-US" sz="2400" dirty="0" smtClean="0"/>
                  <a:t> = 3</a:t>
                </a:r>
                <a:r>
                  <a:rPr lang="en-US" sz="2400" baseline="30000" dirty="0" smtClean="0"/>
                  <a:t>n+1</a:t>
                </a:r>
                <a:endParaRPr lang="en-US" sz="2400" dirty="0" smtClean="0"/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Therefore, The final solution is: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</a:t>
                </a:r>
                <a:r>
                  <a:rPr lang="en-US" sz="2400" b="1" dirty="0"/>
                  <a:t>a</a:t>
                </a:r>
                <a:r>
                  <a:rPr lang="en-US" sz="2400" b="1" baseline="-25000" dirty="0"/>
                  <a:t>n</a:t>
                </a:r>
                <a:r>
                  <a:rPr lang="en-US" sz="2400" b="1" dirty="0"/>
                  <a:t> = a</a:t>
                </a:r>
                <a:r>
                  <a:rPr lang="en-US" sz="2400" b="1" baseline="-25000" dirty="0"/>
                  <a:t>n</a:t>
                </a:r>
                <a:r>
                  <a:rPr lang="en-US" sz="2400" b="1" dirty="0"/>
                  <a:t>(h) + a</a:t>
                </a:r>
                <a:r>
                  <a:rPr lang="en-US" sz="2400" b="1" baseline="-25000" dirty="0"/>
                  <a:t>n</a:t>
                </a:r>
                <a:r>
                  <a:rPr lang="en-US" sz="2400" b="1" dirty="0"/>
                  <a:t>(p</a:t>
                </a:r>
                <a:r>
                  <a:rPr lang="en-US" sz="2400" b="1" dirty="0" smtClean="0"/>
                  <a:t>)</a:t>
                </a:r>
              </a:p>
              <a:p>
                <a:endParaRPr lang="en-US" sz="2400" b="1" dirty="0" smtClean="0"/>
              </a:p>
              <a:p>
                <a:r>
                  <a:rPr lang="en-US" sz="2400" dirty="0" smtClean="0"/>
                  <a:t>		</a:t>
                </a:r>
                <a:r>
                  <a:rPr lang="en-US" sz="2400" b="1" dirty="0"/>
                  <a:t> </a:t>
                </a:r>
                <a:r>
                  <a:rPr lang="en-US" sz="2400" b="1" dirty="0" smtClean="0"/>
                  <a:t>a</a:t>
                </a:r>
                <a:r>
                  <a:rPr lang="en-US" sz="2400" b="1" baseline="-25000" dirty="0" smtClean="0"/>
                  <a:t>n </a:t>
                </a:r>
                <a:r>
                  <a:rPr lang="en-US" sz="2400" b="1" dirty="0" smtClean="0"/>
                  <a:t>=</a:t>
                </a:r>
                <a:r>
                  <a:rPr lang="en-US" sz="2400" b="1" baseline="-250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4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400" b="1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400" b="1" dirty="0" smtClean="0"/>
                  <a:t> 3</a:t>
                </a:r>
                <a:r>
                  <a:rPr lang="en-US" sz="2400" b="1" baseline="30000" dirty="0" smtClean="0"/>
                  <a:t>n+1</a:t>
                </a:r>
                <a:r>
                  <a:rPr lang="en-US" sz="2400" b="1" dirty="0" smtClean="0"/>
                  <a:t>----------------------------------(iii)</a:t>
                </a:r>
                <a:endParaRPr lang="en-US" sz="2400" b="1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198" y="177554"/>
                <a:ext cx="10626571" cy="7020320"/>
              </a:xfrm>
              <a:prstGeom prst="rect">
                <a:avLst/>
              </a:prstGeom>
              <a:blipFill>
                <a:blip r:embed="rId2"/>
                <a:stretch>
                  <a:fillRect l="-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992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85334" y="370935"/>
                <a:ext cx="10308567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Using the initial condition:</a:t>
                </a:r>
              </a:p>
              <a:p>
                <a:r>
                  <a:rPr lang="en-US" sz="2400" dirty="0" smtClean="0"/>
                  <a:t>		a) n = 1 , a</a:t>
                </a:r>
                <a:r>
                  <a:rPr lang="en-US" sz="2400" baseline="-25000" dirty="0" smtClean="0"/>
                  <a:t>1 </a:t>
                </a:r>
                <a:r>
                  <a:rPr lang="en-US" sz="2400" dirty="0" smtClean="0"/>
                  <a:t>= 5						</a:t>
                </a:r>
              </a:p>
              <a:p>
                <a:r>
                  <a:rPr lang="en-US" sz="2400" b="1" dirty="0" smtClean="0"/>
                  <a:t>			</a:t>
                </a:r>
                <a:r>
                  <a:rPr lang="en-US" sz="2400" dirty="0" smtClean="0"/>
                  <a:t>a</a:t>
                </a:r>
                <a:r>
                  <a:rPr lang="en-US" sz="2400" baseline="-25000" dirty="0" smtClean="0"/>
                  <a:t>0 </a:t>
                </a:r>
                <a:r>
                  <a:rPr lang="en-US" sz="2400" dirty="0"/>
                  <a:t>=</a:t>
                </a:r>
                <a:r>
                  <a:rPr lang="en-US" sz="2400" baseline="-250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400" b="0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3</a:t>
                </a:r>
                <a:r>
                  <a:rPr lang="en-US" sz="2400" baseline="30000" dirty="0"/>
                  <a:t>1</a:t>
                </a:r>
                <a:r>
                  <a:rPr lang="en-US" sz="2400" baseline="30000" dirty="0" smtClean="0"/>
                  <a:t>+1	</a:t>
                </a:r>
                <a:r>
                  <a:rPr lang="en-US" sz="2400" b="1" baseline="30000" dirty="0" smtClean="0"/>
                  <a:t>				</a:t>
                </a:r>
              </a:p>
              <a:p>
                <a:pPr lvl="1"/>
                <a:r>
                  <a:rPr lang="en-US" sz="2400" b="1" dirty="0" smtClean="0">
                    <a:ea typeface="Cambria Math" panose="02040503050406030204" pitchFamily="18" charset="0"/>
                  </a:rPr>
                  <a:t>		</a:t>
                </a:r>
                <a:r>
                  <a:rPr lang="en-US" sz="2400" dirty="0" smtClean="0">
                    <a:ea typeface="Cambria Math" panose="02040503050406030204" pitchFamily="18" charset="0"/>
                  </a:rPr>
                  <a:t>5 =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 smtClean="0"/>
                  <a:t> + 9</a:t>
                </a:r>
              </a:p>
              <a:p>
                <a:pPr lvl="1"/>
                <a:r>
                  <a:rPr lang="en-US" sz="2400" dirty="0"/>
                  <a:t>	</a:t>
                </a:r>
                <a:r>
                  <a:rPr lang="en-US" sz="2400" dirty="0" smtClean="0"/>
                  <a:t>	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 smtClean="0"/>
                  <a:t> = -2</a:t>
                </a:r>
                <a:endParaRPr lang="en-US" sz="2400" dirty="0"/>
              </a:p>
              <a:p>
                <a:pPr lvl="1"/>
                <a:r>
                  <a:rPr lang="en-US" sz="2400" dirty="0" smtClean="0"/>
                  <a:t>Putting value of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4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dirty="0" smtClean="0"/>
                  <a:t> in equation (iii) we get,</a:t>
                </a:r>
              </a:p>
              <a:p>
                <a:pPr lvl="1"/>
                <a:r>
                  <a:rPr lang="en-US" sz="2400" dirty="0"/>
                  <a:t>	</a:t>
                </a:r>
                <a:endParaRPr lang="en-US" sz="2400" dirty="0" smtClean="0"/>
              </a:p>
              <a:p>
                <a:pPr lvl="1"/>
                <a:r>
                  <a:rPr lang="en-US" sz="2400" dirty="0"/>
                  <a:t>	</a:t>
                </a:r>
                <a:r>
                  <a:rPr lang="en-US" sz="2400" dirty="0" smtClean="0"/>
                  <a:t>	</a:t>
                </a:r>
                <a:r>
                  <a:rPr lang="en-US" sz="2400" b="1" dirty="0"/>
                  <a:t> </a:t>
                </a:r>
                <a:r>
                  <a:rPr lang="en-US" sz="3600" b="1" dirty="0"/>
                  <a:t>a</a:t>
                </a:r>
                <a:r>
                  <a:rPr lang="en-US" sz="3600" b="1" baseline="-25000" dirty="0"/>
                  <a:t>n </a:t>
                </a:r>
                <a:r>
                  <a:rPr lang="en-US" sz="3600" b="1" dirty="0"/>
                  <a:t>=</a:t>
                </a:r>
                <a:r>
                  <a:rPr lang="en-US" sz="3600" b="1" baseline="-25000" dirty="0"/>
                  <a:t> </a:t>
                </a:r>
                <a:r>
                  <a:rPr lang="en-US" sz="3600" b="1" dirty="0" smtClean="0"/>
                  <a:t>(-2)</a:t>
                </a:r>
                <a14:m>
                  <m:oMath xmlns:m="http://schemas.openxmlformats.org/officeDocument/2006/math">
                    <m:r>
                      <a:rPr lang="en-US" sz="3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sz="3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3600" b="1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sz="3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3600" b="1" dirty="0"/>
                  <a:t> </a:t>
                </a:r>
                <a:r>
                  <a:rPr lang="en-US" sz="3600" b="1" dirty="0" smtClean="0"/>
                  <a:t>3</a:t>
                </a:r>
                <a:r>
                  <a:rPr lang="en-US" sz="3600" b="1" baseline="30000" dirty="0" smtClean="0"/>
                  <a:t>n+1</a:t>
                </a:r>
              </a:p>
              <a:p>
                <a:pPr lvl="1"/>
                <a:r>
                  <a:rPr lang="en-US" sz="3600" b="1" baseline="30000" dirty="0"/>
                  <a:t>	</a:t>
                </a:r>
                <a:r>
                  <a:rPr lang="en-US" sz="3600" b="1" baseline="30000" dirty="0" smtClean="0"/>
                  <a:t>	</a:t>
                </a:r>
                <a:r>
                  <a:rPr lang="en-US" sz="2800" b="1" dirty="0"/>
                  <a:t> </a:t>
                </a:r>
                <a:r>
                  <a:rPr lang="en-US" sz="4000" b="1" dirty="0"/>
                  <a:t>a</a:t>
                </a:r>
                <a:r>
                  <a:rPr lang="en-US" sz="4000" b="1" baseline="-25000" dirty="0"/>
                  <a:t>n </a:t>
                </a:r>
                <a:r>
                  <a:rPr lang="en-US" sz="4000" b="1" dirty="0"/>
                  <a:t>=</a:t>
                </a:r>
                <a:r>
                  <a:rPr lang="en-US" sz="4000" b="1" baseline="-25000" dirty="0"/>
                  <a:t> </a:t>
                </a:r>
                <a:r>
                  <a:rPr lang="en-US" sz="4000" b="1" dirty="0" smtClean="0"/>
                  <a:t>3</a:t>
                </a:r>
                <a:r>
                  <a:rPr lang="en-US" sz="4000" b="1" baseline="30000" dirty="0" smtClean="0"/>
                  <a:t>n+1</a:t>
                </a:r>
                <a:r>
                  <a:rPr lang="en-US" sz="4800" b="1" dirty="0" smtClean="0"/>
                  <a:t> - </a:t>
                </a:r>
                <a:r>
                  <a:rPr lang="en-US" sz="4400" b="1" dirty="0" smtClean="0"/>
                  <a:t>2</a:t>
                </a:r>
                <a:r>
                  <a:rPr lang="en-US" sz="4400" b="1" baseline="30000" dirty="0" smtClean="0"/>
                  <a:t>n+1</a:t>
                </a:r>
                <a:endParaRPr lang="en-US" sz="4400" b="1" dirty="0" smtClean="0"/>
              </a:p>
              <a:p>
                <a:pPr lvl="1"/>
                <a:r>
                  <a:rPr lang="en-US" sz="3600" dirty="0" smtClean="0"/>
                  <a:t>									</a:t>
                </a:r>
                <a:r>
                  <a:rPr lang="en-US" sz="2400" dirty="0" smtClean="0"/>
                  <a:t>which is required equation</a:t>
                </a:r>
                <a:endParaRPr lang="en-US" sz="36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334" y="370935"/>
                <a:ext cx="10308567" cy="4524315"/>
              </a:xfrm>
              <a:prstGeom prst="rect">
                <a:avLst/>
              </a:prstGeom>
              <a:blipFill>
                <a:blip r:embed="rId2"/>
                <a:stretch>
                  <a:fillRect l="-946" t="-1078" b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2252933" y="2829464"/>
            <a:ext cx="5096772" cy="148374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2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74198" y="177554"/>
                <a:ext cx="10626571" cy="6186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5</a:t>
                </a:r>
                <a:r>
                  <a:rPr lang="en-US" sz="2000" b="1" dirty="0" smtClean="0"/>
                  <a:t>.What is the solution of the recurrence  relation : a</a:t>
                </a:r>
                <a:r>
                  <a:rPr lang="en-US" sz="2000" b="1" baseline="-25000" dirty="0" smtClean="0"/>
                  <a:t>n</a:t>
                </a:r>
                <a:r>
                  <a:rPr lang="en-US" sz="2000" b="1" dirty="0" smtClean="0"/>
                  <a:t> </a:t>
                </a:r>
                <a:r>
                  <a:rPr lang="en-US" sz="2000" b="1" dirty="0"/>
                  <a:t>-</a:t>
                </a:r>
                <a:r>
                  <a:rPr lang="en-US" sz="2000" b="1" dirty="0" smtClean="0"/>
                  <a:t> 4a</a:t>
                </a:r>
                <a:r>
                  <a:rPr lang="en-US" sz="2000" b="1" baseline="-25000" dirty="0" smtClean="0"/>
                  <a:t>n-1 </a:t>
                </a:r>
                <a:r>
                  <a:rPr lang="en-US" sz="2000" b="1" dirty="0" smtClean="0"/>
                  <a:t> </a:t>
                </a:r>
                <a:r>
                  <a:rPr lang="en-US" sz="2000" b="1" dirty="0"/>
                  <a:t>+</a:t>
                </a:r>
                <a:r>
                  <a:rPr lang="en-US" sz="2000" b="1" dirty="0" smtClean="0"/>
                  <a:t>  4a</a:t>
                </a:r>
                <a:r>
                  <a:rPr lang="en-US" sz="2000" b="1" baseline="-25000" dirty="0" smtClean="0"/>
                  <a:t>n-2 </a:t>
                </a:r>
                <a:r>
                  <a:rPr lang="en-US" sz="2000" b="1" dirty="0" smtClean="0"/>
                  <a:t> = 2</a:t>
                </a:r>
                <a:r>
                  <a:rPr lang="en-US" sz="2000" b="1" baseline="30000" dirty="0" smtClean="0"/>
                  <a:t>n</a:t>
                </a:r>
                <a:r>
                  <a:rPr lang="en-US" sz="2000" b="1" dirty="0" smtClean="0"/>
                  <a:t> .</a:t>
                </a:r>
              </a:p>
              <a:p>
                <a:r>
                  <a:rPr lang="en-US" sz="2400" dirty="0" smtClean="0"/>
                  <a:t>Solution:</a:t>
                </a:r>
              </a:p>
              <a:p>
                <a:r>
                  <a:rPr lang="en-US" sz="2400" dirty="0" smtClean="0"/>
                  <a:t>Given recurrence relation: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	</a:t>
                </a:r>
                <a:r>
                  <a:rPr lang="en-US" sz="2400" b="1" dirty="0"/>
                  <a:t> </a:t>
                </a:r>
                <a:r>
                  <a:rPr lang="en-US" sz="2400" dirty="0"/>
                  <a:t>a</a:t>
                </a:r>
                <a:r>
                  <a:rPr lang="en-US" sz="2400" baseline="-25000" dirty="0"/>
                  <a:t>n</a:t>
                </a:r>
                <a:r>
                  <a:rPr lang="en-US" sz="2400" dirty="0"/>
                  <a:t> - 4a</a:t>
                </a:r>
                <a:r>
                  <a:rPr lang="en-US" sz="2400" baseline="-25000" dirty="0"/>
                  <a:t>n-1 </a:t>
                </a:r>
                <a:r>
                  <a:rPr lang="en-US" sz="2400" dirty="0"/>
                  <a:t> +  4a</a:t>
                </a:r>
                <a:r>
                  <a:rPr lang="en-US" sz="2400" baseline="-25000" dirty="0"/>
                  <a:t>n-2 </a:t>
                </a:r>
                <a:r>
                  <a:rPr lang="en-US" sz="2400" dirty="0"/>
                  <a:t> = 2</a:t>
                </a:r>
                <a:r>
                  <a:rPr lang="en-US" sz="2400" baseline="30000" dirty="0"/>
                  <a:t>n</a:t>
                </a:r>
                <a:r>
                  <a:rPr lang="en-US" sz="2400" dirty="0"/>
                  <a:t> </a:t>
                </a:r>
                <a:r>
                  <a:rPr lang="en-US" sz="2400" b="1" dirty="0"/>
                  <a:t>----------------(</a:t>
                </a:r>
                <a:r>
                  <a:rPr lang="en-US" sz="2400" b="1" dirty="0" smtClean="0"/>
                  <a:t>i)</a:t>
                </a:r>
              </a:p>
              <a:p>
                <a:r>
                  <a:rPr lang="en-US" sz="2400" dirty="0" smtClean="0"/>
                  <a:t>The associated homogeneous part is,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	</a:t>
                </a:r>
                <a:r>
                  <a:rPr lang="en-US" sz="2400" dirty="0"/>
                  <a:t> a</a:t>
                </a:r>
                <a:r>
                  <a:rPr lang="en-US" sz="2400" baseline="-25000" dirty="0"/>
                  <a:t>n</a:t>
                </a:r>
                <a:r>
                  <a:rPr lang="en-US" sz="2400" dirty="0"/>
                  <a:t> - 4a</a:t>
                </a:r>
                <a:r>
                  <a:rPr lang="en-US" sz="2400" baseline="-25000" dirty="0"/>
                  <a:t>n-1 </a:t>
                </a:r>
                <a:r>
                  <a:rPr lang="en-US" sz="2400" dirty="0"/>
                  <a:t> +  4a</a:t>
                </a:r>
                <a:r>
                  <a:rPr lang="en-US" sz="2400" baseline="-25000" dirty="0"/>
                  <a:t>n-2</a:t>
                </a:r>
                <a:r>
                  <a:rPr lang="en-US" sz="2400" baseline="-25000" dirty="0" smtClean="0"/>
                  <a:t> </a:t>
                </a:r>
                <a:r>
                  <a:rPr lang="en-US" sz="2400" dirty="0" smtClean="0"/>
                  <a:t> = 0</a:t>
                </a:r>
              </a:p>
              <a:p>
                <a:r>
                  <a:rPr lang="en-US" sz="2400" dirty="0" smtClean="0"/>
                  <a:t>The characteristics equation are,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	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      r</a:t>
                </a:r>
                <a:r>
                  <a:rPr lang="en-US" sz="2400" baseline="30000" dirty="0" smtClean="0"/>
                  <a:t>2  </a:t>
                </a:r>
                <a:r>
                  <a:rPr lang="en-US" sz="2400" dirty="0"/>
                  <a:t>- 4</a:t>
                </a:r>
                <a:r>
                  <a:rPr lang="en-US" sz="2400" dirty="0" smtClean="0"/>
                  <a:t>r </a:t>
                </a:r>
                <a:r>
                  <a:rPr lang="en-US" sz="2400" dirty="0"/>
                  <a:t>+ </a:t>
                </a:r>
                <a:r>
                  <a:rPr lang="en-US" sz="2400" dirty="0" smtClean="0"/>
                  <a:t>4 </a:t>
                </a:r>
                <a:r>
                  <a:rPr lang="en-US" sz="2400" dirty="0"/>
                  <a:t>= </a:t>
                </a:r>
                <a:r>
                  <a:rPr lang="en-US" sz="2400" dirty="0" smtClean="0"/>
                  <a:t>0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	r</a:t>
                </a:r>
                <a:r>
                  <a:rPr lang="en-US" sz="2400" baseline="30000" dirty="0" smtClean="0"/>
                  <a:t>2</a:t>
                </a:r>
                <a:r>
                  <a:rPr lang="en-US" sz="2400" dirty="0" smtClean="0"/>
                  <a:t> – 2r – 2r + 4 =0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	 r(r – </a:t>
                </a:r>
                <a:r>
                  <a:rPr lang="en-US" sz="2400" dirty="0"/>
                  <a:t>2</a:t>
                </a:r>
                <a:r>
                  <a:rPr lang="en-US" sz="2400" dirty="0" smtClean="0"/>
                  <a:t>) -2(r-2) = 0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	     r</a:t>
                </a:r>
                <a:r>
                  <a:rPr lang="en-US" sz="2400" baseline="-25000" dirty="0" smtClean="0"/>
                  <a:t>1 </a:t>
                </a:r>
                <a:r>
                  <a:rPr lang="en-US" sz="2400" dirty="0" smtClean="0"/>
                  <a:t>=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400" dirty="0" smtClean="0"/>
                  <a:t> ,  r</a:t>
                </a:r>
                <a:r>
                  <a:rPr lang="en-US" sz="2400" baseline="-25000" dirty="0" smtClean="0"/>
                  <a:t>2 </a:t>
                </a:r>
                <a:r>
                  <a:rPr lang="en-US" sz="2400" dirty="0" smtClean="0"/>
                  <a:t>= 2</a:t>
                </a:r>
              </a:p>
              <a:p>
                <a:r>
                  <a:rPr lang="en-US" sz="2400" dirty="0" smtClean="0"/>
                  <a:t>Since the roots are equal and real. The solution is in the form: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	</a:t>
                </a:r>
                <a:r>
                  <a:rPr lang="en-US" sz="2400" b="1" dirty="0" smtClean="0"/>
                  <a:t>a</a:t>
                </a:r>
                <a:r>
                  <a:rPr lang="en-US" sz="2400" b="1" baseline="-25000" dirty="0" smtClean="0"/>
                  <a:t>n</a:t>
                </a:r>
                <a:r>
                  <a:rPr lang="en-US" sz="2400" b="1" dirty="0" smtClean="0"/>
                  <a:t>(h) </a:t>
                </a:r>
                <a:r>
                  <a:rPr lang="en-US" sz="2400" b="1" dirty="0"/>
                  <a:t>=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4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</m:t>
                    </m:r>
                    <m:r>
                      <a:rPr lang="en-US" sz="2400" b="1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4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</m:t>
                    </m:r>
                    <m:r>
                      <a:rPr lang="en-US" sz="2400" b="1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sz="2400" b="1" i="0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b="1" baseline="30000" dirty="0" smtClean="0"/>
              </a:p>
              <a:p>
                <a:r>
                  <a:rPr lang="en-US" sz="2400" b="1" baseline="30000" dirty="0"/>
                  <a:t>	</a:t>
                </a:r>
                <a:r>
                  <a:rPr lang="en-US" sz="2400" b="1" baseline="30000" dirty="0" smtClean="0"/>
                  <a:t>		</a:t>
                </a:r>
                <a:r>
                  <a:rPr lang="en-US" sz="2400" b="1" dirty="0"/>
                  <a:t> </a:t>
                </a:r>
                <a:r>
                  <a:rPr lang="en-US" sz="2400" b="1" dirty="0" smtClean="0"/>
                  <a:t>a</a:t>
                </a:r>
                <a:r>
                  <a:rPr lang="en-US" sz="2400" b="1" baseline="-25000" dirty="0" smtClean="0"/>
                  <a:t>n</a:t>
                </a:r>
                <a:r>
                  <a:rPr lang="en-US" sz="2400" b="1" dirty="0" smtClean="0"/>
                  <a:t>(h)=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4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4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sz="2400" b="1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sz="2400" b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baseline="30000" dirty="0" smtClean="0"/>
                  <a:t>	 </a:t>
                </a:r>
                <a:r>
                  <a:rPr lang="en-US" sz="2400" b="1" dirty="0" smtClean="0"/>
                  <a:t>------------------(ii)</a:t>
                </a:r>
                <a:endParaRPr lang="en-US" sz="2400" b="1" baseline="30000" dirty="0" smtClean="0"/>
              </a:p>
              <a:p>
                <a:endParaRPr lang="en-US" sz="2400" b="1" baseline="30000" dirty="0"/>
              </a:p>
              <a:p>
                <a:r>
                  <a:rPr lang="en-US" sz="2400" dirty="0" smtClean="0"/>
                  <a:t>The non-homogeneous part is: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	a</a:t>
                </a:r>
                <a:r>
                  <a:rPr lang="en-US" sz="2400" baseline="-25000" dirty="0" smtClean="0"/>
                  <a:t>n</a:t>
                </a:r>
                <a:r>
                  <a:rPr lang="en-US" sz="2400" dirty="0" smtClean="0"/>
                  <a:t>= 2</a:t>
                </a:r>
                <a:r>
                  <a:rPr lang="en-US" sz="2400" baseline="30000" dirty="0" smtClean="0"/>
                  <a:t>n </a:t>
                </a:r>
                <a:r>
                  <a:rPr lang="en-US" sz="2400" dirty="0" smtClean="0"/>
                  <a:t>[ here 2 is  the characteristics root with multiplicity 2]</a:t>
                </a:r>
                <a:endParaRPr lang="en-US" sz="2400" baseline="30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198" y="177554"/>
                <a:ext cx="10626571" cy="6186309"/>
              </a:xfrm>
              <a:prstGeom prst="rect">
                <a:avLst/>
              </a:prstGeom>
              <a:blipFill>
                <a:blip r:embed="rId2"/>
                <a:stretch>
                  <a:fillRect l="-861" t="-493" b="-1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8913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74198" y="177554"/>
                <a:ext cx="10626571" cy="68042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400" b="1" baseline="30000" dirty="0" smtClean="0"/>
              </a:p>
              <a:p>
                <a:r>
                  <a:rPr lang="en-US" sz="2400" dirty="0" smtClean="0"/>
                  <a:t>So, the solution is of the form: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a</a:t>
                </a:r>
                <a:r>
                  <a:rPr lang="en-US" sz="2400" baseline="-25000" dirty="0" smtClean="0"/>
                  <a:t>n</a:t>
                </a:r>
                <a:r>
                  <a:rPr lang="en-US" sz="2400" dirty="0" smtClean="0"/>
                  <a:t>= An</a:t>
                </a:r>
                <a:r>
                  <a:rPr lang="en-US" sz="2400" baseline="30000" dirty="0" smtClean="0"/>
                  <a:t>2</a:t>
                </a:r>
                <a:r>
                  <a:rPr lang="en-US" sz="2400" dirty="0" smtClean="0"/>
                  <a:t>2</a:t>
                </a:r>
                <a:r>
                  <a:rPr lang="en-US" sz="2400" baseline="30000" dirty="0" smtClean="0"/>
                  <a:t>n</a:t>
                </a:r>
                <a:r>
                  <a:rPr lang="en-US" sz="2400" dirty="0" smtClean="0"/>
                  <a:t> </a:t>
                </a:r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Putting value of a</a:t>
                </a:r>
                <a:r>
                  <a:rPr lang="en-US" sz="2400" baseline="-25000" dirty="0" smtClean="0"/>
                  <a:t>n </a:t>
                </a:r>
                <a:r>
                  <a:rPr lang="en-US" sz="2400" dirty="0" smtClean="0"/>
                  <a:t>in equation (i) we get,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An</a:t>
                </a:r>
                <a:r>
                  <a:rPr lang="en-US" sz="2400" baseline="30000" dirty="0" smtClean="0"/>
                  <a:t>2</a:t>
                </a:r>
                <a:r>
                  <a:rPr lang="en-US" sz="2400" dirty="0" smtClean="0"/>
                  <a:t>2</a:t>
                </a:r>
                <a:r>
                  <a:rPr lang="en-US" sz="2400" baseline="30000" dirty="0" smtClean="0"/>
                  <a:t>n</a:t>
                </a:r>
                <a:r>
                  <a:rPr lang="en-US" sz="2400" dirty="0" smtClean="0"/>
                  <a:t> – 4[A(n-1)</a:t>
                </a:r>
                <a:r>
                  <a:rPr lang="en-US" sz="2400" baseline="30000" dirty="0" smtClean="0"/>
                  <a:t>2</a:t>
                </a:r>
                <a:r>
                  <a:rPr lang="en-US" sz="2400" dirty="0" smtClean="0"/>
                  <a:t>2</a:t>
                </a:r>
                <a:r>
                  <a:rPr lang="en-US" sz="2400" baseline="30000" dirty="0" smtClean="0"/>
                  <a:t>n-1</a:t>
                </a:r>
                <a:r>
                  <a:rPr lang="en-US" sz="2400" dirty="0" smtClean="0"/>
                  <a:t>]</a:t>
                </a:r>
                <a:r>
                  <a:rPr lang="en-US" sz="2400" baseline="-25000" dirty="0" smtClean="0"/>
                  <a:t> 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+</a:t>
                </a:r>
                <a:r>
                  <a:rPr lang="en-US" sz="2400" dirty="0" smtClean="0"/>
                  <a:t>  4[A(n-2)</a:t>
                </a:r>
                <a:r>
                  <a:rPr lang="en-US" sz="2400" baseline="30000" dirty="0" smtClean="0"/>
                  <a:t>2</a:t>
                </a:r>
                <a:r>
                  <a:rPr lang="en-US" sz="2400" dirty="0" smtClean="0"/>
                  <a:t>2</a:t>
                </a:r>
                <a:r>
                  <a:rPr lang="en-US" sz="2400" baseline="30000" dirty="0" smtClean="0"/>
                  <a:t>n-2</a:t>
                </a:r>
                <a:r>
                  <a:rPr lang="en-US" sz="2400" baseline="-25000" dirty="0" smtClean="0"/>
                  <a:t> </a:t>
                </a:r>
                <a:r>
                  <a:rPr lang="en-US" sz="2400" dirty="0" smtClean="0"/>
                  <a:t>]</a:t>
                </a:r>
                <a:r>
                  <a:rPr lang="en-US" sz="2400" baseline="-25000" dirty="0" smtClean="0"/>
                  <a:t> </a:t>
                </a:r>
                <a:r>
                  <a:rPr lang="en-US" sz="2400" dirty="0" smtClean="0"/>
                  <a:t>= 2</a:t>
                </a:r>
                <a:r>
                  <a:rPr lang="en-US" sz="2400" baseline="30000" dirty="0" smtClean="0"/>
                  <a:t>n</a:t>
                </a:r>
              </a:p>
              <a:p>
                <a:r>
                  <a:rPr lang="en-US" sz="2400" dirty="0" smtClean="0"/>
                  <a:t>Dividing both sides by 2</a:t>
                </a:r>
                <a:r>
                  <a:rPr lang="en-US" sz="2400" baseline="30000" dirty="0" smtClean="0"/>
                  <a:t>n</a:t>
                </a:r>
                <a:endParaRPr lang="en-US" sz="2400" baseline="30000" dirty="0"/>
              </a:p>
              <a:p>
                <a:r>
                  <a:rPr lang="en-US" sz="2400" dirty="0" smtClean="0"/>
                  <a:t>		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   An</a:t>
                </a:r>
                <a:r>
                  <a:rPr lang="en-US" sz="2400" baseline="30000" dirty="0" smtClean="0"/>
                  <a:t>2</a:t>
                </a:r>
                <a:r>
                  <a:rPr lang="en-US" sz="2400" dirty="0" smtClean="0"/>
                  <a:t> -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4[</m:t>
                        </m:r>
                        <m:r>
                          <m:rPr>
                            <m:nor/>
                          </m:rPr>
                          <a:rPr lang="en-US" sz="2400" dirty="0"/>
                          <m:t>A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m:rPr>
                            <m:nor/>
                          </m:rPr>
                          <a:rPr lang="en-US" sz="2400" dirty="0"/>
                          <m:t>n</m:t>
                        </m:r>
                        <m:r>
                          <m:rPr>
                            <m:nor/>
                          </m:rPr>
                          <a:rPr lang="en-US" sz="2400" dirty="0"/>
                          <m:t>−1)2]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baseline="-25000" dirty="0"/>
                  <a:t> 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+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4[</m:t>
                        </m:r>
                        <m:r>
                          <m:rPr>
                            <m:nor/>
                          </m:rPr>
                          <a:rPr lang="en-US" sz="2400" dirty="0"/>
                          <m:t>A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m:rPr>
                            <m:nor/>
                          </m:rPr>
                          <a:rPr lang="en-US" sz="2400" dirty="0"/>
                          <m:t>n</m:t>
                        </m:r>
                        <m:r>
                          <m:rPr>
                            <m:nor/>
                          </m:rPr>
                          <a:rPr lang="en-US" sz="2400" dirty="0"/>
                          <m:t>−2)2]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baseline="30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baseline="-25000" dirty="0"/>
                  <a:t> </a:t>
                </a:r>
                <a:r>
                  <a:rPr lang="en-US" sz="2400" baseline="-25000" dirty="0" smtClean="0"/>
                  <a:t> </a:t>
                </a:r>
                <a:r>
                  <a:rPr lang="en-US" sz="2400" dirty="0" smtClean="0"/>
                  <a:t>= 1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  4An</a:t>
                </a:r>
                <a:r>
                  <a:rPr lang="en-US" sz="2400" baseline="30000" dirty="0" smtClean="0"/>
                  <a:t>2</a:t>
                </a:r>
                <a:r>
                  <a:rPr lang="en-US" sz="2400" dirty="0" smtClean="0"/>
                  <a:t> – 8[An</a:t>
                </a:r>
                <a:r>
                  <a:rPr lang="en-US" sz="2400" baseline="30000" dirty="0" smtClean="0"/>
                  <a:t>2</a:t>
                </a:r>
                <a:r>
                  <a:rPr lang="en-US" sz="2400" dirty="0" smtClean="0"/>
                  <a:t> -2An +A] + 4[An</a:t>
                </a:r>
                <a:r>
                  <a:rPr lang="en-US" sz="2400" baseline="30000" dirty="0" smtClean="0"/>
                  <a:t>2</a:t>
                </a:r>
                <a:r>
                  <a:rPr lang="en-US" sz="2400" dirty="0" smtClean="0"/>
                  <a:t> -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4An </a:t>
                </a:r>
                <a:r>
                  <a:rPr lang="en-US" sz="2400" dirty="0"/>
                  <a:t>+</a:t>
                </a:r>
                <a:r>
                  <a:rPr lang="en-US" sz="2400" dirty="0" smtClean="0"/>
                  <a:t> 4A] = 4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  4An</a:t>
                </a:r>
                <a:r>
                  <a:rPr lang="en-US" sz="2400" baseline="30000" dirty="0" smtClean="0"/>
                  <a:t>2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– </a:t>
                </a:r>
                <a:r>
                  <a:rPr lang="en-US" sz="2400" dirty="0" smtClean="0"/>
                  <a:t>8An</a:t>
                </a:r>
                <a:r>
                  <a:rPr lang="en-US" sz="2400" baseline="30000" dirty="0" smtClean="0"/>
                  <a:t>2</a:t>
                </a:r>
                <a:r>
                  <a:rPr lang="en-US" sz="2400" dirty="0" smtClean="0"/>
                  <a:t> + 16An - 8A </a:t>
                </a:r>
                <a:r>
                  <a:rPr lang="en-US" sz="2400" dirty="0"/>
                  <a:t>+ </a:t>
                </a:r>
                <a:r>
                  <a:rPr lang="en-US" sz="2400" dirty="0" smtClean="0"/>
                  <a:t>4An</a:t>
                </a:r>
                <a:r>
                  <a:rPr lang="en-US" sz="2400" baseline="30000" dirty="0" smtClean="0"/>
                  <a:t>2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- </a:t>
                </a:r>
                <a:r>
                  <a:rPr lang="en-US" sz="2400" dirty="0" smtClean="0"/>
                  <a:t>16An </a:t>
                </a:r>
                <a:r>
                  <a:rPr lang="en-US" sz="2400" dirty="0"/>
                  <a:t>+ </a:t>
                </a:r>
                <a:r>
                  <a:rPr lang="en-US" sz="2400" dirty="0" smtClean="0"/>
                  <a:t>16A </a:t>
                </a:r>
                <a:r>
                  <a:rPr lang="en-US" sz="2400" dirty="0"/>
                  <a:t>= </a:t>
                </a:r>
                <a:r>
                  <a:rPr lang="en-US" sz="2400" dirty="0" smtClean="0"/>
                  <a:t>4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			A=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n-US" sz="2400" b="1" dirty="0" smtClean="0"/>
              </a:p>
              <a:p>
                <a:r>
                  <a:rPr lang="en-US" sz="2400" dirty="0" smtClean="0"/>
                  <a:t>Hence the particular solution is: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a</a:t>
                </a:r>
                <a:r>
                  <a:rPr lang="en-US" sz="2400" baseline="-25000" dirty="0" smtClean="0"/>
                  <a:t>n</a:t>
                </a:r>
                <a:r>
                  <a:rPr lang="en-US" sz="2400" dirty="0" smtClean="0"/>
                  <a:t>(p)=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400" dirty="0" smtClean="0"/>
                  <a:t>n</a:t>
                </a:r>
                <a:r>
                  <a:rPr lang="en-US" sz="2400" baseline="30000" dirty="0" smtClean="0"/>
                  <a:t>2</a:t>
                </a:r>
                <a:r>
                  <a:rPr lang="en-US" sz="2400" dirty="0" smtClean="0"/>
                  <a:t>2</a:t>
                </a:r>
                <a:r>
                  <a:rPr lang="en-US" sz="2400" baseline="30000" dirty="0" smtClean="0"/>
                  <a:t>n</a:t>
                </a:r>
                <a:r>
                  <a:rPr lang="en-US" sz="2400" dirty="0" smtClean="0"/>
                  <a:t> = n</a:t>
                </a:r>
                <a:r>
                  <a:rPr lang="en-US" sz="2400" baseline="30000" dirty="0" smtClean="0"/>
                  <a:t>2</a:t>
                </a:r>
                <a:r>
                  <a:rPr lang="en-US" sz="2400" dirty="0" smtClean="0"/>
                  <a:t>2</a:t>
                </a:r>
                <a:r>
                  <a:rPr lang="en-US" sz="2400" baseline="30000" dirty="0" smtClean="0"/>
                  <a:t>n-1</a:t>
                </a:r>
                <a:endParaRPr lang="en-US" sz="2400" dirty="0" smtClean="0"/>
              </a:p>
              <a:p>
                <a:r>
                  <a:rPr lang="en-US" sz="2400" dirty="0" smtClean="0"/>
                  <a:t>Therefore, The final solution is: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</a:t>
                </a:r>
                <a:r>
                  <a:rPr lang="en-US" sz="2400" b="1" dirty="0"/>
                  <a:t>a</a:t>
                </a:r>
                <a:r>
                  <a:rPr lang="en-US" sz="2400" b="1" baseline="-25000" dirty="0"/>
                  <a:t>n</a:t>
                </a:r>
                <a:r>
                  <a:rPr lang="en-US" sz="2400" b="1" dirty="0"/>
                  <a:t> = a</a:t>
                </a:r>
                <a:r>
                  <a:rPr lang="en-US" sz="2400" b="1" baseline="-25000" dirty="0"/>
                  <a:t>n</a:t>
                </a:r>
                <a:r>
                  <a:rPr lang="en-US" sz="2400" b="1" dirty="0"/>
                  <a:t>(h) + a</a:t>
                </a:r>
                <a:r>
                  <a:rPr lang="en-US" sz="2400" b="1" baseline="-25000" dirty="0"/>
                  <a:t>n</a:t>
                </a:r>
                <a:r>
                  <a:rPr lang="en-US" sz="2400" b="1" dirty="0"/>
                  <a:t>(p</a:t>
                </a:r>
                <a:r>
                  <a:rPr lang="en-US" sz="2400" b="1" dirty="0" smtClean="0"/>
                  <a:t>)</a:t>
                </a:r>
              </a:p>
              <a:p>
                <a:r>
                  <a:rPr lang="en-US" sz="2400" b="1" dirty="0"/>
                  <a:t>	</a:t>
                </a:r>
                <a:r>
                  <a:rPr lang="en-US" sz="2400" b="1" dirty="0" smtClean="0"/>
                  <a:t>	</a:t>
                </a:r>
                <a:r>
                  <a:rPr lang="en-US" sz="2800" b="1" dirty="0" smtClean="0"/>
                  <a:t>a</a:t>
                </a:r>
                <a:r>
                  <a:rPr lang="en-US" sz="2800" b="1" baseline="-25000" dirty="0" smtClean="0"/>
                  <a:t>n </a:t>
                </a:r>
                <a:r>
                  <a:rPr lang="en-US" sz="2800" b="1" dirty="0" smtClean="0"/>
                  <a:t>=</a:t>
                </a:r>
                <a:r>
                  <a:rPr lang="en-US" sz="2800" b="1" baseline="-25000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8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8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 smtClean="0"/>
                  <a:t>(2)</a:t>
                </a:r>
                <a:r>
                  <a:rPr lang="en-US" sz="2800" baseline="30000" dirty="0" smtClean="0"/>
                  <a:t>n</a:t>
                </a:r>
                <a:r>
                  <a:rPr lang="en-US" sz="2800" dirty="0" smtClean="0"/>
                  <a:t> + n</a:t>
                </a:r>
                <a:r>
                  <a:rPr lang="en-US" sz="2800" baseline="30000" dirty="0" smtClean="0"/>
                  <a:t>2</a:t>
                </a:r>
                <a:r>
                  <a:rPr lang="en-US" sz="2800" dirty="0" smtClean="0"/>
                  <a:t>2</a:t>
                </a:r>
                <a:r>
                  <a:rPr lang="en-US" sz="2800" baseline="30000" dirty="0" smtClean="0"/>
                  <a:t>n-1      </a:t>
                </a:r>
                <a:r>
                  <a:rPr lang="en-US" sz="2800" dirty="0" smtClean="0"/>
                  <a:t>is the required equation</a:t>
                </a:r>
                <a:endParaRPr lang="en-US" sz="2400" b="1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198" y="177554"/>
                <a:ext cx="10626571" cy="6804299"/>
              </a:xfrm>
              <a:prstGeom prst="rect">
                <a:avLst/>
              </a:prstGeom>
              <a:blipFill>
                <a:blip r:embed="rId2"/>
                <a:stretch>
                  <a:fillRect l="-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410041" y="6154954"/>
            <a:ext cx="4977442" cy="5449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04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977" y="474134"/>
            <a:ext cx="11040366" cy="586915"/>
          </a:xfrm>
        </p:spPr>
        <p:txBody>
          <a:bodyPr>
            <a:noAutofit/>
          </a:bodyPr>
          <a:lstStyle/>
          <a:p>
            <a:r>
              <a:rPr lang="en-US" sz="3200" b="1" u="sng" dirty="0" smtClean="0">
                <a:solidFill>
                  <a:srgbClr val="FFC000"/>
                </a:solidFill>
              </a:rPr>
              <a:t>Method to find Particular solution:</a:t>
            </a:r>
            <a:endParaRPr lang="en-US" sz="3200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1819" y="1207698"/>
            <a:ext cx="10472468" cy="5796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pPr marL="457200" indent="-457200">
              <a:buAutoNum type="arabicParenR" startAt="2"/>
            </a:pPr>
            <a:r>
              <a:rPr lang="en-US" sz="2400" dirty="0" smtClean="0"/>
              <a:t>When </a:t>
            </a:r>
            <a:r>
              <a:rPr lang="en-US" sz="2400" b="1" dirty="0" smtClean="0"/>
              <a:t>f(n) is a polynomial in n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	(</a:t>
            </a:r>
            <a:r>
              <a:rPr lang="en-US" sz="2400" dirty="0" err="1" smtClean="0"/>
              <a:t>i</a:t>
            </a:r>
            <a:r>
              <a:rPr lang="en-US" sz="2400" dirty="0" smtClean="0"/>
              <a:t>)If </a:t>
            </a:r>
            <a:r>
              <a:rPr lang="en-US" sz="2400" dirty="0"/>
              <a:t> </a:t>
            </a:r>
            <a:r>
              <a:rPr lang="en-US" sz="2400" dirty="0" smtClean="0"/>
              <a:t>f(n) is first degree polynomial in n</a:t>
            </a:r>
          </a:p>
          <a:p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				</a:t>
            </a:r>
            <a:r>
              <a:rPr lang="en-US" sz="2800" dirty="0" smtClean="0"/>
              <a:t> </a:t>
            </a:r>
            <a:r>
              <a:rPr lang="en-US" sz="2800" b="1" dirty="0">
                <a:solidFill>
                  <a:srgbClr val="FF0000"/>
                </a:solidFill>
              </a:rPr>
              <a:t>a</a:t>
            </a:r>
            <a:r>
              <a:rPr lang="en-US" sz="2800" b="1" baseline="-25000" dirty="0">
                <a:solidFill>
                  <a:srgbClr val="FF0000"/>
                </a:solidFill>
              </a:rPr>
              <a:t>n</a:t>
            </a:r>
            <a:r>
              <a:rPr lang="en-US" sz="2800" b="1" dirty="0">
                <a:solidFill>
                  <a:srgbClr val="FF0000"/>
                </a:solidFill>
              </a:rPr>
              <a:t>(p) </a:t>
            </a:r>
            <a:r>
              <a:rPr lang="en-US" sz="2800" b="1" dirty="0" smtClean="0">
                <a:solidFill>
                  <a:srgbClr val="FF0000"/>
                </a:solidFill>
              </a:rPr>
              <a:t>= A</a:t>
            </a:r>
            <a:r>
              <a:rPr lang="en-US" sz="2800" b="1" baseline="-25000" dirty="0" smtClean="0">
                <a:solidFill>
                  <a:srgbClr val="FF0000"/>
                </a:solidFill>
              </a:rPr>
              <a:t>0 </a:t>
            </a:r>
            <a:r>
              <a:rPr lang="en-US" sz="2800" b="1" dirty="0" smtClean="0">
                <a:solidFill>
                  <a:srgbClr val="FF0000"/>
                </a:solidFill>
              </a:rPr>
              <a:t>+ A</a:t>
            </a:r>
            <a:r>
              <a:rPr lang="en-US" sz="2800" b="1" baseline="-25000" dirty="0" smtClean="0">
                <a:solidFill>
                  <a:srgbClr val="FF0000"/>
                </a:solidFill>
              </a:rPr>
              <a:t>1</a:t>
            </a:r>
            <a:r>
              <a:rPr lang="en-US" sz="2800" b="1" dirty="0" smtClean="0">
                <a:solidFill>
                  <a:srgbClr val="FF0000"/>
                </a:solidFill>
              </a:rPr>
              <a:t>n</a:t>
            </a:r>
            <a:endParaRPr lang="en-US" sz="2800" b="1" baseline="30000" dirty="0" smtClean="0">
              <a:solidFill>
                <a:srgbClr val="FF0000"/>
              </a:solidFill>
            </a:endParaRPr>
          </a:p>
          <a:p>
            <a:endParaRPr lang="en-US" sz="2400" b="1" baseline="30000" dirty="0" smtClean="0"/>
          </a:p>
          <a:p>
            <a:r>
              <a:rPr lang="en-US" sz="2400" b="1" baseline="30000" dirty="0"/>
              <a:t>	</a:t>
            </a:r>
            <a:r>
              <a:rPr lang="en-US" sz="2400" b="1" baseline="30000" dirty="0" smtClean="0"/>
              <a:t>	</a:t>
            </a:r>
            <a:r>
              <a:rPr lang="en-US" sz="2400" dirty="0"/>
              <a:t>(</a:t>
            </a:r>
            <a:r>
              <a:rPr lang="en-US" sz="2400" dirty="0" smtClean="0"/>
              <a:t>ii</a:t>
            </a:r>
            <a:r>
              <a:rPr lang="en-US" sz="2400" dirty="0"/>
              <a:t>) If  f(n) is </a:t>
            </a:r>
            <a:r>
              <a:rPr lang="en-US" sz="2400" dirty="0" smtClean="0"/>
              <a:t>Second </a:t>
            </a:r>
            <a:r>
              <a:rPr lang="en-US" sz="2400" dirty="0"/>
              <a:t>degree polynomial in </a:t>
            </a:r>
            <a:r>
              <a:rPr lang="en-US" sz="2400" dirty="0" smtClean="0"/>
              <a:t>n</a:t>
            </a:r>
          </a:p>
          <a:p>
            <a:endParaRPr lang="en-US" sz="2400" dirty="0"/>
          </a:p>
          <a:p>
            <a:r>
              <a:rPr lang="en-US" sz="2400" dirty="0"/>
              <a:t>					 </a:t>
            </a:r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b="1" baseline="-25000" dirty="0">
                <a:solidFill>
                  <a:srgbClr val="FF0000"/>
                </a:solidFill>
              </a:rPr>
              <a:t>n</a:t>
            </a:r>
            <a:r>
              <a:rPr lang="en-US" sz="2400" b="1" dirty="0">
                <a:solidFill>
                  <a:srgbClr val="FF0000"/>
                </a:solidFill>
              </a:rPr>
              <a:t>(p) = A</a:t>
            </a:r>
            <a:r>
              <a:rPr lang="en-US" sz="2400" b="1" baseline="-25000" dirty="0">
                <a:solidFill>
                  <a:srgbClr val="FF0000"/>
                </a:solidFill>
              </a:rPr>
              <a:t>0 </a:t>
            </a:r>
            <a:r>
              <a:rPr lang="en-US" sz="2400" b="1" dirty="0">
                <a:solidFill>
                  <a:srgbClr val="FF0000"/>
                </a:solidFill>
              </a:rPr>
              <a:t>+ </a:t>
            </a:r>
            <a:r>
              <a:rPr lang="en-US" sz="2400" b="1" dirty="0" smtClean="0">
                <a:solidFill>
                  <a:srgbClr val="FF0000"/>
                </a:solidFill>
              </a:rPr>
              <a:t>A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1</a:t>
            </a:r>
            <a:r>
              <a:rPr lang="en-US" sz="2400" b="1" dirty="0" smtClean="0">
                <a:solidFill>
                  <a:srgbClr val="FF0000"/>
                </a:solidFill>
              </a:rPr>
              <a:t>n + n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2</a:t>
            </a:r>
            <a:r>
              <a:rPr lang="en-US" sz="2400" b="1" dirty="0" smtClean="0">
                <a:solidFill>
                  <a:srgbClr val="FF0000"/>
                </a:solidFill>
              </a:rPr>
              <a:t>A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2</a:t>
            </a:r>
            <a:endParaRPr lang="en-US" sz="2400" b="1" baseline="-25000" dirty="0">
              <a:solidFill>
                <a:srgbClr val="FF0000"/>
              </a:solidFill>
            </a:endParaRPr>
          </a:p>
          <a:p>
            <a:endParaRPr lang="en-US" sz="2800" b="1" baseline="30000" dirty="0" smtClean="0"/>
          </a:p>
          <a:p>
            <a:endParaRPr lang="en-US" sz="2400" dirty="0"/>
          </a:p>
          <a:p>
            <a:r>
              <a:rPr lang="en-US" sz="2400" dirty="0"/>
              <a:t>		(</a:t>
            </a:r>
            <a:r>
              <a:rPr lang="en-US" sz="2400" dirty="0" smtClean="0"/>
              <a:t>iii</a:t>
            </a:r>
            <a:r>
              <a:rPr lang="en-US" sz="2400" dirty="0"/>
              <a:t>) If  f(n) is </a:t>
            </a:r>
            <a:r>
              <a:rPr lang="en-US" sz="2400" dirty="0" smtClean="0"/>
              <a:t>Third </a:t>
            </a:r>
            <a:r>
              <a:rPr lang="en-US" sz="2400" dirty="0"/>
              <a:t>degree polynomial in n</a:t>
            </a:r>
          </a:p>
          <a:p>
            <a:endParaRPr lang="en-US" sz="2400" dirty="0"/>
          </a:p>
          <a:p>
            <a:r>
              <a:rPr lang="en-US" sz="2400" dirty="0"/>
              <a:t>					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b="1" baseline="-25000" dirty="0">
                <a:solidFill>
                  <a:srgbClr val="FF0000"/>
                </a:solidFill>
              </a:rPr>
              <a:t>n</a:t>
            </a:r>
            <a:r>
              <a:rPr lang="en-US" sz="2400" b="1" dirty="0">
                <a:solidFill>
                  <a:srgbClr val="FF0000"/>
                </a:solidFill>
              </a:rPr>
              <a:t>(p) = A</a:t>
            </a:r>
            <a:r>
              <a:rPr lang="en-US" sz="2400" b="1" baseline="-25000" dirty="0">
                <a:solidFill>
                  <a:srgbClr val="FF0000"/>
                </a:solidFill>
              </a:rPr>
              <a:t>0 </a:t>
            </a:r>
            <a:r>
              <a:rPr lang="en-US" sz="2400" b="1" dirty="0">
                <a:solidFill>
                  <a:srgbClr val="FF0000"/>
                </a:solidFill>
              </a:rPr>
              <a:t>+ A</a:t>
            </a:r>
            <a:r>
              <a:rPr lang="en-US" sz="2400" b="1" baseline="-25000" dirty="0">
                <a:solidFill>
                  <a:srgbClr val="FF0000"/>
                </a:solidFill>
              </a:rPr>
              <a:t>1</a:t>
            </a:r>
            <a:r>
              <a:rPr lang="en-US" sz="2400" b="1" dirty="0">
                <a:solidFill>
                  <a:srgbClr val="FF0000"/>
                </a:solidFill>
              </a:rPr>
              <a:t>n + </a:t>
            </a:r>
            <a:r>
              <a:rPr lang="en-US" sz="2400" b="1" dirty="0" smtClean="0">
                <a:solidFill>
                  <a:srgbClr val="FF0000"/>
                </a:solidFill>
              </a:rPr>
              <a:t>n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2</a:t>
            </a:r>
            <a:r>
              <a:rPr lang="en-US" sz="2400" b="1" dirty="0" smtClean="0">
                <a:solidFill>
                  <a:srgbClr val="FF0000"/>
                </a:solidFill>
              </a:rPr>
              <a:t>A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2 </a:t>
            </a:r>
            <a:r>
              <a:rPr lang="en-US" sz="2400" b="1" dirty="0">
                <a:solidFill>
                  <a:srgbClr val="FF0000"/>
                </a:solidFill>
              </a:rPr>
              <a:t>+ </a:t>
            </a:r>
            <a:r>
              <a:rPr lang="en-US" sz="2400" b="1" dirty="0" smtClean="0">
                <a:solidFill>
                  <a:srgbClr val="FF0000"/>
                </a:solidFill>
              </a:rPr>
              <a:t>n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3</a:t>
            </a:r>
            <a:r>
              <a:rPr lang="en-US" sz="2400" b="1" dirty="0" smtClean="0">
                <a:solidFill>
                  <a:srgbClr val="FF0000"/>
                </a:solidFill>
              </a:rPr>
              <a:t>A</a:t>
            </a:r>
            <a:r>
              <a:rPr lang="en-US" sz="2400" b="1" baseline="-25000" dirty="0">
                <a:solidFill>
                  <a:srgbClr val="FF0000"/>
                </a:solidFill>
              </a:rPr>
              <a:t>3</a:t>
            </a:r>
          </a:p>
          <a:p>
            <a:endParaRPr lang="en-US" sz="2400" b="1" baseline="-25000" dirty="0"/>
          </a:p>
          <a:p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3528925" y="2665564"/>
            <a:ext cx="2950235" cy="5520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28925" y="4106178"/>
            <a:ext cx="3355676" cy="5520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28925" y="5840089"/>
            <a:ext cx="4346993" cy="5520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003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74198" y="177554"/>
                <a:ext cx="10626571" cy="6247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6</a:t>
                </a:r>
                <a:r>
                  <a:rPr lang="en-US" sz="2000" b="1" dirty="0" smtClean="0"/>
                  <a:t>.What is the solution of the recurrence  relation : a</a:t>
                </a:r>
                <a:r>
                  <a:rPr lang="en-US" sz="2000" b="1" baseline="-25000" dirty="0" smtClean="0"/>
                  <a:t>n</a:t>
                </a:r>
                <a:r>
                  <a:rPr lang="en-US" sz="2000" b="1" dirty="0" smtClean="0"/>
                  <a:t> </a:t>
                </a:r>
                <a:r>
                  <a:rPr lang="en-US" sz="2000" b="1" dirty="0"/>
                  <a:t>-</a:t>
                </a:r>
                <a:r>
                  <a:rPr lang="en-US" sz="2000" b="1" dirty="0" smtClean="0"/>
                  <a:t> </a:t>
                </a:r>
                <a:r>
                  <a:rPr lang="en-US" sz="2000" b="1" dirty="0"/>
                  <a:t>5</a:t>
                </a:r>
                <a:r>
                  <a:rPr lang="en-US" sz="2000" b="1" dirty="0" smtClean="0"/>
                  <a:t>a</a:t>
                </a:r>
                <a:r>
                  <a:rPr lang="en-US" sz="2000" b="1" baseline="-25000" dirty="0" smtClean="0"/>
                  <a:t>n-1 </a:t>
                </a:r>
                <a:r>
                  <a:rPr lang="en-US" sz="2000" b="1" dirty="0" smtClean="0"/>
                  <a:t> </a:t>
                </a:r>
                <a:r>
                  <a:rPr lang="en-US" sz="2000" b="1" dirty="0"/>
                  <a:t>+</a:t>
                </a:r>
                <a:r>
                  <a:rPr lang="en-US" sz="2000" b="1" dirty="0" smtClean="0"/>
                  <a:t>  6a</a:t>
                </a:r>
                <a:r>
                  <a:rPr lang="en-US" sz="2000" b="1" baseline="-25000" dirty="0" smtClean="0"/>
                  <a:t>n-2 </a:t>
                </a:r>
                <a:r>
                  <a:rPr lang="en-US" sz="2000" b="1" dirty="0" smtClean="0"/>
                  <a:t> </a:t>
                </a:r>
                <a:r>
                  <a:rPr lang="en-US" sz="2000" b="1" dirty="0"/>
                  <a:t>=</a:t>
                </a:r>
                <a:r>
                  <a:rPr lang="en-US" sz="2000" b="1" dirty="0" smtClean="0"/>
                  <a:t> 2</a:t>
                </a:r>
                <a:r>
                  <a:rPr lang="en-US" sz="2000" b="1" baseline="30000" dirty="0"/>
                  <a:t> </a:t>
                </a:r>
                <a:r>
                  <a:rPr lang="en-US" sz="2000" b="1" dirty="0" smtClean="0"/>
                  <a:t>+ n</a:t>
                </a:r>
                <a:r>
                  <a:rPr lang="en-US" sz="2000" b="1" baseline="30000" dirty="0" smtClean="0"/>
                  <a:t> </a:t>
                </a:r>
                <a:r>
                  <a:rPr lang="en-US" sz="2000" b="1" dirty="0" smtClean="0"/>
                  <a:t>with initial condition a</a:t>
                </a:r>
                <a:r>
                  <a:rPr lang="en-US" sz="2000" b="1" baseline="-25000" dirty="0" smtClean="0"/>
                  <a:t>0 </a:t>
                </a:r>
                <a:r>
                  <a:rPr lang="en-US" sz="2000" b="1" dirty="0" smtClean="0"/>
                  <a:t>= 1 , a</a:t>
                </a:r>
                <a:r>
                  <a:rPr lang="en-US" sz="2000" b="1" baseline="-25000" dirty="0" smtClean="0"/>
                  <a:t>1 </a:t>
                </a:r>
                <a:r>
                  <a:rPr lang="en-US" sz="2000" b="1" dirty="0" smtClean="0"/>
                  <a:t>= 1.</a:t>
                </a:r>
              </a:p>
              <a:p>
                <a:r>
                  <a:rPr lang="en-US" sz="2400" dirty="0" smtClean="0"/>
                  <a:t>Solution:</a:t>
                </a:r>
              </a:p>
              <a:p>
                <a:r>
                  <a:rPr lang="en-US" sz="2400" dirty="0" smtClean="0"/>
                  <a:t>Given recurrence relation: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	</a:t>
                </a:r>
                <a:r>
                  <a:rPr lang="en-US" sz="2400" b="1" dirty="0"/>
                  <a:t> </a:t>
                </a:r>
                <a:r>
                  <a:rPr lang="en-US" sz="2400" dirty="0"/>
                  <a:t>a</a:t>
                </a:r>
                <a:r>
                  <a:rPr lang="en-US" sz="2400" baseline="-25000" dirty="0"/>
                  <a:t>n</a:t>
                </a:r>
                <a:r>
                  <a:rPr lang="en-US" sz="2400" dirty="0"/>
                  <a:t> - 5a</a:t>
                </a:r>
                <a:r>
                  <a:rPr lang="en-US" sz="2400" baseline="-25000" dirty="0"/>
                  <a:t>n-1 </a:t>
                </a:r>
                <a:r>
                  <a:rPr lang="en-US" sz="2400" dirty="0"/>
                  <a:t> +  6a</a:t>
                </a:r>
                <a:r>
                  <a:rPr lang="en-US" sz="2400" baseline="-25000" dirty="0"/>
                  <a:t>n-2 </a:t>
                </a:r>
                <a:r>
                  <a:rPr lang="en-US" sz="2400" dirty="0"/>
                  <a:t> = 2</a:t>
                </a:r>
                <a:r>
                  <a:rPr lang="en-US" sz="2400" baseline="30000" dirty="0"/>
                  <a:t> </a:t>
                </a:r>
                <a:r>
                  <a:rPr lang="en-US" sz="2400" dirty="0"/>
                  <a:t>+ n</a:t>
                </a:r>
                <a:r>
                  <a:rPr lang="en-US" sz="2400" baseline="30000" dirty="0" smtClean="0"/>
                  <a:t> </a:t>
                </a:r>
                <a:r>
                  <a:rPr lang="en-US" sz="2400" b="1" dirty="0" smtClean="0"/>
                  <a:t>----------------(i)</a:t>
                </a:r>
              </a:p>
              <a:p>
                <a:r>
                  <a:rPr lang="en-US" sz="2400" dirty="0" smtClean="0"/>
                  <a:t>The associated homogeneous part is,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	</a:t>
                </a:r>
                <a:r>
                  <a:rPr lang="en-US" sz="2400" dirty="0"/>
                  <a:t> a</a:t>
                </a:r>
                <a:r>
                  <a:rPr lang="en-US" sz="2400" baseline="-25000" dirty="0"/>
                  <a:t>n</a:t>
                </a:r>
                <a:r>
                  <a:rPr lang="en-US" sz="2400" dirty="0"/>
                  <a:t> - 5a</a:t>
                </a:r>
                <a:r>
                  <a:rPr lang="en-US" sz="2400" baseline="-25000" dirty="0"/>
                  <a:t>n-1 </a:t>
                </a:r>
                <a:r>
                  <a:rPr lang="en-US" sz="2400" dirty="0"/>
                  <a:t> +  6a</a:t>
                </a:r>
                <a:r>
                  <a:rPr lang="en-US" sz="2400" baseline="-25000" dirty="0"/>
                  <a:t>n-2 </a:t>
                </a:r>
                <a:r>
                  <a:rPr lang="en-US" sz="2400" dirty="0" smtClean="0"/>
                  <a:t>= 0</a:t>
                </a:r>
              </a:p>
              <a:p>
                <a:r>
                  <a:rPr lang="en-US" sz="2400" dirty="0" smtClean="0"/>
                  <a:t>The characteristics equation are,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	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r</a:t>
                </a:r>
                <a:r>
                  <a:rPr lang="en-US" sz="2400" baseline="30000" dirty="0" smtClean="0"/>
                  <a:t>2  </a:t>
                </a:r>
                <a:r>
                  <a:rPr lang="en-US" sz="2400" dirty="0"/>
                  <a:t>- 5</a:t>
                </a:r>
                <a:r>
                  <a:rPr lang="en-US" sz="2400" dirty="0" smtClean="0"/>
                  <a:t>r </a:t>
                </a:r>
                <a:r>
                  <a:rPr lang="en-US" sz="2400" dirty="0"/>
                  <a:t>+ 6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= </a:t>
                </a:r>
                <a:r>
                  <a:rPr lang="en-US" sz="2400" dirty="0" smtClean="0"/>
                  <a:t>0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	r</a:t>
                </a:r>
                <a:r>
                  <a:rPr lang="en-US" sz="2400" baseline="30000" dirty="0" smtClean="0"/>
                  <a:t>2</a:t>
                </a:r>
                <a:r>
                  <a:rPr lang="en-US" sz="2400" dirty="0" smtClean="0"/>
                  <a:t> – 3r – 2r + 6 =0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	r(r – 3) -2(r - 3) = 0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	     r</a:t>
                </a:r>
                <a:r>
                  <a:rPr lang="en-US" sz="2400" baseline="-25000" dirty="0" smtClean="0"/>
                  <a:t>1 </a:t>
                </a:r>
                <a:r>
                  <a:rPr lang="en-US" sz="2400" dirty="0" smtClean="0"/>
                  <a:t>= 2 ,  r</a:t>
                </a:r>
                <a:r>
                  <a:rPr lang="en-US" sz="2400" baseline="-25000" dirty="0" smtClean="0"/>
                  <a:t>2 </a:t>
                </a:r>
                <a:r>
                  <a:rPr lang="en-US" sz="2400" dirty="0" smtClean="0"/>
                  <a:t>= 3</a:t>
                </a:r>
              </a:p>
              <a:p>
                <a:r>
                  <a:rPr lang="en-US" sz="2400" dirty="0" smtClean="0"/>
                  <a:t>Since the roots are distinct and real. The solution is in the form: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	</a:t>
                </a:r>
                <a:r>
                  <a:rPr lang="en-US" sz="2400" b="1" dirty="0" smtClean="0"/>
                  <a:t>a</a:t>
                </a:r>
                <a:r>
                  <a:rPr lang="en-US" sz="2400" b="1" baseline="-25000" dirty="0" smtClean="0"/>
                  <a:t>n</a:t>
                </a:r>
                <a:r>
                  <a:rPr lang="en-US" sz="2400" b="1" dirty="0" smtClean="0"/>
                  <a:t>(h) </a:t>
                </a:r>
                <a:r>
                  <a:rPr lang="en-US" sz="2400" b="1" dirty="0"/>
                  <a:t>=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4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</m:t>
                    </m:r>
                    <m:r>
                      <a:rPr lang="en-US" sz="24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2400" b="1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4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</m:t>
                    </m:r>
                    <m:r>
                      <a:rPr lang="en-US" sz="24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sz="2400" b="1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sz="2400" b="1" i="0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b="1" baseline="30000" dirty="0" smtClean="0"/>
              </a:p>
              <a:p>
                <a:r>
                  <a:rPr lang="en-US" sz="2400" b="1" baseline="30000" dirty="0"/>
                  <a:t>	</a:t>
                </a:r>
                <a:r>
                  <a:rPr lang="en-US" sz="2400" b="1" baseline="30000" dirty="0" smtClean="0"/>
                  <a:t>		</a:t>
                </a:r>
                <a:r>
                  <a:rPr lang="en-US" sz="2400" b="1" dirty="0"/>
                  <a:t> </a:t>
                </a:r>
                <a:r>
                  <a:rPr lang="en-US" sz="2400" b="1" dirty="0" smtClean="0"/>
                  <a:t>a</a:t>
                </a:r>
                <a:r>
                  <a:rPr lang="en-US" sz="2400" b="1" baseline="-25000" dirty="0" smtClean="0"/>
                  <a:t>n</a:t>
                </a:r>
                <a:r>
                  <a:rPr lang="en-US" sz="2400" b="1" dirty="0" smtClean="0"/>
                  <a:t>(h)=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4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sz="2400" b="1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4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sz="2400" b="1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sz="2400" b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baseline="30000" dirty="0" smtClean="0"/>
                  <a:t>	 </a:t>
                </a:r>
                <a:r>
                  <a:rPr lang="en-US" sz="2400" b="1" dirty="0" smtClean="0"/>
                  <a:t>------------------(ii)</a:t>
                </a:r>
                <a:endParaRPr lang="en-US" sz="2400" b="1" baseline="30000" dirty="0"/>
              </a:p>
              <a:p>
                <a:r>
                  <a:rPr lang="en-US" sz="2400" dirty="0" smtClean="0"/>
                  <a:t>The non-homogeneous part is: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	a</a:t>
                </a:r>
                <a:r>
                  <a:rPr lang="en-US" sz="2400" baseline="-25000" dirty="0" smtClean="0"/>
                  <a:t>n</a:t>
                </a:r>
                <a:r>
                  <a:rPr lang="en-US" sz="2400" dirty="0" smtClean="0"/>
                  <a:t>= 2</a:t>
                </a:r>
                <a:r>
                  <a:rPr lang="en-US" sz="2400" baseline="30000" dirty="0"/>
                  <a:t> </a:t>
                </a:r>
                <a:r>
                  <a:rPr lang="en-US" sz="2400" dirty="0" smtClean="0"/>
                  <a:t>+ n</a:t>
                </a:r>
                <a:r>
                  <a:rPr lang="en-US" sz="2400" baseline="30000" dirty="0" smtClean="0"/>
                  <a:t> </a:t>
                </a:r>
                <a:r>
                  <a:rPr lang="en-US" sz="2400" dirty="0" smtClean="0"/>
                  <a:t>[ here f(n) is a polynomial degree of 1]</a:t>
                </a:r>
                <a:endParaRPr lang="en-US" sz="2400" baseline="30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198" y="177554"/>
                <a:ext cx="10626571" cy="6247864"/>
              </a:xfrm>
              <a:prstGeom prst="rect">
                <a:avLst/>
              </a:prstGeom>
              <a:blipFill>
                <a:blip r:embed="rId2"/>
                <a:stretch>
                  <a:fillRect l="-861" t="-488" b="-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993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99252" y="0"/>
            <a:ext cx="9956295" cy="171665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6600" dirty="0" smtClean="0">
                <a:latin typeface="Algerian" panose="04020705040A02060702" pitchFamily="82" charset="0"/>
              </a:rPr>
              <a:t>Recurrence relations</a:t>
            </a:r>
            <a:endParaRPr lang="en-US" sz="6600" dirty="0">
              <a:latin typeface="Algerian" panose="04020705040A020607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64565" y="564795"/>
            <a:ext cx="1117983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6000" dirty="0" smtClean="0">
              <a:solidFill>
                <a:srgbClr val="0070C0"/>
              </a:solidFill>
            </a:endParaRPr>
          </a:p>
          <a:p>
            <a:endParaRPr lang="en-US" sz="60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rgbClr val="0070C0"/>
                </a:solidFill>
              </a:rPr>
              <a:t>Solution of Linear </a:t>
            </a:r>
            <a:r>
              <a:rPr lang="en-US" sz="6000" dirty="0" smtClean="0">
                <a:solidFill>
                  <a:srgbClr val="0070C0"/>
                </a:solidFill>
              </a:rPr>
              <a:t>non-Homogeneous </a:t>
            </a:r>
            <a:r>
              <a:rPr lang="en-US" sz="6000" dirty="0">
                <a:solidFill>
                  <a:srgbClr val="0070C0"/>
                </a:solidFill>
              </a:rPr>
              <a:t>Recursive Relation</a:t>
            </a:r>
          </a:p>
        </p:txBody>
      </p:sp>
    </p:spTree>
    <p:extLst>
      <p:ext uri="{BB962C8B-B14F-4D97-AF65-F5344CB8AC3E}">
        <p14:creationId xmlns:p14="http://schemas.microsoft.com/office/powerpoint/2010/main" val="8272297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74198" y="177554"/>
                <a:ext cx="10626571" cy="66958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So, the solution is of the form: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a</a:t>
                </a:r>
                <a:r>
                  <a:rPr lang="en-US" sz="2400" baseline="-25000" dirty="0" smtClean="0"/>
                  <a:t>n</a:t>
                </a:r>
                <a:r>
                  <a:rPr lang="en-US" sz="2400" dirty="0" smtClean="0"/>
                  <a:t>= A</a:t>
                </a:r>
                <a:r>
                  <a:rPr lang="en-US" sz="2400" baseline="-25000" dirty="0" smtClean="0"/>
                  <a:t>0 </a:t>
                </a:r>
                <a:r>
                  <a:rPr lang="en-US" sz="2400" dirty="0" smtClean="0"/>
                  <a:t>+ A</a:t>
                </a:r>
                <a:r>
                  <a:rPr lang="en-US" sz="2400" baseline="-25000" dirty="0" smtClean="0"/>
                  <a:t>1</a:t>
                </a:r>
                <a:r>
                  <a:rPr lang="en-US" sz="2400" dirty="0" smtClean="0"/>
                  <a:t>n </a:t>
                </a:r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Putting value of a</a:t>
                </a:r>
                <a:r>
                  <a:rPr lang="en-US" sz="2400" baseline="-25000" dirty="0" smtClean="0"/>
                  <a:t>n </a:t>
                </a:r>
                <a:r>
                  <a:rPr lang="en-US" sz="2400" dirty="0" smtClean="0"/>
                  <a:t>in equation (i) we get,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[A</a:t>
                </a:r>
                <a:r>
                  <a:rPr lang="en-US" sz="2400" baseline="-25000" dirty="0" smtClean="0"/>
                  <a:t>0 </a:t>
                </a:r>
                <a:r>
                  <a:rPr lang="en-US" sz="2400" dirty="0"/>
                  <a:t>+ </a:t>
                </a:r>
                <a:r>
                  <a:rPr lang="en-US" sz="2400" dirty="0" smtClean="0"/>
                  <a:t>A</a:t>
                </a:r>
                <a:r>
                  <a:rPr lang="en-US" sz="2400" baseline="-25000" dirty="0" smtClean="0"/>
                  <a:t>1</a:t>
                </a:r>
                <a:r>
                  <a:rPr lang="en-US" sz="2400" dirty="0" smtClean="0"/>
                  <a:t>n] – 5[</a:t>
                </a:r>
                <a:r>
                  <a:rPr lang="en-US" sz="2400" dirty="0"/>
                  <a:t>A</a:t>
                </a:r>
                <a:r>
                  <a:rPr lang="en-US" sz="2400" baseline="-25000" dirty="0"/>
                  <a:t>0 </a:t>
                </a:r>
                <a:r>
                  <a:rPr lang="en-US" sz="2400" dirty="0"/>
                  <a:t>+ </a:t>
                </a:r>
                <a:r>
                  <a:rPr lang="en-US" sz="2400" dirty="0" smtClean="0"/>
                  <a:t>A</a:t>
                </a:r>
                <a:r>
                  <a:rPr lang="en-US" sz="2400" baseline="-25000" dirty="0" smtClean="0"/>
                  <a:t>1</a:t>
                </a:r>
                <a:r>
                  <a:rPr lang="en-US" sz="2400" dirty="0" smtClean="0"/>
                  <a:t>(n-1) ] + 6[</a:t>
                </a:r>
                <a:r>
                  <a:rPr lang="en-US" sz="2400" dirty="0"/>
                  <a:t>A</a:t>
                </a:r>
                <a:r>
                  <a:rPr lang="en-US" sz="2400" baseline="-25000" dirty="0"/>
                  <a:t>0 </a:t>
                </a:r>
                <a:r>
                  <a:rPr lang="en-US" sz="2400" dirty="0"/>
                  <a:t>+ </a:t>
                </a:r>
                <a:r>
                  <a:rPr lang="en-US" sz="2400" dirty="0" smtClean="0"/>
                  <a:t>A</a:t>
                </a:r>
                <a:r>
                  <a:rPr lang="en-US" sz="2400" baseline="-25000" dirty="0" smtClean="0"/>
                  <a:t>1</a:t>
                </a:r>
                <a:r>
                  <a:rPr lang="en-US" sz="2400" dirty="0" smtClean="0"/>
                  <a:t>(n-2) ] = 2 + n</a:t>
                </a:r>
                <a:endParaRPr lang="en-US" sz="2400" baseline="30000" dirty="0" smtClean="0"/>
              </a:p>
              <a:p>
                <a:r>
                  <a:rPr lang="en-US" sz="2400" dirty="0" smtClean="0"/>
                  <a:t>		</a:t>
                </a:r>
                <a:r>
                  <a:rPr lang="en-US" sz="2400" dirty="0"/>
                  <a:t> [A</a:t>
                </a:r>
                <a:r>
                  <a:rPr lang="en-US" sz="2400" baseline="-25000" dirty="0"/>
                  <a:t>0 </a:t>
                </a:r>
                <a:r>
                  <a:rPr lang="en-US" sz="2400" dirty="0"/>
                  <a:t>+ A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n] – </a:t>
                </a:r>
                <a:r>
                  <a:rPr lang="en-US" sz="2400" dirty="0" smtClean="0"/>
                  <a:t>[5A</a:t>
                </a:r>
                <a:r>
                  <a:rPr lang="en-US" sz="2400" baseline="-25000" dirty="0" smtClean="0"/>
                  <a:t>0 </a:t>
                </a:r>
                <a:r>
                  <a:rPr lang="en-US" sz="2400" dirty="0"/>
                  <a:t>+ </a:t>
                </a:r>
                <a:r>
                  <a:rPr lang="en-US" sz="2400" dirty="0" smtClean="0"/>
                  <a:t>5A</a:t>
                </a:r>
                <a:r>
                  <a:rPr lang="en-US" sz="2400" baseline="-25000" dirty="0" smtClean="0"/>
                  <a:t>1</a:t>
                </a:r>
                <a:r>
                  <a:rPr lang="en-US" sz="2400" dirty="0" smtClean="0"/>
                  <a:t>n – 5A</a:t>
                </a:r>
                <a:r>
                  <a:rPr lang="en-US" sz="2400" baseline="-25000" dirty="0" smtClean="0"/>
                  <a:t>1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] + </a:t>
                </a:r>
                <a:r>
                  <a:rPr lang="en-US" sz="2400" dirty="0" smtClean="0"/>
                  <a:t>[6A</a:t>
                </a:r>
                <a:r>
                  <a:rPr lang="en-US" sz="2400" baseline="-25000" dirty="0" smtClean="0"/>
                  <a:t>0 </a:t>
                </a:r>
                <a:r>
                  <a:rPr lang="en-US" sz="2400" dirty="0"/>
                  <a:t>+ </a:t>
                </a:r>
                <a:r>
                  <a:rPr lang="en-US" sz="2400" dirty="0" smtClean="0"/>
                  <a:t>6A</a:t>
                </a:r>
                <a:r>
                  <a:rPr lang="en-US" sz="2400" baseline="-25000" dirty="0" smtClean="0"/>
                  <a:t>1</a:t>
                </a:r>
                <a:r>
                  <a:rPr lang="en-US" sz="2400" dirty="0" smtClean="0"/>
                  <a:t>n - 12</a:t>
                </a:r>
                <a:r>
                  <a:rPr lang="en-US" sz="2400" dirty="0"/>
                  <a:t>A</a:t>
                </a:r>
                <a:r>
                  <a:rPr lang="en-US" sz="2400" baseline="-25000" dirty="0"/>
                  <a:t>1</a:t>
                </a:r>
                <a:r>
                  <a:rPr lang="en-US" sz="2400" dirty="0" smtClean="0"/>
                  <a:t>) </a:t>
                </a:r>
                <a:r>
                  <a:rPr lang="en-US" sz="2400" dirty="0"/>
                  <a:t>] = 2 + n</a:t>
                </a:r>
                <a:endParaRPr lang="en-US" sz="2400" dirty="0" smtClean="0"/>
              </a:p>
              <a:p>
                <a:r>
                  <a:rPr lang="en-US" sz="2400" dirty="0" smtClean="0"/>
                  <a:t>		</a:t>
                </a:r>
                <a:r>
                  <a:rPr lang="en-US" sz="2400" dirty="0"/>
                  <a:t> A</a:t>
                </a:r>
                <a:r>
                  <a:rPr lang="en-US" sz="2400" baseline="-25000" dirty="0"/>
                  <a:t>0 </a:t>
                </a:r>
                <a:r>
                  <a:rPr lang="en-US" sz="2400" dirty="0"/>
                  <a:t>	- 5A</a:t>
                </a:r>
                <a:r>
                  <a:rPr lang="en-US" sz="2400" baseline="-25000" dirty="0"/>
                  <a:t>0 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+ </a:t>
                </a:r>
                <a:r>
                  <a:rPr lang="en-US" sz="2400" dirty="0"/>
                  <a:t>6A</a:t>
                </a:r>
                <a:r>
                  <a:rPr lang="en-US" sz="2400" baseline="-25000" dirty="0"/>
                  <a:t>0 </a:t>
                </a:r>
                <a:r>
                  <a:rPr lang="en-US" sz="2400" dirty="0"/>
                  <a:t>+ 5A</a:t>
                </a:r>
                <a:r>
                  <a:rPr lang="en-US" sz="2400" baseline="-25000" dirty="0"/>
                  <a:t>1 </a:t>
                </a:r>
                <a:r>
                  <a:rPr lang="en-US" sz="2400" dirty="0"/>
                  <a:t>- 12A</a:t>
                </a:r>
                <a:r>
                  <a:rPr lang="en-US" sz="2400" baseline="-25000" dirty="0"/>
                  <a:t>1 </a:t>
                </a:r>
                <a:r>
                  <a:rPr lang="en-US" sz="2400" dirty="0" smtClean="0"/>
                  <a:t>+ A</a:t>
                </a:r>
                <a:r>
                  <a:rPr lang="en-US" sz="2400" baseline="-25000" dirty="0" smtClean="0"/>
                  <a:t>1</a:t>
                </a:r>
                <a:r>
                  <a:rPr lang="en-US" sz="2400" dirty="0" smtClean="0"/>
                  <a:t>n - </a:t>
                </a:r>
                <a:r>
                  <a:rPr lang="en-US" sz="2400" dirty="0"/>
                  <a:t>5A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n </a:t>
                </a:r>
                <a:r>
                  <a:rPr lang="en-US" sz="2400" dirty="0" smtClean="0"/>
                  <a:t>+ 6A</a:t>
                </a:r>
                <a:r>
                  <a:rPr lang="en-US" sz="2400" baseline="-25000" dirty="0" smtClean="0"/>
                  <a:t>1</a:t>
                </a:r>
                <a:r>
                  <a:rPr lang="en-US" sz="2400" dirty="0" smtClean="0"/>
                  <a:t>n = 2 + n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</a:t>
                </a:r>
                <a:r>
                  <a:rPr lang="en-US" sz="2400" b="1" dirty="0"/>
                  <a:t>[</a:t>
                </a:r>
                <a:r>
                  <a:rPr lang="en-US" sz="2400" b="1" dirty="0" smtClean="0"/>
                  <a:t>2A</a:t>
                </a:r>
                <a:r>
                  <a:rPr lang="en-US" sz="2400" b="1" baseline="-25000" dirty="0" smtClean="0"/>
                  <a:t>0 </a:t>
                </a:r>
                <a:r>
                  <a:rPr lang="en-US" sz="2400" b="1" dirty="0" smtClean="0"/>
                  <a:t>- 7A</a:t>
                </a:r>
                <a:r>
                  <a:rPr lang="en-US" sz="2400" b="1" baseline="-25000" dirty="0" smtClean="0"/>
                  <a:t>1</a:t>
                </a:r>
                <a:r>
                  <a:rPr lang="en-US" sz="2400" b="1" dirty="0" smtClean="0"/>
                  <a:t>]</a:t>
                </a:r>
                <a:r>
                  <a:rPr lang="en-US" sz="2400" dirty="0" smtClean="0"/>
                  <a:t> + </a:t>
                </a:r>
                <a:r>
                  <a:rPr lang="en-US" sz="2400" b="1" dirty="0" smtClean="0"/>
                  <a:t>2A</a:t>
                </a:r>
                <a:r>
                  <a:rPr lang="en-US" sz="2400" b="1" baseline="-25000" dirty="0" smtClean="0"/>
                  <a:t>1</a:t>
                </a:r>
                <a:r>
                  <a:rPr lang="en-US" sz="2400" dirty="0" smtClean="0"/>
                  <a:t>n = 2 + n</a:t>
                </a:r>
              </a:p>
              <a:p>
                <a:endParaRPr lang="en-US" sz="2400" dirty="0"/>
              </a:p>
              <a:p>
                <a:r>
                  <a:rPr lang="en-US" sz="2400" dirty="0" smtClean="0"/>
                  <a:t>Equating coefficient of n</a:t>
                </a:r>
                <a:r>
                  <a:rPr lang="en-US" sz="2400" baseline="30000" dirty="0" smtClean="0"/>
                  <a:t>0</a:t>
                </a:r>
                <a:r>
                  <a:rPr lang="en-US" sz="2400" dirty="0" smtClean="0"/>
                  <a:t> and  n</a:t>
                </a:r>
                <a:r>
                  <a:rPr lang="en-US" sz="2400" baseline="30000" dirty="0" smtClean="0"/>
                  <a:t>1</a:t>
                </a:r>
                <a:r>
                  <a:rPr lang="en-US" sz="2400" dirty="0" smtClean="0"/>
                  <a:t> , we get,</a:t>
                </a:r>
              </a:p>
              <a:p>
                <a:r>
                  <a:rPr lang="en-US" sz="2400" dirty="0"/>
                  <a:t>		 2A</a:t>
                </a:r>
                <a:r>
                  <a:rPr lang="en-US" sz="2400" baseline="-25000" dirty="0"/>
                  <a:t>0 </a:t>
                </a:r>
                <a:r>
                  <a:rPr lang="en-US" sz="2400" dirty="0"/>
                  <a:t>- </a:t>
                </a:r>
                <a:r>
                  <a:rPr lang="en-US" sz="2400" dirty="0" smtClean="0"/>
                  <a:t>7A</a:t>
                </a:r>
                <a:r>
                  <a:rPr lang="en-US" sz="2400" baseline="-25000" dirty="0" smtClean="0"/>
                  <a:t>1</a:t>
                </a:r>
                <a:r>
                  <a:rPr lang="en-US" sz="2400" baseline="30000" dirty="0" smtClean="0"/>
                  <a:t> </a:t>
                </a:r>
                <a:r>
                  <a:rPr lang="en-US" sz="2400" dirty="0" smtClean="0"/>
                  <a:t>= 2 </a:t>
                </a:r>
                <a:r>
                  <a:rPr lang="en-US" sz="2400" b="1" dirty="0" smtClean="0"/>
                  <a:t>-------------------------(iii)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        2A</a:t>
                </a:r>
                <a:r>
                  <a:rPr lang="en-US" sz="2400" baseline="-25000" dirty="0" smtClean="0"/>
                  <a:t>1  </a:t>
                </a:r>
                <a:r>
                  <a:rPr lang="en-US" sz="2400" dirty="0" smtClean="0"/>
                  <a:t>= 1</a:t>
                </a:r>
                <a:r>
                  <a:rPr lang="en-US" sz="2400" b="1" dirty="0" smtClean="0"/>
                  <a:t>--------------------------(iv)</a:t>
                </a:r>
              </a:p>
              <a:p>
                <a:endParaRPr lang="en-US" sz="2400" b="1" dirty="0"/>
              </a:p>
              <a:p>
                <a:r>
                  <a:rPr lang="en-US" sz="2400" dirty="0" smtClean="0"/>
                  <a:t>Solving equation (iii) and (iv) , we get,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A</a:t>
                </a:r>
                <a:r>
                  <a:rPr lang="en-US" sz="2400" baseline="-25000" dirty="0" smtClean="0"/>
                  <a:t>0 </a:t>
                </a:r>
                <a:r>
                  <a:rPr lang="en-US" sz="24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sz="2400" dirty="0" smtClean="0"/>
                  <a:t>  and    A</a:t>
                </a:r>
                <a:r>
                  <a:rPr lang="en-US" sz="2400" baseline="-25000" dirty="0" smtClean="0"/>
                  <a:t>1 </a:t>
                </a:r>
                <a:r>
                  <a:rPr lang="en-US" sz="24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  <a:endParaRPr lang="en-US" sz="2400" dirty="0" smtClean="0"/>
              </a:p>
              <a:p>
                <a:r>
                  <a:rPr lang="en-US" sz="2400" dirty="0" smtClean="0"/>
                  <a:t>Hence the particular solution is: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</a:t>
                </a:r>
                <a:r>
                  <a:rPr lang="en-US" sz="2400" b="1" dirty="0"/>
                  <a:t> </a:t>
                </a:r>
                <a:r>
                  <a:rPr lang="en-US" sz="2400" b="1" dirty="0" smtClean="0"/>
                  <a:t>a</a:t>
                </a:r>
                <a:r>
                  <a:rPr lang="en-US" sz="2400" b="1" baseline="-25000" dirty="0" smtClean="0"/>
                  <a:t>n</a:t>
                </a:r>
                <a:r>
                  <a:rPr lang="en-US" sz="2400" b="1" dirty="0" smtClean="0"/>
                  <a:t>(p)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𝟏𝟏</m:t>
                        </m:r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sz="2400" b="1" dirty="0"/>
                  <a:t> +</a:t>
                </a:r>
                <a:r>
                  <a:rPr lang="en-US" sz="2400" b="1" dirty="0" smtClean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400" b="1" dirty="0" smtClean="0"/>
                  <a:t>n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198" y="177554"/>
                <a:ext cx="10626571" cy="6695807"/>
              </a:xfrm>
              <a:prstGeom prst="rect">
                <a:avLst/>
              </a:prstGeom>
              <a:blipFill>
                <a:blip r:embed="rId2"/>
                <a:stretch>
                  <a:fillRect l="-861" t="-7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415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85334" y="370935"/>
                <a:ext cx="10308567" cy="63547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Therefore, The final solution is:</a:t>
                </a:r>
              </a:p>
              <a:p>
                <a:r>
                  <a:rPr lang="en-US" sz="2400" dirty="0"/>
                  <a:t>		</a:t>
                </a:r>
                <a:r>
                  <a:rPr lang="en-US" sz="2400" b="1" dirty="0"/>
                  <a:t>a</a:t>
                </a:r>
                <a:r>
                  <a:rPr lang="en-US" sz="2400" b="1" baseline="-25000" dirty="0"/>
                  <a:t>n</a:t>
                </a:r>
                <a:r>
                  <a:rPr lang="en-US" sz="2400" b="1" dirty="0"/>
                  <a:t> = a</a:t>
                </a:r>
                <a:r>
                  <a:rPr lang="en-US" sz="2400" b="1" baseline="-25000" dirty="0"/>
                  <a:t>n</a:t>
                </a:r>
                <a:r>
                  <a:rPr lang="en-US" sz="2400" b="1" dirty="0"/>
                  <a:t>(h) + </a:t>
                </a:r>
                <a:r>
                  <a:rPr lang="en-US" sz="2400" b="1" dirty="0" smtClean="0"/>
                  <a:t>a</a:t>
                </a:r>
                <a:r>
                  <a:rPr lang="en-US" sz="2400" b="1" baseline="-25000" dirty="0" smtClean="0"/>
                  <a:t>n</a:t>
                </a:r>
                <a:r>
                  <a:rPr lang="en-US" sz="2400" b="1" dirty="0" smtClean="0"/>
                  <a:t>(p)</a:t>
                </a:r>
              </a:p>
              <a:p>
                <a:r>
                  <a:rPr lang="en-US" sz="2400" b="1" dirty="0"/>
                  <a:t>	</a:t>
                </a:r>
                <a:r>
                  <a:rPr lang="en-US" sz="2400" b="1" dirty="0" smtClean="0"/>
                  <a:t>	a</a:t>
                </a:r>
                <a:r>
                  <a:rPr lang="en-US" sz="2400" b="1" baseline="-25000" dirty="0" smtClean="0"/>
                  <a:t>n </a:t>
                </a:r>
                <a:r>
                  <a:rPr lang="en-US" sz="2400" b="1" dirty="0"/>
                  <a:t>=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4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sz="2400" b="1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4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sz="2400" b="1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𝟏𝟏</m:t>
                        </m:r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sz="2400" b="1" dirty="0"/>
                  <a:t> +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400" b="1" dirty="0"/>
                  <a:t>n </a:t>
                </a:r>
                <a:r>
                  <a:rPr lang="en-US" sz="2400" b="1" dirty="0" smtClean="0"/>
                  <a:t>-------------------------------------(</a:t>
                </a:r>
                <a:r>
                  <a:rPr lang="en-US" sz="2400" b="1" dirty="0"/>
                  <a:t>v</a:t>
                </a:r>
                <a:r>
                  <a:rPr lang="en-US" sz="2400" b="1" dirty="0" smtClean="0"/>
                  <a:t>)</a:t>
                </a:r>
                <a:endParaRPr lang="en-US" sz="2400" b="1" dirty="0"/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Using the initial condition:</a:t>
                </a:r>
              </a:p>
              <a:p>
                <a:pPr marL="342900" indent="-342900">
                  <a:buAutoNum type="alphaLcParenR"/>
                </a:pPr>
                <a:r>
                  <a:rPr lang="en-US" sz="2400" dirty="0" smtClean="0"/>
                  <a:t>n = 0 , a</a:t>
                </a:r>
                <a:r>
                  <a:rPr lang="en-US" sz="2400" baseline="-25000" dirty="0" smtClean="0"/>
                  <a:t>0 </a:t>
                </a:r>
                <a:r>
                  <a:rPr lang="en-US" sz="2400" dirty="0" smtClean="0"/>
                  <a:t>= 1						              b)n = 1 , a</a:t>
                </a:r>
                <a:r>
                  <a:rPr lang="en-US" sz="2400" baseline="-25000" dirty="0" smtClean="0"/>
                  <a:t>1</a:t>
                </a:r>
                <a:r>
                  <a:rPr lang="en-US" sz="2400" dirty="0" smtClean="0"/>
                  <a:t> = 3</a:t>
                </a:r>
              </a:p>
              <a:p>
                <a:pPr lvl="1"/>
                <a:r>
                  <a:rPr lang="en-US" sz="2400" b="1" dirty="0" smtClean="0"/>
                  <a:t>a</a:t>
                </a:r>
                <a:r>
                  <a:rPr lang="en-US" sz="2400" b="1" baseline="-25000" dirty="0" smtClean="0"/>
                  <a:t>0 </a:t>
                </a:r>
                <a:r>
                  <a:rPr lang="en-US" sz="2400" b="1" dirty="0"/>
                  <a:t>=</a:t>
                </a:r>
                <a:r>
                  <a:rPr lang="en-US" sz="2400" b="1" baseline="-25000" dirty="0"/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4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sz="2400" b="1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4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sz="2400" b="1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𝟏𝟏</m:t>
                        </m:r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sz="2400" b="1" dirty="0"/>
                  <a:t> +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400" b="1" dirty="0" smtClean="0"/>
                  <a:t>0 </a:t>
                </a:r>
                <a:r>
                  <a:rPr lang="en-US" sz="2400" b="1" baseline="30000" dirty="0" smtClean="0"/>
                  <a:t>					</a:t>
                </a:r>
                <a:r>
                  <a:rPr lang="en-US" sz="2400" b="1" dirty="0"/>
                  <a:t> </a:t>
                </a:r>
                <a:r>
                  <a:rPr lang="en-US" sz="2400" b="1" dirty="0" smtClean="0"/>
                  <a:t>a</a:t>
                </a:r>
                <a:r>
                  <a:rPr lang="en-US" sz="2400" b="1" baseline="-25000" dirty="0" smtClean="0"/>
                  <a:t>1 </a:t>
                </a:r>
                <a:r>
                  <a:rPr lang="en-US" sz="2400" b="1" dirty="0"/>
                  <a:t>=</a:t>
                </a:r>
                <a:r>
                  <a:rPr lang="en-US" sz="2400" b="1" baseline="-25000" dirty="0"/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4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sz="2400" b="1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4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sz="2400" b="1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𝟏𝟏</m:t>
                        </m:r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sz="2400" b="1" dirty="0"/>
                  <a:t> +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400" b="1" dirty="0" smtClean="0"/>
                  <a:t>1 </a:t>
                </a:r>
                <a:endParaRPr lang="en-US" sz="2400" b="1" baseline="300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4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 smtClean="0"/>
                  <a:t> +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4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sz="24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 smtClean="0"/>
                  <a:t>=</a:t>
                </a:r>
                <a:r>
                  <a:rPr lang="en-US" sz="2400" b="1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𝟕</m:t>
                        </m:r>
                      </m:num>
                      <m:den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sz="2400" b="1" dirty="0" smtClean="0"/>
                  <a:t>-----------------(iv)</a:t>
                </a:r>
                <a:r>
                  <a:rPr lang="en-US" sz="2400" dirty="0" smtClean="0"/>
                  <a:t>				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4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baseline="-25000" dirty="0" smtClean="0"/>
                  <a:t>  </a:t>
                </a:r>
                <a:r>
                  <a:rPr lang="en-US" sz="2400" b="1" dirty="0" smtClean="0"/>
                  <a:t>+ </a:t>
                </a:r>
                <a:r>
                  <a:rPr lang="en-US" sz="2400" dirty="0" smtClean="0"/>
                  <a:t>3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400" b="1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2400" baseline="-25000" dirty="0" smtClean="0"/>
                  <a:t> </a:t>
                </a:r>
                <a:r>
                  <a:rPr lang="en-US" sz="24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𝟗</m:t>
                        </m:r>
                      </m:num>
                      <m:den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sz="2400" dirty="0"/>
                  <a:t>	</a:t>
                </a:r>
                <a:r>
                  <a:rPr lang="en-US" sz="2400" b="1" dirty="0" smtClean="0"/>
                  <a:t>----------(v)</a:t>
                </a:r>
              </a:p>
              <a:p>
                <a:pPr lvl="1"/>
                <a:endParaRPr lang="en-US" sz="2400" dirty="0"/>
              </a:p>
              <a:p>
                <a:pPr lvl="1"/>
                <a:r>
                  <a:rPr lang="en-US" sz="2400" dirty="0" smtClean="0"/>
                  <a:t>Solving equation (iv) and (v), we get,</a:t>
                </a:r>
              </a:p>
              <a:p>
                <a:pPr lvl="1"/>
                <a:r>
                  <a:rPr lang="en-US" sz="2400" dirty="0"/>
                  <a:t>	</a:t>
                </a:r>
                <a:r>
                  <a:rPr lang="en-US" sz="2400" dirty="0" smtClean="0"/>
                  <a:t>		</a:t>
                </a:r>
                <a:r>
                  <a:rPr lang="en-US" sz="24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400" b="1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b="1" dirty="0" smtClean="0"/>
                  <a:t>= </a:t>
                </a:r>
                <a:r>
                  <a:rPr lang="en-US" sz="2400" dirty="0" smtClean="0"/>
                  <a:t>-3</a:t>
                </a:r>
                <a:r>
                  <a:rPr lang="en-US" sz="2400" b="1" dirty="0" smtClean="0"/>
                  <a:t>  and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400" b="1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</m:t>
                        </m:r>
                      </m:num>
                      <m:den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endParaRPr lang="en-US" sz="2400" dirty="0" smtClean="0"/>
              </a:p>
              <a:p>
                <a:pPr lvl="1"/>
                <a:endParaRPr lang="en-US" sz="2400" dirty="0"/>
              </a:p>
              <a:p>
                <a:pPr lvl="1"/>
                <a:r>
                  <a:rPr lang="en-US" sz="2400" dirty="0" smtClean="0"/>
                  <a:t>Putting value of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4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400" b="1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2400" dirty="0" smtClean="0"/>
                  <a:t> in equation (</a:t>
                </a:r>
                <a:r>
                  <a:rPr lang="en-US" sz="2400" dirty="0"/>
                  <a:t>v</a:t>
                </a:r>
                <a:r>
                  <a:rPr lang="en-US" sz="2400" dirty="0" smtClean="0"/>
                  <a:t>) we get,</a:t>
                </a:r>
              </a:p>
              <a:p>
                <a:pPr lvl="1"/>
                <a:r>
                  <a:rPr lang="en-US" sz="2400" dirty="0"/>
                  <a:t>	</a:t>
                </a:r>
                <a:r>
                  <a:rPr lang="en-US" sz="2400" dirty="0" smtClean="0"/>
                  <a:t>		</a:t>
                </a:r>
                <a:r>
                  <a:rPr lang="en-US" sz="3600" b="1" dirty="0"/>
                  <a:t> a</a:t>
                </a:r>
                <a:r>
                  <a:rPr lang="en-US" sz="3600" b="1" baseline="-25000" dirty="0"/>
                  <a:t>n </a:t>
                </a:r>
                <a:r>
                  <a:rPr lang="en-US" sz="3600" b="1" dirty="0"/>
                  <a:t>=</a:t>
                </a:r>
                <a:r>
                  <a:rPr lang="en-US" sz="3600" b="1" dirty="0" smtClean="0"/>
                  <a:t>(-3)</a:t>
                </a:r>
                <a14:m>
                  <m:oMath xmlns:m="http://schemas.openxmlformats.org/officeDocument/2006/math">
                    <m:r>
                      <a:rPr lang="en-US" sz="3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sz="3600" b="1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sz="3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</m:t>
                        </m:r>
                      </m:num>
                      <m:den>
                        <m:r>
                          <a:rPr lang="en-US" sz="3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den>
                    </m:f>
                    <m:r>
                      <a:rPr lang="en-US" sz="3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sz="3600" b="1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3600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𝟏𝟏</m:t>
                        </m:r>
                      </m:num>
                      <m:den>
                        <m:r>
                          <a:rPr lang="en-US" sz="3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sz="3600" b="1" dirty="0"/>
                  <a:t> +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3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3600" b="1" dirty="0" smtClean="0"/>
                  <a:t>n</a:t>
                </a:r>
                <a:endParaRPr lang="en-US" sz="36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334" y="370935"/>
                <a:ext cx="10308567" cy="6354753"/>
              </a:xfrm>
              <a:prstGeom prst="rect">
                <a:avLst/>
              </a:prstGeom>
              <a:blipFill>
                <a:blip r:embed="rId2"/>
                <a:stretch>
                  <a:fillRect l="-946" t="-768" b="-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2770517" y="5814204"/>
            <a:ext cx="6037053" cy="9072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4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74198" y="177554"/>
                <a:ext cx="10626571" cy="6186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7</a:t>
                </a:r>
                <a:r>
                  <a:rPr lang="en-US" sz="2000" b="1" dirty="0" smtClean="0"/>
                  <a:t>.What is the solution of the recurrence  relation : a</a:t>
                </a:r>
                <a:r>
                  <a:rPr lang="en-US" sz="2000" b="1" baseline="-25000" dirty="0" smtClean="0"/>
                  <a:t>n</a:t>
                </a:r>
                <a:r>
                  <a:rPr lang="en-US" sz="2000" b="1" dirty="0" smtClean="0"/>
                  <a:t> </a:t>
                </a:r>
                <a:r>
                  <a:rPr lang="en-US" sz="2000" b="1" dirty="0"/>
                  <a:t>-</a:t>
                </a:r>
                <a:r>
                  <a:rPr lang="en-US" sz="2000" b="1" dirty="0" smtClean="0"/>
                  <a:t> </a:t>
                </a:r>
                <a:r>
                  <a:rPr lang="en-US" sz="2000" b="1" dirty="0"/>
                  <a:t>4</a:t>
                </a:r>
                <a:r>
                  <a:rPr lang="en-US" sz="2000" b="1" dirty="0" smtClean="0"/>
                  <a:t>a</a:t>
                </a:r>
                <a:r>
                  <a:rPr lang="en-US" sz="2000" b="1" baseline="-25000" dirty="0" smtClean="0"/>
                  <a:t>n-1 </a:t>
                </a:r>
                <a:r>
                  <a:rPr lang="en-US" sz="2000" b="1" dirty="0" smtClean="0"/>
                  <a:t> </a:t>
                </a:r>
                <a:r>
                  <a:rPr lang="en-US" sz="2000" b="1" dirty="0"/>
                  <a:t>+</a:t>
                </a:r>
                <a:r>
                  <a:rPr lang="en-US" sz="2000" b="1" dirty="0" smtClean="0"/>
                  <a:t>  4a</a:t>
                </a:r>
                <a:r>
                  <a:rPr lang="en-US" sz="2000" b="1" baseline="-25000" dirty="0" smtClean="0"/>
                  <a:t>n-2 </a:t>
                </a:r>
                <a:r>
                  <a:rPr lang="en-US" sz="2000" b="1" dirty="0" smtClean="0"/>
                  <a:t> </a:t>
                </a:r>
                <a:r>
                  <a:rPr lang="en-US" sz="2000" b="1" dirty="0"/>
                  <a:t>=</a:t>
                </a:r>
                <a:r>
                  <a:rPr lang="en-US" sz="2000" b="1" dirty="0" smtClean="0"/>
                  <a:t> (1</a:t>
                </a:r>
                <a:r>
                  <a:rPr lang="en-US" sz="2000" b="1" baseline="30000" dirty="0" smtClean="0"/>
                  <a:t> </a:t>
                </a:r>
                <a:r>
                  <a:rPr lang="en-US" sz="2000" b="1" dirty="0" smtClean="0"/>
                  <a:t>+ n)</a:t>
                </a:r>
                <a:r>
                  <a:rPr lang="en-US" sz="2000" b="1" baseline="30000" dirty="0" smtClean="0"/>
                  <a:t>2 </a:t>
                </a:r>
                <a:r>
                  <a:rPr lang="en-US" sz="2000" b="1" dirty="0" smtClean="0"/>
                  <a:t>.</a:t>
                </a:r>
              </a:p>
              <a:p>
                <a:r>
                  <a:rPr lang="en-US" sz="2400" dirty="0" smtClean="0"/>
                  <a:t>Solution:</a:t>
                </a:r>
              </a:p>
              <a:p>
                <a:r>
                  <a:rPr lang="en-US" sz="2400" dirty="0" smtClean="0"/>
                  <a:t>Given recurrence relation: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	</a:t>
                </a:r>
                <a:r>
                  <a:rPr lang="en-US" sz="2400" b="1" dirty="0"/>
                  <a:t> a</a:t>
                </a:r>
                <a:r>
                  <a:rPr lang="en-US" sz="2400" b="1" baseline="-25000" dirty="0"/>
                  <a:t>n</a:t>
                </a:r>
                <a:r>
                  <a:rPr lang="en-US" sz="2400" b="1" dirty="0"/>
                  <a:t> - 4a</a:t>
                </a:r>
                <a:r>
                  <a:rPr lang="en-US" sz="2400" b="1" baseline="-25000" dirty="0"/>
                  <a:t>n-1 </a:t>
                </a:r>
                <a:r>
                  <a:rPr lang="en-US" sz="2400" b="1" dirty="0"/>
                  <a:t> +  4a</a:t>
                </a:r>
                <a:r>
                  <a:rPr lang="en-US" sz="2400" b="1" baseline="-25000" dirty="0"/>
                  <a:t>n-2 </a:t>
                </a:r>
                <a:r>
                  <a:rPr lang="en-US" sz="2400" b="1" dirty="0"/>
                  <a:t> = (1</a:t>
                </a:r>
                <a:r>
                  <a:rPr lang="en-US" sz="2400" b="1" baseline="30000" dirty="0"/>
                  <a:t> </a:t>
                </a:r>
                <a:r>
                  <a:rPr lang="en-US" sz="2400" b="1" dirty="0"/>
                  <a:t>+ n)</a:t>
                </a:r>
                <a:r>
                  <a:rPr lang="en-US" sz="2400" b="1" baseline="30000" dirty="0"/>
                  <a:t>2 </a:t>
                </a:r>
                <a:r>
                  <a:rPr lang="en-US" sz="2400" b="1" dirty="0" smtClean="0"/>
                  <a:t>----------------(i)</a:t>
                </a:r>
              </a:p>
              <a:p>
                <a:r>
                  <a:rPr lang="en-US" sz="2400" dirty="0" smtClean="0"/>
                  <a:t>The associated homogeneous part is,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	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a</a:t>
                </a:r>
                <a:r>
                  <a:rPr lang="en-US" sz="2400" baseline="-25000" dirty="0" smtClean="0"/>
                  <a:t>n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- 4a</a:t>
                </a:r>
                <a:r>
                  <a:rPr lang="en-US" sz="2400" baseline="-25000" dirty="0"/>
                  <a:t>n-1 </a:t>
                </a:r>
                <a:r>
                  <a:rPr lang="en-US" sz="2400" dirty="0"/>
                  <a:t> +  4a</a:t>
                </a:r>
                <a:r>
                  <a:rPr lang="en-US" sz="2400" baseline="-25000" dirty="0"/>
                  <a:t>n-2</a:t>
                </a:r>
                <a:r>
                  <a:rPr lang="en-US" sz="2400" b="1" baseline="-25000" dirty="0"/>
                  <a:t> </a:t>
                </a:r>
                <a:r>
                  <a:rPr lang="en-US" sz="2400" dirty="0" smtClean="0"/>
                  <a:t>= 0</a:t>
                </a:r>
              </a:p>
              <a:p>
                <a:r>
                  <a:rPr lang="en-US" sz="2400" dirty="0" smtClean="0"/>
                  <a:t>The characteristics equation are,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	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r</a:t>
                </a:r>
                <a:r>
                  <a:rPr lang="en-US" sz="2400" baseline="30000" dirty="0" smtClean="0"/>
                  <a:t>2  </a:t>
                </a:r>
                <a:r>
                  <a:rPr lang="en-US" sz="2400" dirty="0"/>
                  <a:t>- </a:t>
                </a:r>
                <a:r>
                  <a:rPr lang="en-US" sz="2400" dirty="0" smtClean="0"/>
                  <a:t>4r </a:t>
                </a:r>
                <a:r>
                  <a:rPr lang="en-US" sz="2400" dirty="0"/>
                  <a:t>+ </a:t>
                </a:r>
                <a:r>
                  <a:rPr lang="en-US" sz="2400" dirty="0" smtClean="0"/>
                  <a:t>4 </a:t>
                </a:r>
                <a:r>
                  <a:rPr lang="en-US" sz="2400" dirty="0"/>
                  <a:t>= </a:t>
                </a:r>
                <a:r>
                  <a:rPr lang="en-US" sz="2400" dirty="0" smtClean="0"/>
                  <a:t>0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	r</a:t>
                </a:r>
                <a:r>
                  <a:rPr lang="en-US" sz="2400" baseline="30000" dirty="0" smtClean="0"/>
                  <a:t>2</a:t>
                </a:r>
                <a:r>
                  <a:rPr lang="en-US" sz="2400" dirty="0" smtClean="0"/>
                  <a:t> – 2r – 2r + 4 =0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	r(r – 2) -2(r - 2) = 0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	     r</a:t>
                </a:r>
                <a:r>
                  <a:rPr lang="en-US" sz="2400" baseline="-25000" dirty="0" smtClean="0"/>
                  <a:t>1 </a:t>
                </a:r>
                <a:r>
                  <a:rPr lang="en-US" sz="2400" dirty="0" smtClean="0"/>
                  <a:t>= 2 ,  r</a:t>
                </a:r>
                <a:r>
                  <a:rPr lang="en-US" sz="2400" baseline="-25000" dirty="0" smtClean="0"/>
                  <a:t>2 </a:t>
                </a:r>
                <a:r>
                  <a:rPr lang="en-US" sz="2400" dirty="0" smtClean="0"/>
                  <a:t>= 2</a:t>
                </a:r>
              </a:p>
              <a:p>
                <a:r>
                  <a:rPr lang="en-US" sz="2400" dirty="0" smtClean="0"/>
                  <a:t>Since the roots are equal and real. The solution is in the form: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	</a:t>
                </a:r>
                <a:r>
                  <a:rPr lang="en-US" sz="2400" b="1" dirty="0" smtClean="0"/>
                  <a:t>a</a:t>
                </a:r>
                <a:r>
                  <a:rPr lang="en-US" sz="2400" b="1" baseline="-25000" dirty="0" smtClean="0"/>
                  <a:t>n</a:t>
                </a:r>
                <a:r>
                  <a:rPr lang="en-US" sz="2400" b="1" dirty="0" smtClean="0"/>
                  <a:t>(h) </a:t>
                </a:r>
                <a:r>
                  <a:rPr lang="en-US" sz="2400" b="1" dirty="0"/>
                  <a:t>=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4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</m:t>
                    </m:r>
                    <m:r>
                      <a:rPr lang="en-US" sz="2400" b="1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4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</m:t>
                    </m:r>
                    <m:r>
                      <a:rPr lang="en-US" sz="2400" b="1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sz="2400" b="1" i="0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b="1" baseline="30000" dirty="0" smtClean="0"/>
              </a:p>
              <a:p>
                <a:r>
                  <a:rPr lang="en-US" sz="2400" b="1" baseline="30000" dirty="0"/>
                  <a:t>	</a:t>
                </a:r>
                <a:r>
                  <a:rPr lang="en-US" sz="2400" b="1" baseline="30000" dirty="0" smtClean="0"/>
                  <a:t>		</a:t>
                </a:r>
                <a:r>
                  <a:rPr lang="en-US" sz="2400" b="1" dirty="0"/>
                  <a:t> </a:t>
                </a:r>
                <a:r>
                  <a:rPr lang="en-US" sz="2400" b="1" dirty="0" smtClean="0"/>
                  <a:t>a</a:t>
                </a:r>
                <a:r>
                  <a:rPr lang="en-US" sz="2400" b="1" baseline="-25000" dirty="0" smtClean="0"/>
                  <a:t>n</a:t>
                </a:r>
                <a:r>
                  <a:rPr lang="en-US" sz="2400" b="1" dirty="0" smtClean="0"/>
                  <a:t>(h)=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4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sz="2400" b="1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4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sz="2400" b="1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sz="2400" b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baseline="30000" dirty="0" smtClean="0"/>
                  <a:t>	 </a:t>
                </a:r>
                <a:r>
                  <a:rPr lang="en-US" sz="2400" b="1" dirty="0" smtClean="0"/>
                  <a:t>------------------(ii)</a:t>
                </a:r>
              </a:p>
              <a:p>
                <a:endParaRPr lang="en-US" sz="2400" b="1" baseline="30000" dirty="0"/>
              </a:p>
              <a:p>
                <a:r>
                  <a:rPr lang="en-US" sz="2400" dirty="0" smtClean="0"/>
                  <a:t>The non-homogeneous part is: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	a</a:t>
                </a:r>
                <a:r>
                  <a:rPr lang="en-US" sz="2400" baseline="-25000" dirty="0" smtClean="0"/>
                  <a:t>n</a:t>
                </a:r>
                <a:r>
                  <a:rPr lang="en-US" sz="2400" dirty="0" smtClean="0"/>
                  <a:t>= (1</a:t>
                </a:r>
                <a:r>
                  <a:rPr lang="en-US" sz="2400" baseline="30000" dirty="0" smtClean="0"/>
                  <a:t> </a:t>
                </a:r>
                <a:r>
                  <a:rPr lang="en-US" sz="2400" dirty="0" smtClean="0"/>
                  <a:t>+ n)</a:t>
                </a:r>
                <a:r>
                  <a:rPr lang="en-US" sz="2400" baseline="30000" dirty="0" smtClean="0"/>
                  <a:t>2 </a:t>
                </a:r>
                <a:r>
                  <a:rPr lang="en-US" sz="2400" dirty="0" smtClean="0"/>
                  <a:t>[ Here f(n) is a polynomial degree of 2]</a:t>
                </a:r>
                <a:endParaRPr lang="en-US" sz="2400" baseline="30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198" y="177554"/>
                <a:ext cx="10626571" cy="6186309"/>
              </a:xfrm>
              <a:prstGeom prst="rect">
                <a:avLst/>
              </a:prstGeom>
              <a:blipFill>
                <a:blip r:embed="rId2"/>
                <a:stretch>
                  <a:fillRect l="-861" t="-493" b="-1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6165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74198" y="177554"/>
                <a:ext cx="10626571" cy="6740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So, the solution is of the form: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a</a:t>
                </a:r>
                <a:r>
                  <a:rPr lang="en-US" sz="2400" baseline="-25000" dirty="0" smtClean="0"/>
                  <a:t>n</a:t>
                </a:r>
                <a:r>
                  <a:rPr lang="en-US" sz="2400" dirty="0" smtClean="0"/>
                  <a:t>= A</a:t>
                </a:r>
                <a:r>
                  <a:rPr lang="en-US" sz="2400" baseline="-25000" dirty="0" smtClean="0"/>
                  <a:t>0 </a:t>
                </a:r>
                <a:r>
                  <a:rPr lang="en-US" sz="2400" dirty="0" smtClean="0"/>
                  <a:t>+ A</a:t>
                </a:r>
                <a:r>
                  <a:rPr lang="en-US" sz="2400" baseline="-25000" dirty="0" smtClean="0"/>
                  <a:t>1</a:t>
                </a:r>
                <a:r>
                  <a:rPr lang="en-US" sz="2400" dirty="0" smtClean="0"/>
                  <a:t>n </a:t>
                </a:r>
                <a:r>
                  <a:rPr lang="en-US" sz="2400" dirty="0"/>
                  <a:t>+ </a:t>
                </a:r>
                <a:r>
                  <a:rPr lang="en-US" sz="2400" dirty="0" smtClean="0"/>
                  <a:t>A</a:t>
                </a:r>
                <a:r>
                  <a:rPr lang="en-US" sz="2400" baseline="-25000" dirty="0" smtClean="0"/>
                  <a:t>2</a:t>
                </a:r>
                <a:r>
                  <a:rPr lang="en-US" sz="2400" dirty="0" smtClean="0"/>
                  <a:t>n</a:t>
                </a:r>
                <a:r>
                  <a:rPr lang="en-US" sz="2400" baseline="30000" dirty="0" smtClean="0"/>
                  <a:t>2</a:t>
                </a:r>
                <a:endParaRPr lang="en-US" sz="2400" dirty="0" smtClean="0"/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Putting value of a</a:t>
                </a:r>
                <a:r>
                  <a:rPr lang="en-US" sz="2400" baseline="-25000" dirty="0" smtClean="0"/>
                  <a:t>n </a:t>
                </a:r>
                <a:r>
                  <a:rPr lang="en-US" sz="2400" dirty="0" smtClean="0"/>
                  <a:t>in equation (i) we get,</a:t>
                </a:r>
              </a:p>
              <a:p>
                <a:r>
                  <a:rPr lang="en-US" sz="2400" dirty="0" smtClean="0"/>
                  <a:t> </a:t>
                </a:r>
                <a:r>
                  <a:rPr lang="en-US" sz="2400" dirty="0"/>
                  <a:t>[A</a:t>
                </a:r>
                <a:r>
                  <a:rPr lang="en-US" sz="2400" baseline="-25000" dirty="0"/>
                  <a:t>0 </a:t>
                </a:r>
                <a:r>
                  <a:rPr lang="en-US" sz="2400" dirty="0"/>
                  <a:t>+ A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n + A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n</a:t>
                </a:r>
                <a:r>
                  <a:rPr lang="en-US" sz="2400" baseline="30000" dirty="0"/>
                  <a:t>2</a:t>
                </a:r>
                <a:r>
                  <a:rPr lang="en-US" sz="2400" dirty="0" smtClean="0"/>
                  <a:t>] – 4[A</a:t>
                </a:r>
                <a:r>
                  <a:rPr lang="en-US" sz="2400" baseline="-25000" dirty="0" smtClean="0"/>
                  <a:t>0 </a:t>
                </a:r>
                <a:r>
                  <a:rPr lang="en-US" sz="2400" dirty="0"/>
                  <a:t>+ </a:t>
                </a:r>
                <a:r>
                  <a:rPr lang="en-US" sz="2400" dirty="0" smtClean="0"/>
                  <a:t>A</a:t>
                </a:r>
                <a:r>
                  <a:rPr lang="en-US" sz="2400" baseline="-25000" dirty="0" smtClean="0"/>
                  <a:t>1</a:t>
                </a:r>
                <a:r>
                  <a:rPr lang="en-US" sz="2400" dirty="0" smtClean="0"/>
                  <a:t>(n-1) </a:t>
                </a:r>
                <a:r>
                  <a:rPr lang="en-US" sz="2400" dirty="0"/>
                  <a:t>+ </a:t>
                </a:r>
                <a:r>
                  <a:rPr lang="en-US" sz="2400" dirty="0" smtClean="0"/>
                  <a:t>A</a:t>
                </a:r>
                <a:r>
                  <a:rPr lang="en-US" sz="2400" baseline="-25000" dirty="0" smtClean="0"/>
                  <a:t>2</a:t>
                </a:r>
                <a:r>
                  <a:rPr lang="en-US" sz="2400" dirty="0" smtClean="0"/>
                  <a:t>(n-1)</a:t>
                </a:r>
                <a:r>
                  <a:rPr lang="en-US" sz="2400" baseline="30000" dirty="0" smtClean="0"/>
                  <a:t>2</a:t>
                </a:r>
                <a:r>
                  <a:rPr lang="en-US" sz="2400" dirty="0" smtClean="0"/>
                  <a:t>] + </a:t>
                </a:r>
                <a:r>
                  <a:rPr lang="en-US" sz="2400" dirty="0"/>
                  <a:t>4[A</a:t>
                </a:r>
                <a:r>
                  <a:rPr lang="en-US" sz="2400" baseline="-25000" dirty="0"/>
                  <a:t>0 </a:t>
                </a:r>
                <a:r>
                  <a:rPr lang="en-US" sz="2400" dirty="0"/>
                  <a:t>+ </a:t>
                </a:r>
                <a:r>
                  <a:rPr lang="en-US" sz="2400" dirty="0" smtClean="0"/>
                  <a:t>A</a:t>
                </a:r>
                <a:r>
                  <a:rPr lang="en-US" sz="2400" baseline="-25000" dirty="0" smtClean="0"/>
                  <a:t>1</a:t>
                </a:r>
                <a:r>
                  <a:rPr lang="en-US" sz="2400" dirty="0" smtClean="0"/>
                  <a:t>(n-2) </a:t>
                </a:r>
                <a:r>
                  <a:rPr lang="en-US" sz="2400" dirty="0"/>
                  <a:t>+ </a:t>
                </a:r>
                <a:r>
                  <a:rPr lang="en-US" sz="2400" dirty="0" smtClean="0"/>
                  <a:t>A</a:t>
                </a:r>
                <a:r>
                  <a:rPr lang="en-US" sz="2400" baseline="-25000" dirty="0" smtClean="0"/>
                  <a:t>2</a:t>
                </a:r>
                <a:r>
                  <a:rPr lang="en-US" sz="2400" dirty="0" smtClean="0"/>
                  <a:t>(n-2)</a:t>
                </a:r>
                <a:r>
                  <a:rPr lang="en-US" sz="2400" baseline="30000" dirty="0" smtClean="0"/>
                  <a:t>2</a:t>
                </a:r>
                <a:r>
                  <a:rPr lang="en-US" sz="2400" dirty="0" smtClean="0"/>
                  <a:t>] = (1+n)</a:t>
                </a:r>
                <a:r>
                  <a:rPr lang="en-US" sz="2400" baseline="30000" dirty="0" smtClean="0"/>
                  <a:t>2</a:t>
                </a:r>
              </a:p>
              <a:p>
                <a:r>
                  <a:rPr lang="en-US" sz="2400" b="1" dirty="0" smtClean="0"/>
                  <a:t>              [A</a:t>
                </a:r>
                <a:r>
                  <a:rPr lang="en-US" sz="2400" b="1" baseline="-25000" dirty="0" smtClean="0"/>
                  <a:t>0 </a:t>
                </a:r>
                <a:r>
                  <a:rPr lang="en-US" sz="2400" b="1" dirty="0" smtClean="0"/>
                  <a:t>– 4A</a:t>
                </a:r>
                <a:r>
                  <a:rPr lang="en-US" sz="2400" b="1" baseline="-25000" dirty="0" smtClean="0"/>
                  <a:t>1</a:t>
                </a:r>
                <a:r>
                  <a:rPr lang="en-US" sz="2400" b="1" dirty="0" smtClean="0"/>
                  <a:t> +12A</a:t>
                </a:r>
                <a:r>
                  <a:rPr lang="en-US" sz="2400" b="1" baseline="-25000" dirty="0" smtClean="0"/>
                  <a:t>2</a:t>
                </a:r>
                <a:r>
                  <a:rPr lang="en-US" sz="2400" b="1" dirty="0" smtClean="0"/>
                  <a:t>] </a:t>
                </a:r>
                <a:r>
                  <a:rPr lang="en-US" sz="2400" dirty="0" smtClean="0"/>
                  <a:t>+ </a:t>
                </a:r>
                <a:r>
                  <a:rPr lang="en-US" sz="2400" b="1" dirty="0" smtClean="0"/>
                  <a:t>[A</a:t>
                </a:r>
                <a:r>
                  <a:rPr lang="en-US" sz="2400" b="1" baseline="-25000" dirty="0" smtClean="0"/>
                  <a:t>1</a:t>
                </a:r>
                <a:r>
                  <a:rPr lang="en-US" sz="2400" b="1" dirty="0" smtClean="0"/>
                  <a:t> -8A</a:t>
                </a:r>
                <a:r>
                  <a:rPr lang="en-US" sz="2400" b="1" baseline="-25000" dirty="0" smtClean="0"/>
                  <a:t>2</a:t>
                </a:r>
                <a:r>
                  <a:rPr lang="en-US" sz="2400" b="1" dirty="0" smtClean="0"/>
                  <a:t>]</a:t>
                </a:r>
                <a:r>
                  <a:rPr lang="en-US" sz="2400" dirty="0" smtClean="0"/>
                  <a:t>n + </a:t>
                </a:r>
                <a:r>
                  <a:rPr lang="en-US" sz="2400" b="1" dirty="0" smtClean="0"/>
                  <a:t>A</a:t>
                </a:r>
                <a:r>
                  <a:rPr lang="en-US" sz="2400" b="1" baseline="-25000" dirty="0" smtClean="0"/>
                  <a:t>2</a:t>
                </a:r>
                <a:r>
                  <a:rPr lang="en-US" sz="2400" dirty="0" smtClean="0"/>
                  <a:t>n</a:t>
                </a:r>
                <a:r>
                  <a:rPr lang="en-US" sz="2400" baseline="30000" dirty="0" smtClean="0"/>
                  <a:t>2</a:t>
                </a:r>
                <a:r>
                  <a:rPr lang="en-US" sz="2400" dirty="0" smtClean="0"/>
                  <a:t> = 1 + 2n + n</a:t>
                </a:r>
                <a:r>
                  <a:rPr lang="en-US" sz="2400" baseline="30000" dirty="0" smtClean="0"/>
                  <a:t>2</a:t>
                </a:r>
                <a:r>
                  <a:rPr lang="en-US" sz="2400" dirty="0" smtClean="0"/>
                  <a:t>	</a:t>
                </a:r>
                <a:r>
                  <a:rPr lang="en-US" sz="2400" dirty="0"/>
                  <a:t> </a:t>
                </a:r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Equating coefficient of n</a:t>
                </a:r>
                <a:r>
                  <a:rPr lang="en-US" sz="2400" baseline="30000" dirty="0" smtClean="0"/>
                  <a:t>0</a:t>
                </a:r>
                <a:r>
                  <a:rPr lang="en-US" sz="2400" dirty="0" smtClean="0"/>
                  <a:t> , n</a:t>
                </a:r>
                <a:r>
                  <a:rPr lang="en-US" sz="2400" baseline="30000" dirty="0" smtClean="0"/>
                  <a:t>1</a:t>
                </a:r>
                <a:r>
                  <a:rPr lang="en-US" sz="2400" dirty="0" smtClean="0"/>
                  <a:t> , n</a:t>
                </a:r>
                <a:r>
                  <a:rPr lang="en-US" sz="2400" baseline="30000" dirty="0" smtClean="0"/>
                  <a:t>2</a:t>
                </a:r>
                <a:r>
                  <a:rPr lang="en-US" sz="2400" dirty="0" smtClean="0"/>
                  <a:t>, </a:t>
                </a:r>
                <a:r>
                  <a:rPr lang="en-US" sz="2400" baseline="30000" dirty="0" smtClean="0"/>
                  <a:t> </a:t>
                </a:r>
                <a:r>
                  <a:rPr lang="en-US" sz="2400" dirty="0" smtClean="0"/>
                  <a:t>we get,</a:t>
                </a:r>
              </a:p>
              <a:p>
                <a:r>
                  <a:rPr lang="en-US" sz="2400" dirty="0"/>
                  <a:t>		 A</a:t>
                </a:r>
                <a:r>
                  <a:rPr lang="en-US" sz="2400" baseline="-25000" dirty="0"/>
                  <a:t>0 </a:t>
                </a:r>
                <a:r>
                  <a:rPr lang="en-US" sz="2400" dirty="0"/>
                  <a:t>– 4A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 +12A</a:t>
                </a:r>
                <a:r>
                  <a:rPr lang="en-US" sz="2400" baseline="-25000" dirty="0"/>
                  <a:t>2 </a:t>
                </a:r>
                <a:r>
                  <a:rPr lang="en-US" sz="2400" dirty="0" smtClean="0"/>
                  <a:t>= </a:t>
                </a:r>
                <a:r>
                  <a:rPr lang="en-US" sz="2400" dirty="0"/>
                  <a:t>1</a:t>
                </a:r>
                <a:r>
                  <a:rPr lang="en-US" sz="2400" dirty="0" smtClean="0"/>
                  <a:t> </a:t>
                </a:r>
                <a:r>
                  <a:rPr lang="en-US" sz="2400" b="1" dirty="0" smtClean="0"/>
                  <a:t>-------------------------(iii)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        </a:t>
                </a:r>
                <a:r>
                  <a:rPr lang="en-US" sz="2400" dirty="0"/>
                  <a:t>A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 -8A</a:t>
                </a:r>
                <a:r>
                  <a:rPr lang="en-US" sz="2400" baseline="-25000" dirty="0"/>
                  <a:t>2</a:t>
                </a:r>
                <a:r>
                  <a:rPr lang="en-US" sz="2400" baseline="-25000" dirty="0" smtClean="0"/>
                  <a:t>  </a:t>
                </a:r>
                <a:r>
                  <a:rPr lang="en-US" sz="2400" dirty="0" smtClean="0"/>
                  <a:t>= 2</a:t>
                </a:r>
                <a:r>
                  <a:rPr lang="en-US" sz="2400" b="1" dirty="0" smtClean="0"/>
                  <a:t>--------------------------(iv)</a:t>
                </a:r>
              </a:p>
              <a:p>
                <a:r>
                  <a:rPr lang="en-US" sz="2400" b="1" dirty="0"/>
                  <a:t>	</a:t>
                </a:r>
                <a:r>
                  <a:rPr lang="en-US" sz="2400" b="1" dirty="0" smtClean="0"/>
                  <a:t>				</a:t>
                </a:r>
                <a:r>
                  <a:rPr lang="en-US" sz="2400" dirty="0" smtClean="0"/>
                  <a:t>A</a:t>
                </a:r>
                <a:r>
                  <a:rPr lang="en-US" sz="2400" baseline="-25000" dirty="0" smtClean="0"/>
                  <a:t>2</a:t>
                </a:r>
                <a:r>
                  <a:rPr lang="en-US" sz="2400" dirty="0" smtClean="0"/>
                  <a:t> = 1</a:t>
                </a:r>
                <a:r>
                  <a:rPr lang="en-US" sz="2400" b="1" dirty="0" smtClean="0"/>
                  <a:t>---------------------------------(v)</a:t>
                </a:r>
              </a:p>
              <a:p>
                <a:r>
                  <a:rPr lang="en-US" sz="2400" dirty="0" smtClean="0"/>
                  <a:t>Solving equation (iii) ,  (iv) , (v) , we get,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A</a:t>
                </a:r>
                <a:r>
                  <a:rPr lang="en-US" sz="2400" baseline="-25000" dirty="0" smtClean="0"/>
                  <a:t>0 </a:t>
                </a:r>
                <a:r>
                  <a:rPr lang="en-US" sz="2400" dirty="0" smtClean="0"/>
                  <a:t>=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29</m:t>
                    </m:r>
                  </m:oMath>
                </a14:m>
                <a:r>
                  <a:rPr lang="en-US" sz="2400" dirty="0" smtClean="0"/>
                  <a:t>   </a:t>
                </a:r>
                <a:r>
                  <a:rPr lang="en-US" sz="2400" dirty="0"/>
                  <a:t>,</a:t>
                </a:r>
                <a:r>
                  <a:rPr lang="en-US" sz="2400" dirty="0" smtClean="0"/>
                  <a:t>    A</a:t>
                </a:r>
                <a:r>
                  <a:rPr lang="en-US" sz="2400" baseline="-25000" dirty="0" smtClean="0"/>
                  <a:t>1 </a:t>
                </a:r>
                <a:r>
                  <a:rPr lang="en-US" sz="2400" dirty="0" smtClean="0"/>
                  <a:t>= 10   ,     A</a:t>
                </a:r>
                <a:r>
                  <a:rPr lang="en-US" sz="2400" baseline="-25000" dirty="0" smtClean="0"/>
                  <a:t>2</a:t>
                </a:r>
                <a:r>
                  <a:rPr lang="en-US" sz="2400" dirty="0" smtClean="0"/>
                  <a:t> = 1</a:t>
                </a:r>
              </a:p>
              <a:p>
                <a:r>
                  <a:rPr lang="en-US" sz="2400" dirty="0" smtClean="0"/>
                  <a:t>Hence the particular solution is: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</a:t>
                </a:r>
                <a:r>
                  <a:rPr lang="en-US" sz="2400" b="1" dirty="0"/>
                  <a:t> </a:t>
                </a:r>
                <a:r>
                  <a:rPr lang="en-US" sz="2400" b="1" dirty="0" smtClean="0"/>
                  <a:t>a</a:t>
                </a:r>
                <a:r>
                  <a:rPr lang="en-US" sz="2400" b="1" baseline="-25000" dirty="0" smtClean="0"/>
                  <a:t>n</a:t>
                </a:r>
                <a:r>
                  <a:rPr lang="en-US" sz="2400" b="1" dirty="0" smtClean="0"/>
                  <a:t>(p) = </a:t>
                </a:r>
                <a:r>
                  <a:rPr lang="en-US" sz="2400" dirty="0" smtClean="0"/>
                  <a:t>29</a:t>
                </a:r>
                <a:r>
                  <a:rPr lang="en-US" sz="2400" baseline="-25000" dirty="0" smtClean="0"/>
                  <a:t> </a:t>
                </a:r>
                <a:r>
                  <a:rPr lang="en-US" sz="2400" dirty="0"/>
                  <a:t>+ </a:t>
                </a:r>
                <a:r>
                  <a:rPr lang="en-US" sz="2400" dirty="0" smtClean="0"/>
                  <a:t>10n </a:t>
                </a:r>
                <a:r>
                  <a:rPr lang="en-US" sz="2400" dirty="0"/>
                  <a:t>+ </a:t>
                </a:r>
                <a:r>
                  <a:rPr lang="en-US" sz="2400" dirty="0" smtClean="0"/>
                  <a:t>n</a:t>
                </a:r>
                <a:r>
                  <a:rPr lang="en-US" sz="2400" baseline="30000" dirty="0" smtClean="0"/>
                  <a:t>2</a:t>
                </a:r>
              </a:p>
              <a:p>
                <a:r>
                  <a:rPr lang="en-US" sz="2400" dirty="0" smtClean="0"/>
                  <a:t>Total solution is: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	</a:t>
                </a:r>
                <a:r>
                  <a:rPr lang="en-US" sz="2400" b="1" dirty="0"/>
                  <a:t> </a:t>
                </a:r>
                <a:r>
                  <a:rPr lang="en-US" sz="2400" b="1" dirty="0" smtClean="0"/>
                  <a:t>a</a:t>
                </a:r>
                <a:r>
                  <a:rPr lang="en-US" sz="2400" b="1" baseline="-25000" dirty="0" smtClean="0"/>
                  <a:t>n</a:t>
                </a:r>
                <a:r>
                  <a:rPr lang="en-US" sz="2400" b="1" dirty="0" smtClean="0"/>
                  <a:t>= a</a:t>
                </a:r>
                <a:r>
                  <a:rPr lang="en-US" sz="2400" b="1" baseline="-25000" dirty="0" smtClean="0"/>
                  <a:t>n</a:t>
                </a:r>
                <a:r>
                  <a:rPr lang="en-US" sz="2400" b="1" dirty="0" smtClean="0"/>
                  <a:t>(h) + a</a:t>
                </a:r>
                <a:r>
                  <a:rPr lang="en-US" sz="2400" b="1" baseline="-25000" dirty="0" smtClean="0"/>
                  <a:t>n</a:t>
                </a:r>
                <a:r>
                  <a:rPr lang="en-US" sz="2400" b="1" dirty="0" smtClean="0"/>
                  <a:t>(p)</a:t>
                </a:r>
                <a:endParaRPr lang="en-US" sz="2400" dirty="0" smtClean="0"/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	</a:t>
                </a:r>
                <a:r>
                  <a:rPr lang="en-US" sz="2400" b="1" dirty="0"/>
                  <a:t> a</a:t>
                </a:r>
                <a:r>
                  <a:rPr lang="en-US" sz="2400" b="1" baseline="-25000" dirty="0"/>
                  <a:t>n</a:t>
                </a:r>
                <a:r>
                  <a:rPr lang="en-US" sz="2400" b="1" dirty="0"/>
                  <a:t>(h)=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4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sz="2400" b="1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4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sz="2400" b="1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b="1" dirty="0" smtClean="0"/>
                  <a:t>+ </a:t>
                </a:r>
                <a:r>
                  <a:rPr lang="en-US" sz="2400" b="1" dirty="0"/>
                  <a:t>29</a:t>
                </a:r>
                <a:r>
                  <a:rPr lang="en-US" sz="2400" b="1" baseline="-25000" dirty="0"/>
                  <a:t> </a:t>
                </a:r>
                <a:r>
                  <a:rPr lang="en-US" sz="2400" b="1" dirty="0"/>
                  <a:t>+ 10n + </a:t>
                </a:r>
                <a:r>
                  <a:rPr lang="en-US" sz="2400" b="1" dirty="0" smtClean="0"/>
                  <a:t>n</a:t>
                </a:r>
                <a:r>
                  <a:rPr lang="en-US" sz="2400" b="1" baseline="30000" dirty="0" smtClean="0"/>
                  <a:t>2</a:t>
                </a:r>
                <a:r>
                  <a:rPr lang="en-US" sz="2400" b="1" dirty="0" smtClean="0"/>
                  <a:t> , </a:t>
                </a:r>
                <a:r>
                  <a:rPr lang="en-US" sz="2400" dirty="0" smtClean="0"/>
                  <a:t>is the required equation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198" y="177554"/>
                <a:ext cx="10626571" cy="6740307"/>
              </a:xfrm>
              <a:prstGeom prst="rect">
                <a:avLst/>
              </a:prstGeom>
              <a:blipFill>
                <a:blip r:embed="rId2"/>
                <a:stretch>
                  <a:fillRect l="-861" t="-723" b="-1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076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977" y="474134"/>
            <a:ext cx="11040366" cy="586915"/>
          </a:xfrm>
        </p:spPr>
        <p:txBody>
          <a:bodyPr>
            <a:noAutofit/>
          </a:bodyPr>
          <a:lstStyle/>
          <a:p>
            <a:r>
              <a:rPr lang="en-US" sz="3200" b="1" u="sng" dirty="0" smtClean="0">
                <a:solidFill>
                  <a:srgbClr val="FFC000"/>
                </a:solidFill>
              </a:rPr>
              <a:t>Method to find Particular solution:</a:t>
            </a:r>
            <a:endParaRPr lang="en-US" sz="3200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38687" y="665567"/>
            <a:ext cx="10472468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 smtClean="0"/>
              <a:t>3)	When </a:t>
            </a:r>
            <a:r>
              <a:rPr lang="en-US" sz="2400" b="1" dirty="0" smtClean="0"/>
              <a:t>f(n) is a constant </a:t>
            </a:r>
            <a:r>
              <a:rPr lang="en-US" sz="2400" b="1" dirty="0" err="1" smtClean="0"/>
              <a:t>i.e</a:t>
            </a:r>
            <a:r>
              <a:rPr lang="en-US" sz="2400" b="1" dirty="0" smtClean="0"/>
              <a:t> f(n) = k</a:t>
            </a:r>
          </a:p>
          <a:p>
            <a:pPr lvl="1"/>
            <a:r>
              <a:rPr lang="en-US" sz="2400" dirty="0" smtClean="0"/>
              <a:t>We can write </a:t>
            </a:r>
            <a:r>
              <a:rPr lang="en-US" sz="2400" b="1" dirty="0" smtClean="0"/>
              <a:t>f(n) = k.(1)</a:t>
            </a:r>
            <a:r>
              <a:rPr lang="en-US" sz="2400" b="1" baseline="30000" dirty="0"/>
              <a:t>n</a:t>
            </a:r>
            <a:endParaRPr lang="en-US" sz="2400" b="1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	(</a:t>
            </a:r>
            <a:r>
              <a:rPr lang="en-US" sz="2400" dirty="0" err="1" smtClean="0"/>
              <a:t>i</a:t>
            </a:r>
            <a:r>
              <a:rPr lang="en-US" sz="2400" dirty="0" smtClean="0"/>
              <a:t>)If </a:t>
            </a:r>
            <a:r>
              <a:rPr lang="en-US" sz="2400" dirty="0"/>
              <a:t> </a:t>
            </a:r>
            <a:r>
              <a:rPr lang="en-US" sz="2400" dirty="0" smtClean="0"/>
              <a:t>1 is not the characteristic root then,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	</a:t>
            </a:r>
          </a:p>
          <a:p>
            <a:r>
              <a:rPr lang="en-US" sz="2400" b="1" dirty="0"/>
              <a:t>	</a:t>
            </a:r>
            <a:r>
              <a:rPr lang="en-US" sz="2400" b="1" dirty="0" smtClean="0"/>
              <a:t>					</a:t>
            </a:r>
            <a:r>
              <a:rPr lang="en-US" sz="4800" b="1" dirty="0" smtClean="0">
                <a:solidFill>
                  <a:srgbClr val="FF0000"/>
                </a:solidFill>
              </a:rPr>
              <a:t>a</a:t>
            </a:r>
            <a:r>
              <a:rPr lang="en-US" sz="4800" b="1" baseline="-25000" dirty="0" smtClean="0">
                <a:solidFill>
                  <a:srgbClr val="FF0000"/>
                </a:solidFill>
              </a:rPr>
              <a:t>n</a:t>
            </a:r>
            <a:r>
              <a:rPr lang="en-US" sz="4800" b="1" dirty="0" smtClean="0">
                <a:solidFill>
                  <a:srgbClr val="FF0000"/>
                </a:solidFill>
              </a:rPr>
              <a:t>(p) = A</a:t>
            </a:r>
            <a:r>
              <a:rPr lang="en-US" sz="4800" b="1" baseline="-25000" dirty="0" smtClean="0">
                <a:solidFill>
                  <a:srgbClr val="FF0000"/>
                </a:solidFill>
              </a:rPr>
              <a:t>0</a:t>
            </a:r>
            <a:endParaRPr lang="en-US" sz="6000" b="1" baseline="-25000" dirty="0" smtClean="0">
              <a:solidFill>
                <a:srgbClr val="FF0000"/>
              </a:solidFill>
            </a:endParaRPr>
          </a:p>
          <a:p>
            <a:endParaRPr lang="en-US" sz="2400" b="1" baseline="30000" dirty="0" smtClean="0"/>
          </a:p>
          <a:p>
            <a:r>
              <a:rPr lang="en-US" sz="2400" b="1" baseline="30000" dirty="0"/>
              <a:t>	</a:t>
            </a:r>
            <a:r>
              <a:rPr lang="en-US" sz="2400" b="1" baseline="30000" dirty="0" smtClean="0"/>
              <a:t>	</a:t>
            </a:r>
            <a:r>
              <a:rPr lang="en-US" sz="2400" dirty="0"/>
              <a:t>(</a:t>
            </a:r>
            <a:r>
              <a:rPr lang="en-US" sz="2400" dirty="0" smtClean="0"/>
              <a:t>ii</a:t>
            </a:r>
            <a:r>
              <a:rPr lang="en-US" sz="2400" dirty="0"/>
              <a:t>) If 1 </a:t>
            </a:r>
            <a:r>
              <a:rPr lang="en-US" sz="2400" dirty="0" smtClean="0"/>
              <a:t>is </a:t>
            </a:r>
            <a:r>
              <a:rPr lang="en-US" sz="2400" dirty="0"/>
              <a:t>the characteristic </a:t>
            </a:r>
            <a:r>
              <a:rPr lang="en-US" sz="2400" dirty="0" smtClean="0"/>
              <a:t>root with multiplicity m </a:t>
            </a:r>
            <a:r>
              <a:rPr lang="en-US" sz="2400" dirty="0"/>
              <a:t>then,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/>
              <a:t>					 </a:t>
            </a:r>
            <a:r>
              <a:rPr lang="en-US" sz="2400" dirty="0" smtClean="0"/>
              <a:t>  </a:t>
            </a:r>
            <a:r>
              <a:rPr lang="en-US" sz="4800" b="1" dirty="0" smtClean="0">
                <a:solidFill>
                  <a:srgbClr val="FF0000"/>
                </a:solidFill>
              </a:rPr>
              <a:t>a</a:t>
            </a:r>
            <a:r>
              <a:rPr lang="en-US" sz="4800" b="1" baseline="-25000" dirty="0" smtClean="0">
                <a:solidFill>
                  <a:srgbClr val="FF0000"/>
                </a:solidFill>
              </a:rPr>
              <a:t>n</a:t>
            </a:r>
            <a:r>
              <a:rPr lang="en-US" sz="4800" b="1" dirty="0" smtClean="0">
                <a:solidFill>
                  <a:srgbClr val="FF0000"/>
                </a:solidFill>
              </a:rPr>
              <a:t>(p</a:t>
            </a:r>
            <a:r>
              <a:rPr lang="en-US" sz="4800" b="1" dirty="0">
                <a:solidFill>
                  <a:srgbClr val="FF0000"/>
                </a:solidFill>
              </a:rPr>
              <a:t>) = </a:t>
            </a:r>
            <a:r>
              <a:rPr lang="en-US" sz="4800" b="1" dirty="0" smtClean="0">
                <a:solidFill>
                  <a:srgbClr val="FF0000"/>
                </a:solidFill>
              </a:rPr>
              <a:t>A</a:t>
            </a:r>
            <a:r>
              <a:rPr lang="en-US" sz="4800" b="1" baseline="-25000" dirty="0" smtClean="0">
                <a:solidFill>
                  <a:srgbClr val="FF0000"/>
                </a:solidFill>
              </a:rPr>
              <a:t>0</a:t>
            </a:r>
            <a:r>
              <a:rPr lang="en-US" sz="4800" b="1" dirty="0" smtClean="0">
                <a:solidFill>
                  <a:srgbClr val="FF0000"/>
                </a:solidFill>
              </a:rPr>
              <a:t>n</a:t>
            </a:r>
            <a:r>
              <a:rPr lang="en-US" sz="4800" b="1" baseline="30000" dirty="0" smtClean="0">
                <a:solidFill>
                  <a:srgbClr val="FF0000"/>
                </a:solidFill>
              </a:rPr>
              <a:t>m</a:t>
            </a:r>
            <a:endParaRPr lang="en-US" sz="5400" b="1" baseline="30000" dirty="0" smtClean="0">
              <a:solidFill>
                <a:srgbClr val="FF0000"/>
              </a:solidFill>
            </a:endParaRPr>
          </a:p>
          <a:p>
            <a:endParaRPr lang="en-US" sz="2400" dirty="0"/>
          </a:p>
          <a:p>
            <a:r>
              <a:rPr lang="en-US" sz="2400" dirty="0"/>
              <a:t>		</a:t>
            </a:r>
          </a:p>
        </p:txBody>
      </p:sp>
      <p:sp>
        <p:nvSpPr>
          <p:cNvPr id="7" name="Rectangle 6"/>
          <p:cNvSpPr/>
          <p:nvPr/>
        </p:nvSpPr>
        <p:spPr>
          <a:xfrm>
            <a:off x="3623813" y="2478127"/>
            <a:ext cx="3665508" cy="9465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623813" y="4206516"/>
            <a:ext cx="3665508" cy="9952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432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74198" y="177554"/>
                <a:ext cx="10626571" cy="6186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8</a:t>
                </a:r>
                <a:r>
                  <a:rPr lang="en-US" sz="2000" b="1" dirty="0" smtClean="0"/>
                  <a:t>.What is the solution of the recurrence  relation : a</a:t>
                </a:r>
                <a:r>
                  <a:rPr lang="en-US" sz="2000" b="1" baseline="-25000" dirty="0" smtClean="0"/>
                  <a:t>n</a:t>
                </a:r>
                <a:r>
                  <a:rPr lang="en-US" sz="2000" b="1" dirty="0" smtClean="0"/>
                  <a:t> </a:t>
                </a:r>
                <a:r>
                  <a:rPr lang="en-US" sz="2000" b="1" dirty="0"/>
                  <a:t>-</a:t>
                </a:r>
                <a:r>
                  <a:rPr lang="en-US" sz="2000" b="1" dirty="0" smtClean="0"/>
                  <a:t> 2a</a:t>
                </a:r>
                <a:r>
                  <a:rPr lang="en-US" sz="2000" b="1" baseline="-25000" dirty="0" smtClean="0"/>
                  <a:t>n-1 </a:t>
                </a:r>
                <a:r>
                  <a:rPr lang="en-US" sz="2000" b="1" dirty="0" smtClean="0"/>
                  <a:t> </a:t>
                </a:r>
                <a:r>
                  <a:rPr lang="en-US" sz="2000" b="1" dirty="0"/>
                  <a:t>+</a:t>
                </a:r>
                <a:r>
                  <a:rPr lang="en-US" sz="2000" b="1" dirty="0" smtClean="0"/>
                  <a:t>  a</a:t>
                </a:r>
                <a:r>
                  <a:rPr lang="en-US" sz="2000" b="1" baseline="-25000" dirty="0" smtClean="0"/>
                  <a:t>n-2 </a:t>
                </a:r>
                <a:r>
                  <a:rPr lang="en-US" sz="2000" b="1" dirty="0" smtClean="0"/>
                  <a:t> </a:t>
                </a:r>
                <a:r>
                  <a:rPr lang="en-US" sz="2000" b="1" dirty="0"/>
                  <a:t>=</a:t>
                </a:r>
                <a:r>
                  <a:rPr lang="en-US" sz="2000" b="1" dirty="0" smtClean="0"/>
                  <a:t> 7</a:t>
                </a:r>
                <a:r>
                  <a:rPr lang="en-US" sz="2000" b="1" baseline="30000" dirty="0" smtClean="0"/>
                  <a:t> </a:t>
                </a:r>
                <a:r>
                  <a:rPr lang="en-US" sz="2000" b="1" dirty="0" smtClean="0"/>
                  <a:t>.</a:t>
                </a:r>
              </a:p>
              <a:p>
                <a:r>
                  <a:rPr lang="en-US" sz="2400" dirty="0" smtClean="0"/>
                  <a:t>Solution:</a:t>
                </a:r>
              </a:p>
              <a:p>
                <a:r>
                  <a:rPr lang="en-US" sz="2400" dirty="0" smtClean="0"/>
                  <a:t>Given recurrence relation: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	</a:t>
                </a:r>
                <a:r>
                  <a:rPr lang="en-US" sz="2400" b="1" dirty="0"/>
                  <a:t> a</a:t>
                </a:r>
                <a:r>
                  <a:rPr lang="en-US" sz="2400" b="1" baseline="-25000" dirty="0"/>
                  <a:t>n</a:t>
                </a:r>
                <a:r>
                  <a:rPr lang="en-US" sz="2400" b="1" dirty="0"/>
                  <a:t> - 2a</a:t>
                </a:r>
                <a:r>
                  <a:rPr lang="en-US" sz="2400" b="1" baseline="-25000" dirty="0"/>
                  <a:t>n-1 </a:t>
                </a:r>
                <a:r>
                  <a:rPr lang="en-US" sz="2400" b="1" dirty="0"/>
                  <a:t> +  a</a:t>
                </a:r>
                <a:r>
                  <a:rPr lang="en-US" sz="2400" b="1" baseline="-25000" dirty="0"/>
                  <a:t>n-2 </a:t>
                </a:r>
                <a:r>
                  <a:rPr lang="en-US" sz="2400" b="1" dirty="0"/>
                  <a:t> = 7 ----------------(</a:t>
                </a:r>
                <a:r>
                  <a:rPr lang="en-US" sz="2400" b="1" dirty="0" smtClean="0"/>
                  <a:t>i)</a:t>
                </a:r>
              </a:p>
              <a:p>
                <a:r>
                  <a:rPr lang="en-US" sz="2400" dirty="0" smtClean="0"/>
                  <a:t>The associated homogeneous part is,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	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a</a:t>
                </a:r>
                <a:r>
                  <a:rPr lang="en-US" sz="2400" baseline="-25000" dirty="0" smtClean="0"/>
                  <a:t>n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- </a:t>
                </a:r>
                <a:r>
                  <a:rPr lang="en-US" sz="2400" dirty="0" smtClean="0"/>
                  <a:t>2a</a:t>
                </a:r>
                <a:r>
                  <a:rPr lang="en-US" sz="2400" baseline="-25000" dirty="0" smtClean="0"/>
                  <a:t>n-1 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+  </a:t>
                </a:r>
                <a:r>
                  <a:rPr lang="en-US" sz="2400" dirty="0" smtClean="0"/>
                  <a:t>a</a:t>
                </a:r>
                <a:r>
                  <a:rPr lang="en-US" sz="2400" baseline="-25000" dirty="0" smtClean="0"/>
                  <a:t>n-2</a:t>
                </a:r>
                <a:r>
                  <a:rPr lang="en-US" sz="2400" b="1" baseline="-25000" dirty="0" smtClean="0"/>
                  <a:t> </a:t>
                </a:r>
                <a:r>
                  <a:rPr lang="en-US" sz="2400" dirty="0" smtClean="0"/>
                  <a:t>= 0</a:t>
                </a:r>
              </a:p>
              <a:p>
                <a:r>
                  <a:rPr lang="en-US" sz="2400" dirty="0" smtClean="0"/>
                  <a:t>The characteristics equation are,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	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r</a:t>
                </a:r>
                <a:r>
                  <a:rPr lang="en-US" sz="2400" baseline="30000" dirty="0" smtClean="0"/>
                  <a:t>2  </a:t>
                </a:r>
                <a:r>
                  <a:rPr lang="en-US" sz="2400" dirty="0"/>
                  <a:t>- 2</a:t>
                </a:r>
                <a:r>
                  <a:rPr lang="en-US" sz="2400" dirty="0" smtClean="0"/>
                  <a:t>r </a:t>
                </a:r>
                <a:r>
                  <a:rPr lang="en-US" sz="2400" dirty="0"/>
                  <a:t>+ 1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= </a:t>
                </a:r>
                <a:r>
                  <a:rPr lang="en-US" sz="2400" dirty="0" smtClean="0"/>
                  <a:t>0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	r</a:t>
                </a:r>
                <a:r>
                  <a:rPr lang="en-US" sz="2400" baseline="30000" dirty="0" smtClean="0"/>
                  <a:t>2</a:t>
                </a:r>
                <a:r>
                  <a:rPr lang="en-US" sz="2400" dirty="0" smtClean="0"/>
                  <a:t> – r – r + 1 =0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	r(r – 1) -r(r - 1) = 0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	     r</a:t>
                </a:r>
                <a:r>
                  <a:rPr lang="en-US" sz="2400" baseline="-25000" dirty="0" smtClean="0"/>
                  <a:t>1 </a:t>
                </a:r>
                <a:r>
                  <a:rPr lang="en-US" sz="2400" dirty="0" smtClean="0"/>
                  <a:t>= 1 ,  r</a:t>
                </a:r>
                <a:r>
                  <a:rPr lang="en-US" sz="2400" baseline="-25000" dirty="0" smtClean="0"/>
                  <a:t>2 </a:t>
                </a:r>
                <a:r>
                  <a:rPr lang="en-US" sz="2400" dirty="0" smtClean="0"/>
                  <a:t>= 1</a:t>
                </a:r>
              </a:p>
              <a:p>
                <a:r>
                  <a:rPr lang="en-US" sz="2400" dirty="0" smtClean="0"/>
                  <a:t>Since the roots are equal and real. The solution is in the form: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	</a:t>
                </a:r>
                <a:r>
                  <a:rPr lang="en-US" sz="2400" b="1" dirty="0" smtClean="0"/>
                  <a:t>a</a:t>
                </a:r>
                <a:r>
                  <a:rPr lang="en-US" sz="2400" b="1" baseline="-25000" dirty="0" smtClean="0"/>
                  <a:t>n</a:t>
                </a:r>
                <a:r>
                  <a:rPr lang="en-US" sz="2400" b="1" dirty="0" smtClean="0"/>
                  <a:t>(h) </a:t>
                </a:r>
                <a:r>
                  <a:rPr lang="en-US" sz="2400" b="1" dirty="0"/>
                  <a:t>=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4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</m:t>
                    </m:r>
                    <m:r>
                      <a:rPr lang="en-US" sz="2400" b="1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4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</m:t>
                    </m:r>
                    <m:r>
                      <a:rPr lang="en-US" sz="2400" b="1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sz="2400" b="1" i="0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b="1" baseline="30000" dirty="0" smtClean="0"/>
              </a:p>
              <a:p>
                <a:r>
                  <a:rPr lang="en-US" sz="2400" b="1" baseline="30000" dirty="0"/>
                  <a:t>	</a:t>
                </a:r>
                <a:r>
                  <a:rPr lang="en-US" sz="2400" b="1" baseline="30000" dirty="0" smtClean="0"/>
                  <a:t>		</a:t>
                </a:r>
                <a:r>
                  <a:rPr lang="en-US" sz="2400" b="1" dirty="0"/>
                  <a:t> </a:t>
                </a:r>
                <a:r>
                  <a:rPr lang="en-US" sz="2400" b="1" dirty="0" smtClean="0"/>
                  <a:t>a</a:t>
                </a:r>
                <a:r>
                  <a:rPr lang="en-US" sz="2400" b="1" baseline="-25000" dirty="0" smtClean="0"/>
                  <a:t>n</a:t>
                </a:r>
                <a:r>
                  <a:rPr lang="en-US" sz="2400" b="1" dirty="0" smtClean="0"/>
                  <a:t>(h)=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4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2400" b="1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4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2400" b="1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sz="2400" b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baseline="30000" dirty="0" smtClean="0"/>
                  <a:t>	 </a:t>
                </a:r>
                <a:r>
                  <a:rPr lang="en-US" sz="2400" b="1" dirty="0" smtClean="0"/>
                  <a:t>------------------(ii)</a:t>
                </a:r>
              </a:p>
              <a:p>
                <a:endParaRPr lang="en-US" sz="2400" b="1" baseline="30000" dirty="0"/>
              </a:p>
              <a:p>
                <a:r>
                  <a:rPr lang="en-US" sz="2400" dirty="0" smtClean="0"/>
                  <a:t>The non-homogeneous part is: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	a</a:t>
                </a:r>
                <a:r>
                  <a:rPr lang="en-US" sz="2400" baseline="-25000" dirty="0" smtClean="0"/>
                  <a:t>n</a:t>
                </a:r>
                <a:r>
                  <a:rPr lang="en-US" sz="2400" dirty="0" smtClean="0"/>
                  <a:t>= 7(1)</a:t>
                </a:r>
                <a:r>
                  <a:rPr lang="en-US" sz="2400" baseline="30000" dirty="0" smtClean="0"/>
                  <a:t>n </a:t>
                </a:r>
                <a:r>
                  <a:rPr lang="en-US" sz="2400" dirty="0" smtClean="0"/>
                  <a:t>[ Here 1 is the characteristic root with multiplicity 2]</a:t>
                </a:r>
                <a:endParaRPr lang="en-US" sz="2400" baseline="30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198" y="177554"/>
                <a:ext cx="10626571" cy="6186309"/>
              </a:xfrm>
              <a:prstGeom prst="rect">
                <a:avLst/>
              </a:prstGeom>
              <a:blipFill>
                <a:blip r:embed="rId2"/>
                <a:stretch>
                  <a:fillRect l="-861" t="-493" b="-1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0060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74198" y="177554"/>
                <a:ext cx="10626571" cy="5621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So, the solution is of the form: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a</a:t>
                </a:r>
                <a:r>
                  <a:rPr lang="en-US" sz="2400" baseline="-25000" dirty="0" smtClean="0"/>
                  <a:t>n</a:t>
                </a:r>
                <a:r>
                  <a:rPr lang="en-US" sz="2400" dirty="0" smtClean="0"/>
                  <a:t>= A</a:t>
                </a:r>
                <a:r>
                  <a:rPr lang="en-US" sz="2400" baseline="-25000" dirty="0" smtClean="0"/>
                  <a:t>0 </a:t>
                </a:r>
                <a:r>
                  <a:rPr lang="en-US" sz="2400" dirty="0" smtClean="0"/>
                  <a:t>n</a:t>
                </a:r>
                <a:r>
                  <a:rPr lang="en-US" sz="2400" baseline="30000" dirty="0" smtClean="0"/>
                  <a:t>2</a:t>
                </a:r>
                <a:endParaRPr lang="en-US" sz="2400" dirty="0" smtClean="0"/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Putting value of a</a:t>
                </a:r>
                <a:r>
                  <a:rPr lang="en-US" sz="2400" baseline="-25000" dirty="0" smtClean="0"/>
                  <a:t>n </a:t>
                </a:r>
                <a:r>
                  <a:rPr lang="en-US" sz="2400" dirty="0" smtClean="0"/>
                  <a:t>in equation (i) we get,</a:t>
                </a:r>
              </a:p>
              <a:p>
                <a:r>
                  <a:rPr lang="en-US" sz="2400" dirty="0"/>
                  <a:t>	 A</a:t>
                </a:r>
                <a:r>
                  <a:rPr lang="en-US" sz="2400" baseline="-25000" dirty="0"/>
                  <a:t>0 </a:t>
                </a:r>
                <a:r>
                  <a:rPr lang="en-US" sz="2400" dirty="0"/>
                  <a:t>n</a:t>
                </a:r>
                <a:r>
                  <a:rPr lang="en-US" sz="2400" baseline="30000" dirty="0"/>
                  <a:t>2 </a:t>
                </a:r>
                <a:r>
                  <a:rPr lang="en-US" sz="2400" dirty="0" smtClean="0"/>
                  <a:t>- 2A</a:t>
                </a:r>
                <a:r>
                  <a:rPr lang="en-US" sz="2400" baseline="-25000" dirty="0" smtClean="0"/>
                  <a:t>0</a:t>
                </a:r>
                <a:r>
                  <a:rPr lang="en-US" sz="2400" dirty="0" smtClean="0"/>
                  <a:t>(</a:t>
                </a:r>
                <a:r>
                  <a:rPr lang="en-US" sz="2400" baseline="-25000" dirty="0" smtClean="0"/>
                  <a:t> </a:t>
                </a:r>
                <a:r>
                  <a:rPr lang="en-US" sz="2400" dirty="0" smtClean="0"/>
                  <a:t>n-1)</a:t>
                </a:r>
                <a:r>
                  <a:rPr lang="en-US" sz="2400" baseline="30000" dirty="0" smtClean="0"/>
                  <a:t>2 </a:t>
                </a:r>
                <a:r>
                  <a:rPr lang="en-US" sz="2400" dirty="0"/>
                  <a:t>	+ A</a:t>
                </a:r>
                <a:r>
                  <a:rPr lang="en-US" sz="2400" baseline="-25000" dirty="0"/>
                  <a:t>0 </a:t>
                </a:r>
                <a:r>
                  <a:rPr lang="en-US" sz="2400" dirty="0" smtClean="0"/>
                  <a:t>(n-2)</a:t>
                </a:r>
                <a:r>
                  <a:rPr lang="en-US" sz="2400" baseline="30000" dirty="0" smtClean="0"/>
                  <a:t>2 </a:t>
                </a:r>
                <a:r>
                  <a:rPr lang="en-US" sz="2400" dirty="0" smtClean="0"/>
                  <a:t>= 7</a:t>
                </a:r>
              </a:p>
              <a:p>
                <a:r>
                  <a:rPr lang="en-US" sz="2400" dirty="0"/>
                  <a:t>	 </a:t>
                </a:r>
                <a:r>
                  <a:rPr lang="en-US" sz="2400" dirty="0" smtClean="0"/>
                  <a:t>A</a:t>
                </a:r>
                <a:r>
                  <a:rPr lang="en-US" sz="2400" baseline="-25000" dirty="0" smtClean="0"/>
                  <a:t>0 </a:t>
                </a:r>
                <a:r>
                  <a:rPr lang="en-US" sz="24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𝟕</m:t>
                        </m:r>
                      </m:num>
                      <m:den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n-US" sz="2400" b="1" dirty="0" smtClean="0">
                  <a:ea typeface="Cambria Math" panose="02040503050406030204" pitchFamily="18" charset="0"/>
                </a:endParaRPr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Hence the particular solution is: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</a:t>
                </a:r>
                <a:r>
                  <a:rPr lang="en-US" sz="2400" b="1" dirty="0"/>
                  <a:t> </a:t>
                </a:r>
                <a:r>
                  <a:rPr lang="en-US" sz="2400" b="1" dirty="0" smtClean="0"/>
                  <a:t>a</a:t>
                </a:r>
                <a:r>
                  <a:rPr lang="en-US" sz="2400" b="1" baseline="-25000" dirty="0" smtClean="0"/>
                  <a:t>n</a:t>
                </a:r>
                <a:r>
                  <a:rPr lang="en-US" sz="2400" b="1" dirty="0" smtClean="0"/>
                  <a:t>(p)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𝟕</m:t>
                        </m:r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400" dirty="0" smtClean="0"/>
                  <a:t>n</a:t>
                </a:r>
                <a:r>
                  <a:rPr lang="en-US" sz="2400" baseline="30000" dirty="0" smtClean="0"/>
                  <a:t>2</a:t>
                </a:r>
              </a:p>
              <a:p>
                <a:endParaRPr lang="en-US" sz="2400" baseline="30000" dirty="0" smtClean="0"/>
              </a:p>
              <a:p>
                <a:r>
                  <a:rPr lang="en-US" sz="2400" dirty="0" smtClean="0"/>
                  <a:t>Total solution is: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	</a:t>
                </a:r>
                <a:r>
                  <a:rPr lang="en-US" sz="2400" b="1" dirty="0"/>
                  <a:t> </a:t>
                </a:r>
                <a:r>
                  <a:rPr lang="en-US" sz="2400" b="1" dirty="0" smtClean="0"/>
                  <a:t>a</a:t>
                </a:r>
                <a:r>
                  <a:rPr lang="en-US" sz="2400" b="1" baseline="-25000" dirty="0" smtClean="0"/>
                  <a:t>n</a:t>
                </a:r>
                <a:r>
                  <a:rPr lang="en-US" sz="2400" b="1" dirty="0" smtClean="0"/>
                  <a:t>= a</a:t>
                </a:r>
                <a:r>
                  <a:rPr lang="en-US" sz="2400" b="1" baseline="-25000" dirty="0" smtClean="0"/>
                  <a:t>n</a:t>
                </a:r>
                <a:r>
                  <a:rPr lang="en-US" sz="2400" b="1" dirty="0" smtClean="0"/>
                  <a:t>(h) + a</a:t>
                </a:r>
                <a:r>
                  <a:rPr lang="en-US" sz="2400" b="1" baseline="-25000" dirty="0" smtClean="0"/>
                  <a:t>n</a:t>
                </a:r>
                <a:r>
                  <a:rPr lang="en-US" sz="2400" b="1" dirty="0" smtClean="0"/>
                  <a:t>(p)</a:t>
                </a:r>
              </a:p>
              <a:p>
                <a:r>
                  <a:rPr lang="en-US" sz="2400" b="1" dirty="0"/>
                  <a:t>	</a:t>
                </a:r>
                <a:endParaRPr lang="en-US" sz="2400" dirty="0" smtClean="0"/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	</a:t>
                </a:r>
                <a:r>
                  <a:rPr lang="en-US" sz="2400" b="1" dirty="0"/>
                  <a:t> a</a:t>
                </a:r>
                <a:r>
                  <a:rPr lang="en-US" sz="2400" b="1" baseline="-25000" dirty="0"/>
                  <a:t>n</a:t>
                </a:r>
                <a:r>
                  <a:rPr lang="en-US" sz="2400" b="1" dirty="0"/>
                  <a:t>(h)=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4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4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b="1" dirty="0" smtClean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𝟕</m:t>
                        </m:r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400" dirty="0" smtClean="0"/>
                  <a:t>n</a:t>
                </a:r>
                <a:r>
                  <a:rPr lang="en-US" sz="2400" baseline="30000" dirty="0" smtClean="0"/>
                  <a:t>2</a:t>
                </a:r>
                <a:r>
                  <a:rPr lang="en-US" sz="2400" b="1" dirty="0"/>
                  <a:t>	</a:t>
                </a:r>
                <a:r>
                  <a:rPr lang="en-US" sz="2400" b="1" dirty="0" smtClean="0"/>
                  <a:t>	 	</a:t>
                </a:r>
                <a:r>
                  <a:rPr lang="en-US" sz="2400" dirty="0" smtClean="0"/>
                  <a:t>is the required equation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198" y="177554"/>
                <a:ext cx="10626571" cy="5621732"/>
              </a:xfrm>
              <a:prstGeom prst="rect">
                <a:avLst/>
              </a:prstGeom>
              <a:blipFill>
                <a:blip r:embed="rId2"/>
                <a:stretch>
                  <a:fillRect l="-861" t="-868" b="-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2476502" y="5155828"/>
            <a:ext cx="3346328" cy="6211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902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977" y="154957"/>
            <a:ext cx="11040366" cy="586915"/>
          </a:xfrm>
        </p:spPr>
        <p:txBody>
          <a:bodyPr>
            <a:noAutofit/>
          </a:bodyPr>
          <a:lstStyle/>
          <a:p>
            <a:r>
              <a:rPr lang="en-US" sz="3200" b="1" u="sng" dirty="0" smtClean="0">
                <a:solidFill>
                  <a:srgbClr val="FFC000"/>
                </a:solidFill>
              </a:rPr>
              <a:t>Method to find Particular solution:</a:t>
            </a:r>
            <a:endParaRPr lang="en-US" sz="3200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22156" y="741872"/>
                <a:ext cx="10734563" cy="4770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400" dirty="0" smtClean="0"/>
              </a:p>
              <a:p>
                <a:r>
                  <a:rPr lang="en-US" sz="2400" dirty="0" smtClean="0"/>
                  <a:t>4. When </a:t>
                </a:r>
                <a:r>
                  <a:rPr lang="en-US" sz="2400" b="1" dirty="0" smtClean="0"/>
                  <a:t>f(n</a:t>
                </a:r>
                <a:r>
                  <a:rPr lang="en-US" sz="2400" b="1" dirty="0"/>
                  <a:t>) = b</a:t>
                </a:r>
                <a:r>
                  <a:rPr lang="en-US" sz="2400" b="1" baseline="30000" dirty="0"/>
                  <a:t>n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sz="2400" dirty="0" smtClean="0"/>
                  <a:t>where </a:t>
                </a:r>
                <a:r>
                  <a:rPr lang="en-US" sz="2400" b="1" dirty="0" smtClean="0"/>
                  <a:t>b</a:t>
                </a:r>
                <a:r>
                  <a:rPr lang="en-US" sz="2400" dirty="0" smtClean="0"/>
                  <a:t> is constant and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sz="2400" dirty="0" smtClean="0"/>
                  <a:t> is polynomial in n of degree k.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err="1" smtClean="0"/>
                  <a:t>i</a:t>
                </a:r>
                <a:r>
                  <a:rPr lang="en-US" sz="2400" dirty="0" smtClean="0"/>
                  <a:t>) If </a:t>
                </a:r>
                <a:r>
                  <a:rPr lang="en-US" sz="2400" b="1" dirty="0" smtClean="0"/>
                  <a:t>b</a:t>
                </a:r>
                <a:r>
                  <a:rPr lang="en-US" sz="2400" dirty="0" smtClean="0"/>
                  <a:t> is not the root of CE. Then the particular solution is,</a:t>
                </a:r>
              </a:p>
              <a:p>
                <a:endParaRPr lang="en-US" sz="2400" dirty="0" smtClean="0"/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 </a:t>
                </a:r>
                <a:r>
                  <a:rPr lang="en-US" sz="3200" b="1" dirty="0" smtClean="0">
                    <a:solidFill>
                      <a:srgbClr val="FF0000"/>
                    </a:solidFill>
                  </a:rPr>
                  <a:t>a</a:t>
                </a:r>
                <a:r>
                  <a:rPr lang="en-US" sz="3200" b="1" baseline="-25000" dirty="0" smtClean="0">
                    <a:solidFill>
                      <a:srgbClr val="FF0000"/>
                    </a:solidFill>
                  </a:rPr>
                  <a:t>n</a:t>
                </a:r>
                <a:r>
                  <a:rPr lang="en-US" sz="3200" b="1" dirty="0" smtClean="0">
                    <a:solidFill>
                      <a:srgbClr val="FF0000"/>
                    </a:solidFill>
                  </a:rPr>
                  <a:t>(p) = b</a:t>
                </a:r>
                <a:r>
                  <a:rPr lang="en-US" sz="3200" b="1" baseline="30000" dirty="0" smtClean="0">
                    <a:solidFill>
                      <a:srgbClr val="FF0000"/>
                    </a:solidFill>
                  </a:rPr>
                  <a:t>n</a:t>
                </a:r>
                <a:r>
                  <a:rPr lang="en-US" sz="3200" b="1" dirty="0" smtClean="0">
                    <a:solidFill>
                      <a:srgbClr val="FF0000"/>
                    </a:solidFill>
                  </a:rPr>
                  <a:t>[A</a:t>
                </a:r>
                <a:r>
                  <a:rPr lang="en-US" sz="3200" b="1" baseline="-25000" dirty="0" smtClean="0">
                    <a:solidFill>
                      <a:srgbClr val="FF0000"/>
                    </a:solidFill>
                  </a:rPr>
                  <a:t>0</a:t>
                </a:r>
                <a:r>
                  <a:rPr lang="en-US" sz="3200" b="1" dirty="0" smtClean="0">
                    <a:solidFill>
                      <a:srgbClr val="FF0000"/>
                    </a:solidFill>
                  </a:rPr>
                  <a:t> + A</a:t>
                </a:r>
                <a:r>
                  <a:rPr lang="en-US" sz="3200" b="1" baseline="-25000" dirty="0" smtClean="0">
                    <a:solidFill>
                      <a:srgbClr val="FF0000"/>
                    </a:solidFill>
                  </a:rPr>
                  <a:t>1</a:t>
                </a:r>
                <a:r>
                  <a:rPr lang="en-US" sz="3200" b="1" dirty="0" smtClean="0">
                    <a:solidFill>
                      <a:srgbClr val="FF0000"/>
                    </a:solidFill>
                  </a:rPr>
                  <a:t>n + A</a:t>
                </a:r>
                <a:r>
                  <a:rPr lang="en-US" sz="3200" b="1" baseline="-25000" dirty="0" smtClean="0">
                    <a:solidFill>
                      <a:srgbClr val="FF0000"/>
                    </a:solidFill>
                  </a:rPr>
                  <a:t>2</a:t>
                </a:r>
                <a:r>
                  <a:rPr lang="en-US" sz="3200" b="1" dirty="0" smtClean="0">
                    <a:solidFill>
                      <a:srgbClr val="FF0000"/>
                    </a:solidFill>
                  </a:rPr>
                  <a:t>n</a:t>
                </a:r>
                <a:r>
                  <a:rPr lang="en-US" sz="3200" b="1" baseline="30000" dirty="0" smtClean="0">
                    <a:solidFill>
                      <a:srgbClr val="FF0000"/>
                    </a:solidFill>
                  </a:rPr>
                  <a:t>2 </a:t>
                </a:r>
                <a:r>
                  <a:rPr lang="en-US" sz="3200" b="1" dirty="0" smtClean="0">
                    <a:solidFill>
                      <a:srgbClr val="FF0000"/>
                    </a:solidFill>
                  </a:rPr>
                  <a:t>+ A</a:t>
                </a:r>
                <a:r>
                  <a:rPr lang="en-US" sz="3200" b="1" baseline="-25000" dirty="0" smtClean="0">
                    <a:solidFill>
                      <a:srgbClr val="FF0000"/>
                    </a:solidFill>
                  </a:rPr>
                  <a:t>3</a:t>
                </a:r>
                <a:r>
                  <a:rPr lang="en-US" sz="3200" b="1" dirty="0" smtClean="0">
                    <a:solidFill>
                      <a:srgbClr val="FF0000"/>
                    </a:solidFill>
                  </a:rPr>
                  <a:t>n</a:t>
                </a:r>
                <a:r>
                  <a:rPr lang="en-US" sz="3200" b="1" baseline="30000" dirty="0" smtClean="0">
                    <a:solidFill>
                      <a:srgbClr val="FF0000"/>
                    </a:solidFill>
                  </a:rPr>
                  <a:t>3 </a:t>
                </a:r>
                <a:r>
                  <a:rPr lang="en-US" sz="3200" b="1" dirty="0" smtClean="0">
                    <a:solidFill>
                      <a:srgbClr val="FF0000"/>
                    </a:solidFill>
                  </a:rPr>
                  <a:t>+ …….+ A</a:t>
                </a:r>
                <a:r>
                  <a:rPr lang="en-US" sz="3200" b="1" baseline="-25000" dirty="0" smtClean="0">
                    <a:solidFill>
                      <a:srgbClr val="FF0000"/>
                    </a:solidFill>
                  </a:rPr>
                  <a:t>t-1</a:t>
                </a:r>
                <a:r>
                  <a:rPr lang="en-US" sz="3200" b="1" dirty="0" smtClean="0">
                    <a:solidFill>
                      <a:srgbClr val="FF0000"/>
                    </a:solidFill>
                  </a:rPr>
                  <a:t>n</a:t>
                </a:r>
                <a:r>
                  <a:rPr lang="en-US" sz="3200" b="1" baseline="30000" dirty="0" smtClean="0">
                    <a:solidFill>
                      <a:srgbClr val="FF0000"/>
                    </a:solidFill>
                  </a:rPr>
                  <a:t>t</a:t>
                </a:r>
                <a:r>
                  <a:rPr lang="en-US" sz="3200" b="1" dirty="0" smtClean="0">
                    <a:solidFill>
                      <a:srgbClr val="FF0000"/>
                    </a:solidFill>
                  </a:rPr>
                  <a:t>]</a:t>
                </a:r>
              </a:p>
              <a:p>
                <a:endParaRPr lang="en-US" sz="2400" dirty="0"/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    ii) If </a:t>
                </a:r>
                <a:r>
                  <a:rPr lang="en-US" sz="2400" b="1" dirty="0" smtClean="0"/>
                  <a:t>b</a:t>
                </a:r>
                <a:r>
                  <a:rPr lang="en-US" sz="2400" dirty="0" smtClean="0"/>
                  <a:t> is the root of CE with multiplicity </a:t>
                </a:r>
                <a:r>
                  <a:rPr lang="en-US" sz="2400" b="1" dirty="0" smtClean="0"/>
                  <a:t>m</a:t>
                </a:r>
                <a:r>
                  <a:rPr lang="en-US" sz="2400" dirty="0" smtClean="0"/>
                  <a:t>. Then the particular solution is,</a:t>
                </a:r>
              </a:p>
              <a:p>
                <a:endParaRPr lang="en-US" sz="2400" dirty="0" smtClean="0"/>
              </a:p>
              <a:p>
                <a:r>
                  <a:rPr lang="en-US" sz="2400" dirty="0"/>
                  <a:t> </a:t>
                </a:r>
                <a:r>
                  <a:rPr lang="en-US" sz="2400" dirty="0" smtClean="0"/>
                  <a:t>  </a:t>
                </a:r>
                <a:r>
                  <a:rPr lang="en-US" sz="3200" b="1" dirty="0" smtClean="0">
                    <a:solidFill>
                      <a:srgbClr val="FF0000"/>
                    </a:solidFill>
                  </a:rPr>
                  <a:t>a</a:t>
                </a:r>
                <a:r>
                  <a:rPr lang="en-US" sz="3200" b="1" baseline="-25000" dirty="0" smtClean="0">
                    <a:solidFill>
                      <a:srgbClr val="FF0000"/>
                    </a:solidFill>
                  </a:rPr>
                  <a:t>n</a:t>
                </a:r>
                <a:r>
                  <a:rPr lang="en-US" sz="3200" b="1" dirty="0" smtClean="0">
                    <a:solidFill>
                      <a:srgbClr val="FF0000"/>
                    </a:solidFill>
                  </a:rPr>
                  <a:t>(p</a:t>
                </a:r>
                <a:r>
                  <a:rPr lang="en-US" sz="3200" b="1" dirty="0">
                    <a:solidFill>
                      <a:srgbClr val="FF0000"/>
                    </a:solidFill>
                  </a:rPr>
                  <a:t>) = </a:t>
                </a:r>
                <a:r>
                  <a:rPr lang="en-US" sz="3200" b="1" dirty="0" smtClean="0">
                    <a:solidFill>
                      <a:srgbClr val="FF0000"/>
                    </a:solidFill>
                  </a:rPr>
                  <a:t>n</a:t>
                </a:r>
                <a:r>
                  <a:rPr lang="en-US" sz="3200" b="1" baseline="30000" dirty="0" smtClean="0">
                    <a:solidFill>
                      <a:srgbClr val="FF0000"/>
                    </a:solidFill>
                  </a:rPr>
                  <a:t>m</a:t>
                </a:r>
                <a:r>
                  <a:rPr lang="en-US" sz="3200" b="1" dirty="0" smtClean="0">
                    <a:solidFill>
                      <a:srgbClr val="FF0000"/>
                    </a:solidFill>
                  </a:rPr>
                  <a:t>b</a:t>
                </a:r>
                <a:r>
                  <a:rPr lang="en-US" sz="3200" b="1" baseline="30000" dirty="0" smtClean="0">
                    <a:solidFill>
                      <a:srgbClr val="FF0000"/>
                    </a:solidFill>
                  </a:rPr>
                  <a:t>n</a:t>
                </a:r>
                <a:r>
                  <a:rPr lang="en-US" sz="3200" b="1" dirty="0">
                    <a:solidFill>
                      <a:srgbClr val="FF0000"/>
                    </a:solidFill>
                  </a:rPr>
                  <a:t>[A</a:t>
                </a:r>
                <a:r>
                  <a:rPr lang="en-US" sz="3200" b="1" baseline="-25000" dirty="0">
                    <a:solidFill>
                      <a:srgbClr val="FF0000"/>
                    </a:solidFill>
                  </a:rPr>
                  <a:t>0</a:t>
                </a:r>
                <a:r>
                  <a:rPr lang="en-US" sz="3200" b="1" dirty="0">
                    <a:solidFill>
                      <a:srgbClr val="FF0000"/>
                    </a:solidFill>
                  </a:rPr>
                  <a:t> + A</a:t>
                </a:r>
                <a:r>
                  <a:rPr lang="en-US" sz="3200" b="1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en-US" sz="3200" b="1" dirty="0">
                    <a:solidFill>
                      <a:srgbClr val="FF0000"/>
                    </a:solidFill>
                  </a:rPr>
                  <a:t>n + A</a:t>
                </a:r>
                <a:r>
                  <a:rPr lang="en-US" sz="3200" b="1" baseline="-25000" dirty="0">
                    <a:solidFill>
                      <a:srgbClr val="FF0000"/>
                    </a:solidFill>
                  </a:rPr>
                  <a:t>2</a:t>
                </a:r>
                <a:r>
                  <a:rPr lang="en-US" sz="3200" b="1" dirty="0">
                    <a:solidFill>
                      <a:srgbClr val="FF0000"/>
                    </a:solidFill>
                  </a:rPr>
                  <a:t>n</a:t>
                </a:r>
                <a:r>
                  <a:rPr lang="en-US" sz="3200" b="1" baseline="30000" dirty="0">
                    <a:solidFill>
                      <a:srgbClr val="FF0000"/>
                    </a:solidFill>
                  </a:rPr>
                  <a:t>2 </a:t>
                </a:r>
                <a:r>
                  <a:rPr lang="en-US" sz="3200" b="1" dirty="0">
                    <a:solidFill>
                      <a:srgbClr val="FF0000"/>
                    </a:solidFill>
                  </a:rPr>
                  <a:t>+ A</a:t>
                </a:r>
                <a:r>
                  <a:rPr lang="en-US" sz="3200" b="1" baseline="-25000" dirty="0">
                    <a:solidFill>
                      <a:srgbClr val="FF0000"/>
                    </a:solidFill>
                  </a:rPr>
                  <a:t>3</a:t>
                </a:r>
                <a:r>
                  <a:rPr lang="en-US" sz="3200" b="1" dirty="0">
                    <a:solidFill>
                      <a:srgbClr val="FF0000"/>
                    </a:solidFill>
                  </a:rPr>
                  <a:t>n</a:t>
                </a:r>
                <a:r>
                  <a:rPr lang="en-US" sz="3200" b="1" baseline="30000" dirty="0">
                    <a:solidFill>
                      <a:srgbClr val="FF0000"/>
                    </a:solidFill>
                  </a:rPr>
                  <a:t>3 </a:t>
                </a:r>
                <a:r>
                  <a:rPr lang="en-US" sz="3200" b="1" dirty="0">
                    <a:solidFill>
                      <a:srgbClr val="FF0000"/>
                    </a:solidFill>
                  </a:rPr>
                  <a:t>+ …….+ </a:t>
                </a:r>
                <a:r>
                  <a:rPr lang="en-US" sz="3200" b="1" dirty="0" smtClean="0">
                    <a:solidFill>
                      <a:srgbClr val="FF0000"/>
                    </a:solidFill>
                  </a:rPr>
                  <a:t>A</a:t>
                </a:r>
                <a:r>
                  <a:rPr lang="en-US" sz="3200" b="1" baseline="-25000" dirty="0" smtClean="0">
                    <a:solidFill>
                      <a:srgbClr val="FF0000"/>
                    </a:solidFill>
                  </a:rPr>
                  <a:t>t-1</a:t>
                </a:r>
                <a:r>
                  <a:rPr lang="en-US" sz="3200" b="1" dirty="0" smtClean="0">
                    <a:solidFill>
                      <a:srgbClr val="FF0000"/>
                    </a:solidFill>
                  </a:rPr>
                  <a:t>n</a:t>
                </a:r>
                <a:r>
                  <a:rPr lang="en-US" sz="3200" b="1" baseline="30000" dirty="0" smtClean="0">
                    <a:solidFill>
                      <a:srgbClr val="FF0000"/>
                    </a:solidFill>
                  </a:rPr>
                  <a:t>t</a:t>
                </a:r>
                <a:r>
                  <a:rPr lang="en-US" sz="3200" b="1" dirty="0" smtClean="0">
                    <a:solidFill>
                      <a:srgbClr val="FF0000"/>
                    </a:solidFill>
                  </a:rPr>
                  <a:t>]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		</a:t>
                </a:r>
                <a:endParaRPr lang="en-US" sz="2400" b="1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156" y="741872"/>
                <a:ext cx="10734563" cy="4770537"/>
              </a:xfrm>
              <a:prstGeom prst="rect">
                <a:avLst/>
              </a:prstGeom>
              <a:blipFill>
                <a:blip r:embed="rId2"/>
                <a:stretch>
                  <a:fillRect l="-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122156" y="2216990"/>
            <a:ext cx="9911029" cy="6901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22156" y="4166874"/>
            <a:ext cx="9911029" cy="6901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9040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74198" y="177554"/>
                <a:ext cx="10626571" cy="6555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9</a:t>
                </a:r>
                <a:r>
                  <a:rPr lang="en-US" sz="2000" b="1" dirty="0" smtClean="0"/>
                  <a:t>.What is the solution of the recurrence  relation : a</a:t>
                </a:r>
                <a:r>
                  <a:rPr lang="en-US" sz="2000" b="1" baseline="-25000" dirty="0" smtClean="0"/>
                  <a:t>n</a:t>
                </a:r>
                <a:r>
                  <a:rPr lang="en-US" sz="2000" b="1" dirty="0" smtClean="0"/>
                  <a:t> + a</a:t>
                </a:r>
                <a:r>
                  <a:rPr lang="en-US" sz="2000" b="1" baseline="-25000" dirty="0" smtClean="0"/>
                  <a:t>n-1 </a:t>
                </a:r>
                <a:r>
                  <a:rPr lang="en-US" sz="2000" b="1" dirty="0" smtClean="0"/>
                  <a:t>= 3n2</a:t>
                </a:r>
                <a:r>
                  <a:rPr lang="en-US" sz="2000" b="1" baseline="30000" dirty="0" smtClean="0"/>
                  <a:t>n </a:t>
                </a:r>
                <a:r>
                  <a:rPr lang="en-US" sz="2000" b="1" dirty="0" smtClean="0"/>
                  <a:t>.</a:t>
                </a:r>
              </a:p>
              <a:p>
                <a:r>
                  <a:rPr lang="en-US" sz="2400" dirty="0" smtClean="0"/>
                  <a:t>Solution:</a:t>
                </a:r>
              </a:p>
              <a:p>
                <a:r>
                  <a:rPr lang="en-US" sz="2400" dirty="0" smtClean="0"/>
                  <a:t>Given recurrence relation: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	</a:t>
                </a:r>
                <a:r>
                  <a:rPr lang="en-US" sz="2400" b="1" dirty="0"/>
                  <a:t> a</a:t>
                </a:r>
                <a:r>
                  <a:rPr lang="en-US" sz="2400" b="1" baseline="-25000" dirty="0"/>
                  <a:t>n</a:t>
                </a:r>
                <a:r>
                  <a:rPr lang="en-US" sz="2400" b="1" dirty="0"/>
                  <a:t> </a:t>
                </a:r>
                <a:r>
                  <a:rPr lang="en-US" sz="2400" b="1" dirty="0" smtClean="0"/>
                  <a:t>+ </a:t>
                </a:r>
                <a:r>
                  <a:rPr lang="en-US" sz="2400" b="1" dirty="0"/>
                  <a:t>a</a:t>
                </a:r>
                <a:r>
                  <a:rPr lang="en-US" sz="2400" b="1" baseline="-25000" dirty="0"/>
                  <a:t>n-1 </a:t>
                </a:r>
                <a:r>
                  <a:rPr lang="en-US" sz="2400" b="1" dirty="0"/>
                  <a:t>= </a:t>
                </a:r>
                <a:r>
                  <a:rPr lang="en-US" sz="2400" b="1" dirty="0" smtClean="0"/>
                  <a:t>3n2</a:t>
                </a:r>
                <a:r>
                  <a:rPr lang="en-US" sz="2400" b="1" baseline="30000" dirty="0" smtClean="0"/>
                  <a:t>n</a:t>
                </a:r>
                <a:r>
                  <a:rPr lang="en-US" sz="2400" b="1" dirty="0" smtClean="0"/>
                  <a:t> </a:t>
                </a:r>
                <a:r>
                  <a:rPr lang="en-US" sz="2400" b="1" dirty="0"/>
                  <a:t>----------------(</a:t>
                </a:r>
                <a:r>
                  <a:rPr lang="en-US" sz="2400" b="1" dirty="0" err="1" smtClean="0"/>
                  <a:t>i</a:t>
                </a:r>
                <a:r>
                  <a:rPr lang="en-US" sz="2400" b="1" dirty="0" smtClean="0"/>
                  <a:t>)</a:t>
                </a:r>
              </a:p>
              <a:p>
                <a:endParaRPr lang="en-US" sz="2400" b="1" dirty="0" smtClean="0"/>
              </a:p>
              <a:p>
                <a:r>
                  <a:rPr lang="en-US" sz="2400" dirty="0" smtClean="0"/>
                  <a:t>The associated homogeneous part is,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	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a</a:t>
                </a:r>
                <a:r>
                  <a:rPr lang="en-US" sz="2400" baseline="-25000" dirty="0" smtClean="0"/>
                  <a:t>n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+</a:t>
                </a:r>
                <a:r>
                  <a:rPr lang="en-US" sz="2400" dirty="0" smtClean="0"/>
                  <a:t> a</a:t>
                </a:r>
                <a:r>
                  <a:rPr lang="en-US" sz="2400" baseline="-25000" dirty="0" smtClean="0"/>
                  <a:t>n-1</a:t>
                </a:r>
                <a:r>
                  <a:rPr lang="en-US" sz="2400" dirty="0" smtClean="0"/>
                  <a:t> = 0</a:t>
                </a:r>
              </a:p>
              <a:p>
                <a:r>
                  <a:rPr lang="en-US" sz="2400" dirty="0" smtClean="0"/>
                  <a:t>The characteristics equation are,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	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r</a:t>
                </a:r>
                <a:r>
                  <a:rPr lang="en-US" sz="2400" baseline="30000" dirty="0" smtClean="0"/>
                  <a:t>  </a:t>
                </a:r>
                <a:r>
                  <a:rPr lang="en-US" sz="2400" dirty="0" smtClean="0"/>
                  <a:t>+ 1 = 0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             r</a:t>
                </a:r>
                <a:r>
                  <a:rPr lang="en-US" sz="2400" baseline="-25000" dirty="0" smtClean="0"/>
                  <a:t> </a:t>
                </a:r>
                <a:r>
                  <a:rPr lang="en-US" sz="2400" dirty="0" smtClean="0"/>
                  <a:t>= -1</a:t>
                </a:r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Since the root is real. The solution is in the form: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	</a:t>
                </a:r>
                <a:r>
                  <a:rPr lang="en-US" sz="2400" b="1" dirty="0" smtClean="0"/>
                  <a:t>a</a:t>
                </a:r>
                <a:r>
                  <a:rPr lang="en-US" sz="2400" b="1" baseline="-25000" dirty="0" smtClean="0"/>
                  <a:t>n</a:t>
                </a:r>
                <a:r>
                  <a:rPr lang="en-US" sz="2400" b="1" dirty="0" smtClean="0"/>
                  <a:t>(h) </a:t>
                </a:r>
                <a:r>
                  <a:rPr lang="en-US" sz="2400" b="1" dirty="0"/>
                  <a:t>=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4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</m:t>
                    </m:r>
                    <m:r>
                      <a:rPr lang="en-US" sz="2400" b="1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</m:oMath>
                </a14:m>
                <a:endParaRPr lang="en-US" sz="2400" b="1" baseline="30000" dirty="0" smtClean="0"/>
              </a:p>
              <a:p>
                <a:r>
                  <a:rPr lang="en-US" sz="2400" b="1" baseline="30000" dirty="0"/>
                  <a:t>	</a:t>
                </a:r>
                <a:r>
                  <a:rPr lang="en-US" sz="2400" b="1" baseline="30000" dirty="0" smtClean="0"/>
                  <a:t>		</a:t>
                </a:r>
                <a:r>
                  <a:rPr lang="en-US" sz="2400" b="1" dirty="0"/>
                  <a:t> </a:t>
                </a:r>
                <a:r>
                  <a:rPr lang="en-US" sz="2400" b="1" dirty="0" smtClean="0"/>
                  <a:t>a</a:t>
                </a:r>
                <a:r>
                  <a:rPr lang="en-US" sz="2400" b="1" baseline="-25000" dirty="0" smtClean="0"/>
                  <a:t>n</a:t>
                </a:r>
                <a:r>
                  <a:rPr lang="en-US" sz="2400" b="1" dirty="0" smtClean="0"/>
                  <a:t>(h)=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4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(−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400" b="1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sz="2400" b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baseline="30000" dirty="0" smtClean="0"/>
                  <a:t>	 </a:t>
                </a:r>
                <a:r>
                  <a:rPr lang="en-US" sz="2400" b="1" dirty="0" smtClean="0"/>
                  <a:t>------------------(ii)</a:t>
                </a:r>
              </a:p>
              <a:p>
                <a:endParaRPr lang="en-US" sz="2400" b="1" baseline="30000" dirty="0"/>
              </a:p>
              <a:p>
                <a:r>
                  <a:rPr lang="en-US" sz="2400" dirty="0" smtClean="0"/>
                  <a:t>The non-homogeneous part is: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	a</a:t>
                </a:r>
                <a:r>
                  <a:rPr lang="en-US" sz="2400" baseline="-25000" dirty="0" smtClean="0"/>
                  <a:t>n</a:t>
                </a:r>
                <a:r>
                  <a:rPr lang="en-US" sz="2400" dirty="0" smtClean="0"/>
                  <a:t>= 3n2</a:t>
                </a:r>
                <a:r>
                  <a:rPr lang="en-US" sz="2400" baseline="30000" dirty="0" smtClean="0"/>
                  <a:t>n </a:t>
                </a:r>
                <a:r>
                  <a:rPr lang="en-US" sz="2400" dirty="0" smtClean="0"/>
                  <a:t>[ Here 2 is not the characteristic root and degree of polynomial is one]</a:t>
                </a:r>
                <a:endParaRPr lang="en-US" sz="2400" baseline="30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198" y="177554"/>
                <a:ext cx="10626571" cy="6555641"/>
              </a:xfrm>
              <a:prstGeom prst="rect">
                <a:avLst/>
              </a:prstGeom>
              <a:blipFill>
                <a:blip r:embed="rId2"/>
                <a:stretch>
                  <a:fillRect l="-861" t="-465" r="-918" b="-1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272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74198" y="177554"/>
                <a:ext cx="10626571" cy="6609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So, the solution is of the form: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a</a:t>
                </a:r>
                <a:r>
                  <a:rPr lang="en-US" sz="2400" baseline="-25000" dirty="0" smtClean="0"/>
                  <a:t>n</a:t>
                </a:r>
                <a:r>
                  <a:rPr lang="en-US" sz="2400" dirty="0" smtClean="0"/>
                  <a:t>= 2</a:t>
                </a:r>
                <a:r>
                  <a:rPr lang="en-US" sz="2400" baseline="30000" dirty="0" smtClean="0"/>
                  <a:t>n</a:t>
                </a:r>
                <a:r>
                  <a:rPr lang="en-US" sz="2400" dirty="0" smtClean="0"/>
                  <a:t>[A</a:t>
                </a:r>
                <a:r>
                  <a:rPr lang="en-US" sz="2400" baseline="-25000" dirty="0" smtClean="0"/>
                  <a:t>0</a:t>
                </a:r>
                <a:r>
                  <a:rPr lang="en-US" sz="2400" dirty="0" smtClean="0"/>
                  <a:t> + A</a:t>
                </a:r>
                <a:r>
                  <a:rPr lang="en-US" sz="2400" baseline="-25000" dirty="0" smtClean="0"/>
                  <a:t>1</a:t>
                </a:r>
                <a:r>
                  <a:rPr lang="en-US" sz="2400" dirty="0"/>
                  <a:t>n</a:t>
                </a:r>
                <a:r>
                  <a:rPr lang="en-US" sz="2400" dirty="0" smtClean="0"/>
                  <a:t>]</a:t>
                </a:r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Putting value of a</a:t>
                </a:r>
                <a:r>
                  <a:rPr lang="en-US" sz="2400" baseline="-25000" dirty="0" smtClean="0"/>
                  <a:t>n </a:t>
                </a:r>
                <a:r>
                  <a:rPr lang="en-US" sz="2400" dirty="0" smtClean="0"/>
                  <a:t>in equation (i) we get,</a:t>
                </a:r>
              </a:p>
              <a:p>
                <a:r>
                  <a:rPr lang="en-US" sz="2400" dirty="0"/>
                  <a:t>	 2</a:t>
                </a:r>
                <a:r>
                  <a:rPr lang="en-US" sz="2400" baseline="30000" dirty="0"/>
                  <a:t>n</a:t>
                </a:r>
                <a:r>
                  <a:rPr lang="en-US" sz="2400" dirty="0"/>
                  <a:t>[A</a:t>
                </a:r>
                <a:r>
                  <a:rPr lang="en-US" sz="2400" baseline="-25000" dirty="0"/>
                  <a:t>0</a:t>
                </a:r>
                <a:r>
                  <a:rPr lang="en-US" sz="2400" dirty="0"/>
                  <a:t> + A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n] </a:t>
                </a:r>
                <a:r>
                  <a:rPr lang="en-US" sz="2400" dirty="0" smtClean="0"/>
                  <a:t>+ 2</a:t>
                </a:r>
                <a:r>
                  <a:rPr lang="en-US" sz="2400" baseline="30000" dirty="0" smtClean="0"/>
                  <a:t>n-1</a:t>
                </a:r>
                <a:r>
                  <a:rPr lang="en-US" sz="2400" dirty="0" smtClean="0"/>
                  <a:t>[A</a:t>
                </a:r>
                <a:r>
                  <a:rPr lang="en-US" sz="2400" baseline="-25000" dirty="0" smtClean="0"/>
                  <a:t>0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+ </a:t>
                </a:r>
                <a:r>
                  <a:rPr lang="en-US" sz="2400" dirty="0" smtClean="0"/>
                  <a:t>A</a:t>
                </a:r>
                <a:r>
                  <a:rPr lang="en-US" sz="2400" baseline="-25000" dirty="0" smtClean="0"/>
                  <a:t>1</a:t>
                </a:r>
                <a:r>
                  <a:rPr lang="en-US" sz="2400" dirty="0" smtClean="0"/>
                  <a:t>(n-1)] </a:t>
                </a:r>
                <a:r>
                  <a:rPr lang="en-US" sz="2400" baseline="30000" dirty="0" smtClean="0"/>
                  <a:t> </a:t>
                </a:r>
                <a:r>
                  <a:rPr lang="en-US" sz="2400" dirty="0" smtClean="0"/>
                  <a:t>= 3n2</a:t>
                </a:r>
                <a:r>
                  <a:rPr lang="en-US" sz="2400" baseline="30000" dirty="0" smtClean="0"/>
                  <a:t>n</a:t>
                </a:r>
                <a:endParaRPr lang="en-US" sz="2400" dirty="0" smtClean="0"/>
              </a:p>
              <a:p>
                <a:r>
                  <a:rPr lang="en-US" sz="2400" dirty="0"/>
                  <a:t>	 </a:t>
                </a:r>
                <a:r>
                  <a:rPr lang="en-US" sz="2400" dirty="0" smtClean="0"/>
                  <a:t>2</a:t>
                </a:r>
                <a:r>
                  <a:rPr lang="en-US" sz="2400" baseline="30000" dirty="0" smtClean="0"/>
                  <a:t>n</a:t>
                </a:r>
                <a:r>
                  <a:rPr lang="en-US" sz="2400" dirty="0" smtClean="0"/>
                  <a:t>[ A</a:t>
                </a:r>
                <a:r>
                  <a:rPr lang="en-US" sz="2400" baseline="-25000" dirty="0" smtClean="0"/>
                  <a:t>0</a:t>
                </a:r>
                <a:r>
                  <a:rPr lang="en-US" sz="2400" dirty="0" smtClean="0"/>
                  <a:t> + A</a:t>
                </a:r>
                <a:r>
                  <a:rPr lang="en-US" sz="2400" baseline="-25000" dirty="0" smtClean="0"/>
                  <a:t>1</a:t>
                </a:r>
                <a:r>
                  <a:rPr lang="en-US" sz="2400" dirty="0" smtClean="0"/>
                  <a:t>n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  <m:r>
                          <a:rPr lang="en-US" sz="2400" b="1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 smtClean="0">
                    <a:ea typeface="Cambria Math" panose="02040503050406030204" pitchFamily="18" charset="0"/>
                  </a:rPr>
                  <a:t> </a:t>
                </a:r>
                <a:r>
                  <a:rPr lang="en-US" sz="2400" dirty="0" smtClean="0">
                    <a:ea typeface="Cambria Math" panose="02040503050406030204" pitchFamily="18" charset="0"/>
                  </a:rPr>
                  <a:t>+</a:t>
                </a:r>
                <a:r>
                  <a:rPr lang="en-US" sz="2400" b="1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  <m:r>
                          <a:rPr lang="en-US" sz="2400" b="1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400" b="1" dirty="0" smtClean="0"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 smtClean="0">
                    <a:ea typeface="Cambria Math" panose="02040503050406030204" pitchFamily="18" charset="0"/>
                  </a:rPr>
                  <a:t>] =</a:t>
                </a:r>
                <a:r>
                  <a:rPr lang="en-US" sz="2400" b="1" dirty="0" smtClean="0">
                    <a:ea typeface="Cambria Math" panose="02040503050406030204" pitchFamily="18" charset="0"/>
                  </a:rPr>
                  <a:t>  </a:t>
                </a:r>
                <a:r>
                  <a:rPr lang="en-US" sz="2400" dirty="0"/>
                  <a:t>3n2</a:t>
                </a:r>
                <a:r>
                  <a:rPr lang="en-US" sz="2400" baseline="30000" dirty="0"/>
                  <a:t>n</a:t>
                </a:r>
                <a:endParaRPr lang="en-US" sz="2400" dirty="0"/>
              </a:p>
              <a:p>
                <a:r>
                  <a:rPr lang="en-US" sz="2400" b="1" dirty="0" smtClean="0">
                    <a:ea typeface="Cambria Math" panose="02040503050406030204" pitchFamily="18" charset="0"/>
                  </a:rPr>
                  <a:t>		</a:t>
                </a:r>
                <a:r>
                  <a:rPr lang="en-US" sz="2400" dirty="0" smtClean="0">
                    <a:ea typeface="Cambria Math" panose="02040503050406030204" pitchFamily="18" charset="0"/>
                  </a:rPr>
                  <a:t>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  <m:r>
                          <a:rPr lang="en-US" sz="2400" b="1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400" b="1" dirty="0" smtClean="0">
                    <a:ea typeface="Cambria Math" panose="02040503050406030204" pitchFamily="18" charset="0"/>
                  </a:rPr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  <m:r>
                          <a:rPr lang="en-US" sz="2400" b="1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400" dirty="0" smtClean="0">
                    <a:ea typeface="Cambria Math" panose="02040503050406030204" pitchFamily="18" charset="0"/>
                  </a:rPr>
                  <a:t>] +</a:t>
                </a:r>
                <a:r>
                  <a:rPr lang="en-US" sz="2400" b="1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  <m:r>
                          <a:rPr lang="en-US" sz="2400" b="1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400" dirty="0" smtClean="0">
                    <a:ea typeface="Cambria Math" panose="02040503050406030204" pitchFamily="18" charset="0"/>
                  </a:rPr>
                  <a:t>n = 3n</a:t>
                </a:r>
              </a:p>
              <a:p>
                <a:r>
                  <a:rPr lang="en-US" sz="2400" dirty="0" smtClean="0">
                    <a:ea typeface="Cambria Math" panose="02040503050406030204" pitchFamily="18" charset="0"/>
                  </a:rPr>
                  <a:t>Equating on both sides we get,</a:t>
                </a:r>
              </a:p>
              <a:p>
                <a:r>
                  <a:rPr lang="en-US" sz="2400" dirty="0">
                    <a:ea typeface="Cambria Math" panose="02040503050406030204" pitchFamily="18" charset="0"/>
                  </a:rPr>
                  <a:t>	</a:t>
                </a:r>
                <a:r>
                  <a:rPr lang="en-US" sz="2400" dirty="0" smtClean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  <m:r>
                          <a:rPr lang="en-US" sz="2400" b="1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400" b="1" dirty="0">
                    <a:ea typeface="Cambria Math" panose="02040503050406030204" pitchFamily="18" charset="0"/>
                  </a:rPr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  <m:r>
                          <a:rPr lang="en-US" sz="2400" b="1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400" dirty="0" smtClean="0">
                    <a:ea typeface="Cambria Math" panose="02040503050406030204" pitchFamily="18" charset="0"/>
                  </a:rPr>
                  <a:t> = 0</a:t>
                </a:r>
                <a:r>
                  <a:rPr lang="en-US" sz="2400" b="1" dirty="0" smtClean="0">
                    <a:ea typeface="Cambria Math" panose="02040503050406030204" pitchFamily="18" charset="0"/>
                  </a:rPr>
                  <a:t>------------------------(iii)</a:t>
                </a:r>
              </a:p>
              <a:p>
                <a:r>
                  <a:rPr lang="en-US" sz="2400" dirty="0">
                    <a:ea typeface="Cambria Math" panose="02040503050406030204" pitchFamily="18" charset="0"/>
                  </a:rPr>
                  <a:t>	</a:t>
                </a:r>
                <a:r>
                  <a:rPr lang="en-US" sz="2400" dirty="0" smtClean="0">
                    <a:ea typeface="Cambria Math" panose="02040503050406030204" pitchFamily="18" charset="0"/>
                  </a:rPr>
                  <a:t>	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  <m:r>
                          <a:rPr lang="en-US" sz="2400" b="1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400" dirty="0" smtClean="0">
                    <a:ea typeface="Cambria Math" panose="02040503050406030204" pitchFamily="18" charset="0"/>
                  </a:rPr>
                  <a:t> = 3</a:t>
                </a:r>
                <a:r>
                  <a:rPr lang="en-US" sz="2400" b="1" dirty="0" smtClean="0">
                    <a:ea typeface="Cambria Math" panose="02040503050406030204" pitchFamily="18" charset="0"/>
                  </a:rPr>
                  <a:t>-----------------------(iv)</a:t>
                </a:r>
              </a:p>
              <a:p>
                <a:r>
                  <a:rPr lang="en-US" sz="2400" dirty="0" smtClean="0"/>
                  <a:t>Solving equation (iii) and (iv) we get,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A</a:t>
                </a:r>
                <a:r>
                  <a:rPr lang="en-US" sz="2400" baseline="-25000" dirty="0" smtClean="0"/>
                  <a:t>0</a:t>
                </a:r>
                <a:r>
                  <a:rPr lang="en-US" sz="24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en-US" sz="2400" dirty="0" smtClean="0"/>
                  <a:t>  and  A</a:t>
                </a:r>
                <a:r>
                  <a:rPr lang="en-US" sz="2400" baseline="-25000" dirty="0" smtClean="0"/>
                  <a:t>1</a:t>
                </a:r>
                <a:r>
                  <a:rPr lang="en-US" sz="2400" dirty="0" smtClean="0"/>
                  <a:t> = 2</a:t>
                </a:r>
              </a:p>
              <a:p>
                <a:r>
                  <a:rPr lang="en-US" sz="2400" dirty="0" smtClean="0"/>
                  <a:t>Hence the </a:t>
                </a:r>
                <a:r>
                  <a:rPr lang="en-US" sz="2400" dirty="0"/>
                  <a:t>Total </a:t>
                </a:r>
                <a:r>
                  <a:rPr lang="en-US" sz="2400" dirty="0" smtClean="0"/>
                  <a:t>solution is: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</a:t>
                </a:r>
                <a:r>
                  <a:rPr lang="en-US" sz="2400" b="1" dirty="0"/>
                  <a:t> </a:t>
                </a:r>
                <a:r>
                  <a:rPr lang="en-US" sz="2400" b="1" dirty="0" smtClean="0"/>
                  <a:t>a</a:t>
                </a:r>
                <a:r>
                  <a:rPr lang="en-US" sz="2400" b="1" baseline="-25000" dirty="0" smtClean="0"/>
                  <a:t>n</a:t>
                </a:r>
                <a:r>
                  <a:rPr lang="en-US" sz="2400" b="1" dirty="0" smtClean="0"/>
                  <a:t> =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4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(−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400" b="1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sz="2400" b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baseline="30000" dirty="0" smtClean="0"/>
                  <a:t> </a:t>
                </a:r>
                <a:r>
                  <a:rPr lang="en-US" sz="2400" b="1" dirty="0"/>
                  <a:t>+ 2</a:t>
                </a:r>
                <a:r>
                  <a:rPr lang="en-US" sz="2400" b="1" baseline="30000" dirty="0"/>
                  <a:t>n</a:t>
                </a:r>
                <a:r>
                  <a:rPr lang="en-US" sz="2400" b="1" dirty="0"/>
                  <a:t>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en-US" sz="2400" b="1" dirty="0"/>
                  <a:t> + 2</a:t>
                </a:r>
                <a:r>
                  <a:rPr lang="en-US" sz="2400" b="1" dirty="0" smtClean="0"/>
                  <a:t>n]</a:t>
                </a:r>
                <a:endParaRPr lang="en-US" sz="2400" b="1" baseline="300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198" y="177554"/>
                <a:ext cx="10626571" cy="6609245"/>
              </a:xfrm>
              <a:prstGeom prst="rect">
                <a:avLst/>
              </a:prstGeom>
              <a:blipFill>
                <a:blip r:embed="rId2"/>
                <a:stretch>
                  <a:fillRect l="-861" t="-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2010169" y="5754576"/>
            <a:ext cx="3864420" cy="6211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1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977" y="474134"/>
            <a:ext cx="10790199" cy="586915"/>
          </a:xfrm>
        </p:spPr>
        <p:txBody>
          <a:bodyPr>
            <a:noAutofit/>
          </a:bodyPr>
          <a:lstStyle/>
          <a:p>
            <a:r>
              <a:rPr lang="en-US" sz="4000" b="1" u="sng" dirty="0" smtClean="0">
                <a:solidFill>
                  <a:srgbClr val="FFC000"/>
                </a:solidFill>
              </a:rPr>
              <a:t>Linear homogeneous recurrence relation:</a:t>
            </a:r>
            <a:endParaRPr lang="en-US" sz="4000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81819" y="1207698"/>
                <a:ext cx="10774392" cy="76636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 </a:t>
                </a:r>
                <a:r>
                  <a:rPr lang="en-US" sz="2000" dirty="0"/>
                  <a:t>A </a:t>
                </a:r>
                <a:r>
                  <a:rPr lang="en-US" sz="2000" dirty="0" smtClean="0"/>
                  <a:t>linear non </a:t>
                </a:r>
                <a:r>
                  <a:rPr lang="en-US" sz="2000" dirty="0"/>
                  <a:t>homogeneous recurrence relation of degree k with constant coefficients is a recurrence relation of the </a:t>
                </a:r>
                <a:r>
                  <a:rPr lang="en-US" sz="2000" dirty="0" smtClean="0"/>
                  <a:t>form</a:t>
                </a:r>
              </a:p>
              <a:p>
                <a:r>
                  <a:rPr lang="en-US" sz="2000" dirty="0"/>
                  <a:t>	</a:t>
                </a:r>
                <a:r>
                  <a:rPr lang="en-US" sz="2000" dirty="0" smtClean="0"/>
                  <a:t>		</a:t>
                </a:r>
                <a:r>
                  <a:rPr lang="en-US" sz="3600" b="1" dirty="0" smtClean="0"/>
                  <a:t> </a:t>
                </a:r>
                <a:r>
                  <a:rPr lang="en-US" sz="3600" b="1" dirty="0"/>
                  <a:t>a</a:t>
                </a:r>
                <a:r>
                  <a:rPr lang="en-US" sz="3600" b="1" baseline="-25000" dirty="0"/>
                  <a:t>n</a:t>
                </a:r>
                <a:r>
                  <a:rPr lang="en-US" sz="3600" b="1" dirty="0"/>
                  <a:t> = c</a:t>
                </a:r>
                <a:r>
                  <a:rPr lang="en-US" sz="3600" b="1" baseline="-25000" dirty="0"/>
                  <a:t>1</a:t>
                </a:r>
                <a:r>
                  <a:rPr lang="en-US" sz="3600" b="1" dirty="0"/>
                  <a:t>a</a:t>
                </a:r>
                <a:r>
                  <a:rPr lang="en-US" sz="3600" b="1" baseline="-25000" dirty="0"/>
                  <a:t>n−1</a:t>
                </a:r>
                <a:r>
                  <a:rPr lang="en-US" sz="3600" b="1" dirty="0"/>
                  <a:t> + c</a:t>
                </a:r>
                <a:r>
                  <a:rPr lang="en-US" sz="3600" b="1" baseline="-25000" dirty="0"/>
                  <a:t>2</a:t>
                </a:r>
                <a:r>
                  <a:rPr lang="en-US" sz="3600" b="1" dirty="0"/>
                  <a:t>a</a:t>
                </a:r>
                <a:r>
                  <a:rPr lang="en-US" sz="3600" b="1" baseline="-25000" dirty="0"/>
                  <a:t>n−2 </a:t>
                </a:r>
                <a:r>
                  <a:rPr lang="en-US" sz="3600" b="1" dirty="0"/>
                  <a:t>+ · · · + </a:t>
                </a:r>
                <a:r>
                  <a:rPr lang="en-US" sz="3600" b="1" dirty="0" smtClean="0"/>
                  <a:t>c</a:t>
                </a:r>
                <a:r>
                  <a:rPr lang="en-US" sz="3600" b="1" baseline="-25000" dirty="0" smtClean="0"/>
                  <a:t>k</a:t>
                </a:r>
                <a:r>
                  <a:rPr lang="en-US" sz="3600" b="1" dirty="0" smtClean="0"/>
                  <a:t>a</a:t>
                </a:r>
                <a:r>
                  <a:rPr lang="en-US" sz="3600" b="1" baseline="-25000" dirty="0" smtClean="0"/>
                  <a:t>n</a:t>
                </a:r>
                <a:r>
                  <a:rPr lang="en-US" sz="3600" b="1" baseline="-25000" dirty="0"/>
                  <a:t>−</a:t>
                </a:r>
                <a:r>
                  <a:rPr lang="en-US" sz="3600" b="1" baseline="-25000" dirty="0" smtClean="0"/>
                  <a:t>k  </a:t>
                </a:r>
                <a:r>
                  <a:rPr lang="en-US" sz="3600" b="1" dirty="0" smtClean="0"/>
                  <a:t>+ f(n)</a:t>
                </a:r>
                <a:r>
                  <a:rPr lang="en-US" sz="3600" dirty="0" smtClean="0"/>
                  <a:t> </a:t>
                </a:r>
                <a:r>
                  <a:rPr lang="en-US" sz="2000" dirty="0" smtClean="0"/>
                  <a:t>Where,</a:t>
                </a:r>
              </a:p>
              <a:p>
                <a:r>
                  <a:rPr lang="en-US" sz="2000" dirty="0" smtClean="0"/>
                  <a:t>C</a:t>
                </a:r>
                <a:r>
                  <a:rPr lang="en-US" sz="2000" baseline="-25000" dirty="0" smtClean="0"/>
                  <a:t>1</a:t>
                </a:r>
                <a:r>
                  <a:rPr lang="en-US" sz="2000" dirty="0" smtClean="0"/>
                  <a:t> , C</a:t>
                </a:r>
                <a:r>
                  <a:rPr lang="en-US" sz="2000" baseline="-25000" dirty="0" smtClean="0"/>
                  <a:t>2</a:t>
                </a:r>
                <a:r>
                  <a:rPr lang="en-US" sz="2000" dirty="0" smtClean="0"/>
                  <a:t> , ……….C</a:t>
                </a:r>
                <a:r>
                  <a:rPr lang="en-US" sz="2000" baseline="-25000" dirty="0" smtClean="0"/>
                  <a:t>k </a:t>
                </a:r>
                <a:r>
                  <a:rPr lang="en-US" sz="2000" dirty="0" smtClean="0"/>
                  <a:t> are called constant coefficient and C</a:t>
                </a:r>
                <a:r>
                  <a:rPr lang="en-US" sz="2000" baseline="-25000" dirty="0" smtClean="0"/>
                  <a:t>k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3600" dirty="0" smtClean="0"/>
                  <a:t> </a:t>
                </a:r>
                <a:r>
                  <a:rPr lang="en-US" sz="2000" dirty="0" smtClean="0"/>
                  <a:t>0.</a:t>
                </a:r>
              </a:p>
              <a:p>
                <a:r>
                  <a:rPr lang="en-US" sz="2000" dirty="0" smtClean="0"/>
                  <a:t>		Here,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b="1" dirty="0" smtClean="0"/>
                  <a:t> </a:t>
                </a:r>
                <a:r>
                  <a:rPr lang="en-US" sz="2400" b="1" dirty="0"/>
                  <a:t>a</a:t>
                </a:r>
                <a:r>
                  <a:rPr lang="en-US" sz="2400" b="1" baseline="-25000" dirty="0"/>
                  <a:t>n</a:t>
                </a:r>
                <a:r>
                  <a:rPr lang="en-US" sz="2400" b="1" dirty="0"/>
                  <a:t> = c</a:t>
                </a:r>
                <a:r>
                  <a:rPr lang="en-US" sz="2400" b="1" baseline="-25000" dirty="0"/>
                  <a:t>1</a:t>
                </a:r>
                <a:r>
                  <a:rPr lang="en-US" sz="2400" b="1" dirty="0"/>
                  <a:t>a</a:t>
                </a:r>
                <a:r>
                  <a:rPr lang="en-US" sz="2400" b="1" baseline="-25000" dirty="0"/>
                  <a:t>n−1</a:t>
                </a:r>
                <a:r>
                  <a:rPr lang="en-US" sz="2400" b="1" dirty="0"/>
                  <a:t> + c</a:t>
                </a:r>
                <a:r>
                  <a:rPr lang="en-US" sz="2400" b="1" baseline="-25000" dirty="0"/>
                  <a:t>2</a:t>
                </a:r>
                <a:r>
                  <a:rPr lang="en-US" sz="2400" b="1" dirty="0"/>
                  <a:t>a</a:t>
                </a:r>
                <a:r>
                  <a:rPr lang="en-US" sz="2400" b="1" baseline="-25000" dirty="0"/>
                  <a:t>n−2 </a:t>
                </a:r>
                <a:r>
                  <a:rPr lang="en-US" sz="2400" b="1" dirty="0"/>
                  <a:t>+ · · · + c</a:t>
                </a:r>
                <a:r>
                  <a:rPr lang="en-US" sz="2400" b="1" baseline="-25000" dirty="0"/>
                  <a:t>k</a:t>
                </a:r>
                <a:r>
                  <a:rPr lang="en-US" sz="2400" b="1" dirty="0"/>
                  <a:t>a</a:t>
                </a:r>
                <a:r>
                  <a:rPr lang="en-US" sz="2400" b="1" baseline="-25000" dirty="0"/>
                  <a:t>n−k </a:t>
                </a:r>
                <a:r>
                  <a:rPr lang="en-US" sz="2400" dirty="0" smtClean="0"/>
                  <a:t>is called associated Homogeneous part</a:t>
                </a:r>
                <a:r>
                  <a:rPr lang="en-US" sz="2400" b="1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1" dirty="0" smtClean="0"/>
                  <a:t>f(n) </a:t>
                </a:r>
                <a:r>
                  <a:rPr lang="en-US" sz="2400" dirty="0" smtClean="0"/>
                  <a:t>is called non-homogenous part</a:t>
                </a:r>
                <a:r>
                  <a:rPr lang="en-US" sz="2000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The solution of associated homogeneous part is called General Solution and the solution of non-homogenous part is called particular solution.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	</a:t>
                </a:r>
                <a:r>
                  <a:rPr lang="en-US" sz="2000" dirty="0" smtClean="0"/>
                  <a:t>The final solution of linear non-homogenous recurrence relation is sum of General solution and particular solution.</a:t>
                </a:r>
              </a:p>
              <a:p>
                <a:r>
                  <a:rPr lang="en-US" sz="2000" dirty="0"/>
                  <a:t>	</a:t>
                </a:r>
                <a:r>
                  <a:rPr lang="en-US" sz="2000" dirty="0" smtClean="0"/>
                  <a:t>	</a:t>
                </a:r>
                <a:r>
                  <a:rPr lang="en-US" sz="3200" b="1" dirty="0" smtClean="0"/>
                  <a:t>a</a:t>
                </a:r>
                <a:r>
                  <a:rPr lang="en-US" sz="3200" b="1" baseline="-25000" dirty="0" smtClean="0"/>
                  <a:t>n</a:t>
                </a:r>
                <a:r>
                  <a:rPr lang="en-US" sz="3200" b="1" dirty="0" smtClean="0"/>
                  <a:t> = a</a:t>
                </a:r>
                <a:r>
                  <a:rPr lang="en-US" sz="3200" b="1" baseline="-25000" dirty="0" smtClean="0"/>
                  <a:t>n</a:t>
                </a:r>
                <a:r>
                  <a:rPr lang="en-US" sz="3200" b="1" dirty="0" smtClean="0"/>
                  <a:t>(h) + a</a:t>
                </a:r>
                <a:r>
                  <a:rPr lang="en-US" sz="3200" b="1" baseline="-25000" dirty="0" smtClean="0"/>
                  <a:t>n</a:t>
                </a:r>
                <a:r>
                  <a:rPr lang="en-US" sz="3200" b="1" dirty="0" smtClean="0"/>
                  <a:t>(p)</a:t>
                </a:r>
                <a:r>
                  <a:rPr lang="en-US" sz="3200" dirty="0" smtClean="0"/>
                  <a:t>-----(i) </a:t>
                </a:r>
                <a:r>
                  <a:rPr lang="en-US" sz="2400" dirty="0" smtClean="0"/>
                  <a:t>where,</a:t>
                </a:r>
                <a:r>
                  <a:rPr lang="en-US" sz="2000" dirty="0"/>
                  <a:t> a</a:t>
                </a:r>
                <a:r>
                  <a:rPr lang="en-US" sz="2000" baseline="-25000" dirty="0"/>
                  <a:t>n</a:t>
                </a:r>
                <a:r>
                  <a:rPr lang="en-US" sz="2000" dirty="0"/>
                  <a:t>(h</a:t>
                </a:r>
                <a:r>
                  <a:rPr lang="en-US" sz="2000" dirty="0" smtClean="0"/>
                  <a:t>)=</a:t>
                </a:r>
                <a:r>
                  <a:rPr lang="en-US" sz="2000" dirty="0" err="1" smtClean="0"/>
                  <a:t>soluton</a:t>
                </a:r>
                <a:r>
                  <a:rPr lang="en-US" sz="2000" dirty="0" smtClean="0"/>
                  <a:t> of homogenous part</a:t>
                </a:r>
                <a:r>
                  <a:rPr lang="en-US" sz="2000" b="1" dirty="0" smtClean="0"/>
                  <a:t> </a:t>
                </a:r>
              </a:p>
              <a:p>
                <a:r>
                  <a:rPr lang="en-US" sz="2000" b="1" dirty="0"/>
                  <a:t>	</a:t>
                </a:r>
                <a:r>
                  <a:rPr lang="en-US" sz="2000" b="1" dirty="0" smtClean="0"/>
                  <a:t>											    </a:t>
                </a:r>
                <a:r>
                  <a:rPr lang="en-US" sz="2000" dirty="0" smtClean="0"/>
                  <a:t>a</a:t>
                </a:r>
                <a:r>
                  <a:rPr lang="en-US" sz="2000" baseline="-25000" dirty="0" smtClean="0"/>
                  <a:t>n</a:t>
                </a:r>
                <a:r>
                  <a:rPr lang="en-US" sz="2000" dirty="0" smtClean="0"/>
                  <a:t>(p)=solution of non-homogenous part</a:t>
                </a:r>
                <a:endParaRPr lang="en-US" sz="2000" b="1" dirty="0" smtClean="0"/>
              </a:p>
              <a:p>
                <a:pPr lvl="1"/>
                <a:endParaRPr lang="en-US" sz="2000" b="1" dirty="0"/>
              </a:p>
              <a:p>
                <a:pPr lvl="1"/>
                <a:endParaRPr lang="en-US" sz="2000" b="1" dirty="0" smtClean="0"/>
              </a:p>
              <a:p>
                <a:pPr lvl="1"/>
                <a:endParaRPr lang="en-US" sz="2000" b="1" dirty="0"/>
              </a:p>
              <a:p>
                <a:pPr lvl="1"/>
                <a:endParaRPr lang="en-US" sz="2000" b="1" dirty="0" smtClean="0"/>
              </a:p>
              <a:p>
                <a:pPr lvl="1"/>
                <a:endParaRPr lang="en-US" sz="2000" b="1" dirty="0"/>
              </a:p>
              <a:p>
                <a:pPr lvl="1"/>
                <a:endParaRPr lang="en-US" sz="2000" b="1" dirty="0" smtClean="0"/>
              </a:p>
              <a:p>
                <a:pPr lvl="1"/>
                <a:r>
                  <a:rPr lang="en-US" sz="2000" dirty="0" smtClean="0"/>
                  <a:t>Examples:  a</a:t>
                </a:r>
                <a:r>
                  <a:rPr lang="en-US" sz="2000" baseline="-25000" dirty="0" smtClean="0"/>
                  <a:t>n</a:t>
                </a:r>
                <a:r>
                  <a:rPr lang="en-US" sz="2000" dirty="0" smtClean="0"/>
                  <a:t> = 5a</a:t>
                </a:r>
                <a:r>
                  <a:rPr lang="en-US" sz="2000" baseline="-25000" dirty="0" smtClean="0"/>
                  <a:t>n-1</a:t>
                </a:r>
                <a:r>
                  <a:rPr lang="en-US" sz="2000" dirty="0" smtClean="0"/>
                  <a:t> – 6a</a:t>
                </a:r>
                <a:r>
                  <a:rPr lang="en-US" sz="2000" baseline="-25000" dirty="0" smtClean="0"/>
                  <a:t>n-2</a:t>
                </a:r>
                <a:r>
                  <a:rPr lang="en-US" sz="2000" dirty="0" smtClean="0"/>
                  <a:t> (Degree 2) , a</a:t>
                </a:r>
                <a:r>
                  <a:rPr lang="en-US" sz="2000" baseline="-25000" dirty="0" smtClean="0"/>
                  <a:t>n</a:t>
                </a:r>
                <a:r>
                  <a:rPr lang="en-US" sz="2000" dirty="0" smtClean="0"/>
                  <a:t> - 3a</a:t>
                </a:r>
                <a:r>
                  <a:rPr lang="en-US" sz="2000" baseline="-25000" dirty="0" smtClean="0"/>
                  <a:t>n-1</a:t>
                </a:r>
                <a:r>
                  <a:rPr lang="en-US" sz="2000" dirty="0" smtClean="0"/>
                  <a:t> + 3a</a:t>
                </a:r>
                <a:r>
                  <a:rPr lang="en-US" sz="2000" baseline="-25000" dirty="0" smtClean="0"/>
                  <a:t>n-2 </a:t>
                </a:r>
                <a:r>
                  <a:rPr lang="en-US" sz="2000" dirty="0"/>
                  <a:t>+ </a:t>
                </a:r>
                <a:r>
                  <a:rPr lang="en-US" sz="2000" dirty="0" smtClean="0"/>
                  <a:t>a</a:t>
                </a:r>
                <a:r>
                  <a:rPr lang="en-US" sz="2000" baseline="-25000" dirty="0" smtClean="0"/>
                  <a:t>n-3</a:t>
                </a:r>
                <a:r>
                  <a:rPr lang="en-US" sz="2000" dirty="0" smtClean="0"/>
                  <a:t> = 0(Degree 3) </a:t>
                </a:r>
                <a:endParaRPr lang="en-US" sz="3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819" y="1207698"/>
                <a:ext cx="10774392" cy="7663636"/>
              </a:xfrm>
              <a:prstGeom prst="rect">
                <a:avLst/>
              </a:prstGeom>
              <a:blipFill>
                <a:blip r:embed="rId2"/>
                <a:stretch>
                  <a:fillRect l="-792" t="-398" b="-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23697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977" y="154957"/>
            <a:ext cx="11040366" cy="586915"/>
          </a:xfrm>
        </p:spPr>
        <p:txBody>
          <a:bodyPr>
            <a:noAutofit/>
          </a:bodyPr>
          <a:lstStyle/>
          <a:p>
            <a:r>
              <a:rPr lang="en-US" sz="3200" b="1" u="sng" dirty="0" smtClean="0">
                <a:solidFill>
                  <a:srgbClr val="FFC000"/>
                </a:solidFill>
              </a:rPr>
              <a:t>Method to find Particular solution:</a:t>
            </a:r>
            <a:endParaRPr lang="en-US" sz="3200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06061" y="724619"/>
                <a:ext cx="10946198" cy="4647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400" dirty="0" smtClean="0"/>
              </a:p>
              <a:p>
                <a:r>
                  <a:rPr lang="en-US" sz="2400" dirty="0"/>
                  <a:t>5</a:t>
                </a:r>
                <a:r>
                  <a:rPr lang="en-US" sz="2400" dirty="0" smtClean="0"/>
                  <a:t>. When </a:t>
                </a:r>
                <a:r>
                  <a:rPr lang="en-US" sz="2400" b="1" dirty="0" smtClean="0"/>
                  <a:t>f(n</a:t>
                </a:r>
                <a:r>
                  <a:rPr lang="en-US" sz="2400" b="1" dirty="0"/>
                  <a:t>) = </a:t>
                </a:r>
                <a:r>
                  <a:rPr lang="en-US" sz="2400" b="1" dirty="0" smtClean="0"/>
                  <a:t>b</a:t>
                </a:r>
                <a:r>
                  <a:rPr lang="en-US" sz="2400" b="1" baseline="30000" dirty="0" smtClean="0"/>
                  <a:t>n  </a:t>
                </a:r>
                <a:r>
                  <a:rPr lang="en-US" sz="2400" b="1" dirty="0" smtClean="0"/>
                  <a:t>+</a:t>
                </a:r>
                <a:r>
                  <a:rPr lang="en-US" sz="2400" b="1" baseline="300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sz="2400" dirty="0" smtClean="0"/>
                  <a:t>where </a:t>
                </a:r>
                <a:r>
                  <a:rPr lang="en-US" sz="2400" b="1" dirty="0" smtClean="0"/>
                  <a:t>b</a:t>
                </a:r>
                <a:r>
                  <a:rPr lang="en-US" sz="2400" dirty="0" smtClean="0"/>
                  <a:t> is constant and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sz="2400" dirty="0" smtClean="0"/>
                  <a:t> is polynomial in n of degree t.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err="1" smtClean="0"/>
                  <a:t>i</a:t>
                </a:r>
                <a:r>
                  <a:rPr lang="en-US" sz="2400" dirty="0" smtClean="0"/>
                  <a:t>) If </a:t>
                </a:r>
                <a:r>
                  <a:rPr lang="en-US" sz="2400" b="1" dirty="0" smtClean="0"/>
                  <a:t>b</a:t>
                </a:r>
                <a:r>
                  <a:rPr lang="en-US" sz="2400" dirty="0" smtClean="0"/>
                  <a:t> is not the root of CE. Then the particular solution is,</a:t>
                </a:r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	</a:t>
                </a:r>
                <a:r>
                  <a:rPr lang="en-US" sz="2800" b="1" dirty="0" smtClean="0">
                    <a:solidFill>
                      <a:srgbClr val="FF0000"/>
                    </a:solidFill>
                  </a:rPr>
                  <a:t>a</a:t>
                </a:r>
                <a:r>
                  <a:rPr lang="en-US" sz="2800" b="1" baseline="-25000" dirty="0" smtClean="0">
                    <a:solidFill>
                      <a:srgbClr val="FF0000"/>
                    </a:solidFill>
                  </a:rPr>
                  <a:t>n</a:t>
                </a:r>
                <a:r>
                  <a:rPr lang="en-US" sz="2800" b="1" dirty="0" smtClean="0">
                    <a:solidFill>
                      <a:srgbClr val="FF0000"/>
                    </a:solidFill>
                  </a:rPr>
                  <a:t>(p) =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A</a:t>
                </a:r>
                <a:r>
                  <a:rPr lang="en-US" sz="2800" b="1" baseline="-25000" dirty="0">
                    <a:solidFill>
                      <a:srgbClr val="FF0000"/>
                    </a:solidFill>
                  </a:rPr>
                  <a:t>0 </a:t>
                </a:r>
                <a:r>
                  <a:rPr lang="en-US" sz="2800" b="1" dirty="0" smtClean="0">
                    <a:solidFill>
                      <a:srgbClr val="FF0000"/>
                    </a:solidFill>
                  </a:rPr>
                  <a:t>b</a:t>
                </a:r>
                <a:r>
                  <a:rPr lang="en-US" sz="2800" b="1" baseline="30000" dirty="0" smtClean="0">
                    <a:solidFill>
                      <a:srgbClr val="FF0000"/>
                    </a:solidFill>
                  </a:rPr>
                  <a:t>n</a:t>
                </a:r>
                <a:r>
                  <a:rPr lang="en-US" sz="2800" b="1" dirty="0" smtClean="0">
                    <a:solidFill>
                      <a:srgbClr val="FF0000"/>
                    </a:solidFill>
                  </a:rPr>
                  <a:t> +A</a:t>
                </a:r>
                <a:r>
                  <a:rPr lang="en-US" sz="2800" b="1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en-US" sz="2800" b="1" dirty="0" smtClean="0">
                    <a:solidFill>
                      <a:srgbClr val="FF0000"/>
                    </a:solidFill>
                  </a:rPr>
                  <a:t> + A</a:t>
                </a:r>
                <a:r>
                  <a:rPr lang="en-US" sz="2800" b="1" baseline="-25000" dirty="0" smtClean="0">
                    <a:solidFill>
                      <a:srgbClr val="FF0000"/>
                    </a:solidFill>
                  </a:rPr>
                  <a:t>2</a:t>
                </a:r>
                <a:r>
                  <a:rPr lang="en-US" sz="2800" b="1" dirty="0" smtClean="0">
                    <a:solidFill>
                      <a:srgbClr val="FF0000"/>
                    </a:solidFill>
                  </a:rPr>
                  <a:t>n + A</a:t>
                </a:r>
                <a:r>
                  <a:rPr lang="en-US" sz="2800" b="1" baseline="-25000" dirty="0" smtClean="0">
                    <a:solidFill>
                      <a:srgbClr val="FF0000"/>
                    </a:solidFill>
                  </a:rPr>
                  <a:t>3</a:t>
                </a:r>
                <a:r>
                  <a:rPr lang="en-US" sz="2800" b="1" dirty="0" smtClean="0">
                    <a:solidFill>
                      <a:srgbClr val="FF0000"/>
                    </a:solidFill>
                  </a:rPr>
                  <a:t>n</a:t>
                </a:r>
                <a:r>
                  <a:rPr lang="en-US" sz="2800" b="1" baseline="30000" dirty="0" smtClean="0">
                    <a:solidFill>
                      <a:srgbClr val="FF0000"/>
                    </a:solidFill>
                  </a:rPr>
                  <a:t>2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+ </a:t>
                </a:r>
                <a:r>
                  <a:rPr lang="en-US" sz="2800" b="1" dirty="0" smtClean="0">
                    <a:solidFill>
                      <a:srgbClr val="FF0000"/>
                    </a:solidFill>
                  </a:rPr>
                  <a:t>A</a:t>
                </a:r>
                <a:r>
                  <a:rPr lang="en-US" sz="2800" b="1" baseline="-25000" dirty="0" smtClean="0">
                    <a:solidFill>
                      <a:srgbClr val="FF0000"/>
                    </a:solidFill>
                  </a:rPr>
                  <a:t>4</a:t>
                </a:r>
                <a:r>
                  <a:rPr lang="en-US" sz="2800" b="1" dirty="0" smtClean="0">
                    <a:solidFill>
                      <a:srgbClr val="FF0000"/>
                    </a:solidFill>
                  </a:rPr>
                  <a:t>n</a:t>
                </a:r>
                <a:r>
                  <a:rPr lang="en-US" sz="2800" b="1" baseline="30000" dirty="0" smtClean="0">
                    <a:solidFill>
                      <a:srgbClr val="FF0000"/>
                    </a:solidFill>
                  </a:rPr>
                  <a:t>3 </a:t>
                </a:r>
                <a:r>
                  <a:rPr lang="en-US" sz="2800" b="1" dirty="0" smtClean="0">
                    <a:solidFill>
                      <a:srgbClr val="FF0000"/>
                    </a:solidFill>
                  </a:rPr>
                  <a:t>+………..+  A</a:t>
                </a:r>
                <a:r>
                  <a:rPr lang="en-US" sz="2800" b="1" baseline="-25000" dirty="0" smtClean="0">
                    <a:solidFill>
                      <a:srgbClr val="FF0000"/>
                    </a:solidFill>
                  </a:rPr>
                  <a:t>t-1</a:t>
                </a:r>
                <a:r>
                  <a:rPr lang="en-US" sz="2800" b="1" dirty="0" smtClean="0">
                    <a:solidFill>
                      <a:srgbClr val="FF0000"/>
                    </a:solidFill>
                  </a:rPr>
                  <a:t>n</a:t>
                </a:r>
                <a:r>
                  <a:rPr lang="en-US" sz="2800" b="1" baseline="30000" dirty="0" smtClean="0">
                    <a:solidFill>
                      <a:srgbClr val="FF0000"/>
                    </a:solidFill>
                  </a:rPr>
                  <a:t>t</a:t>
                </a:r>
                <a:endParaRPr lang="en-US" sz="2400" b="1" dirty="0" smtClean="0">
                  <a:solidFill>
                    <a:srgbClr val="FF0000"/>
                  </a:solidFill>
                </a:endParaRPr>
              </a:p>
              <a:p>
                <a:endParaRPr lang="en-US" sz="2400" dirty="0" smtClean="0"/>
              </a:p>
              <a:p>
                <a:r>
                  <a:rPr lang="en-US" sz="2400" dirty="0"/>
                  <a:t>	</a:t>
                </a:r>
                <a:endParaRPr lang="en-US" sz="2400" dirty="0" smtClean="0"/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    ii) If </a:t>
                </a:r>
                <a:r>
                  <a:rPr lang="en-US" sz="2400" b="1" dirty="0" smtClean="0"/>
                  <a:t>b</a:t>
                </a:r>
                <a:r>
                  <a:rPr lang="en-US" sz="2400" dirty="0" smtClean="0"/>
                  <a:t> is the root of CE  </a:t>
                </a:r>
                <a:r>
                  <a:rPr lang="en-US" sz="2400" dirty="0"/>
                  <a:t>w</a:t>
                </a:r>
                <a:r>
                  <a:rPr lang="en-US" sz="2400" dirty="0" smtClean="0"/>
                  <a:t>ith multiplicity </a:t>
                </a:r>
                <a:r>
                  <a:rPr lang="en-US" sz="2400" b="1" dirty="0" smtClean="0"/>
                  <a:t>m</a:t>
                </a:r>
                <a:r>
                  <a:rPr lang="en-US" sz="2400" dirty="0" smtClean="0"/>
                  <a:t> . Then the particular solution is,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	</a:t>
                </a:r>
              </a:p>
              <a:p>
                <a:endParaRPr lang="en-US" sz="2400" b="1" dirty="0"/>
              </a:p>
              <a:p>
                <a:r>
                  <a:rPr lang="en-US" sz="2400" b="1" dirty="0" smtClean="0"/>
                  <a:t>	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a</a:t>
                </a:r>
                <a:r>
                  <a:rPr lang="en-US" sz="2800" b="1" baseline="-25000" dirty="0">
                    <a:solidFill>
                      <a:srgbClr val="FF0000"/>
                    </a:solidFill>
                  </a:rPr>
                  <a:t>n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(p) = </a:t>
                </a:r>
                <a:r>
                  <a:rPr lang="en-US" sz="2800" b="1" dirty="0" smtClean="0">
                    <a:solidFill>
                      <a:srgbClr val="FF0000"/>
                    </a:solidFill>
                  </a:rPr>
                  <a:t>A</a:t>
                </a:r>
                <a:r>
                  <a:rPr lang="en-US" sz="2800" b="1" baseline="-25000" dirty="0" smtClean="0">
                    <a:solidFill>
                      <a:srgbClr val="FF0000"/>
                    </a:solidFill>
                  </a:rPr>
                  <a:t>0</a:t>
                </a:r>
                <a:r>
                  <a:rPr lang="en-US" sz="2800" b="1" dirty="0" smtClean="0">
                    <a:solidFill>
                      <a:srgbClr val="FF0000"/>
                    </a:solidFill>
                  </a:rPr>
                  <a:t>n</a:t>
                </a:r>
                <a:r>
                  <a:rPr lang="en-US" sz="2800" b="1" baseline="30000" dirty="0" smtClean="0">
                    <a:solidFill>
                      <a:srgbClr val="FF0000"/>
                    </a:solidFill>
                  </a:rPr>
                  <a:t>m</a:t>
                </a:r>
                <a:r>
                  <a:rPr lang="en-US" sz="2800" b="1" dirty="0" smtClean="0">
                    <a:solidFill>
                      <a:srgbClr val="FF0000"/>
                    </a:solidFill>
                  </a:rPr>
                  <a:t>b</a:t>
                </a:r>
                <a:r>
                  <a:rPr lang="en-US" sz="2800" b="1" baseline="30000" dirty="0" smtClean="0">
                    <a:solidFill>
                      <a:srgbClr val="FF0000"/>
                    </a:solidFill>
                  </a:rPr>
                  <a:t>n</a:t>
                </a:r>
                <a:r>
                  <a:rPr lang="en-US" sz="2800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+A</a:t>
                </a:r>
                <a:r>
                  <a:rPr lang="en-US" sz="2800" b="1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 + A</a:t>
                </a:r>
                <a:r>
                  <a:rPr lang="en-US" sz="2800" b="1" baseline="-25000" dirty="0">
                    <a:solidFill>
                      <a:srgbClr val="FF0000"/>
                    </a:solidFill>
                  </a:rPr>
                  <a:t>2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n + A</a:t>
                </a:r>
                <a:r>
                  <a:rPr lang="en-US" sz="2800" b="1" baseline="-25000" dirty="0">
                    <a:solidFill>
                      <a:srgbClr val="FF0000"/>
                    </a:solidFill>
                  </a:rPr>
                  <a:t>3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n</a:t>
                </a:r>
                <a:r>
                  <a:rPr lang="en-US" sz="2800" b="1" baseline="30000" dirty="0">
                    <a:solidFill>
                      <a:srgbClr val="FF0000"/>
                    </a:solidFill>
                  </a:rPr>
                  <a:t>2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+ A</a:t>
                </a:r>
                <a:r>
                  <a:rPr lang="en-US" sz="2800" b="1" baseline="-25000" dirty="0">
                    <a:solidFill>
                      <a:srgbClr val="FF0000"/>
                    </a:solidFill>
                  </a:rPr>
                  <a:t>4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n</a:t>
                </a:r>
                <a:r>
                  <a:rPr lang="en-US" sz="2800" b="1" baseline="30000" dirty="0">
                    <a:solidFill>
                      <a:srgbClr val="FF0000"/>
                    </a:solidFill>
                  </a:rPr>
                  <a:t>3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+………..+  A</a:t>
                </a:r>
                <a:r>
                  <a:rPr lang="en-US" sz="2800" b="1" baseline="-25000" dirty="0">
                    <a:solidFill>
                      <a:srgbClr val="FF0000"/>
                    </a:solidFill>
                  </a:rPr>
                  <a:t>t-1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n</a:t>
                </a:r>
                <a:r>
                  <a:rPr lang="en-US" sz="2800" b="1" baseline="30000" dirty="0">
                    <a:solidFill>
                      <a:srgbClr val="FF0000"/>
                    </a:solidFill>
                  </a:rPr>
                  <a:t>t</a:t>
                </a:r>
                <a:endParaRPr lang="en-US" sz="2400" b="1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061" y="724619"/>
                <a:ext cx="10946198" cy="4647426"/>
              </a:xfrm>
              <a:prstGeom prst="rect">
                <a:avLst/>
              </a:prstGeom>
              <a:blipFill>
                <a:blip r:embed="rId2"/>
                <a:stretch>
                  <a:fillRect l="-835" r="-390" b="-2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122156" y="2216990"/>
            <a:ext cx="9911029" cy="6901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22156" y="4838694"/>
            <a:ext cx="9911029" cy="6901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7151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74198" y="177554"/>
                <a:ext cx="10626571" cy="63094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9.What is the solution of the recurrence  relation : a</a:t>
                </a:r>
                <a:r>
                  <a:rPr lang="en-US" sz="2000" b="1" baseline="-25000" dirty="0" smtClean="0"/>
                  <a:t>n</a:t>
                </a:r>
                <a:r>
                  <a:rPr lang="en-US" sz="2000" b="1" dirty="0" smtClean="0"/>
                  <a:t> </a:t>
                </a:r>
                <a:r>
                  <a:rPr lang="en-US" sz="2000" b="1" dirty="0"/>
                  <a:t>-</a:t>
                </a:r>
                <a:r>
                  <a:rPr lang="en-US" sz="2000" b="1" dirty="0" smtClean="0"/>
                  <a:t> 5a</a:t>
                </a:r>
                <a:r>
                  <a:rPr lang="en-US" sz="2000" b="1" baseline="-25000" dirty="0" smtClean="0"/>
                  <a:t>n-1 </a:t>
                </a:r>
                <a:r>
                  <a:rPr lang="en-US" sz="2000" b="1" dirty="0" smtClean="0"/>
                  <a:t>+ </a:t>
                </a:r>
                <a:r>
                  <a:rPr lang="en-US" sz="2000" b="1" dirty="0"/>
                  <a:t>6</a:t>
                </a:r>
                <a:r>
                  <a:rPr lang="en-US" sz="2000" b="1" dirty="0" smtClean="0"/>
                  <a:t>a</a:t>
                </a:r>
                <a:r>
                  <a:rPr lang="en-US" sz="2000" b="1" baseline="-25000" dirty="0" smtClean="0"/>
                  <a:t>n-2 </a:t>
                </a:r>
                <a:r>
                  <a:rPr lang="en-US" sz="2000" b="1" dirty="0" smtClean="0"/>
                  <a:t>= 2</a:t>
                </a:r>
                <a:r>
                  <a:rPr lang="en-US" sz="2000" b="1" baseline="30000" dirty="0" smtClean="0"/>
                  <a:t>n </a:t>
                </a:r>
                <a:r>
                  <a:rPr lang="en-US" sz="2000" b="1" dirty="0" smtClean="0"/>
                  <a:t>+ n.</a:t>
                </a:r>
              </a:p>
              <a:p>
                <a:r>
                  <a:rPr lang="en-US" sz="2400" dirty="0" smtClean="0"/>
                  <a:t>Solution:</a:t>
                </a:r>
              </a:p>
              <a:p>
                <a:r>
                  <a:rPr lang="en-US" sz="2400" dirty="0" smtClean="0"/>
                  <a:t>Given recurrence relation: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	</a:t>
                </a:r>
                <a:r>
                  <a:rPr lang="en-US" sz="2400" b="1" dirty="0"/>
                  <a:t> a</a:t>
                </a:r>
                <a:r>
                  <a:rPr lang="en-US" sz="2400" b="1" baseline="-25000" dirty="0"/>
                  <a:t>n</a:t>
                </a:r>
                <a:r>
                  <a:rPr lang="en-US" sz="2400" b="1" dirty="0"/>
                  <a:t> - 5a</a:t>
                </a:r>
                <a:r>
                  <a:rPr lang="en-US" sz="2400" b="1" baseline="-25000" dirty="0"/>
                  <a:t>n-1 </a:t>
                </a:r>
                <a:r>
                  <a:rPr lang="en-US" sz="2400" b="1" dirty="0"/>
                  <a:t>+ 6a</a:t>
                </a:r>
                <a:r>
                  <a:rPr lang="en-US" sz="2400" b="1" baseline="-25000" dirty="0"/>
                  <a:t>n-2 </a:t>
                </a:r>
                <a:r>
                  <a:rPr lang="en-US" sz="2400" b="1" dirty="0"/>
                  <a:t>= 2</a:t>
                </a:r>
                <a:r>
                  <a:rPr lang="en-US" sz="2400" b="1" baseline="30000" dirty="0"/>
                  <a:t>n </a:t>
                </a:r>
                <a:r>
                  <a:rPr lang="en-US" sz="2400" b="1" dirty="0"/>
                  <a:t>+n ----------------(</a:t>
                </a:r>
                <a:r>
                  <a:rPr lang="en-US" sz="2400" b="1" dirty="0" err="1" smtClean="0"/>
                  <a:t>i</a:t>
                </a:r>
                <a:r>
                  <a:rPr lang="en-US" sz="2400" b="1" dirty="0" smtClean="0"/>
                  <a:t>)</a:t>
                </a:r>
              </a:p>
              <a:p>
                <a:r>
                  <a:rPr lang="en-US" sz="2400" dirty="0" smtClean="0"/>
                  <a:t>The associated homogeneous part is,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	</a:t>
                </a:r>
                <a:r>
                  <a:rPr lang="en-US" sz="2400" dirty="0"/>
                  <a:t> a</a:t>
                </a:r>
                <a:r>
                  <a:rPr lang="en-US" sz="2400" baseline="-25000" dirty="0"/>
                  <a:t>n</a:t>
                </a:r>
                <a:r>
                  <a:rPr lang="en-US" sz="2400" dirty="0"/>
                  <a:t> - 5a</a:t>
                </a:r>
                <a:r>
                  <a:rPr lang="en-US" sz="2400" baseline="-25000" dirty="0"/>
                  <a:t>n-1 </a:t>
                </a:r>
                <a:r>
                  <a:rPr lang="en-US" sz="2400" dirty="0"/>
                  <a:t>+ 6a</a:t>
                </a:r>
                <a:r>
                  <a:rPr lang="en-US" sz="2400" baseline="-25000" dirty="0"/>
                  <a:t>n-2 </a:t>
                </a:r>
                <a:r>
                  <a:rPr lang="en-US" sz="2400" dirty="0"/>
                  <a:t>=</a:t>
                </a:r>
                <a:r>
                  <a:rPr lang="en-US" sz="2400" dirty="0" smtClean="0"/>
                  <a:t> 0</a:t>
                </a:r>
              </a:p>
              <a:p>
                <a:r>
                  <a:rPr lang="en-US" sz="2400" dirty="0" smtClean="0"/>
                  <a:t>The characteristics equation are,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	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r</a:t>
                </a:r>
                <a:r>
                  <a:rPr lang="en-US" sz="2400" baseline="30000" dirty="0" smtClean="0"/>
                  <a:t>2  </a:t>
                </a:r>
                <a:r>
                  <a:rPr lang="en-US" sz="2400" dirty="0" smtClean="0"/>
                  <a:t>- 5r + 6</a:t>
                </a:r>
                <a:r>
                  <a:rPr lang="en-US" sz="2400" baseline="30000" dirty="0" smtClean="0"/>
                  <a:t> </a:t>
                </a:r>
                <a:r>
                  <a:rPr lang="en-US" sz="2400" dirty="0" smtClean="0"/>
                  <a:t> = 0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	 </a:t>
                </a:r>
                <a:r>
                  <a:rPr lang="en-US" sz="2400" dirty="0"/>
                  <a:t>r</a:t>
                </a:r>
                <a:r>
                  <a:rPr lang="en-US" sz="2400" baseline="30000" dirty="0"/>
                  <a:t>2  </a:t>
                </a:r>
                <a:r>
                  <a:rPr lang="en-US" sz="2400" dirty="0"/>
                  <a:t>- </a:t>
                </a:r>
                <a:r>
                  <a:rPr lang="en-US" sz="2400" dirty="0" smtClean="0"/>
                  <a:t>3r – 2r </a:t>
                </a:r>
                <a:r>
                  <a:rPr lang="en-US" sz="2400" dirty="0"/>
                  <a:t>+ 6</a:t>
                </a:r>
                <a:r>
                  <a:rPr lang="en-US" sz="2400" baseline="30000" dirty="0"/>
                  <a:t> </a:t>
                </a:r>
                <a:r>
                  <a:rPr lang="en-US" sz="2400" dirty="0"/>
                  <a:t> = </a:t>
                </a:r>
                <a:r>
                  <a:rPr lang="en-US" sz="2400" dirty="0" smtClean="0"/>
                  <a:t>0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		(r – 2)(r – 3) = 0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			r</a:t>
                </a:r>
                <a:r>
                  <a:rPr lang="en-US" sz="2400" baseline="-25000" dirty="0" smtClean="0"/>
                  <a:t>1</a:t>
                </a:r>
                <a:r>
                  <a:rPr lang="en-US" sz="2400" dirty="0" smtClean="0"/>
                  <a:t> = 2 and r</a:t>
                </a:r>
                <a:r>
                  <a:rPr lang="en-US" sz="2400" baseline="-25000" dirty="0" smtClean="0"/>
                  <a:t>2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= 3</a:t>
                </a:r>
              </a:p>
              <a:p>
                <a:r>
                  <a:rPr lang="en-US" sz="2400" dirty="0" smtClean="0"/>
                  <a:t>Since the root are distinct real. The solution is in the form: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	</a:t>
                </a:r>
                <a:r>
                  <a:rPr lang="en-US" sz="2400" b="1" dirty="0" smtClean="0"/>
                  <a:t>a</a:t>
                </a:r>
                <a:r>
                  <a:rPr lang="en-US" sz="2400" b="1" baseline="-25000" dirty="0" smtClean="0"/>
                  <a:t>n</a:t>
                </a:r>
                <a:r>
                  <a:rPr lang="en-US" sz="2400" b="1" dirty="0" smtClean="0"/>
                  <a:t>(h)  =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4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</m:t>
                    </m:r>
                    <m:r>
                      <a:rPr lang="en-US" sz="2400" b="1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2400" b="1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4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</m:t>
                    </m:r>
                    <m:r>
                      <a:rPr lang="en-US" sz="2400" b="1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sz="2400" b="1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</m:oMath>
                </a14:m>
                <a:endParaRPr lang="en-US" sz="2400" b="1" dirty="0" smtClean="0"/>
              </a:p>
              <a:p>
                <a:r>
                  <a:rPr lang="en-US" sz="2400" b="1" baseline="30000" dirty="0"/>
                  <a:t>	</a:t>
                </a:r>
                <a:r>
                  <a:rPr lang="en-US" sz="2400" b="1" baseline="30000" dirty="0" smtClean="0"/>
                  <a:t>		</a:t>
                </a:r>
                <a:r>
                  <a:rPr lang="en-US" sz="2400" b="1" dirty="0"/>
                  <a:t> </a:t>
                </a:r>
                <a:r>
                  <a:rPr lang="en-US" sz="2400" b="1" dirty="0" smtClean="0"/>
                  <a:t>a</a:t>
                </a:r>
                <a:r>
                  <a:rPr lang="en-US" sz="2400" b="1" baseline="-25000" dirty="0" smtClean="0"/>
                  <a:t>n</a:t>
                </a:r>
                <a:r>
                  <a:rPr lang="en-US" sz="2400" b="1" dirty="0" smtClean="0"/>
                  <a:t>(h) =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4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sz="2400" b="1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4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sz="2400" b="1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400" b="1" baseline="30000" dirty="0" smtClean="0"/>
                  <a:t> </a:t>
                </a:r>
                <a:r>
                  <a:rPr lang="en-US" sz="2400" b="1" dirty="0" smtClean="0"/>
                  <a:t>------------------(ii)</a:t>
                </a:r>
              </a:p>
              <a:p>
                <a:r>
                  <a:rPr lang="en-US" sz="2400" dirty="0" smtClean="0"/>
                  <a:t>The non-homogeneous part is: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	a</a:t>
                </a:r>
                <a:r>
                  <a:rPr lang="en-US" sz="2400" baseline="-25000" dirty="0" smtClean="0"/>
                  <a:t>n</a:t>
                </a:r>
                <a:r>
                  <a:rPr lang="en-US" sz="2400" dirty="0" smtClean="0"/>
                  <a:t>= n + 2</a:t>
                </a:r>
                <a:r>
                  <a:rPr lang="en-US" sz="2400" baseline="30000" dirty="0" smtClean="0"/>
                  <a:t>n </a:t>
                </a:r>
                <a:r>
                  <a:rPr lang="en-US" sz="2400" dirty="0" smtClean="0"/>
                  <a:t>[ Here 2 is  the characteristic root with multiplicity 1 and degree of polynomial is one]</a:t>
                </a:r>
                <a:endParaRPr lang="en-US" sz="2400" baseline="30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198" y="177554"/>
                <a:ext cx="10626571" cy="6309420"/>
              </a:xfrm>
              <a:prstGeom prst="rect">
                <a:avLst/>
              </a:prstGeom>
              <a:blipFill>
                <a:blip r:embed="rId2"/>
                <a:stretch>
                  <a:fillRect l="-861" t="-483" b="-1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619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66380" y="0"/>
                <a:ext cx="11325620" cy="74785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So, the solution is of the form: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a</a:t>
                </a:r>
                <a:r>
                  <a:rPr lang="en-US" sz="2400" baseline="-25000" dirty="0" smtClean="0"/>
                  <a:t>n</a:t>
                </a:r>
                <a:r>
                  <a:rPr lang="en-US" sz="2400" dirty="0" smtClean="0"/>
                  <a:t>= A</a:t>
                </a:r>
                <a:r>
                  <a:rPr lang="en-US" sz="2400" baseline="-25000" dirty="0" smtClean="0"/>
                  <a:t>0</a:t>
                </a:r>
                <a:r>
                  <a:rPr lang="en-US" sz="2400" dirty="0"/>
                  <a:t>n2</a:t>
                </a:r>
                <a:r>
                  <a:rPr lang="en-US" sz="2400" baseline="30000" dirty="0"/>
                  <a:t>n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+ </a:t>
                </a:r>
                <a:r>
                  <a:rPr lang="en-US" sz="2400" dirty="0" smtClean="0"/>
                  <a:t>A</a:t>
                </a:r>
                <a:r>
                  <a:rPr lang="en-US" sz="2400" baseline="-25000" dirty="0" smtClean="0"/>
                  <a:t>1  </a:t>
                </a:r>
                <a:r>
                  <a:rPr lang="en-US" sz="2400" dirty="0" smtClean="0"/>
                  <a:t>+ A</a:t>
                </a:r>
                <a:r>
                  <a:rPr lang="en-US" sz="2400" baseline="-25000" dirty="0" smtClean="0"/>
                  <a:t>2</a:t>
                </a:r>
                <a:r>
                  <a:rPr lang="en-US" sz="2400" dirty="0" smtClean="0"/>
                  <a:t>n</a:t>
                </a:r>
                <a:endParaRPr lang="en-US" sz="2400" dirty="0"/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Putting value of a</a:t>
                </a:r>
                <a:r>
                  <a:rPr lang="en-US" sz="2400" baseline="-25000" dirty="0" smtClean="0"/>
                  <a:t>n </a:t>
                </a:r>
                <a:r>
                  <a:rPr lang="en-US" sz="2400" dirty="0" smtClean="0"/>
                  <a:t>in equation (i) we get,</a:t>
                </a:r>
              </a:p>
              <a:p>
                <a:r>
                  <a:rPr lang="en-US" sz="2400" dirty="0" smtClean="0"/>
                  <a:t>[</a:t>
                </a:r>
                <a:r>
                  <a:rPr lang="en-US" sz="2400" dirty="0"/>
                  <a:t>A</a:t>
                </a:r>
                <a:r>
                  <a:rPr lang="en-US" sz="2400" baseline="-25000" dirty="0"/>
                  <a:t>0</a:t>
                </a:r>
                <a:r>
                  <a:rPr lang="en-US" sz="2400" dirty="0"/>
                  <a:t>n2</a:t>
                </a:r>
                <a:r>
                  <a:rPr lang="en-US" sz="2400" baseline="30000" dirty="0"/>
                  <a:t>n</a:t>
                </a:r>
                <a:r>
                  <a:rPr lang="en-US" sz="2400" dirty="0"/>
                  <a:t> + A</a:t>
                </a:r>
                <a:r>
                  <a:rPr lang="en-US" sz="2400" baseline="-25000" dirty="0"/>
                  <a:t>1  </a:t>
                </a:r>
                <a:r>
                  <a:rPr lang="en-US" sz="2400" dirty="0"/>
                  <a:t>+ A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n</a:t>
                </a:r>
                <a:r>
                  <a:rPr lang="en-US" sz="2400" dirty="0" smtClean="0"/>
                  <a:t>] - 5[A</a:t>
                </a:r>
                <a:r>
                  <a:rPr lang="en-US" sz="2400" baseline="-25000" dirty="0" smtClean="0"/>
                  <a:t>0</a:t>
                </a:r>
                <a:r>
                  <a:rPr lang="en-US" sz="2400" dirty="0" smtClean="0"/>
                  <a:t>(n-1)2</a:t>
                </a:r>
                <a:r>
                  <a:rPr lang="en-US" sz="2400" baseline="30000" dirty="0" smtClean="0"/>
                  <a:t>n-1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+ A</a:t>
                </a:r>
                <a:r>
                  <a:rPr lang="en-US" sz="2400" baseline="-25000" dirty="0"/>
                  <a:t>1  </a:t>
                </a:r>
                <a:r>
                  <a:rPr lang="en-US" sz="2400" dirty="0"/>
                  <a:t>+ </a:t>
                </a:r>
                <a:r>
                  <a:rPr lang="en-US" sz="2400" dirty="0" smtClean="0"/>
                  <a:t>A</a:t>
                </a:r>
                <a:r>
                  <a:rPr lang="en-US" sz="2400" baseline="-25000" dirty="0" smtClean="0"/>
                  <a:t>2</a:t>
                </a:r>
                <a:r>
                  <a:rPr lang="en-US" sz="2400" dirty="0" smtClean="0"/>
                  <a:t>(n-1)] + 6[A</a:t>
                </a:r>
                <a:r>
                  <a:rPr lang="en-US" sz="2400" baseline="-25000" dirty="0" smtClean="0"/>
                  <a:t>0</a:t>
                </a:r>
                <a:r>
                  <a:rPr lang="en-US" sz="2400" dirty="0" smtClean="0"/>
                  <a:t>(n-2)2</a:t>
                </a:r>
                <a:r>
                  <a:rPr lang="en-US" sz="2400" baseline="30000" dirty="0" smtClean="0"/>
                  <a:t>n-2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+ A</a:t>
                </a:r>
                <a:r>
                  <a:rPr lang="en-US" sz="2400" baseline="-25000" dirty="0"/>
                  <a:t>1 </a:t>
                </a:r>
                <a:r>
                  <a:rPr lang="en-US" sz="2400" dirty="0" smtClean="0"/>
                  <a:t>+ A</a:t>
                </a:r>
                <a:r>
                  <a:rPr lang="en-US" sz="2400" baseline="-25000" dirty="0" smtClean="0"/>
                  <a:t>2</a:t>
                </a:r>
                <a:r>
                  <a:rPr lang="en-US" sz="2400" dirty="0" smtClean="0"/>
                  <a:t>(n-2)] =2</a:t>
                </a:r>
                <a:r>
                  <a:rPr lang="en-US" sz="2400" baseline="30000" dirty="0" smtClean="0"/>
                  <a:t>n </a:t>
                </a:r>
                <a:r>
                  <a:rPr lang="en-US" sz="2400" dirty="0" smtClean="0"/>
                  <a:t>+ n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400" dirty="0" smtClean="0"/>
                  <a:t>A</a:t>
                </a:r>
                <a:r>
                  <a:rPr lang="en-US" sz="2400" baseline="-25000" dirty="0" smtClean="0"/>
                  <a:t>0</a:t>
                </a:r>
                <a:r>
                  <a:rPr lang="en-US" sz="2400" dirty="0" smtClean="0"/>
                  <a:t>2</a:t>
                </a:r>
                <a:r>
                  <a:rPr lang="en-US" sz="2400" baseline="30000" dirty="0" smtClean="0"/>
                  <a:t>n</a:t>
                </a:r>
                <a:r>
                  <a:rPr lang="en-US" sz="2400" baseline="-25000" dirty="0" smtClean="0"/>
                  <a:t> </a:t>
                </a:r>
                <a:r>
                  <a:rPr lang="en-US" sz="2400" dirty="0" smtClean="0"/>
                  <a:t>+ 2A</a:t>
                </a:r>
                <a:r>
                  <a:rPr lang="en-US" sz="2400" baseline="-25000" dirty="0" smtClean="0"/>
                  <a:t>2</a:t>
                </a:r>
                <a:r>
                  <a:rPr lang="en-US" sz="2400" dirty="0" smtClean="0"/>
                  <a:t>n </a:t>
                </a:r>
                <a:r>
                  <a:rPr lang="en-US" sz="2400" baseline="-25000" dirty="0" smtClean="0"/>
                  <a:t> </a:t>
                </a:r>
                <a:r>
                  <a:rPr lang="en-US" sz="2400" dirty="0" smtClean="0"/>
                  <a:t>+ (2A</a:t>
                </a:r>
                <a:r>
                  <a:rPr lang="en-US" sz="2400" baseline="-25000" dirty="0" smtClean="0"/>
                  <a:t>1</a:t>
                </a:r>
                <a:r>
                  <a:rPr lang="en-US" sz="2400" dirty="0" smtClean="0"/>
                  <a:t> – 7A</a:t>
                </a:r>
                <a:r>
                  <a:rPr lang="en-US" sz="2400" baseline="-25000" dirty="0" smtClean="0"/>
                  <a:t>2</a:t>
                </a:r>
                <a:r>
                  <a:rPr lang="en-US" sz="2400" dirty="0" smtClean="0"/>
                  <a:t>) </a:t>
                </a:r>
                <a:r>
                  <a:rPr lang="en-US" sz="2400" dirty="0"/>
                  <a:t>= 2</a:t>
                </a:r>
                <a:r>
                  <a:rPr lang="en-US" sz="2400" baseline="30000" dirty="0"/>
                  <a:t>n </a:t>
                </a:r>
                <a:r>
                  <a:rPr lang="en-US" sz="2400" dirty="0"/>
                  <a:t>+ n</a:t>
                </a:r>
                <a:endParaRPr lang="en-US" sz="2400" dirty="0" smtClean="0"/>
              </a:p>
              <a:p>
                <a:endParaRPr lang="en-US" sz="2400" dirty="0">
                  <a:ea typeface="Cambria Math" panose="02040503050406030204" pitchFamily="18" charset="0"/>
                </a:endParaRPr>
              </a:p>
              <a:p>
                <a:r>
                  <a:rPr lang="en-US" sz="2400" dirty="0" smtClean="0">
                    <a:ea typeface="Cambria Math" panose="02040503050406030204" pitchFamily="18" charset="0"/>
                  </a:rPr>
                  <a:t>Equating on both sides we get,</a:t>
                </a:r>
              </a:p>
              <a:p>
                <a:r>
                  <a:rPr lang="en-US" sz="2400" dirty="0">
                    <a:ea typeface="Cambria Math" panose="02040503050406030204" pitchFamily="18" charset="0"/>
                  </a:rPr>
                  <a:t>	</a:t>
                </a:r>
                <a:r>
                  <a:rPr lang="en-US" sz="2400" dirty="0" smtClean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sz="2400" b="1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dirty="0" smtClean="0">
                    <a:ea typeface="Cambria Math" panose="02040503050406030204" pitchFamily="18" charset="0"/>
                  </a:rPr>
                  <a:t> = -2</a:t>
                </a:r>
                <a:r>
                  <a:rPr lang="en-US" sz="2400" b="1" dirty="0">
                    <a:ea typeface="Cambria Math" panose="02040503050406030204" pitchFamily="18" charset="0"/>
                  </a:rPr>
                  <a:t> </a:t>
                </a:r>
                <a:r>
                  <a:rPr lang="en-US" sz="2400" b="1" dirty="0" smtClean="0">
                    <a:ea typeface="Cambria Math" panose="02040503050406030204" pitchFamily="18" charset="0"/>
                  </a:rPr>
                  <a:t> ,   </a:t>
                </a:r>
                <a:r>
                  <a:rPr lang="en-US" sz="2400" dirty="0" smtClean="0">
                    <a:ea typeface="Cambria Math" panose="02040503050406030204" pitchFamily="18" charset="0"/>
                  </a:rPr>
                  <a:t>A</a:t>
                </a:r>
                <a:r>
                  <a:rPr lang="en-US" sz="2400" baseline="-25000" dirty="0" smtClean="0">
                    <a:ea typeface="Cambria Math" panose="02040503050406030204" pitchFamily="18" charset="0"/>
                  </a:rPr>
                  <a:t>2 </a:t>
                </a:r>
                <a:r>
                  <a:rPr lang="en-US" sz="2400" dirty="0" smtClean="0"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400" dirty="0" smtClean="0">
                    <a:ea typeface="Cambria Math" panose="02040503050406030204" pitchFamily="18" charset="0"/>
                  </a:rPr>
                  <a:t>   ,   A</a:t>
                </a:r>
                <a:r>
                  <a:rPr lang="en-US" sz="2400" baseline="-25000" dirty="0" smtClean="0">
                    <a:ea typeface="Cambria Math" panose="02040503050406030204" pitchFamily="18" charset="0"/>
                  </a:rPr>
                  <a:t>1</a:t>
                </a:r>
                <a:r>
                  <a:rPr lang="en-US" sz="2400" dirty="0" smtClean="0"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𝟕</m:t>
                        </m:r>
                      </m:num>
                      <m:den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endParaRPr lang="en-US" sz="2400" b="1" dirty="0" smtClean="0">
                  <a:ea typeface="Cambria Math" panose="02040503050406030204" pitchFamily="18" charset="0"/>
                </a:endParaRPr>
              </a:p>
              <a:p>
                <a:endParaRPr lang="en-US" sz="2400" b="1" dirty="0" smtClean="0">
                  <a:ea typeface="Cambria Math" panose="02040503050406030204" pitchFamily="18" charset="0"/>
                </a:endParaRPr>
              </a:p>
              <a:p>
                <a:r>
                  <a:rPr lang="en-US" sz="2400" dirty="0" smtClean="0"/>
                  <a:t>Therefore particular solution is,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a</a:t>
                </a:r>
                <a:r>
                  <a:rPr lang="en-US" sz="2400" baseline="-25000" dirty="0" smtClean="0"/>
                  <a:t>n</a:t>
                </a:r>
                <a:r>
                  <a:rPr lang="en-US" sz="2400" dirty="0" smtClean="0"/>
                  <a:t>(p) =  -2n2</a:t>
                </a:r>
                <a:r>
                  <a:rPr lang="en-US" sz="2400" baseline="30000" dirty="0" smtClean="0"/>
                  <a:t>n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𝟕</m:t>
                        </m:r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sz="2400" baseline="-25000" dirty="0">
                    <a:ea typeface="Cambria Math" panose="02040503050406030204" pitchFamily="18" charset="0"/>
                  </a:rPr>
                  <a:t> </a:t>
                </a:r>
                <a:r>
                  <a:rPr lang="en-US" sz="2400" baseline="-25000" dirty="0"/>
                  <a:t> </a:t>
                </a:r>
                <a:r>
                  <a:rPr lang="en-US" sz="2400" dirty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400" dirty="0" smtClean="0"/>
                  <a:t>n</a:t>
                </a:r>
              </a:p>
              <a:p>
                <a:r>
                  <a:rPr lang="en-US" sz="2400" dirty="0" smtClean="0"/>
                  <a:t>Hence the </a:t>
                </a:r>
                <a:r>
                  <a:rPr lang="en-US" sz="2400" dirty="0"/>
                  <a:t>Total </a:t>
                </a:r>
                <a:r>
                  <a:rPr lang="en-US" sz="2400" dirty="0" smtClean="0"/>
                  <a:t>solution is: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</a:t>
                </a:r>
                <a:r>
                  <a:rPr lang="en-US" sz="2400" b="1" dirty="0"/>
                  <a:t> </a:t>
                </a:r>
                <a:r>
                  <a:rPr lang="en-US" sz="2400" b="1" dirty="0" smtClean="0"/>
                  <a:t>a</a:t>
                </a:r>
                <a:r>
                  <a:rPr lang="en-US" sz="2400" b="1" baseline="-25000" dirty="0" smtClean="0"/>
                  <a:t>n</a:t>
                </a:r>
                <a:r>
                  <a:rPr lang="en-US" sz="2400" b="1" dirty="0" smtClean="0"/>
                  <a:t> = a</a:t>
                </a:r>
                <a:r>
                  <a:rPr lang="en-US" sz="2400" b="1" baseline="-25000" dirty="0" smtClean="0"/>
                  <a:t>n</a:t>
                </a:r>
                <a:r>
                  <a:rPr lang="en-US" sz="2400" b="1" dirty="0" smtClean="0"/>
                  <a:t>(h) + a</a:t>
                </a:r>
                <a:r>
                  <a:rPr lang="en-US" sz="2400" b="1" baseline="-25000" dirty="0" smtClean="0"/>
                  <a:t>n</a:t>
                </a:r>
                <a:r>
                  <a:rPr lang="en-US" sz="2400" b="1" dirty="0" smtClean="0"/>
                  <a:t>(p)</a:t>
                </a:r>
              </a:p>
              <a:p>
                <a:endParaRPr lang="en-US" sz="2400" b="1" dirty="0" smtClean="0"/>
              </a:p>
              <a:p>
                <a:r>
                  <a:rPr lang="en-US" sz="2400" b="1" dirty="0"/>
                  <a:t>	</a:t>
                </a:r>
                <a:r>
                  <a:rPr lang="en-US" sz="2400" b="1" dirty="0" smtClean="0"/>
                  <a:t>	</a:t>
                </a:r>
                <a:r>
                  <a:rPr lang="en-US" sz="2800" b="1" dirty="0"/>
                  <a:t> a</a:t>
                </a:r>
                <a:r>
                  <a:rPr lang="en-US" sz="2800" b="1" baseline="-25000" dirty="0"/>
                  <a:t>n</a:t>
                </a:r>
                <a:r>
                  <a:rPr lang="en-US" sz="2800" b="1" dirty="0"/>
                  <a:t> </a:t>
                </a:r>
                <a:r>
                  <a:rPr lang="en-US" sz="2800" b="1" dirty="0" smtClean="0"/>
                  <a:t>=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8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sz="2800" b="1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8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sz="2800" b="1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800" b="1" dirty="0" smtClean="0"/>
                  <a:t> - n2</a:t>
                </a:r>
                <a:r>
                  <a:rPr lang="en-US" sz="2800" b="1" baseline="30000" dirty="0" smtClean="0"/>
                  <a:t>n+1</a:t>
                </a:r>
                <a:r>
                  <a:rPr lang="en-US" sz="2800" b="1" dirty="0" smtClean="0"/>
                  <a:t> </a:t>
                </a:r>
                <a:r>
                  <a:rPr lang="en-US" sz="2800" b="1" dirty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800" b="1" dirty="0"/>
                  <a:t>n </a:t>
                </a:r>
                <a:r>
                  <a:rPr lang="en-US" sz="2800" b="1" dirty="0" smtClean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𝟕</m:t>
                        </m:r>
                      </m:num>
                      <m:den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endParaRPr lang="en-US" sz="2800" b="1" dirty="0" smtClean="0"/>
              </a:p>
              <a:p>
                <a:endParaRPr lang="en-US" sz="2400" b="1" dirty="0"/>
              </a:p>
              <a:p>
                <a:r>
                  <a:rPr lang="en-US" sz="2400" b="1" dirty="0" smtClean="0"/>
                  <a:t>		</a:t>
                </a:r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380" y="0"/>
                <a:ext cx="11325620" cy="7478522"/>
              </a:xfrm>
              <a:prstGeom prst="rect">
                <a:avLst/>
              </a:prstGeom>
              <a:blipFill>
                <a:blip r:embed="rId2"/>
                <a:stretch>
                  <a:fillRect l="-807" t="-6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497550" y="5832764"/>
            <a:ext cx="6094741" cy="88871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28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977" y="474134"/>
            <a:ext cx="11040366" cy="586915"/>
          </a:xfrm>
        </p:spPr>
        <p:txBody>
          <a:bodyPr>
            <a:noAutofit/>
          </a:bodyPr>
          <a:lstStyle/>
          <a:p>
            <a:r>
              <a:rPr lang="en-US" sz="3200" b="1" u="sng" dirty="0" smtClean="0">
                <a:solidFill>
                  <a:srgbClr val="FFC000"/>
                </a:solidFill>
              </a:rPr>
              <a:t>Method to find Particular solution:</a:t>
            </a:r>
            <a:endParaRPr lang="en-US" sz="3200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42926" y="1161488"/>
            <a:ext cx="1047246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400" dirty="0" smtClean="0"/>
              <a:t>When </a:t>
            </a:r>
            <a:r>
              <a:rPr lang="en-US" sz="2400" b="1" dirty="0"/>
              <a:t>f(n) = b</a:t>
            </a:r>
            <a:r>
              <a:rPr lang="en-US" sz="2400" b="1" baseline="30000" dirty="0"/>
              <a:t>n</a:t>
            </a:r>
            <a:r>
              <a:rPr lang="en-US" sz="2400" b="1" dirty="0"/>
              <a:t> </a:t>
            </a:r>
            <a:r>
              <a:rPr lang="en-US" sz="2400" dirty="0"/>
              <a:t>and b is </a:t>
            </a:r>
            <a:r>
              <a:rPr lang="en-US" sz="2400" dirty="0" smtClean="0"/>
              <a:t>not the root </a:t>
            </a:r>
            <a:r>
              <a:rPr lang="en-US" sz="2400" dirty="0"/>
              <a:t>of the characteristic </a:t>
            </a:r>
            <a:r>
              <a:rPr lang="en-US" sz="2400" dirty="0" smtClean="0"/>
              <a:t>equation</a:t>
            </a:r>
          </a:p>
          <a:p>
            <a:endParaRPr lang="en-US" sz="2400" dirty="0"/>
          </a:p>
          <a:p>
            <a:r>
              <a:rPr lang="en-US" sz="2400" dirty="0"/>
              <a:t>					</a:t>
            </a:r>
            <a:r>
              <a:rPr lang="en-US" sz="4400" dirty="0"/>
              <a:t> </a:t>
            </a:r>
            <a:r>
              <a:rPr lang="en-US" sz="4400" b="1" dirty="0">
                <a:solidFill>
                  <a:srgbClr val="FF0000"/>
                </a:solidFill>
              </a:rPr>
              <a:t>a</a:t>
            </a:r>
            <a:r>
              <a:rPr lang="en-US" sz="4400" b="1" baseline="-25000" dirty="0">
                <a:solidFill>
                  <a:srgbClr val="FF0000"/>
                </a:solidFill>
              </a:rPr>
              <a:t>n</a:t>
            </a:r>
            <a:r>
              <a:rPr lang="en-US" sz="4400" b="1" dirty="0">
                <a:solidFill>
                  <a:srgbClr val="FF0000"/>
                </a:solidFill>
              </a:rPr>
              <a:t>(p) = </a:t>
            </a:r>
            <a:r>
              <a:rPr lang="en-US" sz="4400" b="1" dirty="0" smtClean="0">
                <a:solidFill>
                  <a:srgbClr val="FF0000"/>
                </a:solidFill>
              </a:rPr>
              <a:t>Ab</a:t>
            </a:r>
            <a:r>
              <a:rPr lang="en-US" sz="4400" b="1" baseline="30000" dirty="0" smtClean="0">
                <a:solidFill>
                  <a:srgbClr val="FF0000"/>
                </a:solidFill>
              </a:rPr>
              <a:t>n</a:t>
            </a:r>
            <a:endParaRPr lang="en-US" sz="4400" dirty="0" smtClean="0"/>
          </a:p>
          <a:p>
            <a:endParaRPr lang="en-US" sz="40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2)   When </a:t>
            </a:r>
            <a:r>
              <a:rPr lang="en-US" sz="2400" b="1" dirty="0" smtClean="0"/>
              <a:t>f(n) = b</a:t>
            </a:r>
            <a:r>
              <a:rPr lang="en-US" sz="2400" b="1" baseline="30000" dirty="0" smtClean="0"/>
              <a:t>n</a:t>
            </a:r>
            <a:r>
              <a:rPr lang="en-US" sz="2400" b="1" dirty="0" smtClean="0"/>
              <a:t> </a:t>
            </a:r>
            <a:r>
              <a:rPr lang="en-US" sz="2400" dirty="0" smtClean="0"/>
              <a:t>and b is root of the characteristic equation with multiplicity m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</a:t>
            </a:r>
          </a:p>
          <a:p>
            <a:r>
              <a:rPr lang="en-US" sz="2400" dirty="0" smtClean="0"/>
              <a:t>				</a:t>
            </a:r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4400" b="1" dirty="0" smtClean="0">
                <a:solidFill>
                  <a:srgbClr val="FF0000"/>
                </a:solidFill>
              </a:rPr>
              <a:t>a</a:t>
            </a:r>
            <a:r>
              <a:rPr lang="en-US" sz="4400" b="1" baseline="-25000" dirty="0" smtClean="0">
                <a:solidFill>
                  <a:srgbClr val="FF0000"/>
                </a:solidFill>
              </a:rPr>
              <a:t>n</a:t>
            </a:r>
            <a:r>
              <a:rPr lang="en-US" sz="4400" b="1" dirty="0" smtClean="0">
                <a:solidFill>
                  <a:srgbClr val="FF0000"/>
                </a:solidFill>
              </a:rPr>
              <a:t>(p) = An</a:t>
            </a:r>
            <a:r>
              <a:rPr lang="en-US" sz="4400" b="1" baseline="30000" dirty="0" smtClean="0">
                <a:solidFill>
                  <a:srgbClr val="FF0000"/>
                </a:solidFill>
              </a:rPr>
              <a:t>m</a:t>
            </a:r>
            <a:r>
              <a:rPr lang="en-US" sz="4400" b="1" dirty="0" smtClean="0">
                <a:solidFill>
                  <a:srgbClr val="FF0000"/>
                </a:solidFill>
              </a:rPr>
              <a:t>b</a:t>
            </a:r>
            <a:r>
              <a:rPr lang="en-US" sz="4400" b="1" baseline="30000" dirty="0" smtClean="0">
                <a:solidFill>
                  <a:srgbClr val="FF0000"/>
                </a:solidFill>
              </a:rPr>
              <a:t>n</a:t>
            </a:r>
          </a:p>
          <a:p>
            <a:endParaRPr lang="en-US" sz="2400" b="1" baseline="30000" dirty="0" smtClean="0"/>
          </a:p>
          <a:p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3209027" y="1896569"/>
            <a:ext cx="3804249" cy="91547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09027" y="5324037"/>
            <a:ext cx="3804249" cy="9818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1135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74198" y="177554"/>
                <a:ext cx="10626571" cy="6555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1.What is the solution of the recurrence  relation : a</a:t>
                </a:r>
                <a:r>
                  <a:rPr lang="en-US" sz="2000" b="1" baseline="-25000" dirty="0" smtClean="0"/>
                  <a:t>n</a:t>
                </a:r>
                <a:r>
                  <a:rPr lang="en-US" sz="2000" b="1" dirty="0" smtClean="0"/>
                  <a:t> = 5a</a:t>
                </a:r>
                <a:r>
                  <a:rPr lang="en-US" sz="2000" b="1" baseline="-25000" dirty="0" smtClean="0"/>
                  <a:t>n-1 </a:t>
                </a:r>
                <a:r>
                  <a:rPr lang="en-US" sz="2000" b="1" dirty="0" smtClean="0"/>
                  <a:t> –  6a</a:t>
                </a:r>
                <a:r>
                  <a:rPr lang="en-US" sz="2000" b="1" baseline="-25000" dirty="0" smtClean="0"/>
                  <a:t>n-2 </a:t>
                </a:r>
                <a:r>
                  <a:rPr lang="en-US" sz="2000" b="1" dirty="0" smtClean="0"/>
                  <a:t> + 7</a:t>
                </a:r>
                <a:r>
                  <a:rPr lang="en-US" sz="2000" b="1" baseline="30000" dirty="0" smtClean="0"/>
                  <a:t>n</a:t>
                </a:r>
                <a:endParaRPr lang="en-US" sz="2000" b="1" dirty="0" smtClean="0"/>
              </a:p>
              <a:p>
                <a:r>
                  <a:rPr lang="en-US" sz="2400" dirty="0" smtClean="0"/>
                  <a:t>Solution:</a:t>
                </a:r>
              </a:p>
              <a:p>
                <a:r>
                  <a:rPr lang="en-US" sz="2400" dirty="0" smtClean="0"/>
                  <a:t>Given recurrence relation: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	</a:t>
                </a:r>
                <a:r>
                  <a:rPr lang="en-US" sz="2400" b="1" dirty="0"/>
                  <a:t> </a:t>
                </a:r>
                <a:r>
                  <a:rPr lang="en-US" sz="2400" dirty="0"/>
                  <a:t>a</a:t>
                </a:r>
                <a:r>
                  <a:rPr lang="en-US" sz="2400" baseline="-25000" dirty="0"/>
                  <a:t>n</a:t>
                </a:r>
                <a:r>
                  <a:rPr lang="en-US" sz="2400" dirty="0"/>
                  <a:t> = 5a</a:t>
                </a:r>
                <a:r>
                  <a:rPr lang="en-US" sz="2400" baseline="-25000" dirty="0"/>
                  <a:t>n-1 </a:t>
                </a:r>
                <a:r>
                  <a:rPr lang="en-US" sz="2400" dirty="0"/>
                  <a:t> –  6a</a:t>
                </a:r>
                <a:r>
                  <a:rPr lang="en-US" sz="2400" baseline="-25000" dirty="0"/>
                  <a:t>n-2 </a:t>
                </a:r>
                <a:r>
                  <a:rPr lang="en-US" sz="2400" dirty="0" smtClean="0"/>
                  <a:t>+ 7</a:t>
                </a:r>
                <a:r>
                  <a:rPr lang="en-US" sz="2400" baseline="30000" dirty="0" smtClean="0"/>
                  <a:t>n</a:t>
                </a:r>
                <a:r>
                  <a:rPr lang="en-US" sz="2400" b="1" dirty="0" smtClean="0"/>
                  <a:t>----------------(i)</a:t>
                </a:r>
              </a:p>
              <a:p>
                <a:r>
                  <a:rPr lang="en-US" sz="2400" dirty="0" smtClean="0"/>
                  <a:t>The associated homogeneous part is,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	</a:t>
                </a:r>
                <a:r>
                  <a:rPr lang="en-US" sz="2400" dirty="0"/>
                  <a:t> a</a:t>
                </a:r>
                <a:r>
                  <a:rPr lang="en-US" sz="2400" baseline="-25000" dirty="0"/>
                  <a:t>n</a:t>
                </a:r>
                <a:r>
                  <a:rPr lang="en-US" sz="2400" dirty="0"/>
                  <a:t> = 5a</a:t>
                </a:r>
                <a:r>
                  <a:rPr lang="en-US" sz="2400" baseline="-25000" dirty="0"/>
                  <a:t>n-1 </a:t>
                </a:r>
                <a:r>
                  <a:rPr lang="en-US" sz="2400" dirty="0"/>
                  <a:t> –  6a</a:t>
                </a:r>
                <a:r>
                  <a:rPr lang="en-US" sz="2400" baseline="-25000" dirty="0"/>
                  <a:t>n-2 </a:t>
                </a:r>
                <a:endParaRPr lang="en-US" sz="2400" dirty="0" smtClean="0"/>
              </a:p>
              <a:p>
                <a:r>
                  <a:rPr lang="en-US" sz="2400" dirty="0" smtClean="0"/>
                  <a:t>The characteristics equation are,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	</a:t>
                </a:r>
                <a:r>
                  <a:rPr lang="en-US" sz="2400" dirty="0"/>
                  <a:t> r</a:t>
                </a:r>
                <a:r>
                  <a:rPr lang="en-US" sz="2400" baseline="30000" dirty="0"/>
                  <a:t>2  </a:t>
                </a:r>
                <a:r>
                  <a:rPr lang="en-US" sz="2400" dirty="0"/>
                  <a:t>- 5r + 6 = </a:t>
                </a:r>
                <a:r>
                  <a:rPr lang="en-US" sz="2400" dirty="0" smtClean="0"/>
                  <a:t>0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	r</a:t>
                </a:r>
                <a:r>
                  <a:rPr lang="en-US" sz="2400" baseline="30000" dirty="0" smtClean="0"/>
                  <a:t>2</a:t>
                </a:r>
                <a:r>
                  <a:rPr lang="en-US" sz="2400" dirty="0" smtClean="0"/>
                  <a:t> – 3r – 2r + 6 =0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	r(r – 3) -2(r-3) = 0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	(r – 2)(r – 3) = 0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	     r</a:t>
                </a:r>
                <a:r>
                  <a:rPr lang="en-US" sz="2400" baseline="-25000" dirty="0" smtClean="0"/>
                  <a:t>1</a:t>
                </a:r>
                <a:r>
                  <a:rPr lang="en-US" sz="2400" dirty="0" smtClean="0"/>
                  <a:t>=2, r</a:t>
                </a:r>
                <a:r>
                  <a:rPr lang="en-US" sz="2400" baseline="-25000" dirty="0" smtClean="0"/>
                  <a:t>2</a:t>
                </a:r>
                <a:r>
                  <a:rPr lang="en-US" sz="2400" dirty="0" smtClean="0"/>
                  <a:t>=3</a:t>
                </a:r>
              </a:p>
              <a:p>
                <a:r>
                  <a:rPr lang="en-US" sz="2400" dirty="0" smtClean="0"/>
                  <a:t>Since the roots are distinct and real. The solution is in the form: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	</a:t>
                </a:r>
                <a:r>
                  <a:rPr lang="en-US" sz="2400" b="1" dirty="0" smtClean="0"/>
                  <a:t>a</a:t>
                </a:r>
                <a:r>
                  <a:rPr lang="en-US" sz="2400" b="1" baseline="-25000" dirty="0" smtClean="0"/>
                  <a:t>n</a:t>
                </a:r>
                <a:r>
                  <a:rPr lang="en-US" sz="2400" b="1" dirty="0" smtClean="0"/>
                  <a:t>(h) </a:t>
                </a:r>
                <a:r>
                  <a:rPr lang="en-US" sz="2400" b="1" dirty="0"/>
                  <a:t>=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4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</m:t>
                    </m:r>
                    <m:r>
                      <a:rPr lang="en-US" sz="24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2400" b="1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4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</m:t>
                    </m:r>
                    <m:r>
                      <a:rPr lang="en-US" sz="24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sz="2400" b="1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sz="2400" b="1" i="0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b="1" baseline="30000" dirty="0" smtClean="0"/>
              </a:p>
              <a:p>
                <a:r>
                  <a:rPr lang="en-US" sz="2400" b="1" baseline="30000" dirty="0"/>
                  <a:t>	</a:t>
                </a:r>
                <a:r>
                  <a:rPr lang="en-US" sz="2400" b="1" baseline="30000" dirty="0" smtClean="0"/>
                  <a:t>		</a:t>
                </a:r>
                <a:r>
                  <a:rPr lang="en-US" sz="2400" b="1" dirty="0"/>
                  <a:t> </a:t>
                </a:r>
                <a:r>
                  <a:rPr lang="en-US" sz="2400" b="1" dirty="0" smtClean="0"/>
                  <a:t>a</a:t>
                </a:r>
                <a:r>
                  <a:rPr lang="en-US" sz="2400" b="1" baseline="-25000" dirty="0" smtClean="0"/>
                  <a:t>n</a:t>
                </a:r>
                <a:r>
                  <a:rPr lang="en-US" sz="2400" b="1" dirty="0" smtClean="0"/>
                  <a:t>(h)=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4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sz="2400" b="1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4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sz="2400" b="1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sz="2400" b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baseline="30000" dirty="0" smtClean="0"/>
                  <a:t>	 </a:t>
                </a:r>
                <a:r>
                  <a:rPr lang="en-US" sz="2400" b="1" dirty="0" smtClean="0"/>
                  <a:t>------------------(ii)</a:t>
                </a:r>
                <a:endParaRPr lang="en-US" sz="2400" b="1" baseline="30000" dirty="0"/>
              </a:p>
              <a:p>
                <a:r>
                  <a:rPr lang="en-US" sz="2400" dirty="0" smtClean="0"/>
                  <a:t>The non-homogeneous part is: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	a</a:t>
                </a:r>
                <a:r>
                  <a:rPr lang="en-US" sz="2400" baseline="-25000" dirty="0" smtClean="0"/>
                  <a:t>n</a:t>
                </a:r>
                <a:r>
                  <a:rPr lang="en-US" sz="2400" dirty="0" smtClean="0"/>
                  <a:t>= 7</a:t>
                </a:r>
                <a:r>
                  <a:rPr lang="en-US" sz="2400" baseline="30000" dirty="0" smtClean="0"/>
                  <a:t>n </a:t>
                </a:r>
                <a:r>
                  <a:rPr lang="en-US" sz="2400" dirty="0" smtClean="0"/>
                  <a:t>[ here 7 is not the characteristics root]</a:t>
                </a:r>
                <a:endParaRPr lang="en-US" sz="2400" baseline="30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198" y="177554"/>
                <a:ext cx="10626571" cy="6555641"/>
              </a:xfrm>
              <a:prstGeom prst="rect">
                <a:avLst/>
              </a:prstGeom>
              <a:blipFill>
                <a:blip r:embed="rId2"/>
                <a:stretch>
                  <a:fillRect l="-861" t="-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0279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74198" y="177554"/>
                <a:ext cx="10626571" cy="68814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400" b="1" baseline="30000" dirty="0" smtClean="0"/>
              </a:p>
              <a:p>
                <a:r>
                  <a:rPr lang="en-US" sz="2400" dirty="0" smtClean="0"/>
                  <a:t>So, the solution is of the form: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a</a:t>
                </a:r>
                <a:r>
                  <a:rPr lang="en-US" sz="2400" baseline="-25000" dirty="0" smtClean="0"/>
                  <a:t>n</a:t>
                </a:r>
                <a:r>
                  <a:rPr lang="en-US" sz="2400" dirty="0" smtClean="0"/>
                  <a:t>= A7</a:t>
                </a:r>
                <a:r>
                  <a:rPr lang="en-US" sz="2400" baseline="30000" dirty="0" smtClean="0"/>
                  <a:t>n</a:t>
                </a:r>
                <a:r>
                  <a:rPr lang="en-US" sz="2400" dirty="0" smtClean="0"/>
                  <a:t> </a:t>
                </a:r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Putting value of a</a:t>
                </a:r>
                <a:r>
                  <a:rPr lang="en-US" sz="2400" baseline="-25000" dirty="0" smtClean="0"/>
                  <a:t>n </a:t>
                </a:r>
                <a:r>
                  <a:rPr lang="en-US" sz="2400" dirty="0" smtClean="0"/>
                  <a:t>in equation (i) we get,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</a:t>
                </a:r>
                <a:r>
                  <a:rPr lang="en-US" sz="2400" dirty="0"/>
                  <a:t> A7</a:t>
                </a:r>
                <a:r>
                  <a:rPr lang="en-US" sz="2400" baseline="30000" dirty="0"/>
                  <a:t>n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= </a:t>
                </a:r>
                <a:r>
                  <a:rPr lang="en-US" sz="2400" dirty="0" smtClean="0"/>
                  <a:t>5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A7</a:t>
                </a:r>
                <a:r>
                  <a:rPr lang="en-US" sz="2400" baseline="30000" dirty="0" smtClean="0"/>
                  <a:t>n-1</a:t>
                </a:r>
                <a:r>
                  <a:rPr lang="en-US" sz="2400" baseline="-25000" dirty="0" smtClean="0"/>
                  <a:t> 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–  </a:t>
                </a:r>
                <a:r>
                  <a:rPr lang="en-US" sz="2400" dirty="0" smtClean="0"/>
                  <a:t>6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A7</a:t>
                </a:r>
                <a:r>
                  <a:rPr lang="en-US" sz="2400" baseline="30000" dirty="0" smtClean="0"/>
                  <a:t>n-2</a:t>
                </a:r>
                <a:r>
                  <a:rPr lang="en-US" sz="2400" baseline="-25000" dirty="0" smtClean="0"/>
                  <a:t> </a:t>
                </a:r>
                <a:r>
                  <a:rPr lang="en-US" sz="2400" dirty="0"/>
                  <a:t>+ </a:t>
                </a:r>
                <a:r>
                  <a:rPr lang="en-US" sz="2400" dirty="0" smtClean="0"/>
                  <a:t>7</a:t>
                </a:r>
                <a:r>
                  <a:rPr lang="en-US" sz="2400" baseline="30000" dirty="0" smtClean="0"/>
                  <a:t>n</a:t>
                </a:r>
              </a:p>
              <a:p>
                <a:r>
                  <a:rPr lang="en-US" sz="2400" dirty="0" smtClean="0"/>
                  <a:t>Dividing both sides by </a:t>
                </a:r>
                <a:r>
                  <a:rPr lang="en-US" sz="2400" dirty="0"/>
                  <a:t>7</a:t>
                </a:r>
                <a:r>
                  <a:rPr lang="en-US" sz="2400" baseline="30000" dirty="0"/>
                  <a:t>n</a:t>
                </a:r>
              </a:p>
              <a:p>
                <a:r>
                  <a:rPr lang="en-US" sz="2400" dirty="0" smtClean="0"/>
                  <a:t>		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   A </a:t>
                </a:r>
                <a:r>
                  <a:rPr lang="en-US" sz="2400" dirty="0"/>
                  <a:t>= 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sz="2400" baseline="-25000" dirty="0"/>
                  <a:t> </a:t>
                </a:r>
                <a:r>
                  <a:rPr lang="en-US" sz="2400" dirty="0"/>
                  <a:t> –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  <m:r>
                          <a:rPr lang="en-US" sz="2400" b="0" i="1" baseline="30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baseline="-25000" dirty="0"/>
                  <a:t> </a:t>
                </a:r>
                <a:r>
                  <a:rPr lang="en-US" sz="2400" dirty="0"/>
                  <a:t>+ </a:t>
                </a:r>
                <a:r>
                  <a:rPr lang="en-US" sz="2400" dirty="0" smtClean="0"/>
                  <a:t>1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49A = 35A – 6A +49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    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49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</m:t>
                        </m:r>
                      </m:den>
                    </m:f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Hence the particular solution is: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a</a:t>
                </a:r>
                <a:r>
                  <a:rPr lang="en-US" sz="2400" baseline="-25000" dirty="0" smtClean="0"/>
                  <a:t>n</a:t>
                </a:r>
                <a:r>
                  <a:rPr lang="en-US" sz="2400" dirty="0" smtClean="0"/>
                  <a:t>(p)=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49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</m:t>
                        </m:r>
                      </m:den>
                    </m:f>
                  </m:oMath>
                </a14:m>
                <a:r>
                  <a:rPr lang="en-US" sz="2400" dirty="0"/>
                  <a:t>7</a:t>
                </a:r>
                <a:r>
                  <a:rPr lang="en-US" sz="2400" baseline="30000" dirty="0"/>
                  <a:t>n</a:t>
                </a:r>
                <a:r>
                  <a:rPr lang="en-US" sz="2400" dirty="0"/>
                  <a:t> </a:t>
                </a:r>
                <a:endParaRPr lang="en-US" sz="2400" dirty="0" smtClean="0"/>
              </a:p>
              <a:p>
                <a:r>
                  <a:rPr lang="en-US" sz="2400" dirty="0" smtClean="0"/>
                  <a:t>Therefore, The final solution is: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</a:t>
                </a:r>
                <a:r>
                  <a:rPr lang="en-US" sz="2400" b="1" dirty="0"/>
                  <a:t>a</a:t>
                </a:r>
                <a:r>
                  <a:rPr lang="en-US" sz="2400" b="1" baseline="-25000" dirty="0"/>
                  <a:t>n</a:t>
                </a:r>
                <a:r>
                  <a:rPr lang="en-US" sz="2400" b="1" dirty="0"/>
                  <a:t> = a</a:t>
                </a:r>
                <a:r>
                  <a:rPr lang="en-US" sz="2400" b="1" baseline="-25000" dirty="0"/>
                  <a:t>n</a:t>
                </a:r>
                <a:r>
                  <a:rPr lang="en-US" sz="2400" b="1" dirty="0"/>
                  <a:t>(h) + a</a:t>
                </a:r>
                <a:r>
                  <a:rPr lang="en-US" sz="2400" b="1" baseline="-25000" dirty="0"/>
                  <a:t>n</a:t>
                </a:r>
                <a:r>
                  <a:rPr lang="en-US" sz="2400" b="1" dirty="0"/>
                  <a:t>(p</a:t>
                </a:r>
                <a:r>
                  <a:rPr lang="en-US" sz="2400" b="1" dirty="0" smtClean="0"/>
                  <a:t>)</a:t>
                </a:r>
              </a:p>
              <a:p>
                <a:endParaRPr lang="en-US" sz="2400" b="1" dirty="0" smtClean="0"/>
              </a:p>
              <a:p>
                <a:r>
                  <a:rPr lang="en-US" sz="2400" dirty="0" smtClean="0"/>
                  <a:t>		</a:t>
                </a:r>
                <a:r>
                  <a:rPr lang="en-US" sz="2400" b="1" dirty="0"/>
                  <a:t> </a:t>
                </a:r>
                <a:r>
                  <a:rPr lang="en-US" sz="2400" b="1" dirty="0" smtClean="0"/>
                  <a:t>a</a:t>
                </a:r>
                <a:r>
                  <a:rPr lang="en-US" sz="2400" b="1" baseline="-25000" dirty="0" smtClean="0"/>
                  <a:t>n </a:t>
                </a:r>
                <a:r>
                  <a:rPr lang="en-US" sz="2400" b="1" dirty="0" smtClean="0"/>
                  <a:t>=</a:t>
                </a:r>
                <a:r>
                  <a:rPr lang="en-US" sz="2400" b="1" baseline="-250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4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sz="2400" b="1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4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sz="2400" b="1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sz="2400" b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𝟒𝟗</m:t>
                        </m:r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𝟐𝟎</m:t>
                        </m:r>
                      </m:den>
                    </m:f>
                  </m:oMath>
                </a14:m>
                <a:r>
                  <a:rPr lang="en-US" sz="2400" b="1" dirty="0"/>
                  <a:t>7</a:t>
                </a:r>
                <a:r>
                  <a:rPr lang="en-US" sz="2400" b="1" baseline="30000" dirty="0"/>
                  <a:t>n</a:t>
                </a:r>
                <a:r>
                  <a:rPr lang="en-US" sz="2400" b="1" dirty="0"/>
                  <a:t> </a:t>
                </a:r>
                <a:r>
                  <a:rPr lang="en-US" sz="2400" b="1" dirty="0" smtClean="0"/>
                  <a:t>		</a:t>
                </a:r>
                <a:r>
                  <a:rPr lang="en-US" sz="2400" dirty="0" smtClean="0"/>
                  <a:t>Which is the required solution.</a:t>
                </a:r>
                <a:endParaRPr lang="en-US" sz="2400" b="1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198" y="177554"/>
                <a:ext cx="10626571" cy="6881436"/>
              </a:xfrm>
              <a:prstGeom prst="rect">
                <a:avLst/>
              </a:prstGeom>
              <a:blipFill>
                <a:blip r:embed="rId2"/>
                <a:stretch>
                  <a:fillRect l="-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830239" y="6025730"/>
            <a:ext cx="3932206" cy="68861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97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74198" y="177554"/>
                <a:ext cx="10626571" cy="65525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2</a:t>
                </a:r>
                <a:r>
                  <a:rPr lang="en-US" sz="2000" b="1" dirty="0" smtClean="0"/>
                  <a:t>.What is the solution of the recurrence  relation : 2a</a:t>
                </a:r>
                <a:r>
                  <a:rPr lang="en-US" sz="2000" b="1" baseline="-25000" dirty="0" smtClean="0"/>
                  <a:t>n</a:t>
                </a:r>
                <a:r>
                  <a:rPr lang="en-US" sz="2000" b="1" dirty="0" smtClean="0"/>
                  <a:t> = 3a</a:t>
                </a:r>
                <a:r>
                  <a:rPr lang="en-US" sz="2000" b="1" baseline="-25000" dirty="0" smtClean="0"/>
                  <a:t>n-1 </a:t>
                </a:r>
                <a:r>
                  <a:rPr lang="en-US" sz="2000" b="1" dirty="0" smtClean="0"/>
                  <a:t> –  a</a:t>
                </a:r>
                <a:r>
                  <a:rPr lang="en-US" sz="2000" b="1" baseline="-25000" dirty="0" smtClean="0"/>
                  <a:t>n-2 </a:t>
                </a:r>
                <a:r>
                  <a:rPr lang="en-US" sz="2000" b="1" dirty="0" smtClean="0"/>
                  <a:t> + 2</a:t>
                </a:r>
                <a:r>
                  <a:rPr lang="en-US" sz="2000" b="1" baseline="30000" dirty="0" smtClean="0"/>
                  <a:t>n </a:t>
                </a:r>
                <a:r>
                  <a:rPr lang="en-US" sz="2000" b="1" dirty="0" smtClean="0"/>
                  <a:t>with initial condition a</a:t>
                </a:r>
                <a:r>
                  <a:rPr lang="en-US" sz="2000" b="1" baseline="-25000" dirty="0" smtClean="0"/>
                  <a:t>0 </a:t>
                </a:r>
                <a:r>
                  <a:rPr lang="en-US" sz="2000" b="1" dirty="0" smtClean="0"/>
                  <a:t>= 2 , a</a:t>
                </a:r>
                <a:r>
                  <a:rPr lang="en-US" sz="2000" b="1" baseline="-25000" dirty="0" smtClean="0"/>
                  <a:t>1 </a:t>
                </a:r>
                <a:r>
                  <a:rPr lang="en-US" sz="2000" b="1" dirty="0" smtClean="0"/>
                  <a:t>= 3.</a:t>
                </a:r>
              </a:p>
              <a:p>
                <a:r>
                  <a:rPr lang="en-US" sz="2400" dirty="0" smtClean="0"/>
                  <a:t>Solution:</a:t>
                </a:r>
              </a:p>
              <a:p>
                <a:r>
                  <a:rPr lang="en-US" sz="2400" dirty="0" smtClean="0"/>
                  <a:t>Given recurrence relation: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	</a:t>
                </a:r>
                <a:r>
                  <a:rPr lang="en-US" sz="2400" b="1" dirty="0"/>
                  <a:t> </a:t>
                </a:r>
                <a:r>
                  <a:rPr lang="en-US" sz="2400" dirty="0"/>
                  <a:t>2a</a:t>
                </a:r>
                <a:r>
                  <a:rPr lang="en-US" sz="2400" baseline="-25000" dirty="0"/>
                  <a:t>n</a:t>
                </a:r>
                <a:r>
                  <a:rPr lang="en-US" sz="2400" dirty="0"/>
                  <a:t> = 3a</a:t>
                </a:r>
                <a:r>
                  <a:rPr lang="en-US" sz="2400" baseline="-25000" dirty="0"/>
                  <a:t>n-1 </a:t>
                </a:r>
                <a:r>
                  <a:rPr lang="en-US" sz="2400" dirty="0" smtClean="0"/>
                  <a:t>– </a:t>
                </a:r>
                <a:r>
                  <a:rPr lang="en-US" sz="2400" dirty="0"/>
                  <a:t>a</a:t>
                </a:r>
                <a:r>
                  <a:rPr lang="en-US" sz="2400" baseline="-25000" dirty="0"/>
                  <a:t>n-2 </a:t>
                </a:r>
                <a:r>
                  <a:rPr lang="en-US" sz="2400" dirty="0"/>
                  <a:t> + 2</a:t>
                </a:r>
                <a:r>
                  <a:rPr lang="en-US" sz="2400" baseline="30000" dirty="0"/>
                  <a:t>n </a:t>
                </a:r>
                <a:r>
                  <a:rPr lang="en-US" sz="2400" b="1" dirty="0" smtClean="0"/>
                  <a:t>----------------(i)</a:t>
                </a:r>
              </a:p>
              <a:p>
                <a:r>
                  <a:rPr lang="en-US" sz="2400" dirty="0" smtClean="0"/>
                  <a:t>The associated homogeneous part is,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	</a:t>
                </a:r>
                <a:r>
                  <a:rPr lang="en-US" sz="2400" dirty="0"/>
                  <a:t> 2a</a:t>
                </a:r>
                <a:r>
                  <a:rPr lang="en-US" sz="2400" baseline="-25000" dirty="0"/>
                  <a:t>n</a:t>
                </a:r>
                <a:r>
                  <a:rPr lang="en-US" sz="2400" dirty="0"/>
                  <a:t> = 3a</a:t>
                </a:r>
                <a:r>
                  <a:rPr lang="en-US" sz="2400" baseline="-25000" dirty="0"/>
                  <a:t>n-1 </a:t>
                </a:r>
                <a:r>
                  <a:rPr lang="en-US" sz="2400" dirty="0"/>
                  <a:t>– a</a:t>
                </a:r>
                <a:r>
                  <a:rPr lang="en-US" sz="2400" baseline="-25000" dirty="0"/>
                  <a:t>n-2 </a:t>
                </a:r>
                <a:endParaRPr lang="en-US" sz="2400" dirty="0" smtClean="0"/>
              </a:p>
              <a:p>
                <a:r>
                  <a:rPr lang="en-US" sz="2400" dirty="0" smtClean="0"/>
                  <a:t>The characteristics equation are,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	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2r</a:t>
                </a:r>
                <a:r>
                  <a:rPr lang="en-US" sz="2400" baseline="30000" dirty="0" smtClean="0"/>
                  <a:t>2  </a:t>
                </a:r>
                <a:r>
                  <a:rPr lang="en-US" sz="2400" dirty="0"/>
                  <a:t>- </a:t>
                </a:r>
                <a:r>
                  <a:rPr lang="en-US" sz="2400" dirty="0" smtClean="0"/>
                  <a:t>3r </a:t>
                </a:r>
                <a:r>
                  <a:rPr lang="en-US" sz="2400" dirty="0"/>
                  <a:t>+ </a:t>
                </a:r>
                <a:r>
                  <a:rPr lang="en-US" sz="2400" dirty="0" smtClean="0"/>
                  <a:t>1 </a:t>
                </a:r>
                <a:r>
                  <a:rPr lang="en-US" sz="2400" dirty="0"/>
                  <a:t>= </a:t>
                </a:r>
                <a:r>
                  <a:rPr lang="en-US" sz="2400" dirty="0" smtClean="0"/>
                  <a:t>0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	2r</a:t>
                </a:r>
                <a:r>
                  <a:rPr lang="en-US" sz="2400" baseline="30000" dirty="0" smtClean="0"/>
                  <a:t>2</a:t>
                </a:r>
                <a:r>
                  <a:rPr lang="en-US" sz="2400" dirty="0" smtClean="0"/>
                  <a:t> – 2r – r + 1 =0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	2r(r – 1) -1(r-1) = 0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	     r</a:t>
                </a:r>
                <a:r>
                  <a:rPr lang="en-US" sz="2400" baseline="-25000" dirty="0" smtClean="0"/>
                  <a:t>1 </a:t>
                </a:r>
                <a:r>
                  <a:rPr lang="en-US" sz="2400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 smtClean="0"/>
                  <a:t>, r</a:t>
                </a:r>
                <a:r>
                  <a:rPr lang="en-US" sz="2400" baseline="-25000" dirty="0" smtClean="0"/>
                  <a:t>2</a:t>
                </a:r>
                <a:r>
                  <a:rPr lang="en-US" sz="2400" dirty="0" smtClean="0"/>
                  <a:t>=1</a:t>
                </a:r>
              </a:p>
              <a:p>
                <a:r>
                  <a:rPr lang="en-US" sz="2400" dirty="0" smtClean="0"/>
                  <a:t>Since the roots are distinct and real. The solution is in the form: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	</a:t>
                </a:r>
                <a:r>
                  <a:rPr lang="en-US" sz="2400" b="1" dirty="0" smtClean="0"/>
                  <a:t>a</a:t>
                </a:r>
                <a:r>
                  <a:rPr lang="en-US" sz="2400" b="1" baseline="-25000" dirty="0" smtClean="0"/>
                  <a:t>n</a:t>
                </a:r>
                <a:r>
                  <a:rPr lang="en-US" sz="2400" b="1" dirty="0" smtClean="0"/>
                  <a:t>(h) </a:t>
                </a:r>
                <a:r>
                  <a:rPr lang="en-US" sz="2400" b="1" dirty="0"/>
                  <a:t>=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4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</m:t>
                    </m:r>
                    <m:r>
                      <a:rPr lang="en-US" sz="24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2400" b="1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4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</m:t>
                    </m:r>
                    <m:r>
                      <a:rPr lang="en-US" sz="24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sz="2400" b="1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sz="2400" b="1" i="0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b="1" baseline="30000" dirty="0" smtClean="0"/>
              </a:p>
              <a:p>
                <a:r>
                  <a:rPr lang="en-US" sz="2400" b="1" baseline="30000" dirty="0"/>
                  <a:t>	</a:t>
                </a:r>
                <a:r>
                  <a:rPr lang="en-US" sz="2400" b="1" baseline="30000" dirty="0" smtClean="0"/>
                  <a:t>		</a:t>
                </a:r>
                <a:r>
                  <a:rPr lang="en-US" sz="2400" b="1" dirty="0"/>
                  <a:t> </a:t>
                </a:r>
                <a:r>
                  <a:rPr lang="en-US" sz="2400" b="1" dirty="0" smtClean="0"/>
                  <a:t>a</a:t>
                </a:r>
                <a:r>
                  <a:rPr lang="en-US" sz="2400" b="1" baseline="-25000" dirty="0" smtClean="0"/>
                  <a:t>n</a:t>
                </a:r>
                <a:r>
                  <a:rPr lang="en-US" sz="2400" b="1" dirty="0" smtClean="0"/>
                  <a:t>(h)=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4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2</m:t>
                        </m:r>
                      </m:den>
                    </m:f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400" b="1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4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2400" b="1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sz="2400" b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baseline="30000" dirty="0" smtClean="0"/>
                  <a:t>	 </a:t>
                </a:r>
                <a:r>
                  <a:rPr lang="en-US" sz="2400" b="1" dirty="0" smtClean="0"/>
                  <a:t>------------------(ii)</a:t>
                </a:r>
                <a:endParaRPr lang="en-US" sz="2400" b="1" baseline="30000" dirty="0"/>
              </a:p>
              <a:p>
                <a:r>
                  <a:rPr lang="en-US" sz="2400" dirty="0" smtClean="0"/>
                  <a:t>The non-homogeneous part is: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	a</a:t>
                </a:r>
                <a:r>
                  <a:rPr lang="en-US" sz="2400" baseline="-25000" dirty="0" smtClean="0"/>
                  <a:t>n</a:t>
                </a:r>
                <a:r>
                  <a:rPr lang="en-US" sz="2400" dirty="0" smtClean="0"/>
                  <a:t>= 2</a:t>
                </a:r>
                <a:r>
                  <a:rPr lang="en-US" sz="2400" baseline="30000" dirty="0" smtClean="0"/>
                  <a:t>n </a:t>
                </a:r>
                <a:r>
                  <a:rPr lang="en-US" sz="2400" dirty="0" smtClean="0"/>
                  <a:t>[ here 2 is not the characteristics root]</a:t>
                </a:r>
                <a:endParaRPr lang="en-US" sz="2400" baseline="30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198" y="177554"/>
                <a:ext cx="10626571" cy="6552563"/>
              </a:xfrm>
              <a:prstGeom prst="rect">
                <a:avLst/>
              </a:prstGeom>
              <a:blipFill>
                <a:blip r:embed="rId2"/>
                <a:stretch>
                  <a:fillRect l="-861" t="-465" b="-1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257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74198" y="177554"/>
                <a:ext cx="10626571" cy="68814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400" b="1" baseline="30000" dirty="0" smtClean="0"/>
              </a:p>
              <a:p>
                <a:r>
                  <a:rPr lang="en-US" sz="2400" dirty="0" smtClean="0"/>
                  <a:t>So, the solution is of the form: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a</a:t>
                </a:r>
                <a:r>
                  <a:rPr lang="en-US" sz="2400" baseline="-25000" dirty="0" smtClean="0"/>
                  <a:t>n</a:t>
                </a:r>
                <a:r>
                  <a:rPr lang="en-US" sz="2400" dirty="0" smtClean="0"/>
                  <a:t>= A2</a:t>
                </a:r>
                <a:r>
                  <a:rPr lang="en-US" sz="2400" baseline="30000" dirty="0" smtClean="0"/>
                  <a:t>n</a:t>
                </a:r>
                <a:r>
                  <a:rPr lang="en-US" sz="2400" dirty="0" smtClean="0"/>
                  <a:t> </a:t>
                </a:r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Putting value of a</a:t>
                </a:r>
                <a:r>
                  <a:rPr lang="en-US" sz="2400" baseline="-25000" dirty="0" smtClean="0"/>
                  <a:t>n </a:t>
                </a:r>
                <a:r>
                  <a:rPr lang="en-US" sz="2400" dirty="0" smtClean="0"/>
                  <a:t>in equation (i) we get,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2A2</a:t>
                </a:r>
                <a:r>
                  <a:rPr lang="en-US" sz="2400" baseline="30000" dirty="0" smtClean="0"/>
                  <a:t>n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= </a:t>
                </a:r>
                <a:r>
                  <a:rPr lang="en-US" sz="2400" dirty="0" smtClean="0"/>
                  <a:t>3A2</a:t>
                </a:r>
                <a:r>
                  <a:rPr lang="en-US" sz="2400" baseline="30000" dirty="0" smtClean="0"/>
                  <a:t>n-1</a:t>
                </a:r>
                <a:r>
                  <a:rPr lang="en-US" sz="2400" baseline="-25000" dirty="0" smtClean="0"/>
                  <a:t> 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–  </a:t>
                </a:r>
                <a:r>
                  <a:rPr lang="en-US" sz="2400" dirty="0" smtClean="0"/>
                  <a:t>A2</a:t>
                </a:r>
                <a:r>
                  <a:rPr lang="en-US" sz="2400" baseline="30000" dirty="0" smtClean="0"/>
                  <a:t>n-2</a:t>
                </a:r>
                <a:r>
                  <a:rPr lang="en-US" sz="2400" baseline="-25000" dirty="0" smtClean="0"/>
                  <a:t> </a:t>
                </a:r>
                <a:r>
                  <a:rPr lang="en-US" sz="2400" dirty="0"/>
                  <a:t>+ </a:t>
                </a:r>
                <a:r>
                  <a:rPr lang="en-US" sz="2400" dirty="0" smtClean="0"/>
                  <a:t>2</a:t>
                </a:r>
                <a:r>
                  <a:rPr lang="en-US" sz="2400" baseline="30000" dirty="0" smtClean="0"/>
                  <a:t>n</a:t>
                </a:r>
              </a:p>
              <a:p>
                <a:r>
                  <a:rPr lang="en-US" sz="2400" dirty="0" smtClean="0"/>
                  <a:t>Dividing both sides by 2</a:t>
                </a:r>
                <a:r>
                  <a:rPr lang="en-US" sz="2400" baseline="30000" dirty="0" smtClean="0"/>
                  <a:t>n</a:t>
                </a:r>
                <a:endParaRPr lang="en-US" sz="2400" baseline="30000" dirty="0"/>
              </a:p>
              <a:p>
                <a:r>
                  <a:rPr lang="en-US" sz="2400" dirty="0" smtClean="0"/>
                  <a:t>		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   2A </a:t>
                </a:r>
                <a:r>
                  <a:rPr lang="en-US" sz="2400" dirty="0"/>
                  <a:t>= 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baseline="-25000" dirty="0"/>
                  <a:t> </a:t>
                </a:r>
                <a:r>
                  <a:rPr lang="en-US" sz="2400" dirty="0"/>
                  <a:t> –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baseline="30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baseline="-25000" dirty="0"/>
                  <a:t> </a:t>
                </a:r>
                <a:r>
                  <a:rPr lang="en-US" sz="2400" dirty="0"/>
                  <a:t>+ </a:t>
                </a:r>
                <a:r>
                  <a:rPr lang="en-US" sz="2400" dirty="0" smtClean="0"/>
                  <a:t>1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</a:t>
                </a:r>
                <a:r>
                  <a:rPr lang="en-US" sz="2400" dirty="0"/>
                  <a:t>8</a:t>
                </a:r>
                <a:r>
                  <a:rPr lang="en-US" sz="2400" dirty="0" smtClean="0"/>
                  <a:t>A = </a:t>
                </a:r>
                <a:r>
                  <a:rPr lang="en-US" sz="2400" dirty="0"/>
                  <a:t>6</a:t>
                </a:r>
                <a:r>
                  <a:rPr lang="en-US" sz="2400" dirty="0" smtClean="0"/>
                  <a:t>A – A +4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    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Hence the particular solution is: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a</a:t>
                </a:r>
                <a:r>
                  <a:rPr lang="en-US" sz="2400" baseline="-25000" dirty="0" smtClean="0"/>
                  <a:t>n</a:t>
                </a:r>
                <a:r>
                  <a:rPr lang="en-US" sz="2400" dirty="0" smtClean="0"/>
                  <a:t>(p)=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400" dirty="0" smtClean="0"/>
                  <a:t>2</a:t>
                </a:r>
                <a:r>
                  <a:rPr lang="en-US" sz="2400" baseline="30000" dirty="0" smtClean="0"/>
                  <a:t>n</a:t>
                </a:r>
                <a:r>
                  <a:rPr lang="en-US" sz="2400" dirty="0" smtClean="0"/>
                  <a:t> </a:t>
                </a:r>
              </a:p>
              <a:p>
                <a:r>
                  <a:rPr lang="en-US" sz="2400" dirty="0" smtClean="0"/>
                  <a:t>Therefore, The final solution is: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	</a:t>
                </a:r>
                <a:r>
                  <a:rPr lang="en-US" sz="2400" b="1" dirty="0"/>
                  <a:t>a</a:t>
                </a:r>
                <a:r>
                  <a:rPr lang="en-US" sz="2400" b="1" baseline="-25000" dirty="0"/>
                  <a:t>n</a:t>
                </a:r>
                <a:r>
                  <a:rPr lang="en-US" sz="2400" b="1" dirty="0"/>
                  <a:t> = a</a:t>
                </a:r>
                <a:r>
                  <a:rPr lang="en-US" sz="2400" b="1" baseline="-25000" dirty="0"/>
                  <a:t>n</a:t>
                </a:r>
                <a:r>
                  <a:rPr lang="en-US" sz="2400" b="1" dirty="0"/>
                  <a:t>(h) + a</a:t>
                </a:r>
                <a:r>
                  <a:rPr lang="en-US" sz="2400" b="1" baseline="-25000" dirty="0"/>
                  <a:t>n</a:t>
                </a:r>
                <a:r>
                  <a:rPr lang="en-US" sz="2400" b="1" dirty="0"/>
                  <a:t>(p</a:t>
                </a:r>
                <a:r>
                  <a:rPr lang="en-US" sz="2400" b="1" dirty="0" smtClean="0"/>
                  <a:t>)</a:t>
                </a:r>
              </a:p>
              <a:p>
                <a:endParaRPr lang="en-US" sz="2400" b="1" dirty="0" smtClean="0"/>
              </a:p>
              <a:p>
                <a:r>
                  <a:rPr lang="en-US" sz="2400" dirty="0" smtClean="0"/>
                  <a:t>		</a:t>
                </a:r>
                <a:r>
                  <a:rPr lang="en-US" sz="2400" b="1" dirty="0"/>
                  <a:t> </a:t>
                </a:r>
                <a:r>
                  <a:rPr lang="en-US" sz="2400" b="1" dirty="0" smtClean="0"/>
                  <a:t>a</a:t>
                </a:r>
                <a:r>
                  <a:rPr lang="en-US" sz="2400" b="1" baseline="-25000" dirty="0" smtClean="0"/>
                  <a:t>n </a:t>
                </a:r>
                <a:r>
                  <a:rPr lang="en-US" sz="2400" b="1" dirty="0" smtClean="0"/>
                  <a:t>=</a:t>
                </a:r>
                <a:r>
                  <a:rPr lang="en-US" sz="2400" b="1" baseline="-250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4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2</m:t>
                        </m:r>
                      </m:den>
                    </m:f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400" b="1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4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2400" dirty="0" smtClean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num>
                      <m:den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en-US" sz="2400" b="1" dirty="0" smtClean="0"/>
                  <a:t>2</a:t>
                </a:r>
                <a:r>
                  <a:rPr lang="en-US" sz="2400" b="1" baseline="30000" dirty="0" smtClean="0"/>
                  <a:t>n</a:t>
                </a:r>
                <a:r>
                  <a:rPr lang="en-US" sz="2400" b="1" dirty="0" smtClean="0"/>
                  <a:t> -------------------------------------(iii)</a:t>
                </a:r>
                <a:endParaRPr lang="en-US" sz="2400" b="1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198" y="177554"/>
                <a:ext cx="10626571" cy="6881436"/>
              </a:xfrm>
              <a:prstGeom prst="rect">
                <a:avLst/>
              </a:prstGeom>
              <a:blipFill>
                <a:blip r:embed="rId2"/>
                <a:stretch>
                  <a:fillRect l="-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604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85334" y="370935"/>
                <a:ext cx="10308567" cy="56312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Using the initial condition:</a:t>
                </a:r>
              </a:p>
              <a:p>
                <a:pPr marL="342900" indent="-342900">
                  <a:buAutoNum type="alphaLcParenR"/>
                </a:pPr>
                <a:r>
                  <a:rPr lang="en-US" sz="2400" dirty="0" smtClean="0"/>
                  <a:t>n = 0 , a</a:t>
                </a:r>
                <a:r>
                  <a:rPr lang="en-US" sz="2400" baseline="-25000" dirty="0" smtClean="0"/>
                  <a:t>0 </a:t>
                </a:r>
                <a:r>
                  <a:rPr lang="en-US" sz="2400" dirty="0" smtClean="0"/>
                  <a:t>= 2						b)n = 1 , a</a:t>
                </a:r>
                <a:r>
                  <a:rPr lang="en-US" sz="2400" baseline="-25000" dirty="0" smtClean="0"/>
                  <a:t>1</a:t>
                </a:r>
                <a:r>
                  <a:rPr lang="en-US" sz="2400" dirty="0" smtClean="0"/>
                  <a:t> = 3</a:t>
                </a:r>
              </a:p>
              <a:p>
                <a:pPr lvl="1"/>
                <a:r>
                  <a:rPr lang="en-US" sz="2400" b="1" dirty="0" smtClean="0"/>
                  <a:t>a</a:t>
                </a:r>
                <a:r>
                  <a:rPr lang="en-US" sz="2400" b="1" baseline="-25000" dirty="0" smtClean="0"/>
                  <a:t>0 </a:t>
                </a:r>
                <a:r>
                  <a:rPr lang="en-US" sz="2400" b="1" dirty="0"/>
                  <a:t>=</a:t>
                </a:r>
                <a:r>
                  <a:rPr lang="en-US" sz="2400" b="1" baseline="-25000" dirty="0"/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4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d>
                      <m:dPr>
                        <m:ctrlPr>
                          <a:rPr lang="en-US" sz="2400" b="1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2</m:t>
                            </m:r>
                          </m:den>
                        </m:f>
                      </m:e>
                    </m:d>
                    <m:r>
                      <a:rPr lang="en-US" sz="2400" b="1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4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2400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en-US" sz="2400" b="1" dirty="0" smtClean="0"/>
                  <a:t>2</a:t>
                </a:r>
                <a:r>
                  <a:rPr lang="en-US" sz="2400" b="1" baseline="30000" dirty="0" smtClean="0"/>
                  <a:t>0					</a:t>
                </a:r>
                <a:r>
                  <a:rPr lang="en-US" sz="2400" b="1" dirty="0"/>
                  <a:t> </a:t>
                </a:r>
                <a:r>
                  <a:rPr lang="en-US" sz="2400" b="1" dirty="0" smtClean="0"/>
                  <a:t>a</a:t>
                </a:r>
                <a:r>
                  <a:rPr lang="en-US" sz="2400" b="1" baseline="-25000" dirty="0" smtClean="0"/>
                  <a:t>1 </a:t>
                </a:r>
                <a:r>
                  <a:rPr lang="en-US" sz="2400" b="1" dirty="0"/>
                  <a:t>=</a:t>
                </a:r>
                <a:r>
                  <a:rPr lang="en-US" sz="2400" b="1" baseline="-25000" dirty="0"/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4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d>
                      <m:dPr>
                        <m:ctrlPr>
                          <a:rPr lang="en-US" sz="2400" b="1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2</m:t>
                            </m:r>
                          </m:den>
                        </m:f>
                      </m:e>
                    </m:d>
                    <m:r>
                      <a:rPr lang="en-US" sz="2400" b="1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4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2400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en-US" sz="2400" b="1" dirty="0" smtClean="0"/>
                  <a:t>2</a:t>
                </a:r>
                <a:r>
                  <a:rPr lang="en-US" sz="2400" b="1" baseline="30000" dirty="0" smtClean="0"/>
                  <a:t>1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4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 smtClean="0"/>
                  <a:t> +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4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sz="24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 smtClean="0"/>
                  <a:t>=</a:t>
                </a:r>
                <a:r>
                  <a:rPr lang="en-US" sz="2400" b="1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en-US" sz="2400" dirty="0" smtClean="0"/>
                  <a:t>-----------------(iv)				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4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baseline="-25000" dirty="0" smtClean="0"/>
                  <a:t>  </a:t>
                </a:r>
                <a:r>
                  <a:rPr lang="en-US" sz="2400" b="1" dirty="0" smtClean="0"/>
                  <a:t>+ 2</a:t>
                </a:r>
                <a:r>
                  <a:rPr lang="en-US" sz="24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400" b="1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2400" baseline="-25000" dirty="0" smtClean="0"/>
                  <a:t> </a:t>
                </a:r>
                <a:r>
                  <a:rPr lang="en-US" sz="24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en-US" sz="2400" dirty="0"/>
                  <a:t>	</a:t>
                </a:r>
                <a:r>
                  <a:rPr lang="en-US" sz="2400" dirty="0" smtClean="0"/>
                  <a:t>-----------------(v)</a:t>
                </a:r>
              </a:p>
              <a:p>
                <a:pPr lvl="1"/>
                <a:endParaRPr lang="en-US" sz="2400" dirty="0"/>
              </a:p>
              <a:p>
                <a:pPr lvl="1"/>
                <a:r>
                  <a:rPr lang="en-US" sz="2400" dirty="0" smtClean="0"/>
                  <a:t>Solving equation (iv) and (v), we get,</a:t>
                </a:r>
              </a:p>
              <a:p>
                <a:pPr lvl="1"/>
                <a:r>
                  <a:rPr lang="en-US" sz="2400" dirty="0"/>
                  <a:t>	</a:t>
                </a:r>
                <a:r>
                  <a:rPr lang="en-US" sz="2400" dirty="0" smtClean="0"/>
                  <a:t>		</a:t>
                </a:r>
                <a:r>
                  <a:rPr lang="en-US" sz="24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400" b="1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b="1" dirty="0" smtClean="0"/>
                  <a:t>= 0  and 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400" b="1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endParaRPr lang="en-US" sz="2400" dirty="0" smtClean="0"/>
              </a:p>
              <a:p>
                <a:pPr lvl="1"/>
                <a:endParaRPr lang="en-US" sz="2400" dirty="0"/>
              </a:p>
              <a:p>
                <a:pPr lvl="1"/>
                <a:r>
                  <a:rPr lang="en-US" sz="2400" dirty="0" smtClean="0"/>
                  <a:t>Putting value of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4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400" b="1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2400" dirty="0" smtClean="0"/>
                  <a:t> in equation (iii) we get,</a:t>
                </a:r>
              </a:p>
              <a:p>
                <a:pPr lvl="1"/>
                <a:r>
                  <a:rPr lang="en-US" sz="2400" dirty="0"/>
                  <a:t>	</a:t>
                </a:r>
                <a:endParaRPr lang="en-US" sz="2400" dirty="0" smtClean="0"/>
              </a:p>
              <a:p>
                <a:pPr lvl="1"/>
                <a:r>
                  <a:rPr lang="en-US" sz="2400" dirty="0"/>
                  <a:t>	</a:t>
                </a:r>
                <a:r>
                  <a:rPr lang="en-US" sz="2400" dirty="0" smtClean="0"/>
                  <a:t>	</a:t>
                </a:r>
                <a:r>
                  <a:rPr lang="en-US" sz="2400" b="1" dirty="0"/>
                  <a:t> </a:t>
                </a:r>
                <a:r>
                  <a:rPr lang="en-US" sz="2400" b="1" dirty="0" smtClean="0"/>
                  <a:t>          </a:t>
                </a:r>
                <a:r>
                  <a:rPr lang="en-US" sz="3600" b="1" dirty="0" smtClean="0"/>
                  <a:t>a</a:t>
                </a:r>
                <a:r>
                  <a:rPr lang="en-US" sz="3600" b="1" baseline="-25000" dirty="0" smtClean="0"/>
                  <a:t>n </a:t>
                </a:r>
                <a:r>
                  <a:rPr lang="en-US" sz="3600" b="1" dirty="0"/>
                  <a:t>=</a:t>
                </a:r>
                <a14:m>
                  <m:oMath xmlns:m="http://schemas.openxmlformats.org/officeDocument/2006/math">
                    <m:r>
                      <a:rPr lang="en-US" sz="36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en-US" sz="3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sz="3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den>
                    </m:f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2</m:t>
                        </m:r>
                      </m:den>
                    </m:f>
                    <m:r>
                      <a:rPr lang="en-US" sz="3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3600" b="1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3600" dirty="0"/>
                  <a:t> </a:t>
                </a:r>
                <a:r>
                  <a:rPr lang="en-US" sz="3600" dirty="0" smtClean="0"/>
                  <a:t>+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num>
                      <m:den>
                        <m:r>
                          <a:rPr lang="en-US" sz="3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en-US" sz="3600" b="1" dirty="0"/>
                  <a:t>2</a:t>
                </a:r>
                <a:r>
                  <a:rPr lang="en-US" sz="3600" b="1" baseline="30000" dirty="0"/>
                  <a:t>n</a:t>
                </a:r>
                <a:r>
                  <a:rPr lang="en-US" sz="3600" b="1" dirty="0"/>
                  <a:t> </a:t>
                </a:r>
                <a:endParaRPr lang="en-US" sz="3600" b="1" dirty="0" smtClean="0"/>
              </a:p>
              <a:p>
                <a:pPr lvl="1"/>
                <a:r>
                  <a:rPr lang="en-US" sz="3600" dirty="0" smtClean="0"/>
                  <a:t>													</a:t>
                </a:r>
                <a:r>
                  <a:rPr lang="en-US" sz="2400" dirty="0" smtClean="0"/>
                  <a:t>which is required equation</a:t>
                </a:r>
                <a:endParaRPr lang="en-US" sz="36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334" y="370935"/>
                <a:ext cx="10308567" cy="5631285"/>
              </a:xfrm>
              <a:prstGeom prst="rect">
                <a:avLst/>
              </a:prstGeom>
              <a:blipFill>
                <a:blip r:embed="rId2"/>
                <a:stretch>
                  <a:fillRect l="-946" t="-866" b="-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3029310" y="4486555"/>
            <a:ext cx="4492923" cy="10602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3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2383</TotalTime>
  <Words>548</Words>
  <Application>Microsoft Office PowerPoint</Application>
  <PresentationFormat>Widescreen</PresentationFormat>
  <Paragraphs>502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Algerian</vt:lpstr>
      <vt:lpstr>Aparajita</vt:lpstr>
      <vt:lpstr>Arial</vt:lpstr>
      <vt:lpstr>Calibri</vt:lpstr>
      <vt:lpstr>Cambria Math</vt:lpstr>
      <vt:lpstr>Gill Sans MT</vt:lpstr>
      <vt:lpstr>Impact</vt:lpstr>
      <vt:lpstr>Wingdings 3</vt:lpstr>
      <vt:lpstr>Badge</vt:lpstr>
      <vt:lpstr>PowerPoint Presentation</vt:lpstr>
      <vt:lpstr>PowerPoint Presentation</vt:lpstr>
      <vt:lpstr>Linear homogeneous recurrence relation:</vt:lpstr>
      <vt:lpstr>Method to find Particular solution: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Method to find Particular solution: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Method to find Particular solution:</vt:lpstr>
      <vt:lpstr>PowerPoint Presentation</vt:lpstr>
      <vt:lpstr>PowerPoint Presentation</vt:lpstr>
      <vt:lpstr>Method to find Particular solution:</vt:lpstr>
      <vt:lpstr>PowerPoint Presentation</vt:lpstr>
      <vt:lpstr>PowerPoint Presentation</vt:lpstr>
      <vt:lpstr>Method to find Particular solution: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Ankit Kharel</dc:creator>
  <cp:lastModifiedBy>ankit</cp:lastModifiedBy>
  <cp:revision>450</cp:revision>
  <dcterms:created xsi:type="dcterms:W3CDTF">2020-09-07T16:36:41Z</dcterms:created>
  <dcterms:modified xsi:type="dcterms:W3CDTF">2020-10-17T02:06:47Z</dcterms:modified>
</cp:coreProperties>
</file>