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22"/>
  </p:notesMasterIdLst>
  <p:sldIdLst>
    <p:sldId id="257" r:id="rId2"/>
    <p:sldId id="256" r:id="rId3"/>
    <p:sldId id="258" r:id="rId4"/>
    <p:sldId id="281" r:id="rId5"/>
    <p:sldId id="327" r:id="rId6"/>
    <p:sldId id="282" r:id="rId7"/>
    <p:sldId id="328" r:id="rId8"/>
    <p:sldId id="329" r:id="rId9"/>
    <p:sldId id="330" r:id="rId10"/>
    <p:sldId id="332" r:id="rId11"/>
    <p:sldId id="331" r:id="rId12"/>
    <p:sldId id="333" r:id="rId13"/>
    <p:sldId id="336" r:id="rId14"/>
    <p:sldId id="334" r:id="rId15"/>
    <p:sldId id="335" r:id="rId16"/>
    <p:sldId id="338" r:id="rId17"/>
    <p:sldId id="339" r:id="rId18"/>
    <p:sldId id="340" r:id="rId19"/>
    <p:sldId id="342" r:id="rId20"/>
    <p:sldId id="34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11/24/2020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11/24/2020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11/24/2020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11/24/2020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11/24/2020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176" y="1065228"/>
            <a:ext cx="7708070" cy="5513777"/>
          </a:xfrm>
          <a:prstGeom prst="rect">
            <a:avLst/>
          </a:prstGeom>
        </p:spPr>
      </p:pic>
    </p:spTree>
    <p:extLst>
      <p:ext uri="{BB962C8B-B14F-4D97-AF65-F5344CB8AC3E}">
        <p14:creationId xmlns:p14="http://schemas.microsoft.com/office/powerpoint/2010/main" val="82988204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11</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6" y="1173663"/>
                <a:ext cx="11031739" cy="707886"/>
              </a:xfrm>
              <a:prstGeom prst="rect">
                <a:avLst/>
              </a:prstGeom>
              <a:noFill/>
            </p:spPr>
            <p:txBody>
              <a:bodyPr wrap="square" rtlCol="0">
                <a:spAutoFit/>
              </a:bodyPr>
              <a:lstStyle/>
              <a:p>
                <a:r>
                  <a:rPr lang="en-US" sz="2000" b="1" u="sng" dirty="0" smtClean="0"/>
                  <a:t>Theorem 3:  </a:t>
                </a:r>
                <a:r>
                  <a:rPr lang="en-US" sz="2000" b="1" i="1" dirty="0"/>
                  <a:t>Let G(V, E) be a graph with directed edges</a:t>
                </a:r>
                <a:r>
                  <a:rPr lang="en-US" sz="2000" b="1" i="1" dirty="0" smtClean="0"/>
                  <a:t>. Then,</a:t>
                </a:r>
              </a:p>
              <a:p>
                <a:r>
                  <a:rPr lang="en-US" sz="2000" b="1" i="1" dirty="0"/>
                  <a:t>	</a:t>
                </a:r>
                <a:r>
                  <a:rPr lang="en-US" sz="2000" b="1" i="1" dirty="0" smtClean="0"/>
                  <a:t>		   </a:t>
                </a:r>
                <a14:m>
                  <m:oMath xmlns:m="http://schemas.openxmlformats.org/officeDocument/2006/math">
                    <m:nary>
                      <m:naryPr>
                        <m:chr m:val="∑"/>
                        <m:supHide m:val="on"/>
                        <m:ctrlPr>
                          <a:rPr lang="en-US" sz="2000" b="1" i="1">
                            <a:latin typeface="Cambria Math" panose="02040503050406030204" pitchFamily="18" charset="0"/>
                          </a:rPr>
                        </m:ctrlPr>
                      </m:naryPr>
                      <m:sub>
                        <m:r>
                          <m:rPr>
                            <m:brk m:alnAt="7"/>
                          </m:rPr>
                          <a:rPr lang="en-US" sz="2000" b="1" i="1">
                            <a:latin typeface="Cambria Math" panose="02040503050406030204" pitchFamily="18" charset="0"/>
                          </a:rPr>
                          <m:t>𝒗</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𝑽</m:t>
                        </m:r>
                      </m:sub>
                      <m:sup/>
                      <m:e>
                        <m:r>
                          <a:rPr lang="en-US" sz="2000" b="1" i="1">
                            <a:latin typeface="Cambria Math" panose="02040503050406030204" pitchFamily="18" charset="0"/>
                          </a:rPr>
                          <m:t>𝒅𝒆𝒈</m:t>
                        </m:r>
                        <m:r>
                          <a:rPr lang="en-US" sz="2000" b="1" i="1">
                            <a:latin typeface="Cambria Math" panose="02040503050406030204" pitchFamily="18" charset="0"/>
                          </a:rPr>
                          <m:t>⁡−(</m:t>
                        </m:r>
                        <m:r>
                          <a:rPr lang="en-US" sz="2000" b="1" i="1">
                            <a:latin typeface="Cambria Math" panose="02040503050406030204" pitchFamily="18" charset="0"/>
                          </a:rPr>
                          <m:t>𝒗</m:t>
                        </m:r>
                        <m:r>
                          <a:rPr lang="en-US" sz="2000" b="1" i="1">
                            <a:latin typeface="Cambria Math" panose="02040503050406030204" pitchFamily="18" charset="0"/>
                          </a:rPr>
                          <m:t>)</m:t>
                        </m:r>
                      </m:e>
                    </m:nary>
                  </m:oMath>
                </a14:m>
                <a:r>
                  <a:rPr lang="en-US" sz="2000" b="1" i="1" dirty="0"/>
                  <a:t> </a:t>
                </a:r>
                <a:r>
                  <a:rPr lang="en-US" sz="2000" b="1" i="1" dirty="0" smtClean="0"/>
                  <a:t>= </a:t>
                </a:r>
                <a:r>
                  <a:rPr lang="en-US" sz="2000" b="1" i="1" dirty="0"/>
                  <a:t> </a:t>
                </a:r>
                <a14:m>
                  <m:oMath xmlns:m="http://schemas.openxmlformats.org/officeDocument/2006/math">
                    <m:nary>
                      <m:naryPr>
                        <m:chr m:val="∑"/>
                        <m:supHide m:val="on"/>
                        <m:ctrlPr>
                          <a:rPr lang="en-US" sz="2000" b="1" i="1">
                            <a:latin typeface="Cambria Math" panose="02040503050406030204" pitchFamily="18" charset="0"/>
                          </a:rPr>
                        </m:ctrlPr>
                      </m:naryPr>
                      <m:sub>
                        <m:r>
                          <m:rPr>
                            <m:brk m:alnAt="7"/>
                          </m:rPr>
                          <a:rPr lang="en-US" sz="2000" b="1" i="1">
                            <a:latin typeface="Cambria Math" panose="02040503050406030204" pitchFamily="18" charset="0"/>
                          </a:rPr>
                          <m:t>𝒗</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rPr>
                          <m:t>𝑽</m:t>
                        </m:r>
                      </m:sub>
                      <m:sup/>
                      <m:e>
                        <m:r>
                          <a:rPr lang="en-US" sz="2000" b="1" i="1">
                            <a:latin typeface="Cambria Math" panose="02040503050406030204" pitchFamily="18" charset="0"/>
                          </a:rPr>
                          <m:t>𝒅𝒆𝒈</m:t>
                        </m:r>
                        <m:r>
                          <a:rPr lang="en-US" sz="2000" b="1" i="1">
                            <a:latin typeface="Cambria Math" panose="02040503050406030204" pitchFamily="18" charset="0"/>
                          </a:rPr>
                          <m:t>⁡+(</m:t>
                        </m:r>
                        <m:r>
                          <a:rPr lang="en-US" sz="2000" b="1" i="1">
                            <a:latin typeface="Cambria Math" panose="02040503050406030204" pitchFamily="18" charset="0"/>
                          </a:rPr>
                          <m:t>𝒗</m:t>
                        </m:r>
                        <m:r>
                          <a:rPr lang="en-US" sz="2000" b="1" i="1">
                            <a:latin typeface="Cambria Math" panose="02040503050406030204" pitchFamily="18" charset="0"/>
                          </a:rPr>
                          <m:t>)</m:t>
                        </m:r>
                      </m:e>
                    </m:nary>
                  </m:oMath>
                </a14:m>
                <a:r>
                  <a:rPr lang="en-US" sz="2000" b="1" i="1" dirty="0" smtClean="0"/>
                  <a:t>= </a:t>
                </a:r>
                <a:r>
                  <a:rPr lang="en-US" sz="2000" b="1" i="1" dirty="0"/>
                  <a:t>|E</a:t>
                </a:r>
                <a:r>
                  <a:rPr lang="en-US" sz="2000" b="1" i="1" dirty="0" smtClean="0"/>
                  <a:t>|.</a:t>
                </a:r>
                <a:endParaRPr lang="en-US" sz="2000" b="1" i="1" u="sng"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984856" y="1173663"/>
                <a:ext cx="11031739" cy="707886"/>
              </a:xfrm>
              <a:prstGeom prst="rect">
                <a:avLst/>
              </a:prstGeom>
              <a:blipFill>
                <a:blip r:embed="rId2"/>
                <a:stretch>
                  <a:fillRect l="-608" t="-25862" b="-104310"/>
                </a:stretch>
              </a:blipFill>
            </p:spPr>
            <p:txBody>
              <a:bodyPr/>
              <a:lstStyle/>
              <a:p>
                <a:r>
                  <a:rPr lang="en-US">
                    <a:noFill/>
                  </a:rPr>
                  <a:t> </a:t>
                </a:r>
              </a:p>
            </p:txBody>
          </p:sp>
        </mc:Fallback>
      </mc:AlternateContent>
      <p:sp>
        <p:nvSpPr>
          <p:cNvPr id="3" name="TextBox 2"/>
          <p:cNvSpPr txBox="1"/>
          <p:nvPr/>
        </p:nvSpPr>
        <p:spPr>
          <a:xfrm>
            <a:off x="7037859" y="2071129"/>
            <a:ext cx="65" cy="276999"/>
          </a:xfrm>
          <a:prstGeom prst="rect">
            <a:avLst/>
          </a:prstGeom>
          <a:noFill/>
        </p:spPr>
        <p:txBody>
          <a:bodyPr wrap="none" lIns="0" tIns="0" rIns="0" bIns="0" rtlCol="0">
            <a:spAutoFit/>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392" y="2458528"/>
            <a:ext cx="4726533" cy="3112992"/>
          </a:xfrm>
          <a:prstGeom prst="rect">
            <a:avLst/>
          </a:prstGeom>
        </p:spPr>
      </p:pic>
      <p:sp>
        <p:nvSpPr>
          <p:cNvPr id="5" name="TextBox 4"/>
          <p:cNvSpPr txBox="1"/>
          <p:nvPr/>
        </p:nvSpPr>
        <p:spPr>
          <a:xfrm>
            <a:off x="6262777" y="2812211"/>
            <a:ext cx="4502989" cy="923330"/>
          </a:xfrm>
          <a:prstGeom prst="rect">
            <a:avLst/>
          </a:prstGeom>
          <a:noFill/>
        </p:spPr>
        <p:txBody>
          <a:bodyPr wrap="square" rtlCol="0">
            <a:spAutoFit/>
          </a:bodyPr>
          <a:lstStyle/>
          <a:p>
            <a:r>
              <a:rPr lang="en-US" dirty="0" smtClean="0"/>
              <a:t>Sum of in-degree =1+1+3+2 =7</a:t>
            </a:r>
          </a:p>
          <a:p>
            <a:r>
              <a:rPr lang="en-US" dirty="0" smtClean="0"/>
              <a:t>Sum of out-degree= 1+1+1+4 =7</a:t>
            </a:r>
          </a:p>
          <a:p>
            <a:r>
              <a:rPr lang="en-US" dirty="0" smtClean="0"/>
              <a:t>Total edges = 7</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788" y="5542264"/>
            <a:ext cx="9566273" cy="922952"/>
          </a:xfrm>
          <a:prstGeom prst="rect">
            <a:avLst/>
          </a:prstGeom>
        </p:spPr>
      </p:pic>
    </p:spTree>
    <p:extLst>
      <p:ext uri="{BB962C8B-B14F-4D97-AF65-F5344CB8AC3E}">
        <p14:creationId xmlns:p14="http://schemas.microsoft.com/office/powerpoint/2010/main" val="307158547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7" y="1173663"/>
                <a:ext cx="10833332" cy="4374339"/>
              </a:xfrm>
              <a:prstGeom prst="rect">
                <a:avLst/>
              </a:prstGeom>
              <a:noFill/>
            </p:spPr>
            <p:txBody>
              <a:bodyPr wrap="square" rtlCol="0">
                <a:spAutoFit/>
              </a:bodyPr>
              <a:lstStyle/>
              <a:p>
                <a:pPr marL="342900" indent="-342900">
                  <a:buFont typeface="+mj-lt"/>
                  <a:buAutoNum type="arabicPeriod"/>
                </a:pPr>
                <a:r>
                  <a:rPr lang="en-US" b="1" dirty="0"/>
                  <a:t>Complete Graph: </a:t>
                </a:r>
                <a:r>
                  <a:rPr lang="en-US" dirty="0"/>
                  <a:t>A complete graph on n vertices, denoted by </a:t>
                </a:r>
                <a:r>
                  <a:rPr lang="en-US" dirty="0" err="1"/>
                  <a:t>K</a:t>
                </a:r>
                <a:r>
                  <a:rPr lang="en-US" baseline="-25000" dirty="0" err="1"/>
                  <a:t>n</a:t>
                </a:r>
                <a:r>
                  <a:rPr lang="en-US" dirty="0"/>
                  <a:t>, is a simple graph that contains exactly one edge between each pair of distinct vertices. </a:t>
                </a:r>
                <a:r>
                  <a:rPr lang="en-US" dirty="0" smtClean="0"/>
                  <a:t>The </a:t>
                </a:r>
                <a:r>
                  <a:rPr lang="en-US" dirty="0"/>
                  <a:t>graphs </a:t>
                </a:r>
                <a:r>
                  <a:rPr lang="en-US" dirty="0" err="1"/>
                  <a:t>K</a:t>
                </a:r>
                <a:r>
                  <a:rPr lang="en-US" baseline="-25000" dirty="0" err="1"/>
                  <a:t>n</a:t>
                </a:r>
                <a:r>
                  <a:rPr lang="en-US" dirty="0"/>
                  <a:t>, for n = 1, 2, 3, 4, 5, 6, are displayed in </a:t>
                </a:r>
                <a:r>
                  <a:rPr lang="en-US" dirty="0" smtClean="0"/>
                  <a:t>below Figures.</a:t>
                </a:r>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742950" lvl="1" indent="-285750">
                  <a:buFont typeface="Arial" panose="020B0604020202020204" pitchFamily="34" charset="0"/>
                  <a:buChar char="•"/>
                </a:pPr>
                <a:r>
                  <a:rPr lang="en-US" b="1" dirty="0" smtClean="0"/>
                  <a:t>A complete graph is a regular graph but every regular graph is not complete graph</a:t>
                </a:r>
              </a:p>
              <a:p>
                <a:pPr marL="742950" lvl="1" indent="-285750">
                  <a:buFont typeface="Arial" panose="020B0604020202020204" pitchFamily="34" charset="0"/>
                  <a:buChar char="•"/>
                </a:pPr>
                <a:r>
                  <a:rPr lang="en-US" b="1" dirty="0" smtClean="0"/>
                  <a:t>A complete graph is a simple graph with max number of edges</a:t>
                </a:r>
              </a:p>
              <a:p>
                <a:pPr marL="742950" lvl="1" indent="-285750">
                  <a:buFont typeface="Arial" panose="020B0604020202020204" pitchFamily="34" charset="0"/>
                  <a:buChar char="•"/>
                </a:pPr>
                <a:r>
                  <a:rPr lang="en-US" b="1" dirty="0" smtClean="0"/>
                  <a:t>Number of edges in </a:t>
                </a:r>
                <a:r>
                  <a:rPr lang="en-US" b="1" dirty="0" err="1" smtClean="0"/>
                  <a:t>K</a:t>
                </a:r>
                <a:r>
                  <a:rPr lang="en-US" b="1" baseline="-25000" dirty="0" err="1" smtClean="0"/>
                  <a:t>n</a:t>
                </a:r>
                <a:r>
                  <a:rPr lang="en-US" b="1" dirty="0" smtClean="0"/>
                  <a:t>=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oMath>
                </a14:m>
                <a:endParaRPr lang="en-US" b="1" dirty="0" smtClean="0"/>
              </a:p>
              <a:p>
                <a:pPr marL="742950" lvl="1" indent="-285750">
                  <a:buFont typeface="Arial" panose="020B0604020202020204" pitchFamily="34" charset="0"/>
                  <a:buChar char="•"/>
                </a:pPr>
                <a:r>
                  <a:rPr lang="en-US" b="1" dirty="0" smtClean="0"/>
                  <a:t>Degree of each vertex = (n-1)</a:t>
                </a:r>
              </a:p>
              <a:p>
                <a:pPr marL="342900" indent="-342900">
                  <a:buFont typeface="+mj-lt"/>
                  <a:buAutoNum type="arabicPeriod"/>
                </a:pPr>
                <a:endParaRPr lang="en-US" dirty="0"/>
              </a:p>
              <a:p>
                <a:pPr marL="342900" indent="-342900">
                  <a:buAutoNum type="arabicPeriod" startAt="2"/>
                </a:pPr>
                <a:r>
                  <a:rPr lang="en-US" b="1" dirty="0" smtClean="0"/>
                  <a:t>Cycle Graph: </a:t>
                </a:r>
                <a:r>
                  <a:rPr lang="en-US" dirty="0" smtClean="0"/>
                  <a:t>A graph G with n vertices (n&gt;=3) and n edges , is called a cycle graph(C</a:t>
                </a:r>
                <a:r>
                  <a:rPr lang="en-US" baseline="-25000" dirty="0" smtClean="0"/>
                  <a:t>n</a:t>
                </a:r>
                <a:r>
                  <a:rPr lang="en-US" dirty="0" smtClean="0"/>
                  <a:t>) , if all edges form 	</a:t>
                </a:r>
              </a:p>
              <a:p>
                <a:r>
                  <a:rPr lang="en-US" dirty="0"/>
                  <a:t>	</a:t>
                </a:r>
                <a:r>
                  <a:rPr lang="en-US" dirty="0" smtClean="0"/>
                  <a:t>cycle of length n.</a:t>
                </a:r>
              </a:p>
            </p:txBody>
          </p:sp>
        </mc:Choice>
        <mc:Fallback xmlns="">
          <p:sp>
            <p:nvSpPr>
              <p:cNvPr id="7" name="TextBox 6"/>
              <p:cNvSpPr txBox="1">
                <a:spLocks noRot="1" noChangeAspect="1" noMove="1" noResize="1" noEditPoints="1" noAdjustHandles="1" noChangeArrowheads="1" noChangeShapeType="1" noTextEdit="1"/>
              </p:cNvSpPr>
              <p:nvPr/>
            </p:nvSpPr>
            <p:spPr>
              <a:xfrm>
                <a:off x="984857" y="1173663"/>
                <a:ext cx="10833332" cy="4374339"/>
              </a:xfrm>
              <a:prstGeom prst="rect">
                <a:avLst/>
              </a:prstGeom>
              <a:blipFill>
                <a:blip r:embed="rId2"/>
                <a:stretch>
                  <a:fillRect l="-450" t="-837" r="-450" b="-1395"/>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454" y="1824528"/>
            <a:ext cx="4181977" cy="156059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7431" y="1824527"/>
            <a:ext cx="5846340" cy="156059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575" y="5396045"/>
            <a:ext cx="4404360" cy="1415860"/>
          </a:xfrm>
          <a:prstGeom prst="rect">
            <a:avLst/>
          </a:prstGeom>
        </p:spPr>
      </p:pic>
    </p:spTree>
    <p:extLst>
      <p:ext uri="{BB962C8B-B14F-4D97-AF65-F5344CB8AC3E}">
        <p14:creationId xmlns:p14="http://schemas.microsoft.com/office/powerpoint/2010/main" val="110470339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93962" y="284672"/>
                <a:ext cx="8859329" cy="6544997"/>
              </a:xfrm>
              <a:prstGeom prst="rect">
                <a:avLst/>
              </a:prstGeom>
              <a:noFill/>
            </p:spPr>
            <p:txBody>
              <a:bodyPr wrap="square" rtlCol="0">
                <a:spAutoFit/>
              </a:bodyPr>
              <a:lstStyle/>
              <a:p>
                <a:pPr marL="457200" indent="-457200">
                  <a:buAutoNum type="arabicPeriod"/>
                </a:pPr>
                <a:r>
                  <a:rPr lang="en-US" b="1" dirty="0" smtClean="0"/>
                  <a:t>Prove that a complete graph with n vertices contains [n(n </a:t>
                </a:r>
                <a:r>
                  <a:rPr lang="en-US" b="1" dirty="0"/>
                  <a:t>− 1</a:t>
                </a:r>
                <a:r>
                  <a:rPr lang="en-US" b="1" dirty="0" smtClean="0"/>
                  <a:t>)]/</a:t>
                </a:r>
                <a:r>
                  <a:rPr lang="en-US" b="1" dirty="0"/>
                  <a:t>2 edges</a:t>
                </a:r>
              </a:p>
              <a:p>
                <a:r>
                  <a:rPr lang="en-US" dirty="0"/>
                  <a:t>       Solution:</a:t>
                </a:r>
              </a:p>
              <a:p>
                <a:r>
                  <a:rPr lang="en-US" dirty="0"/>
                  <a:t>This is easy to prove by induction.</a:t>
                </a:r>
              </a:p>
              <a:p>
                <a:pPr marL="457200" indent="-457200">
                  <a:buAutoNum type="alphaLcParenBoth"/>
                </a:pPr>
                <a:r>
                  <a:rPr lang="en-US" dirty="0"/>
                  <a:t>Base Case:</a:t>
                </a:r>
              </a:p>
              <a:p>
                <a:r>
                  <a:rPr lang="en-US" dirty="0"/>
                  <a:t> </a:t>
                </a:r>
                <a:r>
                  <a:rPr lang="en-US" dirty="0" smtClean="0"/>
                  <a:t>	If </a:t>
                </a:r>
                <a:r>
                  <a:rPr lang="en-US" dirty="0"/>
                  <a:t>n = 1, </a:t>
                </a:r>
                <a:endParaRPr lang="en-US" dirty="0" smtClean="0"/>
              </a:p>
              <a:p>
                <a:r>
                  <a:rPr lang="en-US" dirty="0" smtClean="0"/>
                  <a:t>	K</a:t>
                </a:r>
                <a:r>
                  <a:rPr lang="en-US" baseline="-25000" dirty="0" smtClean="0"/>
                  <a:t>1</a:t>
                </a:r>
                <a:r>
                  <a:rPr lang="en-US" dirty="0" smtClean="0"/>
                  <a:t>=</a:t>
                </a:r>
                <a:r>
                  <a:rPr lang="en-US" dirty="0"/>
                  <a:t> </a:t>
                </a:r>
                <a:r>
                  <a:rPr lang="en-US" dirty="0" smtClean="0"/>
                  <a:t>[1(1 </a:t>
                </a:r>
                <a:r>
                  <a:rPr lang="en-US" dirty="0"/>
                  <a:t>− 1</a:t>
                </a:r>
                <a:r>
                  <a:rPr lang="en-US" dirty="0" smtClean="0"/>
                  <a:t>)]/2 = 0(which is true)</a:t>
                </a:r>
              </a:p>
              <a:p>
                <a:endParaRPr lang="en-US" dirty="0"/>
              </a:p>
              <a:p>
                <a:r>
                  <a:rPr lang="en-US" dirty="0" smtClean="0"/>
                  <a:t>(b) Induction Hypothesis:</a:t>
                </a:r>
              </a:p>
              <a:p>
                <a:r>
                  <a:rPr lang="en-US" dirty="0"/>
                  <a:t>	</a:t>
                </a:r>
                <a:r>
                  <a:rPr lang="en-US" dirty="0" smtClean="0"/>
                  <a:t>We assume that it is true for some arbitrary value k(k&gt;=2) i.e. [k(k-1)]/2</a:t>
                </a:r>
              </a:p>
              <a:p>
                <a:endParaRPr lang="en-US" dirty="0"/>
              </a:p>
              <a:p>
                <a:r>
                  <a:rPr lang="en-US" dirty="0" smtClean="0"/>
                  <a:t>(c) Induction Step:</a:t>
                </a:r>
              </a:p>
              <a:p>
                <a:r>
                  <a:rPr lang="en-US" dirty="0"/>
                  <a:t>	</a:t>
                </a:r>
                <a:r>
                  <a:rPr lang="en-US" dirty="0" smtClean="0"/>
                  <a:t>We have to prove it for (k+1) .</a:t>
                </a:r>
                <a:r>
                  <a:rPr lang="en-US" dirty="0" err="1" smtClean="0"/>
                  <a:t>ie</a:t>
                </a:r>
                <a:r>
                  <a:rPr lang="en-US" dirty="0" smtClean="0"/>
                  <a:t>. [(k+1)(k)]/2</a:t>
                </a:r>
              </a:p>
              <a:p>
                <a:endParaRPr lang="en-US" dirty="0"/>
              </a:p>
              <a:p>
                <a:r>
                  <a:rPr lang="en-US" dirty="0" smtClean="0"/>
                  <a:t>	When </a:t>
                </a:r>
                <a:r>
                  <a:rPr lang="en-US" dirty="0"/>
                  <a:t>we add the (k + 1)</a:t>
                </a:r>
                <a:r>
                  <a:rPr lang="en-US" baseline="30000" dirty="0" err="1"/>
                  <a:t>st</a:t>
                </a:r>
                <a:r>
                  <a:rPr lang="en-US" dirty="0"/>
                  <a:t> vertex, we need to connect it to the k original vertices, requiring k additional edges. </a:t>
                </a:r>
                <a:endParaRPr lang="en-US" dirty="0" smtClean="0"/>
              </a:p>
              <a:p>
                <a:endParaRPr lang="en-US" dirty="0"/>
              </a:p>
              <a:p>
                <a:r>
                  <a:rPr lang="en-US" dirty="0" smtClean="0"/>
                  <a:t>We </a:t>
                </a:r>
                <a:r>
                  <a:rPr lang="en-US" dirty="0"/>
                  <a:t>will then have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k </a:t>
                </a:r>
                <a:endParaRPr lang="en-US" dirty="0" smtClean="0"/>
              </a:p>
              <a:p>
                <a:r>
                  <a:rPr lang="en-US" dirty="0"/>
                  <a:t>	</a:t>
                </a:r>
                <a:r>
                  <a:rPr lang="en-US" dirty="0" smtClean="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a:t>
                </a:r>
                <a:r>
                  <a:rPr lang="en-US" dirty="0" smtClean="0"/>
                  <a:t>+ k</a:t>
                </a:r>
              </a:p>
              <a:p>
                <a:r>
                  <a:rPr lang="en-US" dirty="0"/>
                  <a:t>	</a:t>
                </a:r>
                <a:r>
                  <a:rPr lang="en-US" dirty="0" smtClean="0"/>
                  <a:t>		=</a:t>
                </a:r>
                <a14:m>
                  <m:oMath xmlns:m="http://schemas.openxmlformats.org/officeDocument/2006/math">
                    <m:r>
                      <a:rPr lang="en-US" i="1" baseline="3000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𝑘</m:t>
                        </m:r>
                        <m:d>
                          <m:dPr>
                            <m:ctrlPr>
                              <a:rPr lang="en-US" b="0" i="1">
                                <a:latin typeface="Cambria Math" panose="02040503050406030204" pitchFamily="18" charset="0"/>
                              </a:rPr>
                            </m:ctrlPr>
                          </m:dPr>
                          <m:e>
                            <m:r>
                              <a:rPr lang="en-US" b="0" i="1" smtClean="0">
                                <a:latin typeface="Cambria Math" panose="02040503050406030204" pitchFamily="18" charset="0"/>
                              </a:rPr>
                              <m:t>𝑘</m:t>
                            </m:r>
                            <m:r>
                              <a:rPr lang="en-US" i="1">
                                <a:latin typeface="Cambria Math" panose="02040503050406030204" pitchFamily="18" charset="0"/>
                              </a:rPr>
                              <m:t>−1</m:t>
                            </m:r>
                          </m:e>
                        </m:d>
                        <m:r>
                          <a:rPr lang="en-US" b="0" i="1" smtClean="0">
                            <a:latin typeface="Cambria Math" panose="02040503050406030204" pitchFamily="18" charset="0"/>
                          </a:rPr>
                          <m:t>+2</m:t>
                        </m:r>
                        <m:r>
                          <a:rPr lang="en-US" b="0" i="1" smtClean="0">
                            <a:latin typeface="Cambria Math" panose="02040503050406030204" pitchFamily="18" charset="0"/>
                          </a:rPr>
                          <m:t>𝑘</m:t>
                        </m:r>
                      </m:num>
                      <m:den>
                        <m:r>
                          <a:rPr lang="en-US" i="1">
                            <a:latin typeface="Cambria Math" panose="02040503050406030204" pitchFamily="18" charset="0"/>
                          </a:rPr>
                          <m:t>2</m:t>
                        </m:r>
                      </m:den>
                    </m:f>
                  </m:oMath>
                </a14:m>
                <a:endParaRPr lang="en-US" dirty="0" smtClean="0"/>
              </a:p>
              <a:p>
                <a:r>
                  <a:rPr lang="en-US" dirty="0" smtClean="0"/>
                  <a:t>			</a:t>
                </a:r>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m:t>
                        </m:r>
                        <m:r>
                          <a:rPr lang="en-US" b="0" i="1" baseline="30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+2</m:t>
                        </m:r>
                        <m:r>
                          <a:rPr lang="en-US" b="0" i="1" smtClean="0">
                            <a:latin typeface="Cambria Math" panose="02040503050406030204" pitchFamily="18" charset="0"/>
                          </a:rPr>
                          <m:t>𝑘</m:t>
                        </m:r>
                      </m:num>
                      <m:den>
                        <m:r>
                          <a:rPr lang="en-US" i="1">
                            <a:latin typeface="Cambria Math" panose="02040503050406030204" pitchFamily="18" charset="0"/>
                          </a:rPr>
                          <m:t>2</m:t>
                        </m:r>
                      </m:den>
                    </m:f>
                  </m:oMath>
                </a14:m>
                <a:r>
                  <a:rPr lang="en-US" dirty="0" smtClean="0"/>
                  <a:t>  </a:t>
                </a:r>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𝑘</m:t>
                        </m:r>
                        <m:r>
                          <a:rPr lang="en-US" i="1" baseline="30000">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𝑘</m:t>
                        </m:r>
                      </m:num>
                      <m:den>
                        <m:r>
                          <a:rPr lang="en-US" i="1">
                            <a:latin typeface="Cambria Math" panose="02040503050406030204" pitchFamily="18" charset="0"/>
                          </a:rPr>
                          <m:t>2</m:t>
                        </m:r>
                      </m:den>
                    </m:f>
                  </m:oMath>
                </a14:m>
                <a:endParaRPr lang="en-US" dirty="0" smtClean="0"/>
              </a:p>
              <a:p>
                <a:r>
                  <a:rPr lang="en-US" dirty="0" smtClean="0"/>
                  <a:t>			</a:t>
                </a:r>
                <a14:m>
                  <m:oMath xmlns:m="http://schemas.openxmlformats.org/officeDocument/2006/math">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1)</m:t>
                        </m:r>
                      </m:num>
                      <m:den>
                        <m:r>
                          <a:rPr lang="en-US" i="1">
                            <a:latin typeface="Cambria Math" panose="02040503050406030204" pitchFamily="18" charset="0"/>
                          </a:rPr>
                          <m:t>2</m:t>
                        </m:r>
                      </m:den>
                    </m:f>
                  </m:oMath>
                </a14:m>
                <a:r>
                  <a:rPr lang="en-US" dirty="0" smtClean="0"/>
                  <a:t>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93962" y="284672"/>
                <a:ext cx="8859329" cy="6544997"/>
              </a:xfrm>
              <a:prstGeom prst="rect">
                <a:avLst/>
              </a:prstGeom>
              <a:blipFill>
                <a:blip r:embed="rId2"/>
                <a:stretch>
                  <a:fillRect l="-550" t="-559"/>
                </a:stretch>
              </a:blipFill>
            </p:spPr>
            <p:txBody>
              <a:bodyPr/>
              <a:lstStyle/>
              <a:p>
                <a:r>
                  <a:rPr lang="en-US">
                    <a:noFill/>
                  </a:rPr>
                  <a:t> </a:t>
                </a:r>
              </a:p>
            </p:txBody>
          </p:sp>
        </mc:Fallback>
      </mc:AlternateContent>
    </p:spTree>
    <p:extLst>
      <p:ext uri="{BB962C8B-B14F-4D97-AF65-F5344CB8AC3E}">
        <p14:creationId xmlns:p14="http://schemas.microsoft.com/office/powerpoint/2010/main" val="1285596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TextBox 6"/>
          <p:cNvSpPr txBox="1"/>
          <p:nvPr/>
        </p:nvSpPr>
        <p:spPr>
          <a:xfrm>
            <a:off x="984857" y="1173663"/>
            <a:ext cx="10833332" cy="5355312"/>
          </a:xfrm>
          <a:prstGeom prst="rect">
            <a:avLst/>
          </a:prstGeom>
          <a:noFill/>
        </p:spPr>
        <p:txBody>
          <a:bodyPr wrap="square" rtlCol="0">
            <a:spAutoFit/>
          </a:bodyPr>
          <a:lstStyle/>
          <a:p>
            <a:r>
              <a:rPr lang="en-US" b="1" dirty="0" smtClean="0"/>
              <a:t>3.	Wheel Graph: </a:t>
            </a:r>
            <a:r>
              <a:rPr lang="en-US" dirty="0" smtClean="0"/>
              <a:t>A wheel graph </a:t>
            </a:r>
            <a:r>
              <a:rPr lang="en-US" dirty="0" err="1" smtClean="0"/>
              <a:t>W</a:t>
            </a:r>
            <a:r>
              <a:rPr lang="en-US" baseline="-25000" dirty="0" err="1" smtClean="0"/>
              <a:t>n</a:t>
            </a:r>
            <a:r>
              <a:rPr lang="en-US" dirty="0" smtClean="0"/>
              <a:t> of n vertices(n&gt;=4) can be formed from a cycle graph C</a:t>
            </a:r>
            <a:r>
              <a:rPr lang="en-US" baseline="-25000" dirty="0" smtClean="0"/>
              <a:t>n-1</a:t>
            </a:r>
            <a:r>
              <a:rPr lang="en-US" dirty="0" smtClean="0"/>
              <a:t> by adding a 	new vertex(hub) which is adjacent to all vertices of C</a:t>
            </a:r>
            <a:r>
              <a:rPr lang="en-US" baseline="-25000" dirty="0" smtClean="0"/>
              <a:t>n-1</a:t>
            </a:r>
            <a:r>
              <a:rPr lang="en-US" dirty="0" smtClean="0"/>
              <a:t>. . The </a:t>
            </a:r>
            <a:r>
              <a:rPr lang="en-US" dirty="0" smtClean="0"/>
              <a:t>wheel </a:t>
            </a:r>
            <a:r>
              <a:rPr lang="en-US" dirty="0" smtClean="0"/>
              <a:t>graphs </a:t>
            </a:r>
            <a:r>
              <a:rPr lang="en-US" dirty="0" smtClean="0"/>
              <a:t>are </a:t>
            </a:r>
            <a:r>
              <a:rPr lang="en-US" dirty="0" smtClean="0"/>
              <a:t>displayed below.</a:t>
            </a:r>
          </a:p>
          <a:p>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en-US" dirty="0" smtClean="0"/>
          </a:p>
          <a:p>
            <a:pPr marL="342900" indent="-342900">
              <a:buFont typeface="+mj-lt"/>
              <a:buAutoNum type="arabicPeriod"/>
            </a:pPr>
            <a:endParaRPr lang="en-US" dirty="0"/>
          </a:p>
          <a:p>
            <a:pPr marL="2628900" lvl="5" indent="-342900">
              <a:buFont typeface="Arial" panose="020B0604020202020204" pitchFamily="34" charset="0"/>
              <a:buChar char="•"/>
            </a:pPr>
            <a:endParaRPr lang="en-US" dirty="0" smtClean="0"/>
          </a:p>
          <a:p>
            <a:pPr marL="2628900" lvl="5" indent="-342900">
              <a:buFont typeface="Arial" panose="020B0604020202020204" pitchFamily="34" charset="0"/>
              <a:buChar char="•"/>
            </a:pPr>
            <a:endParaRPr lang="en-US" dirty="0"/>
          </a:p>
          <a:p>
            <a:pPr marL="2628900" lvl="5" indent="-342900">
              <a:buFont typeface="Arial" panose="020B0604020202020204" pitchFamily="34" charset="0"/>
              <a:buChar char="•"/>
            </a:pPr>
            <a:endParaRPr lang="en-US" dirty="0" smtClean="0"/>
          </a:p>
          <a:p>
            <a:pPr marL="2628900" lvl="5" indent="-342900">
              <a:buFont typeface="Arial" panose="020B0604020202020204" pitchFamily="34" charset="0"/>
              <a:buChar char="•"/>
            </a:pPr>
            <a:endParaRPr lang="en-US" dirty="0"/>
          </a:p>
          <a:p>
            <a:pPr marL="2628900" lvl="5" indent="-342900">
              <a:buFont typeface="Arial" panose="020B0604020202020204" pitchFamily="34" charset="0"/>
              <a:buChar char="•"/>
            </a:pPr>
            <a:endParaRPr lang="en-US" dirty="0" smtClean="0"/>
          </a:p>
          <a:p>
            <a:pPr marL="2628900" lvl="5" indent="-342900">
              <a:buFont typeface="Arial" panose="020B0604020202020204" pitchFamily="34" charset="0"/>
              <a:buChar char="•"/>
            </a:pPr>
            <a:endParaRPr lang="en-US" dirty="0"/>
          </a:p>
          <a:p>
            <a:pPr marL="2628900" lvl="5" indent="-342900">
              <a:buFont typeface="Arial" panose="020B0604020202020204" pitchFamily="34" charset="0"/>
              <a:buChar char="•"/>
            </a:pPr>
            <a:r>
              <a:rPr lang="en-US" dirty="0" smtClean="0"/>
              <a:t>Number </a:t>
            </a:r>
            <a:r>
              <a:rPr lang="en-US" dirty="0" smtClean="0"/>
              <a:t>of edges in </a:t>
            </a:r>
            <a:r>
              <a:rPr lang="en-US" dirty="0" err="1" smtClean="0"/>
              <a:t>W</a:t>
            </a:r>
            <a:r>
              <a:rPr lang="en-US" baseline="-25000" dirty="0" err="1" smtClean="0"/>
              <a:t>n</a:t>
            </a:r>
            <a:r>
              <a:rPr lang="en-US" dirty="0" smtClean="0"/>
              <a:t> = </a:t>
            </a:r>
            <a:r>
              <a:rPr lang="en-US" dirty="0" smtClean="0"/>
              <a:t>2(n-1)</a:t>
            </a:r>
            <a:endParaRPr lang="en-US" dirty="0" smtClean="0"/>
          </a:p>
          <a:p>
            <a:pPr lvl="5"/>
            <a:endParaRPr lang="en-US" dirty="0"/>
          </a:p>
          <a:p>
            <a:endParaRPr lang="en-US" dirty="0" smtClean="0"/>
          </a:p>
        </p:txBody>
      </p:sp>
      <p:pic>
        <p:nvPicPr>
          <p:cNvPr id="3" name="Picture 2"/>
          <p:cNvPicPr>
            <a:picLocks noChangeAspect="1"/>
          </p:cNvPicPr>
          <p:nvPr/>
        </p:nvPicPr>
        <p:blipFill>
          <a:blip r:embed="rId2"/>
          <a:stretch>
            <a:fillRect/>
          </a:stretch>
        </p:blipFill>
        <p:spPr>
          <a:xfrm>
            <a:off x="2474702" y="2131609"/>
            <a:ext cx="6362700" cy="3286125"/>
          </a:xfrm>
          <a:prstGeom prst="rect">
            <a:avLst/>
          </a:prstGeom>
        </p:spPr>
      </p:pic>
    </p:spTree>
    <p:extLst>
      <p:ext uri="{BB962C8B-B14F-4D97-AF65-F5344CB8AC3E}">
        <p14:creationId xmlns:p14="http://schemas.microsoft.com/office/powerpoint/2010/main" val="407675639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TextBox 6"/>
          <p:cNvSpPr txBox="1"/>
          <p:nvPr/>
        </p:nvSpPr>
        <p:spPr>
          <a:xfrm>
            <a:off x="984857" y="1173663"/>
            <a:ext cx="10833332" cy="1200329"/>
          </a:xfrm>
          <a:prstGeom prst="rect">
            <a:avLst/>
          </a:prstGeom>
          <a:noFill/>
        </p:spPr>
        <p:txBody>
          <a:bodyPr wrap="square" rtlCol="0">
            <a:spAutoFit/>
          </a:bodyPr>
          <a:lstStyle/>
          <a:p>
            <a:r>
              <a:rPr lang="en-US" b="1" dirty="0"/>
              <a:t>4</a:t>
            </a:r>
            <a:r>
              <a:rPr lang="en-US" b="1" dirty="0" smtClean="0"/>
              <a:t>.	Bipartite Graphs: </a:t>
            </a:r>
            <a:r>
              <a:rPr lang="en-US" dirty="0"/>
              <a:t>A simple graph G is called bipartite if its vertex set V can be partitioned into two disjoint sets V</a:t>
            </a:r>
            <a:r>
              <a:rPr lang="en-US" baseline="-25000" dirty="0"/>
              <a:t>1</a:t>
            </a:r>
            <a:r>
              <a:rPr lang="en-US" dirty="0"/>
              <a:t> and V</a:t>
            </a:r>
            <a:r>
              <a:rPr lang="en-US" baseline="-25000" dirty="0"/>
              <a:t>2</a:t>
            </a:r>
            <a:r>
              <a:rPr lang="en-US" dirty="0"/>
              <a:t> such that every edge in the graph connects a vertex in V</a:t>
            </a:r>
            <a:r>
              <a:rPr lang="en-US" baseline="-25000" dirty="0"/>
              <a:t>1</a:t>
            </a:r>
            <a:r>
              <a:rPr lang="en-US" dirty="0"/>
              <a:t> and a vertex in V</a:t>
            </a:r>
            <a:r>
              <a:rPr lang="en-US" baseline="-25000" dirty="0"/>
              <a:t>2</a:t>
            </a:r>
            <a:r>
              <a:rPr lang="en-US" dirty="0"/>
              <a:t> (so that no edge in G connects either two vertices in V</a:t>
            </a:r>
            <a:r>
              <a:rPr lang="en-US" baseline="-25000" dirty="0"/>
              <a:t>1</a:t>
            </a:r>
            <a:r>
              <a:rPr lang="en-US" dirty="0"/>
              <a:t> or two vertices in V</a:t>
            </a:r>
            <a:r>
              <a:rPr lang="en-US" baseline="-25000" dirty="0"/>
              <a:t>2</a:t>
            </a:r>
            <a:r>
              <a:rPr lang="en-US" dirty="0"/>
              <a:t>). When this condition holds, we call the pair (V</a:t>
            </a:r>
            <a:r>
              <a:rPr lang="en-US" baseline="-25000" dirty="0"/>
              <a:t>1</a:t>
            </a:r>
            <a:r>
              <a:rPr lang="en-US" dirty="0"/>
              <a:t>, V</a:t>
            </a:r>
            <a:r>
              <a:rPr lang="en-US" baseline="-25000" dirty="0"/>
              <a:t>2</a:t>
            </a:r>
            <a:r>
              <a:rPr lang="en-US" dirty="0"/>
              <a:t>) a bipartition of the vertex set V of G</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532" y="2563702"/>
            <a:ext cx="8371580" cy="4157773"/>
          </a:xfrm>
          <a:prstGeom prst="rect">
            <a:avLst/>
          </a:prstGeom>
        </p:spPr>
      </p:pic>
    </p:spTree>
    <p:extLst>
      <p:ext uri="{BB962C8B-B14F-4D97-AF65-F5344CB8AC3E}">
        <p14:creationId xmlns:p14="http://schemas.microsoft.com/office/powerpoint/2010/main" val="3898200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TextBox 6"/>
          <p:cNvSpPr txBox="1"/>
          <p:nvPr/>
        </p:nvSpPr>
        <p:spPr>
          <a:xfrm>
            <a:off x="976231" y="1121905"/>
            <a:ext cx="10833332" cy="1938992"/>
          </a:xfrm>
          <a:prstGeom prst="rect">
            <a:avLst/>
          </a:prstGeom>
          <a:noFill/>
        </p:spPr>
        <p:txBody>
          <a:bodyPr wrap="square" rtlCol="0">
            <a:spAutoFit/>
          </a:bodyPr>
          <a:lstStyle/>
          <a:p>
            <a:r>
              <a:rPr lang="en-US" sz="2400" b="1" dirty="0" smtClean="0"/>
              <a:t>Theorem 4 : </a:t>
            </a:r>
            <a:r>
              <a:rPr lang="en-US" sz="2400" i="1" dirty="0"/>
              <a:t>A simple graph is bipartite if and only if it is possible to assign one of two different colors to each </a:t>
            </a:r>
            <a:r>
              <a:rPr lang="en-US" sz="2400" i="1" dirty="0" smtClean="0"/>
              <a:t>vertex </a:t>
            </a:r>
            <a:r>
              <a:rPr lang="en-US" sz="2400" i="1" dirty="0"/>
              <a:t>of the graph so that no two adjacent vertices are assigned the same color</a:t>
            </a:r>
            <a:r>
              <a:rPr lang="en-US" sz="2400" i="1" dirty="0" smtClean="0"/>
              <a:t>.</a:t>
            </a:r>
          </a:p>
          <a:p>
            <a:endParaRPr lang="en-US" sz="2400" dirty="0"/>
          </a:p>
          <a:p>
            <a:r>
              <a:rPr lang="en-US" sz="2400" dirty="0" smtClean="0"/>
              <a:t>Is G and H bipartite graph??</a:t>
            </a:r>
            <a:endParaRPr lang="en-US" sz="2400" dirty="0"/>
          </a:p>
        </p:txBody>
      </p:sp>
      <p:pic>
        <p:nvPicPr>
          <p:cNvPr id="4" name="Picture 3"/>
          <p:cNvPicPr>
            <a:picLocks noChangeAspect="1"/>
          </p:cNvPicPr>
          <p:nvPr/>
        </p:nvPicPr>
        <p:blipFill>
          <a:blip r:embed="rId2"/>
          <a:stretch>
            <a:fillRect/>
          </a:stretch>
        </p:blipFill>
        <p:spPr>
          <a:xfrm>
            <a:off x="1185322" y="3358093"/>
            <a:ext cx="4551243" cy="3363382"/>
          </a:xfrm>
          <a:prstGeom prst="rect">
            <a:avLst/>
          </a:prstGeom>
        </p:spPr>
      </p:pic>
      <p:pic>
        <p:nvPicPr>
          <p:cNvPr id="5" name="Picture 4"/>
          <p:cNvPicPr>
            <a:picLocks noChangeAspect="1"/>
          </p:cNvPicPr>
          <p:nvPr/>
        </p:nvPicPr>
        <p:blipFill>
          <a:blip r:embed="rId3"/>
          <a:stretch>
            <a:fillRect/>
          </a:stretch>
        </p:blipFill>
        <p:spPr>
          <a:xfrm>
            <a:off x="6254150" y="3358093"/>
            <a:ext cx="4532986" cy="3363382"/>
          </a:xfrm>
          <a:prstGeom prst="rect">
            <a:avLst/>
          </a:prstGeom>
        </p:spPr>
      </p:pic>
    </p:spTree>
    <p:extLst>
      <p:ext uri="{BB962C8B-B14F-4D97-AF65-F5344CB8AC3E}">
        <p14:creationId xmlns:p14="http://schemas.microsoft.com/office/powerpoint/2010/main" val="3050803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TextBox 6"/>
          <p:cNvSpPr txBox="1"/>
          <p:nvPr/>
        </p:nvSpPr>
        <p:spPr>
          <a:xfrm>
            <a:off x="984857" y="1173663"/>
            <a:ext cx="10833332" cy="1200329"/>
          </a:xfrm>
          <a:prstGeom prst="rect">
            <a:avLst/>
          </a:prstGeom>
          <a:noFill/>
        </p:spPr>
        <p:txBody>
          <a:bodyPr wrap="square" rtlCol="0">
            <a:spAutoFit/>
          </a:bodyPr>
          <a:lstStyle/>
          <a:p>
            <a:r>
              <a:rPr lang="en-US" sz="2400" b="1" dirty="0" smtClean="0"/>
              <a:t>5.	Complete Bipartite Graphs:  </a:t>
            </a:r>
            <a:r>
              <a:rPr lang="en-US" sz="2400" dirty="0" smtClean="0"/>
              <a:t>A complete bipartite </a:t>
            </a:r>
            <a:r>
              <a:rPr lang="en-US" sz="2400" dirty="0" err="1" smtClean="0"/>
              <a:t>K</a:t>
            </a:r>
            <a:r>
              <a:rPr lang="en-US" sz="2400" baseline="-25000" dirty="0" err="1" smtClean="0"/>
              <a:t>m,n</a:t>
            </a:r>
            <a:r>
              <a:rPr lang="en-US" sz="2400" baseline="-25000" dirty="0" smtClean="0"/>
              <a:t> </a:t>
            </a:r>
            <a:r>
              <a:rPr lang="en-US" sz="2400" dirty="0" smtClean="0"/>
              <a:t>graph is a special type of bipartite graph where every  vertex of one set is connected to every vertex of another set.</a:t>
            </a:r>
            <a:endParaRPr lang="en-US" sz="2400" dirty="0"/>
          </a:p>
        </p:txBody>
      </p:sp>
      <p:pic>
        <p:nvPicPr>
          <p:cNvPr id="4" name="Picture 3"/>
          <p:cNvPicPr>
            <a:picLocks noChangeAspect="1"/>
          </p:cNvPicPr>
          <p:nvPr/>
        </p:nvPicPr>
        <p:blipFill>
          <a:blip r:embed="rId2"/>
          <a:stretch>
            <a:fillRect/>
          </a:stretch>
        </p:blipFill>
        <p:spPr>
          <a:xfrm>
            <a:off x="1509264" y="2444750"/>
            <a:ext cx="8724900" cy="4276725"/>
          </a:xfrm>
          <a:prstGeom prst="rect">
            <a:avLst/>
          </a:prstGeom>
        </p:spPr>
      </p:pic>
    </p:spTree>
    <p:extLst>
      <p:ext uri="{BB962C8B-B14F-4D97-AF65-F5344CB8AC3E}">
        <p14:creationId xmlns:p14="http://schemas.microsoft.com/office/powerpoint/2010/main" val="24286111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TextBox 6"/>
          <p:cNvSpPr txBox="1"/>
          <p:nvPr/>
        </p:nvSpPr>
        <p:spPr>
          <a:xfrm>
            <a:off x="931669" y="971021"/>
            <a:ext cx="10833332" cy="4062651"/>
          </a:xfrm>
          <a:prstGeom prst="rect">
            <a:avLst/>
          </a:prstGeom>
          <a:noFill/>
        </p:spPr>
        <p:txBody>
          <a:bodyPr wrap="square" rtlCol="0">
            <a:spAutoFit/>
          </a:bodyPr>
          <a:lstStyle/>
          <a:p>
            <a:pPr marL="457200" indent="-457200">
              <a:buAutoNum type="arabicPeriod" startAt="5"/>
            </a:pPr>
            <a:r>
              <a:rPr lang="en-US" sz="2000" b="1" dirty="0" smtClean="0"/>
              <a:t>Subgraph Graphs:  </a:t>
            </a:r>
            <a:r>
              <a:rPr lang="en-US" sz="2000" dirty="0"/>
              <a:t>A subgraph of a graph G = (V , E) is a graph H = (W, F ), where W ⊆ V </a:t>
            </a:r>
            <a:r>
              <a:rPr lang="en-US" sz="2000" dirty="0" smtClean="0"/>
              <a:t>and    </a:t>
            </a:r>
            <a:r>
              <a:rPr lang="en-US" sz="2000" dirty="0"/>
              <a:t>F ⊆ E. A subgraph H of G is a proper subgraph of G if H </a:t>
            </a:r>
            <a:r>
              <a:rPr lang="en-US" sz="2000" dirty="0" smtClean="0"/>
              <a:t>!= G</a:t>
            </a:r>
          </a:p>
          <a:p>
            <a:pPr marL="457200" indent="-457200">
              <a:buAutoNum type="arabicPeriod" startAt="5"/>
            </a:pPr>
            <a:endParaRPr lang="en-US" sz="2000" dirty="0"/>
          </a:p>
          <a:p>
            <a:pPr marL="457200" indent="-457200">
              <a:buAutoNum type="arabicPeriod" startAt="5"/>
            </a:pPr>
            <a:endParaRPr lang="en-US" sz="2000" dirty="0" smtClean="0"/>
          </a:p>
          <a:p>
            <a:pPr marL="457200" indent="-457200">
              <a:buAutoNum type="arabicPeriod" startAt="5"/>
            </a:pPr>
            <a:endParaRPr lang="en-US" sz="2000" dirty="0"/>
          </a:p>
          <a:p>
            <a:pPr marL="457200" indent="-457200">
              <a:buAutoNum type="arabicPeriod" startAt="5"/>
            </a:pPr>
            <a:endParaRPr lang="en-US" sz="2000" dirty="0" smtClean="0"/>
          </a:p>
          <a:p>
            <a:pPr marL="457200" indent="-457200">
              <a:buAutoNum type="arabicPeriod" startAt="5"/>
            </a:pPr>
            <a:endParaRPr lang="en-US" sz="2000" dirty="0"/>
          </a:p>
          <a:p>
            <a:pPr marL="457200" indent="-457200">
              <a:buAutoNum type="arabicPeriod" startAt="5"/>
            </a:pPr>
            <a:endParaRPr lang="en-US" sz="2000" dirty="0" smtClean="0"/>
          </a:p>
          <a:p>
            <a:endParaRPr lang="en-US" sz="2000" dirty="0" smtClean="0"/>
          </a:p>
          <a:p>
            <a:r>
              <a:rPr lang="en-US" sz="2000" b="1" dirty="0"/>
              <a:t>GRAPH </a:t>
            </a:r>
            <a:r>
              <a:rPr lang="en-US" sz="2000" b="1" dirty="0" smtClean="0"/>
              <a:t>UNIONS:  </a:t>
            </a:r>
            <a:r>
              <a:rPr lang="en-US" sz="2000" dirty="0" smtClean="0"/>
              <a:t>Two </a:t>
            </a:r>
            <a:r>
              <a:rPr lang="en-US" sz="2000" dirty="0"/>
              <a:t>or more graphs can be combined in various ways. The new graph that contains all the vertices and edges of these graphs is called the union of the </a:t>
            </a:r>
            <a:r>
              <a:rPr lang="en-US" sz="2000" dirty="0" err="1"/>
              <a:t>graphs.</a:t>
            </a:r>
            <a:r>
              <a:rPr lang="en-US" sz="2000" dirty="0" err="1" smtClean="0"/>
              <a:t>The</a:t>
            </a:r>
            <a:r>
              <a:rPr lang="en-US" sz="2000" dirty="0" smtClean="0"/>
              <a:t> </a:t>
            </a:r>
            <a:r>
              <a:rPr lang="en-US" sz="2000" dirty="0"/>
              <a:t>union of two simple graphs G</a:t>
            </a:r>
            <a:r>
              <a:rPr lang="en-US" sz="2000" baseline="-25000" dirty="0"/>
              <a:t>1</a:t>
            </a:r>
            <a:r>
              <a:rPr lang="en-US" sz="2000" dirty="0"/>
              <a:t> = (V</a:t>
            </a:r>
            <a:r>
              <a:rPr lang="en-US" sz="2000" baseline="-25000" dirty="0"/>
              <a:t>1</a:t>
            </a:r>
            <a:r>
              <a:rPr lang="en-US" sz="2000" dirty="0"/>
              <a:t>, E</a:t>
            </a:r>
            <a:r>
              <a:rPr lang="en-US" sz="2000" baseline="-25000" dirty="0"/>
              <a:t>1</a:t>
            </a:r>
            <a:r>
              <a:rPr lang="en-US" sz="2000" dirty="0"/>
              <a:t>) and G</a:t>
            </a:r>
            <a:r>
              <a:rPr lang="en-US" sz="2000" baseline="-25000" dirty="0"/>
              <a:t>2</a:t>
            </a:r>
            <a:r>
              <a:rPr lang="en-US" sz="2000" dirty="0"/>
              <a:t> = (V</a:t>
            </a:r>
            <a:r>
              <a:rPr lang="en-US" sz="2000" baseline="-25000" dirty="0"/>
              <a:t>2</a:t>
            </a:r>
            <a:r>
              <a:rPr lang="en-US" sz="2000" dirty="0"/>
              <a:t>, E</a:t>
            </a:r>
            <a:r>
              <a:rPr lang="en-US" sz="2000" baseline="-25000" dirty="0"/>
              <a:t>2</a:t>
            </a:r>
            <a:r>
              <a:rPr lang="en-US" sz="2000" dirty="0"/>
              <a:t>) is the simple graph with vertex set V</a:t>
            </a:r>
            <a:r>
              <a:rPr lang="en-US" sz="2000" baseline="-25000" dirty="0"/>
              <a:t>1</a:t>
            </a:r>
            <a:r>
              <a:rPr lang="en-US" sz="2000" dirty="0"/>
              <a:t> ∪ V</a:t>
            </a:r>
            <a:r>
              <a:rPr lang="en-US" sz="2000" baseline="-25000" dirty="0"/>
              <a:t>2</a:t>
            </a:r>
            <a:r>
              <a:rPr lang="en-US" sz="2000" dirty="0"/>
              <a:t> and edge set E</a:t>
            </a:r>
            <a:r>
              <a:rPr lang="en-US" sz="2000" baseline="-25000" dirty="0"/>
              <a:t>1</a:t>
            </a:r>
            <a:r>
              <a:rPr lang="en-US" sz="2000" dirty="0"/>
              <a:t> ∪ E</a:t>
            </a:r>
            <a:r>
              <a:rPr lang="en-US" sz="2000" baseline="-25000" dirty="0"/>
              <a:t>2</a:t>
            </a:r>
            <a:r>
              <a:rPr lang="en-US" sz="2000" dirty="0"/>
              <a:t>. The union of G</a:t>
            </a:r>
            <a:r>
              <a:rPr lang="en-US" sz="2000" baseline="-25000" dirty="0"/>
              <a:t>1</a:t>
            </a:r>
            <a:r>
              <a:rPr lang="en-US" sz="2000" dirty="0"/>
              <a:t> and G</a:t>
            </a:r>
            <a:r>
              <a:rPr lang="en-US" sz="2000" baseline="-25000" dirty="0"/>
              <a:t>2</a:t>
            </a:r>
            <a:r>
              <a:rPr lang="en-US" sz="2000" dirty="0"/>
              <a:t> is denoted by </a:t>
            </a:r>
            <a:r>
              <a:rPr lang="en-US" sz="2000" dirty="0" smtClean="0"/>
              <a:t> G</a:t>
            </a:r>
            <a:r>
              <a:rPr lang="en-US" sz="2000" baseline="-25000" dirty="0" smtClean="0"/>
              <a:t>1</a:t>
            </a:r>
            <a:r>
              <a:rPr lang="en-US" sz="2000" dirty="0" smtClean="0"/>
              <a:t> </a:t>
            </a:r>
            <a:r>
              <a:rPr lang="en-US" sz="2000" dirty="0"/>
              <a:t>∪ G</a:t>
            </a:r>
            <a:r>
              <a:rPr lang="en-US" sz="2000" baseline="-25000" dirty="0"/>
              <a:t>2</a:t>
            </a:r>
            <a:r>
              <a:rPr lang="en-US" sz="2000" dirty="0" smtClean="0"/>
              <a:t>.</a:t>
            </a:r>
          </a:p>
        </p:txBody>
      </p:sp>
      <p:pic>
        <p:nvPicPr>
          <p:cNvPr id="3" name="Picture 2"/>
          <p:cNvPicPr>
            <a:picLocks noChangeAspect="1"/>
          </p:cNvPicPr>
          <p:nvPr/>
        </p:nvPicPr>
        <p:blipFill>
          <a:blip r:embed="rId2"/>
          <a:stretch>
            <a:fillRect/>
          </a:stretch>
        </p:blipFill>
        <p:spPr>
          <a:xfrm>
            <a:off x="3935171" y="1645568"/>
            <a:ext cx="3394389" cy="2055164"/>
          </a:xfrm>
          <a:prstGeom prst="rect">
            <a:avLst/>
          </a:prstGeom>
        </p:spPr>
      </p:pic>
      <p:pic>
        <p:nvPicPr>
          <p:cNvPr id="5" name="Picture 4"/>
          <p:cNvPicPr>
            <a:picLocks noChangeAspect="1"/>
          </p:cNvPicPr>
          <p:nvPr/>
        </p:nvPicPr>
        <p:blipFill>
          <a:blip r:embed="rId3"/>
          <a:stretch>
            <a:fillRect/>
          </a:stretch>
        </p:blipFill>
        <p:spPr>
          <a:xfrm>
            <a:off x="4791158" y="5094716"/>
            <a:ext cx="2955363" cy="1763284"/>
          </a:xfrm>
          <a:prstGeom prst="rect">
            <a:avLst/>
          </a:prstGeom>
        </p:spPr>
      </p:pic>
      <p:pic>
        <p:nvPicPr>
          <p:cNvPr id="4" name="Picture 3"/>
          <p:cNvPicPr>
            <a:picLocks noChangeAspect="1"/>
          </p:cNvPicPr>
          <p:nvPr/>
        </p:nvPicPr>
        <p:blipFill>
          <a:blip r:embed="rId4"/>
          <a:stretch>
            <a:fillRect/>
          </a:stretch>
        </p:blipFill>
        <p:spPr>
          <a:xfrm>
            <a:off x="7746521" y="4991096"/>
            <a:ext cx="1795362" cy="1861788"/>
          </a:xfrm>
          <a:prstGeom prst="rect">
            <a:avLst/>
          </a:prstGeom>
        </p:spPr>
      </p:pic>
    </p:spTree>
    <p:extLst>
      <p:ext uri="{BB962C8B-B14F-4D97-AF65-F5344CB8AC3E}">
        <p14:creationId xmlns:p14="http://schemas.microsoft.com/office/powerpoint/2010/main" val="792697599"/>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normAutofit fontScale="90000"/>
          </a:bodyPr>
          <a:lstStyle/>
          <a:p>
            <a:r>
              <a:rPr lang="en-US" b="1" u="sng" dirty="0" smtClean="0">
                <a:solidFill>
                  <a:srgbClr val="FFC000"/>
                </a:solidFill>
              </a:rPr>
              <a:t>Some special 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19</a:t>
            </a:fld>
            <a:endParaRPr lang="en-US" dirty="0"/>
          </a:p>
        </p:txBody>
      </p:sp>
      <p:sp>
        <p:nvSpPr>
          <p:cNvPr id="7" name="TextBox 6"/>
          <p:cNvSpPr txBox="1"/>
          <p:nvPr/>
        </p:nvSpPr>
        <p:spPr>
          <a:xfrm>
            <a:off x="931669" y="971021"/>
            <a:ext cx="10833332" cy="4893647"/>
          </a:xfrm>
          <a:prstGeom prst="rect">
            <a:avLst/>
          </a:prstGeom>
          <a:noFill/>
        </p:spPr>
        <p:txBody>
          <a:bodyPr wrap="square" rtlCol="0">
            <a:spAutoFit/>
          </a:bodyPr>
          <a:lstStyle/>
          <a:p>
            <a:pPr marL="514350" indent="-514350">
              <a:buAutoNum type="arabicPeriod" startAt="6"/>
            </a:pPr>
            <a:r>
              <a:rPr lang="en-US" sz="2800" b="1" dirty="0" smtClean="0"/>
              <a:t>Regular Graphs:  </a:t>
            </a:r>
            <a:r>
              <a:rPr lang="en-US" sz="2400" dirty="0"/>
              <a:t>A graph is called regular graph if degree of each vertex is equal. A graph is called </a:t>
            </a:r>
            <a:r>
              <a:rPr lang="en-US" sz="2400" b="1" dirty="0"/>
              <a:t>K regular</a:t>
            </a:r>
            <a:r>
              <a:rPr lang="en-US" sz="2400" dirty="0"/>
              <a:t> if degree of each vertex in the graph is K</a:t>
            </a:r>
            <a:r>
              <a:rPr lang="en-US" sz="2400" dirty="0" smtClean="0"/>
              <a:t>.</a:t>
            </a:r>
          </a:p>
          <a:p>
            <a:pPr marL="2343150" lvl="4" indent="-514350">
              <a:buFont typeface="Arial" panose="020B0604020202020204" pitchFamily="34" charset="0"/>
              <a:buChar char="•"/>
            </a:pPr>
            <a:r>
              <a:rPr lang="en-US" sz="2400" dirty="0"/>
              <a:t>A complete graph </a:t>
            </a:r>
            <a:r>
              <a:rPr lang="en-US" sz="2400" dirty="0" smtClean="0"/>
              <a:t>with N </a:t>
            </a:r>
            <a:r>
              <a:rPr lang="en-US" sz="2400" dirty="0"/>
              <a:t>vertices is </a:t>
            </a:r>
            <a:r>
              <a:rPr lang="en-US" sz="2400" i="1" dirty="0"/>
              <a:t>(N-1)</a:t>
            </a:r>
            <a:r>
              <a:rPr lang="en-US" sz="2400" dirty="0"/>
              <a:t> regular</a:t>
            </a:r>
            <a:r>
              <a:rPr lang="en-US" sz="2400" dirty="0" smtClean="0"/>
              <a:t>.</a:t>
            </a:r>
          </a:p>
          <a:p>
            <a:pPr marL="2343150" lvl="4" indent="-514350">
              <a:buFont typeface="Arial" panose="020B0604020202020204" pitchFamily="34" charset="0"/>
              <a:buChar char="•"/>
            </a:pPr>
            <a:r>
              <a:rPr lang="en-US" sz="2400" dirty="0"/>
              <a:t>Cycle(C</a:t>
            </a:r>
            <a:r>
              <a:rPr lang="en-US" sz="2400" baseline="-25000" dirty="0"/>
              <a:t>n</a:t>
            </a:r>
            <a:r>
              <a:rPr lang="en-US" sz="2400" dirty="0"/>
              <a:t>) is always 2 Regular</a:t>
            </a:r>
            <a:r>
              <a:rPr lang="en-US" sz="2400" dirty="0" smtClean="0"/>
              <a:t>.</a:t>
            </a:r>
          </a:p>
          <a:p>
            <a:pPr lvl="4"/>
            <a:endParaRPr lang="en-US" sz="4400" dirty="0"/>
          </a:p>
          <a:p>
            <a:pPr marL="457200" indent="-457200">
              <a:buAutoNum type="arabicPeriod" startAt="5"/>
            </a:pPr>
            <a:endParaRPr lang="en-US" sz="2800" dirty="0" smtClean="0"/>
          </a:p>
          <a:p>
            <a:pPr marL="457200" indent="-457200">
              <a:buAutoNum type="arabicPeriod" startAt="5"/>
            </a:pPr>
            <a:endParaRPr lang="en-US" sz="2800" dirty="0"/>
          </a:p>
          <a:p>
            <a:pPr marL="457200" indent="-457200">
              <a:buAutoNum type="arabicPeriod" startAt="5"/>
            </a:pPr>
            <a:endParaRPr lang="en-US" sz="2800" dirty="0" smtClean="0"/>
          </a:p>
          <a:p>
            <a:pPr marL="457200" indent="-457200">
              <a:buAutoNum type="arabicPeriod" startAt="5"/>
            </a:pPr>
            <a:endParaRPr lang="en-US" sz="2800" dirty="0"/>
          </a:p>
          <a:p>
            <a:pPr marL="457200" indent="-457200">
              <a:buAutoNum type="arabicPeriod" startAt="5"/>
            </a:pPr>
            <a:endParaRPr lang="en-US" sz="2800" dirty="0" smtClean="0"/>
          </a:p>
          <a:p>
            <a:endParaRPr lang="en-US" sz="2800" dirty="0" smtClean="0"/>
          </a:p>
        </p:txBody>
      </p:sp>
      <p:pic>
        <p:nvPicPr>
          <p:cNvPr id="4" name="Picture 3"/>
          <p:cNvPicPr>
            <a:picLocks noChangeAspect="1"/>
          </p:cNvPicPr>
          <p:nvPr/>
        </p:nvPicPr>
        <p:blipFill>
          <a:blip r:embed="rId2"/>
          <a:stretch>
            <a:fillRect/>
          </a:stretch>
        </p:blipFill>
        <p:spPr>
          <a:xfrm>
            <a:off x="1107596" y="3071453"/>
            <a:ext cx="2609850" cy="1819275"/>
          </a:xfrm>
          <a:prstGeom prst="rect">
            <a:avLst/>
          </a:prstGeom>
        </p:spPr>
      </p:pic>
      <p:pic>
        <p:nvPicPr>
          <p:cNvPr id="6" name="Picture 5"/>
          <p:cNvPicPr>
            <a:picLocks noChangeAspect="1"/>
          </p:cNvPicPr>
          <p:nvPr/>
        </p:nvPicPr>
        <p:blipFill>
          <a:blip r:embed="rId3"/>
          <a:stretch>
            <a:fillRect/>
          </a:stretch>
        </p:blipFill>
        <p:spPr>
          <a:xfrm>
            <a:off x="3733269" y="2786781"/>
            <a:ext cx="3299694" cy="38565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066" y="2858681"/>
            <a:ext cx="4404360" cy="1415860"/>
          </a:xfrm>
          <a:prstGeom prst="rect">
            <a:avLst/>
          </a:prstGeom>
        </p:spPr>
      </p:pic>
      <p:sp>
        <p:nvSpPr>
          <p:cNvPr id="3" name="TextBox 2"/>
          <p:cNvSpPr txBox="1"/>
          <p:nvPr/>
        </p:nvSpPr>
        <p:spPr>
          <a:xfrm>
            <a:off x="8669555" y="4345733"/>
            <a:ext cx="1561382" cy="369332"/>
          </a:xfrm>
          <a:prstGeom prst="rect">
            <a:avLst/>
          </a:prstGeom>
          <a:noFill/>
        </p:spPr>
        <p:txBody>
          <a:bodyPr wrap="square" rtlCol="0">
            <a:spAutoFit/>
          </a:bodyPr>
          <a:lstStyle/>
          <a:p>
            <a:r>
              <a:rPr lang="en-US" dirty="0" smtClean="0"/>
              <a:t>2 Regular</a:t>
            </a:r>
            <a:endParaRPr lang="en-US" dirty="0"/>
          </a:p>
        </p:txBody>
      </p:sp>
    </p:spTree>
    <p:extLst>
      <p:ext uri="{BB962C8B-B14F-4D97-AF65-F5344CB8AC3E}">
        <p14:creationId xmlns:p14="http://schemas.microsoft.com/office/powerpoint/2010/main" val="207762102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55681" y="1390262"/>
            <a:ext cx="8955630" cy="2695035"/>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Graph Theory</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302589" y="1233578"/>
                <a:ext cx="10498347" cy="3970318"/>
              </a:xfrm>
              <a:prstGeom prst="rect">
                <a:avLst/>
              </a:prstGeom>
              <a:noFill/>
            </p:spPr>
            <p:txBody>
              <a:bodyPr wrap="square" rtlCol="0">
                <a:spAutoFit/>
              </a:bodyPr>
              <a:lstStyle/>
              <a:p>
                <a:pPr marL="457200" indent="-457200">
                  <a:buAutoNum type="arabicPeriod"/>
                </a:pPr>
                <a:r>
                  <a:rPr lang="en-US" b="1" dirty="0" smtClean="0"/>
                  <a:t>Prove that a maximum number of edges possible in a simple graph with n vertices is         [n(n </a:t>
                </a:r>
                <a:r>
                  <a:rPr lang="en-US" b="1" dirty="0"/>
                  <a:t>− 1</a:t>
                </a:r>
                <a:r>
                  <a:rPr lang="en-US" b="1" dirty="0" smtClean="0"/>
                  <a:t>)]/2</a:t>
                </a:r>
                <a:endParaRPr lang="en-US" b="1" dirty="0"/>
              </a:p>
              <a:p>
                <a:r>
                  <a:rPr lang="en-US" dirty="0"/>
                  <a:t>       Solution:</a:t>
                </a:r>
              </a:p>
              <a:p>
                <a:r>
                  <a:rPr lang="en-US" dirty="0" smtClean="0"/>
                  <a:t>By </a:t>
                </a:r>
                <a:r>
                  <a:rPr lang="en-US" dirty="0" err="1" smtClean="0"/>
                  <a:t>Handshakin</a:t>
                </a:r>
                <a:r>
                  <a:rPr lang="en-US" dirty="0" smtClean="0"/>
                  <a:t> </a:t>
                </a:r>
                <a:r>
                  <a:rPr lang="en-US" dirty="0" err="1" smtClean="0"/>
                  <a:t>Therorem</a:t>
                </a:r>
                <a:r>
                  <a:rPr lang="en-US" dirty="0" smtClean="0"/>
                  <a:t> , We have</a:t>
                </a:r>
              </a:p>
              <a:p>
                <a:r>
                  <a:rPr lang="en-US" dirty="0"/>
                  <a:t>	</a:t>
                </a:r>
                <a:r>
                  <a:rPr lang="en-US" dirty="0" smtClean="0"/>
                  <a:t>	</a:t>
                </a:r>
                <a:r>
                  <a:rPr lang="en-US" i="1" dirty="0"/>
                  <a:t>2m =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𝑉</m:t>
                        </m:r>
                      </m:sub>
                      <m:sup/>
                      <m:e>
                        <m:r>
                          <a:rPr lang="en-US" i="1">
                            <a:latin typeface="Cambria Math" panose="02040503050406030204" pitchFamily="18" charset="0"/>
                          </a:rPr>
                          <m:t>𝑑𝑒𝑔</m:t>
                        </m:r>
                        <m:r>
                          <a:rPr lang="en-US" i="1">
                            <a:latin typeface="Cambria Math" panose="02040503050406030204" pitchFamily="18" charset="0"/>
                          </a:rPr>
                          <m:t>⁡(</m:t>
                        </m:r>
                        <m:r>
                          <a:rPr lang="en-US" i="1">
                            <a:latin typeface="Cambria Math" panose="02040503050406030204" pitchFamily="18" charset="0"/>
                          </a:rPr>
                          <m:t>𝑣</m:t>
                        </m:r>
                        <m:r>
                          <a:rPr lang="en-US" i="1">
                            <a:latin typeface="Cambria Math" panose="02040503050406030204" pitchFamily="18" charset="0"/>
                          </a:rPr>
                          <m:t>)</m:t>
                        </m:r>
                      </m:e>
                    </m:nary>
                  </m:oMath>
                </a14:m>
                <a:r>
                  <a:rPr lang="en-US" dirty="0" smtClean="0"/>
                  <a:t> where m= number of edges with n vertices in the Graph G</a:t>
                </a:r>
              </a:p>
              <a:p>
                <a:r>
                  <a:rPr lang="en-US" dirty="0"/>
                  <a:t> </a:t>
                </a:r>
                <a:r>
                  <a:rPr lang="en-US" dirty="0" smtClean="0"/>
                  <a:t>    </a:t>
                </a:r>
                <a:r>
                  <a:rPr lang="en-US" dirty="0" err="1" smtClean="0"/>
                  <a:t>deg</a:t>
                </a:r>
                <a:r>
                  <a:rPr lang="en-US" dirty="0" smtClean="0"/>
                  <a:t>(v</a:t>
                </a:r>
                <a:r>
                  <a:rPr lang="en-US" baseline="-25000" dirty="0" smtClean="0"/>
                  <a:t>1</a:t>
                </a:r>
                <a:r>
                  <a:rPr lang="en-US" dirty="0" smtClean="0"/>
                  <a:t>) + </a:t>
                </a:r>
                <a:r>
                  <a:rPr lang="en-US" dirty="0" err="1" smtClean="0"/>
                  <a:t>dwg</a:t>
                </a:r>
                <a:r>
                  <a:rPr lang="en-US" dirty="0" smtClean="0"/>
                  <a:t>(v</a:t>
                </a:r>
                <a:r>
                  <a:rPr lang="en-US" baseline="-25000" dirty="0" smtClean="0"/>
                  <a:t>2</a:t>
                </a:r>
                <a:r>
                  <a:rPr lang="en-US" dirty="0" smtClean="0"/>
                  <a:t>) + </a:t>
                </a:r>
                <a:r>
                  <a:rPr lang="en-US" dirty="0" err="1" smtClean="0"/>
                  <a:t>deg</a:t>
                </a:r>
                <a:r>
                  <a:rPr lang="en-US" dirty="0" smtClean="0"/>
                  <a:t>(v</a:t>
                </a:r>
                <a:r>
                  <a:rPr lang="en-US" baseline="-25000" dirty="0" smtClean="0"/>
                  <a:t>3</a:t>
                </a:r>
                <a:r>
                  <a:rPr lang="en-US" dirty="0" smtClean="0"/>
                  <a:t>) +………</a:t>
                </a:r>
                <a:r>
                  <a:rPr lang="en-US" dirty="0" err="1" smtClean="0"/>
                  <a:t>deg</a:t>
                </a:r>
                <a:r>
                  <a:rPr lang="en-US" dirty="0" smtClean="0"/>
                  <a:t>(</a:t>
                </a:r>
                <a:r>
                  <a:rPr lang="en-US" dirty="0" err="1" smtClean="0"/>
                  <a:t>v</a:t>
                </a:r>
                <a:r>
                  <a:rPr lang="en-US" baseline="-25000" dirty="0" err="1" smtClean="0"/>
                  <a:t>n</a:t>
                </a:r>
                <a:r>
                  <a:rPr lang="en-US" dirty="0" smtClean="0"/>
                  <a:t>) = 2m-------------------------(</a:t>
                </a:r>
                <a:r>
                  <a:rPr lang="en-US" dirty="0" err="1" smtClean="0"/>
                  <a:t>i</a:t>
                </a:r>
                <a:r>
                  <a:rPr lang="en-US" dirty="0" smtClean="0"/>
                  <a:t>)</a:t>
                </a:r>
              </a:p>
              <a:p>
                <a:endParaRPr lang="en-US" dirty="0"/>
              </a:p>
              <a:p>
                <a:r>
                  <a:rPr lang="en-US" dirty="0" smtClean="0"/>
                  <a:t>We know that the </a:t>
                </a:r>
                <a:r>
                  <a:rPr lang="en-US" dirty="0" err="1" smtClean="0"/>
                  <a:t>maxium</a:t>
                </a:r>
                <a:r>
                  <a:rPr lang="en-US" dirty="0" smtClean="0"/>
                  <a:t> degree of a vertices in a Simple </a:t>
                </a:r>
                <a:r>
                  <a:rPr lang="en-US" dirty="0" err="1" smtClean="0"/>
                  <a:t>grah</a:t>
                </a:r>
                <a:r>
                  <a:rPr lang="en-US" dirty="0" smtClean="0"/>
                  <a:t> can be(n-1),</a:t>
                </a:r>
              </a:p>
              <a:p>
                <a:r>
                  <a:rPr lang="en-US" dirty="0"/>
                  <a:t>	</a:t>
                </a:r>
                <a:r>
                  <a:rPr lang="en-US" dirty="0" smtClean="0"/>
                  <a:t>We can write equation (</a:t>
                </a:r>
                <a:r>
                  <a:rPr lang="en-US" dirty="0" err="1" smtClean="0"/>
                  <a:t>i</a:t>
                </a:r>
                <a:r>
                  <a:rPr lang="en-US" dirty="0" smtClean="0"/>
                  <a:t>) as,</a:t>
                </a:r>
              </a:p>
              <a:p>
                <a:r>
                  <a:rPr lang="en-US" dirty="0"/>
                  <a:t>	</a:t>
                </a:r>
                <a:r>
                  <a:rPr lang="en-US" dirty="0" smtClean="0"/>
                  <a:t>(n-1) + (n-1) + (n-1) + …………up to n vertices  = 2m</a:t>
                </a:r>
              </a:p>
              <a:p>
                <a:r>
                  <a:rPr lang="en-US" dirty="0"/>
                  <a:t>	</a:t>
                </a:r>
                <a:r>
                  <a:rPr lang="en-US" dirty="0" smtClean="0"/>
                  <a:t>n(n-1) = 2m</a:t>
                </a:r>
              </a:p>
              <a:p>
                <a:r>
                  <a:rPr lang="en-US" dirty="0"/>
                  <a:t>	</a:t>
                </a:r>
                <a:r>
                  <a:rPr lang="en-US" dirty="0" smtClean="0"/>
                  <a:t>m= </a:t>
                </a:r>
                <a:r>
                  <a:rPr lang="en-US" b="1" dirty="0" smtClean="0"/>
                  <a:t>[</a:t>
                </a:r>
                <a:r>
                  <a:rPr lang="en-US" b="1" dirty="0"/>
                  <a:t>n(n − 1)]/2</a:t>
                </a:r>
              </a:p>
              <a:p>
                <a:r>
                  <a:rPr lang="en-US" dirty="0" smtClean="0"/>
                  <a:t>			</a:t>
                </a:r>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302589" y="1233578"/>
                <a:ext cx="10498347" cy="3970318"/>
              </a:xfrm>
              <a:prstGeom prst="rect">
                <a:avLst/>
              </a:prstGeom>
              <a:blipFill>
                <a:blip r:embed="rId2"/>
                <a:stretch>
                  <a:fillRect l="-523" t="-767"/>
                </a:stretch>
              </a:blipFill>
            </p:spPr>
            <p:txBody>
              <a:bodyPr/>
              <a:lstStyle/>
              <a:p>
                <a:r>
                  <a:rPr lang="en-US">
                    <a:noFill/>
                  </a:rPr>
                  <a:t> </a:t>
                </a:r>
              </a:p>
            </p:txBody>
          </p:sp>
        </mc:Fallback>
      </mc:AlternateContent>
    </p:spTree>
    <p:extLst>
      <p:ext uri="{BB962C8B-B14F-4D97-AF65-F5344CB8AC3E}">
        <p14:creationId xmlns:p14="http://schemas.microsoft.com/office/powerpoint/2010/main" val="1621057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734692" y="1228664"/>
            <a:ext cx="10928222" cy="3785652"/>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smtClean="0"/>
              <a:t>Graphs </a:t>
            </a:r>
            <a:r>
              <a:rPr lang="en-US" sz="2000" dirty="0"/>
              <a:t>are discrete structures consisting of vertices and edges that connect these vertices. </a:t>
            </a:r>
            <a:endParaRPr lang="en-US" sz="2000" dirty="0" smtClean="0"/>
          </a:p>
          <a:p>
            <a:pPr algn="just"/>
            <a:endParaRPr lang="en-US" sz="2000" dirty="0" smtClean="0"/>
          </a:p>
          <a:p>
            <a:pPr marL="285750" indent="-285750" algn="just">
              <a:buFont typeface="Wingdings" panose="05000000000000000000" pitchFamily="2" charset="2"/>
              <a:buChar char="Ø"/>
            </a:pPr>
            <a:r>
              <a:rPr lang="en-US" sz="2000" dirty="0" smtClean="0"/>
              <a:t>There are different </a:t>
            </a:r>
            <a:r>
              <a:rPr lang="en-US" sz="2000" dirty="0"/>
              <a:t>kinds of graphs, depending on whether edges have directions, whether multiple edges can connect the same pair of vertices, and whether loops are allowed. </a:t>
            </a:r>
            <a:endParaRPr lang="en-US" sz="2000" dirty="0" smtClean="0"/>
          </a:p>
          <a:p>
            <a:pPr algn="just"/>
            <a:endParaRPr lang="en-US" sz="2000" dirty="0" smtClean="0"/>
          </a:p>
          <a:p>
            <a:pPr marL="285750" indent="-285750" algn="just">
              <a:buFont typeface="Wingdings" panose="05000000000000000000" pitchFamily="2" charset="2"/>
              <a:buChar char="Ø"/>
            </a:pPr>
            <a:r>
              <a:rPr lang="en-US" sz="2000" b="1" dirty="0"/>
              <a:t>A graph G = (V , E) consists of V , a nonempty set of vertices (or nodes) and E, a set of edges. Each edge has either one or </a:t>
            </a:r>
            <a:r>
              <a:rPr lang="en-US" sz="2000" b="1" dirty="0" smtClean="0"/>
              <a:t>two </a:t>
            </a:r>
            <a:r>
              <a:rPr lang="en-US" sz="2000" b="1" dirty="0"/>
              <a:t>vertices associated with it, called its endpoints. An edge is said to connect its endpoints</a:t>
            </a:r>
            <a:r>
              <a:rPr lang="en-US" sz="2000" b="1" dirty="0" smtClean="0"/>
              <a:t>.</a:t>
            </a:r>
          </a:p>
          <a:p>
            <a:pPr algn="just"/>
            <a:endParaRPr lang="en-US" sz="2000" b="1" dirty="0" smtClean="0"/>
          </a:p>
          <a:p>
            <a:pPr marL="285750" indent="-285750" algn="just">
              <a:buFont typeface="Wingdings" panose="05000000000000000000" pitchFamily="2" charset="2"/>
              <a:buChar char="Ø"/>
            </a:pPr>
            <a:r>
              <a:rPr lang="en-US" sz="2000" dirty="0"/>
              <a:t>The set of vertices V of a graph G may be infinite. A graph with an infinite vertex set or an infinite number of edges is called an infinite graph, and in comparison, a graph with a finite vertex set and a finite edge set is called a finite graph. I</a:t>
            </a:r>
            <a:endParaRPr lang="en-US" sz="2000" b="1" dirty="0" smtClean="0"/>
          </a:p>
        </p:txBody>
      </p:sp>
      <p:sp>
        <p:nvSpPr>
          <p:cNvPr id="3" name="Oval 2"/>
          <p:cNvSpPr/>
          <p:nvPr/>
        </p:nvSpPr>
        <p:spPr>
          <a:xfrm>
            <a:off x="2156602" y="5139051"/>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191108" y="5140999"/>
            <a:ext cx="396815" cy="369332"/>
          </a:xfrm>
          <a:prstGeom prst="rect">
            <a:avLst/>
          </a:prstGeom>
          <a:noFill/>
        </p:spPr>
        <p:txBody>
          <a:bodyPr wrap="square" rtlCol="0">
            <a:spAutoFit/>
          </a:bodyPr>
          <a:lstStyle/>
          <a:p>
            <a:r>
              <a:rPr lang="en-US" dirty="0" smtClean="0"/>
              <a:t>A</a:t>
            </a:r>
            <a:endParaRPr lang="en-US" dirty="0"/>
          </a:p>
        </p:txBody>
      </p:sp>
      <p:sp>
        <p:nvSpPr>
          <p:cNvPr id="10" name="Oval 9"/>
          <p:cNvSpPr/>
          <p:nvPr/>
        </p:nvSpPr>
        <p:spPr>
          <a:xfrm>
            <a:off x="3361425" y="513710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95931" y="5139051"/>
            <a:ext cx="396815" cy="369332"/>
          </a:xfrm>
          <a:prstGeom prst="rect">
            <a:avLst/>
          </a:prstGeom>
          <a:noFill/>
        </p:spPr>
        <p:txBody>
          <a:bodyPr wrap="square" rtlCol="0">
            <a:spAutoFit/>
          </a:bodyPr>
          <a:lstStyle/>
          <a:p>
            <a:r>
              <a:rPr lang="en-US" dirty="0" smtClean="0"/>
              <a:t>B</a:t>
            </a:r>
            <a:endParaRPr lang="en-US" dirty="0"/>
          </a:p>
        </p:txBody>
      </p:sp>
      <p:sp>
        <p:nvSpPr>
          <p:cNvPr id="13" name="Oval 12"/>
          <p:cNvSpPr/>
          <p:nvPr/>
        </p:nvSpPr>
        <p:spPr>
          <a:xfrm>
            <a:off x="2723070" y="6093708"/>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757576" y="6095656"/>
            <a:ext cx="396815" cy="369332"/>
          </a:xfrm>
          <a:prstGeom prst="rect">
            <a:avLst/>
          </a:prstGeom>
          <a:noFill/>
        </p:spPr>
        <p:txBody>
          <a:bodyPr wrap="square" rtlCol="0">
            <a:spAutoFit/>
          </a:bodyPr>
          <a:lstStyle/>
          <a:p>
            <a:r>
              <a:rPr lang="en-US" dirty="0" smtClean="0"/>
              <a:t>B</a:t>
            </a:r>
            <a:endParaRPr lang="en-US" dirty="0"/>
          </a:p>
        </p:txBody>
      </p:sp>
      <p:sp>
        <p:nvSpPr>
          <p:cNvPr id="15" name="Oval 14"/>
          <p:cNvSpPr/>
          <p:nvPr/>
        </p:nvSpPr>
        <p:spPr>
          <a:xfrm>
            <a:off x="6544572" y="514878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79078" y="5150731"/>
            <a:ext cx="396815" cy="369332"/>
          </a:xfrm>
          <a:prstGeom prst="rect">
            <a:avLst/>
          </a:prstGeom>
          <a:noFill/>
        </p:spPr>
        <p:txBody>
          <a:bodyPr wrap="square" rtlCol="0">
            <a:spAutoFit/>
          </a:bodyPr>
          <a:lstStyle/>
          <a:p>
            <a:r>
              <a:rPr lang="en-US" dirty="0" smtClean="0"/>
              <a:t>A</a:t>
            </a:r>
            <a:endParaRPr lang="en-US" dirty="0"/>
          </a:p>
        </p:txBody>
      </p:sp>
      <p:sp>
        <p:nvSpPr>
          <p:cNvPr id="23" name="Oval 22"/>
          <p:cNvSpPr/>
          <p:nvPr/>
        </p:nvSpPr>
        <p:spPr>
          <a:xfrm>
            <a:off x="8324489" y="5033245"/>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377687" y="5071767"/>
            <a:ext cx="396815" cy="369332"/>
          </a:xfrm>
          <a:prstGeom prst="rect">
            <a:avLst/>
          </a:prstGeom>
          <a:noFill/>
        </p:spPr>
        <p:txBody>
          <a:bodyPr wrap="square" rtlCol="0">
            <a:spAutoFit/>
          </a:bodyPr>
          <a:lstStyle/>
          <a:p>
            <a:r>
              <a:rPr lang="en-US" dirty="0" smtClean="0"/>
              <a:t>B</a:t>
            </a:r>
            <a:endParaRPr lang="en-US" dirty="0"/>
          </a:p>
        </p:txBody>
      </p:sp>
      <p:sp>
        <p:nvSpPr>
          <p:cNvPr id="25" name="Oval 24"/>
          <p:cNvSpPr/>
          <p:nvPr/>
        </p:nvSpPr>
        <p:spPr>
          <a:xfrm>
            <a:off x="6596330" y="6121780"/>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630836" y="6123728"/>
            <a:ext cx="396815" cy="369332"/>
          </a:xfrm>
          <a:prstGeom prst="rect">
            <a:avLst/>
          </a:prstGeom>
          <a:noFill/>
        </p:spPr>
        <p:txBody>
          <a:bodyPr wrap="square" rtlCol="0">
            <a:spAutoFit/>
          </a:bodyPr>
          <a:lstStyle/>
          <a:p>
            <a:r>
              <a:rPr lang="en-US" dirty="0" smtClean="0"/>
              <a:t>D</a:t>
            </a:r>
            <a:endParaRPr lang="en-US" dirty="0"/>
          </a:p>
        </p:txBody>
      </p:sp>
      <p:sp>
        <p:nvSpPr>
          <p:cNvPr id="27" name="Oval 26"/>
          <p:cNvSpPr/>
          <p:nvPr/>
        </p:nvSpPr>
        <p:spPr>
          <a:xfrm>
            <a:off x="8435195" y="6123644"/>
            <a:ext cx="431321" cy="43341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469701" y="6121780"/>
            <a:ext cx="396815" cy="369332"/>
          </a:xfrm>
          <a:prstGeom prst="rect">
            <a:avLst/>
          </a:prstGeom>
          <a:noFill/>
        </p:spPr>
        <p:txBody>
          <a:bodyPr wrap="square" rtlCol="0">
            <a:spAutoFit/>
          </a:bodyPr>
          <a:lstStyle/>
          <a:p>
            <a:r>
              <a:rPr lang="en-US" dirty="0" smtClean="0"/>
              <a:t>C</a:t>
            </a:r>
            <a:endParaRPr lang="en-US" dirty="0"/>
          </a:p>
        </p:txBody>
      </p:sp>
      <p:cxnSp>
        <p:nvCxnSpPr>
          <p:cNvPr id="8" name="Straight Connector 7"/>
          <p:cNvCxnSpPr>
            <a:stCxn id="6" idx="3"/>
            <a:endCxn id="12" idx="1"/>
          </p:cNvCxnSpPr>
          <p:nvPr/>
        </p:nvCxnSpPr>
        <p:spPr>
          <a:xfrm flipV="1">
            <a:off x="2587923" y="5323717"/>
            <a:ext cx="808008" cy="1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66510" y="556707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3091131" y="5543346"/>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3"/>
            <a:endCxn id="23" idx="2"/>
          </p:cNvCxnSpPr>
          <p:nvPr/>
        </p:nvCxnSpPr>
        <p:spPr>
          <a:xfrm flipV="1">
            <a:off x="6975893" y="5251860"/>
            <a:ext cx="1348596" cy="835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61234" y="5585031"/>
            <a:ext cx="1" cy="5386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8" idx="1"/>
          </p:cNvCxnSpPr>
          <p:nvPr/>
        </p:nvCxnSpPr>
        <p:spPr>
          <a:xfrm>
            <a:off x="6829243" y="5591853"/>
            <a:ext cx="1640458" cy="7145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8" idx="0"/>
          </p:cNvCxnSpPr>
          <p:nvPr/>
        </p:nvCxnSpPr>
        <p:spPr>
          <a:xfrm>
            <a:off x="8554525" y="5453606"/>
            <a:ext cx="113584" cy="6681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397773"/>
            <a:ext cx="8534400" cy="897466"/>
          </a:xfrm>
        </p:spPr>
        <p:txBody>
          <a:bodyPr/>
          <a:lstStyle/>
          <a:p>
            <a:r>
              <a:rPr lang="en-US" b="1" u="sng" dirty="0" smtClean="0">
                <a:solidFill>
                  <a:srgbClr val="FFC000"/>
                </a:solidFill>
              </a:rPr>
              <a:t>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extBox 2"/>
          <p:cNvSpPr txBox="1"/>
          <p:nvPr/>
        </p:nvSpPr>
        <p:spPr>
          <a:xfrm>
            <a:off x="1122881" y="1190445"/>
            <a:ext cx="10826151" cy="5355312"/>
          </a:xfrm>
          <a:prstGeom prst="rect">
            <a:avLst/>
          </a:prstGeom>
          <a:noFill/>
        </p:spPr>
        <p:txBody>
          <a:bodyPr wrap="square" rtlCol="0">
            <a:spAutoFit/>
          </a:bodyPr>
          <a:lstStyle/>
          <a:p>
            <a:pPr marL="342900" indent="-342900">
              <a:buAutoNum type="arabicPeriod"/>
            </a:pPr>
            <a:r>
              <a:rPr lang="en-US" b="1" u="sng" dirty="0" smtClean="0"/>
              <a:t>Undirected Graph:</a:t>
            </a:r>
            <a:r>
              <a:rPr lang="en-US" b="1" dirty="0" smtClean="0"/>
              <a:t>  </a:t>
            </a:r>
            <a:r>
              <a:rPr lang="en-US" dirty="0" smtClean="0"/>
              <a:t>A Graph whose edges are undirected is called undirected Graph</a:t>
            </a:r>
          </a:p>
          <a:p>
            <a:pPr marL="342900" indent="-342900">
              <a:buAutoNum type="arabicPeriod"/>
            </a:pPr>
            <a:endParaRPr lang="en-US" u="sng" dirty="0"/>
          </a:p>
          <a:p>
            <a:pPr marL="800100" lvl="1" indent="-342900">
              <a:buAutoNum type="alphaLcPeriod"/>
            </a:pPr>
            <a:r>
              <a:rPr lang="en-US" i="1" dirty="0" smtClean="0"/>
              <a:t>Simple Graph: </a:t>
            </a:r>
            <a:r>
              <a:rPr lang="en-US" dirty="0" smtClean="0"/>
              <a:t>A graph in which each edge connects to the two different vertices and no two edges connect same pair of vertices is called a Simple Graph[no- parallel edges and no loops]</a:t>
            </a:r>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r>
              <a:rPr lang="en-US" i="1" dirty="0" smtClean="0"/>
              <a:t>Multi Graph: </a:t>
            </a:r>
            <a:r>
              <a:rPr lang="en-US" dirty="0" smtClean="0"/>
              <a:t>If in a graph multiple edges between the same set of vertices are allowed, it is called multigraph.</a:t>
            </a:r>
            <a:endParaRPr lang="en-US" dirty="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r>
              <a:rPr lang="en-US" i="1" dirty="0" smtClean="0"/>
              <a:t>Pseudo Graph </a:t>
            </a:r>
            <a:r>
              <a:rPr lang="en-US" dirty="0" smtClean="0"/>
              <a:t>: It is a multigraph with loops.</a:t>
            </a:r>
          </a:p>
        </p:txBody>
      </p:sp>
      <p:sp>
        <p:nvSpPr>
          <p:cNvPr id="6" name="TextBox 5"/>
          <p:cNvSpPr txBox="1"/>
          <p:nvPr/>
        </p:nvSpPr>
        <p:spPr>
          <a:xfrm>
            <a:off x="2553417" y="2429455"/>
            <a:ext cx="396815" cy="369332"/>
          </a:xfrm>
          <a:prstGeom prst="rect">
            <a:avLst/>
          </a:prstGeom>
          <a:noFill/>
        </p:spPr>
        <p:txBody>
          <a:bodyPr wrap="square" rtlCol="0">
            <a:spAutoFit/>
          </a:bodyPr>
          <a:lstStyle/>
          <a:p>
            <a:r>
              <a:rPr lang="en-US" dirty="0" smtClean="0"/>
              <a:t>A</a:t>
            </a:r>
            <a:endParaRPr lang="en-US" dirty="0"/>
          </a:p>
        </p:txBody>
      </p:sp>
      <p:sp>
        <p:nvSpPr>
          <p:cNvPr id="7" name="Oval 6"/>
          <p:cNvSpPr/>
          <p:nvPr/>
        </p:nvSpPr>
        <p:spPr>
          <a:xfrm>
            <a:off x="3723734" y="2425559"/>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40986" y="2433945"/>
            <a:ext cx="396815" cy="369332"/>
          </a:xfrm>
          <a:prstGeom prst="rect">
            <a:avLst/>
          </a:prstGeom>
          <a:noFill/>
        </p:spPr>
        <p:txBody>
          <a:bodyPr wrap="square" rtlCol="0">
            <a:spAutoFit/>
          </a:bodyPr>
          <a:lstStyle/>
          <a:p>
            <a:r>
              <a:rPr lang="en-US" dirty="0" smtClean="0"/>
              <a:t>B</a:t>
            </a:r>
            <a:endParaRPr lang="en-US" dirty="0"/>
          </a:p>
        </p:txBody>
      </p:sp>
      <p:sp>
        <p:nvSpPr>
          <p:cNvPr id="9" name="TextBox 8"/>
          <p:cNvSpPr txBox="1"/>
          <p:nvPr/>
        </p:nvSpPr>
        <p:spPr>
          <a:xfrm>
            <a:off x="3119885" y="3384112"/>
            <a:ext cx="396815" cy="369332"/>
          </a:xfrm>
          <a:prstGeom prst="rect">
            <a:avLst/>
          </a:prstGeom>
          <a:noFill/>
        </p:spPr>
        <p:txBody>
          <a:bodyPr wrap="square" rtlCol="0">
            <a:spAutoFit/>
          </a:bodyPr>
          <a:lstStyle/>
          <a:p>
            <a:r>
              <a:rPr lang="en-US" dirty="0" smtClean="0"/>
              <a:t>C</a:t>
            </a:r>
            <a:endParaRPr lang="en-US" dirty="0"/>
          </a:p>
        </p:txBody>
      </p:sp>
      <p:cxnSp>
        <p:nvCxnSpPr>
          <p:cNvPr id="10" name="Straight Connector 9"/>
          <p:cNvCxnSpPr>
            <a:stCxn id="6" idx="3"/>
            <a:endCxn id="8" idx="1"/>
          </p:cNvCxnSpPr>
          <p:nvPr/>
        </p:nvCxnSpPr>
        <p:spPr>
          <a:xfrm>
            <a:off x="2950232" y="2614121"/>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28819" y="2855530"/>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453440" y="2831802"/>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69522" y="4552015"/>
            <a:ext cx="431321" cy="4390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524669" y="244356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02631" y="3379862"/>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4425349" y="2657379"/>
                <a:ext cx="7380626" cy="773353"/>
              </a:xfrm>
              <a:prstGeom prst="rect">
                <a:avLst/>
              </a:prstGeom>
              <a:noFill/>
            </p:spPr>
            <p:txBody>
              <a:bodyPr wrap="square" rtlCol="0">
                <a:spAutoFit/>
              </a:bodyPr>
              <a:lstStyle/>
              <a:p>
                <a:r>
                  <a:rPr lang="en-US" i="1" dirty="0" smtClean="0"/>
                  <a:t>Maximun number of edges possible in a simple graph with n vertices is</a:t>
                </a:r>
              </a:p>
              <a:p>
                <a:r>
                  <a:rPr lang="en-US" i="1" dirty="0"/>
                  <a:t>	</a:t>
                </a:r>
                <a:r>
                  <a:rPr lang="en-US" i="1" dirty="0" smtClean="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i="1" dirty="0"/>
              </a:p>
            </p:txBody>
          </p:sp>
        </mc:Choice>
        <mc:Fallback xmlns="">
          <p:sp>
            <p:nvSpPr>
              <p:cNvPr id="21" name="TextBox 20"/>
              <p:cNvSpPr txBox="1">
                <a:spLocks noRot="1" noChangeAspect="1" noMove="1" noResize="1" noEditPoints="1" noAdjustHandles="1" noChangeArrowheads="1" noChangeShapeType="1" noTextEdit="1"/>
              </p:cNvSpPr>
              <p:nvPr/>
            </p:nvSpPr>
            <p:spPr>
              <a:xfrm>
                <a:off x="4425349" y="2657379"/>
                <a:ext cx="7380626" cy="773353"/>
              </a:xfrm>
              <a:prstGeom prst="rect">
                <a:avLst/>
              </a:prstGeom>
              <a:blipFill>
                <a:blip r:embed="rId2"/>
                <a:stretch>
                  <a:fillRect l="-743" t="-4724" b="-787"/>
                </a:stretch>
              </a:blipFill>
            </p:spPr>
            <p:txBody>
              <a:bodyPr/>
              <a:lstStyle/>
              <a:p>
                <a:r>
                  <a:rPr lang="en-US">
                    <a:noFill/>
                  </a:rPr>
                  <a:t> </a:t>
                </a:r>
              </a:p>
            </p:txBody>
          </p:sp>
        </mc:Fallback>
      </mc:AlternateContent>
      <p:sp>
        <p:nvSpPr>
          <p:cNvPr id="22" name="TextBox 21"/>
          <p:cNvSpPr txBox="1"/>
          <p:nvPr/>
        </p:nvSpPr>
        <p:spPr>
          <a:xfrm>
            <a:off x="3808910" y="4561018"/>
            <a:ext cx="396815" cy="369332"/>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4996479" y="4565508"/>
            <a:ext cx="396815" cy="369332"/>
          </a:xfrm>
          <a:prstGeom prst="rect">
            <a:avLst/>
          </a:prstGeom>
          <a:noFill/>
        </p:spPr>
        <p:txBody>
          <a:bodyPr wrap="square" rtlCol="0">
            <a:spAutoFit/>
          </a:bodyPr>
          <a:lstStyle/>
          <a:p>
            <a:r>
              <a:rPr lang="en-US" dirty="0" smtClean="0"/>
              <a:t>B</a:t>
            </a:r>
            <a:endParaRPr lang="en-US" dirty="0"/>
          </a:p>
        </p:txBody>
      </p:sp>
      <p:sp>
        <p:nvSpPr>
          <p:cNvPr id="24" name="TextBox 23"/>
          <p:cNvSpPr txBox="1"/>
          <p:nvPr/>
        </p:nvSpPr>
        <p:spPr>
          <a:xfrm>
            <a:off x="4375378" y="5515675"/>
            <a:ext cx="396815" cy="369332"/>
          </a:xfrm>
          <a:prstGeom prst="rect">
            <a:avLst/>
          </a:prstGeom>
          <a:noFill/>
        </p:spPr>
        <p:txBody>
          <a:bodyPr wrap="square" rtlCol="0">
            <a:spAutoFit/>
          </a:bodyPr>
          <a:lstStyle/>
          <a:p>
            <a:r>
              <a:rPr lang="en-US" dirty="0" smtClean="0"/>
              <a:t>C</a:t>
            </a:r>
            <a:endParaRPr lang="en-US" dirty="0"/>
          </a:p>
        </p:txBody>
      </p:sp>
      <p:cxnSp>
        <p:nvCxnSpPr>
          <p:cNvPr id="25" name="Straight Connector 24"/>
          <p:cNvCxnSpPr>
            <a:stCxn id="22" idx="3"/>
            <a:endCxn id="23" idx="1"/>
          </p:cNvCxnSpPr>
          <p:nvPr/>
        </p:nvCxnSpPr>
        <p:spPr>
          <a:xfrm>
            <a:off x="4205725" y="4745684"/>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708933" y="4963365"/>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80162" y="457512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358124" y="5511425"/>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4034633" y="497542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3605470" y="4915163"/>
            <a:ext cx="1095914" cy="1591591"/>
          </a:xfrm>
          <a:prstGeom prst="arc">
            <a:avLst>
              <a:gd name="adj1" fmla="val 16200000"/>
              <a:gd name="adj2" fmla="val 2050849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0"/>
          <p:cNvSpPr/>
          <p:nvPr/>
        </p:nvSpPr>
        <p:spPr>
          <a:xfrm>
            <a:off x="10116616" y="5407000"/>
            <a:ext cx="431321" cy="43902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956004" y="5416003"/>
            <a:ext cx="396815" cy="369332"/>
          </a:xfrm>
          <a:prstGeom prst="rect">
            <a:avLst/>
          </a:prstGeom>
          <a:noFill/>
        </p:spPr>
        <p:txBody>
          <a:bodyPr wrap="square" rtlCol="0">
            <a:spAutoFit/>
          </a:bodyPr>
          <a:lstStyle/>
          <a:p>
            <a:r>
              <a:rPr lang="en-US" dirty="0" smtClean="0"/>
              <a:t>A</a:t>
            </a:r>
            <a:endParaRPr lang="en-US" dirty="0"/>
          </a:p>
        </p:txBody>
      </p:sp>
      <p:sp>
        <p:nvSpPr>
          <p:cNvPr id="33" name="TextBox 32"/>
          <p:cNvSpPr txBox="1"/>
          <p:nvPr/>
        </p:nvSpPr>
        <p:spPr>
          <a:xfrm>
            <a:off x="10143573" y="5420493"/>
            <a:ext cx="396815" cy="369332"/>
          </a:xfrm>
          <a:prstGeom prst="rect">
            <a:avLst/>
          </a:prstGeom>
          <a:noFill/>
        </p:spPr>
        <p:txBody>
          <a:bodyPr wrap="square" rtlCol="0">
            <a:spAutoFit/>
          </a:bodyPr>
          <a:lstStyle/>
          <a:p>
            <a:r>
              <a:rPr lang="en-US" dirty="0" smtClean="0"/>
              <a:t>B</a:t>
            </a:r>
            <a:endParaRPr lang="en-US" dirty="0"/>
          </a:p>
        </p:txBody>
      </p:sp>
      <p:sp>
        <p:nvSpPr>
          <p:cNvPr id="34" name="TextBox 33"/>
          <p:cNvSpPr txBox="1"/>
          <p:nvPr/>
        </p:nvSpPr>
        <p:spPr>
          <a:xfrm>
            <a:off x="9522472" y="6370660"/>
            <a:ext cx="396815" cy="369332"/>
          </a:xfrm>
          <a:prstGeom prst="rect">
            <a:avLst/>
          </a:prstGeom>
          <a:noFill/>
        </p:spPr>
        <p:txBody>
          <a:bodyPr wrap="square" rtlCol="0">
            <a:spAutoFit/>
          </a:bodyPr>
          <a:lstStyle/>
          <a:p>
            <a:r>
              <a:rPr lang="en-US" dirty="0" smtClean="0"/>
              <a:t>C</a:t>
            </a:r>
            <a:endParaRPr lang="en-US" dirty="0"/>
          </a:p>
        </p:txBody>
      </p:sp>
      <p:cxnSp>
        <p:nvCxnSpPr>
          <p:cNvPr id="35" name="Straight Connector 34"/>
          <p:cNvCxnSpPr/>
          <p:nvPr/>
        </p:nvCxnSpPr>
        <p:spPr>
          <a:xfrm flipH="1">
            <a:off x="9856027" y="5818350"/>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927256" y="5430111"/>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9505218" y="6366410"/>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9181727" y="5830409"/>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8752564" y="5770148"/>
            <a:ext cx="1095914" cy="1591591"/>
          </a:xfrm>
          <a:prstGeom prst="arc">
            <a:avLst>
              <a:gd name="adj1" fmla="val 16200000"/>
              <a:gd name="adj2" fmla="val 2050849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10291313" y="5071478"/>
            <a:ext cx="724619" cy="501486"/>
          </a:xfrm>
          <a:custGeom>
            <a:avLst/>
            <a:gdLst>
              <a:gd name="connsiteX0" fmla="*/ 0 w 724619"/>
              <a:gd name="connsiteY0" fmla="*/ 354537 h 501486"/>
              <a:gd name="connsiteX1" fmla="*/ 17253 w 724619"/>
              <a:gd name="connsiteY1" fmla="*/ 302779 h 501486"/>
              <a:gd name="connsiteX2" fmla="*/ 25879 w 724619"/>
              <a:gd name="connsiteY2" fmla="*/ 268273 h 501486"/>
              <a:gd name="connsiteX3" fmla="*/ 51759 w 724619"/>
              <a:gd name="connsiteY3" fmla="*/ 242394 h 501486"/>
              <a:gd name="connsiteX4" fmla="*/ 112144 w 724619"/>
              <a:gd name="connsiteY4" fmla="*/ 130250 h 501486"/>
              <a:gd name="connsiteX5" fmla="*/ 172529 w 724619"/>
              <a:gd name="connsiteY5" fmla="*/ 69865 h 501486"/>
              <a:gd name="connsiteX6" fmla="*/ 207034 w 724619"/>
              <a:gd name="connsiteY6" fmla="*/ 52613 h 501486"/>
              <a:gd name="connsiteX7" fmla="*/ 232913 w 724619"/>
              <a:gd name="connsiteY7" fmla="*/ 35360 h 501486"/>
              <a:gd name="connsiteX8" fmla="*/ 301925 w 724619"/>
              <a:gd name="connsiteY8" fmla="*/ 18107 h 501486"/>
              <a:gd name="connsiteX9" fmla="*/ 336430 w 724619"/>
              <a:gd name="connsiteY9" fmla="*/ 854 h 501486"/>
              <a:gd name="connsiteX10" fmla="*/ 457200 w 724619"/>
              <a:gd name="connsiteY10" fmla="*/ 9480 h 501486"/>
              <a:gd name="connsiteX11" fmla="*/ 526212 w 724619"/>
              <a:gd name="connsiteY11" fmla="*/ 43986 h 501486"/>
              <a:gd name="connsiteX12" fmla="*/ 569344 w 724619"/>
              <a:gd name="connsiteY12" fmla="*/ 69865 h 501486"/>
              <a:gd name="connsiteX13" fmla="*/ 595223 w 724619"/>
              <a:gd name="connsiteY13" fmla="*/ 95745 h 501486"/>
              <a:gd name="connsiteX14" fmla="*/ 655608 w 724619"/>
              <a:gd name="connsiteY14" fmla="*/ 138877 h 501486"/>
              <a:gd name="connsiteX15" fmla="*/ 672861 w 724619"/>
              <a:gd name="connsiteY15" fmla="*/ 173382 h 501486"/>
              <a:gd name="connsiteX16" fmla="*/ 698740 w 724619"/>
              <a:gd name="connsiteY16" fmla="*/ 190635 h 501486"/>
              <a:gd name="connsiteX17" fmla="*/ 707366 w 724619"/>
              <a:gd name="connsiteY17" fmla="*/ 216514 h 501486"/>
              <a:gd name="connsiteX18" fmla="*/ 724619 w 724619"/>
              <a:gd name="connsiteY18" fmla="*/ 251020 h 501486"/>
              <a:gd name="connsiteX19" fmla="*/ 707366 w 724619"/>
              <a:gd name="connsiteY19" fmla="*/ 328658 h 501486"/>
              <a:gd name="connsiteX20" fmla="*/ 646981 w 724619"/>
              <a:gd name="connsiteY20" fmla="*/ 363164 h 501486"/>
              <a:gd name="connsiteX21" fmla="*/ 586596 w 724619"/>
              <a:gd name="connsiteY21" fmla="*/ 380416 h 501486"/>
              <a:gd name="connsiteX22" fmla="*/ 560717 w 724619"/>
              <a:gd name="connsiteY22" fmla="*/ 397669 h 501486"/>
              <a:gd name="connsiteX23" fmla="*/ 500332 w 724619"/>
              <a:gd name="connsiteY23" fmla="*/ 414922 h 501486"/>
              <a:gd name="connsiteX24" fmla="*/ 474453 w 724619"/>
              <a:gd name="connsiteY24" fmla="*/ 440801 h 501486"/>
              <a:gd name="connsiteX25" fmla="*/ 405442 w 724619"/>
              <a:gd name="connsiteY25" fmla="*/ 466680 h 501486"/>
              <a:gd name="connsiteX26" fmla="*/ 301925 w 724619"/>
              <a:gd name="connsiteY26" fmla="*/ 492560 h 501486"/>
              <a:gd name="connsiteX27" fmla="*/ 232913 w 724619"/>
              <a:gd name="connsiteY27" fmla="*/ 501186 h 5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4619" h="501486">
                <a:moveTo>
                  <a:pt x="0" y="354537"/>
                </a:moveTo>
                <a:cubicBezTo>
                  <a:pt x="5751" y="337284"/>
                  <a:pt x="12027" y="320198"/>
                  <a:pt x="17253" y="302779"/>
                </a:cubicBezTo>
                <a:cubicBezTo>
                  <a:pt x="20660" y="291423"/>
                  <a:pt x="19997" y="278567"/>
                  <a:pt x="25879" y="268273"/>
                </a:cubicBezTo>
                <a:cubicBezTo>
                  <a:pt x="31932" y="257681"/>
                  <a:pt x="43132" y="251020"/>
                  <a:pt x="51759" y="242394"/>
                </a:cubicBezTo>
                <a:cubicBezTo>
                  <a:pt x="58771" y="228370"/>
                  <a:pt x="95843" y="149811"/>
                  <a:pt x="112144" y="130250"/>
                </a:cubicBezTo>
                <a:cubicBezTo>
                  <a:pt x="130367" y="108382"/>
                  <a:pt x="147068" y="82595"/>
                  <a:pt x="172529" y="69865"/>
                </a:cubicBezTo>
                <a:cubicBezTo>
                  <a:pt x="184031" y="64114"/>
                  <a:pt x="195869" y="58993"/>
                  <a:pt x="207034" y="52613"/>
                </a:cubicBezTo>
                <a:cubicBezTo>
                  <a:pt x="216036" y="47469"/>
                  <a:pt x="223170" y="38903"/>
                  <a:pt x="232913" y="35360"/>
                </a:cubicBezTo>
                <a:cubicBezTo>
                  <a:pt x="255197" y="27257"/>
                  <a:pt x="301925" y="18107"/>
                  <a:pt x="301925" y="18107"/>
                </a:cubicBezTo>
                <a:cubicBezTo>
                  <a:pt x="313427" y="12356"/>
                  <a:pt x="323590" y="1567"/>
                  <a:pt x="336430" y="854"/>
                </a:cubicBezTo>
                <a:cubicBezTo>
                  <a:pt x="376727" y="-1385"/>
                  <a:pt x="417844" y="536"/>
                  <a:pt x="457200" y="9480"/>
                </a:cubicBezTo>
                <a:cubicBezTo>
                  <a:pt x="482280" y="15180"/>
                  <a:pt x="504158" y="30754"/>
                  <a:pt x="526212" y="43986"/>
                </a:cubicBezTo>
                <a:cubicBezTo>
                  <a:pt x="540589" y="52612"/>
                  <a:pt x="555931" y="59805"/>
                  <a:pt x="569344" y="69865"/>
                </a:cubicBezTo>
                <a:cubicBezTo>
                  <a:pt x="579104" y="77185"/>
                  <a:pt x="585960" y="87805"/>
                  <a:pt x="595223" y="95745"/>
                </a:cubicBezTo>
                <a:cubicBezTo>
                  <a:pt x="613942" y="111790"/>
                  <a:pt x="635131" y="125225"/>
                  <a:pt x="655608" y="138877"/>
                </a:cubicBezTo>
                <a:cubicBezTo>
                  <a:pt x="661359" y="150379"/>
                  <a:pt x="664629" y="163503"/>
                  <a:pt x="672861" y="173382"/>
                </a:cubicBezTo>
                <a:cubicBezTo>
                  <a:pt x="679498" y="181347"/>
                  <a:pt x="692263" y="182539"/>
                  <a:pt x="698740" y="190635"/>
                </a:cubicBezTo>
                <a:cubicBezTo>
                  <a:pt x="704420" y="197735"/>
                  <a:pt x="703784" y="208156"/>
                  <a:pt x="707366" y="216514"/>
                </a:cubicBezTo>
                <a:cubicBezTo>
                  <a:pt x="712432" y="228334"/>
                  <a:pt x="718868" y="239518"/>
                  <a:pt x="724619" y="251020"/>
                </a:cubicBezTo>
                <a:cubicBezTo>
                  <a:pt x="718868" y="276899"/>
                  <a:pt x="717562" y="304187"/>
                  <a:pt x="707366" y="328658"/>
                </a:cubicBezTo>
                <a:cubicBezTo>
                  <a:pt x="694986" y="358371"/>
                  <a:pt x="672056" y="356000"/>
                  <a:pt x="646981" y="363164"/>
                </a:cubicBezTo>
                <a:cubicBezTo>
                  <a:pt x="560391" y="387904"/>
                  <a:pt x="694416" y="353462"/>
                  <a:pt x="586596" y="380416"/>
                </a:cubicBezTo>
                <a:cubicBezTo>
                  <a:pt x="577970" y="386167"/>
                  <a:pt x="569990" y="393032"/>
                  <a:pt x="560717" y="397669"/>
                </a:cubicBezTo>
                <a:cubicBezTo>
                  <a:pt x="548337" y="403859"/>
                  <a:pt x="511394" y="412157"/>
                  <a:pt x="500332" y="414922"/>
                </a:cubicBezTo>
                <a:cubicBezTo>
                  <a:pt x="491706" y="423548"/>
                  <a:pt x="484380" y="433710"/>
                  <a:pt x="474453" y="440801"/>
                </a:cubicBezTo>
                <a:cubicBezTo>
                  <a:pt x="450163" y="458151"/>
                  <a:pt x="433229" y="459734"/>
                  <a:pt x="405442" y="466680"/>
                </a:cubicBezTo>
                <a:cubicBezTo>
                  <a:pt x="344532" y="497135"/>
                  <a:pt x="393916" y="477228"/>
                  <a:pt x="301925" y="492560"/>
                </a:cubicBezTo>
                <a:cubicBezTo>
                  <a:pt x="233433" y="503975"/>
                  <a:pt x="301421" y="501186"/>
                  <a:pt x="232913" y="5011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78003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605" y="397773"/>
            <a:ext cx="8534400" cy="897466"/>
          </a:xfrm>
        </p:spPr>
        <p:txBody>
          <a:bodyPr/>
          <a:lstStyle/>
          <a:p>
            <a:r>
              <a:rPr lang="en-US" b="1" u="sng" dirty="0" smtClean="0">
                <a:solidFill>
                  <a:srgbClr val="FFC000"/>
                </a:solidFill>
              </a:rPr>
              <a:t>TYPEs of graphs: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extBox 2"/>
          <p:cNvSpPr txBox="1"/>
          <p:nvPr/>
        </p:nvSpPr>
        <p:spPr>
          <a:xfrm>
            <a:off x="967605" y="1089164"/>
            <a:ext cx="10826151" cy="6740307"/>
          </a:xfrm>
          <a:prstGeom prst="rect">
            <a:avLst/>
          </a:prstGeom>
          <a:noFill/>
        </p:spPr>
        <p:txBody>
          <a:bodyPr wrap="square" rtlCol="0">
            <a:spAutoFit/>
          </a:bodyPr>
          <a:lstStyle/>
          <a:p>
            <a:pPr marL="342900" indent="-342900">
              <a:buAutoNum type="arabicPeriod"/>
            </a:pPr>
            <a:r>
              <a:rPr lang="en-US" b="1" u="sng" dirty="0" smtClean="0"/>
              <a:t>Directed Graph:</a:t>
            </a:r>
            <a:r>
              <a:rPr lang="en-US" b="1" dirty="0" smtClean="0"/>
              <a:t>  </a:t>
            </a:r>
            <a:r>
              <a:rPr lang="en-US" dirty="0" smtClean="0"/>
              <a:t>A Graph whose edges are directed is called directed Graph</a:t>
            </a:r>
          </a:p>
          <a:p>
            <a:pPr marL="342900" indent="-342900">
              <a:buAutoNum type="arabicPeriod"/>
            </a:pPr>
            <a:endParaRPr lang="en-US" u="sng" dirty="0"/>
          </a:p>
          <a:p>
            <a:pPr marL="800100" lvl="1" indent="-342900">
              <a:buAutoNum type="alphaLcPeriod"/>
            </a:pPr>
            <a:r>
              <a:rPr lang="en-US" i="1" dirty="0" smtClean="0"/>
              <a:t>Simple Directed Graph</a:t>
            </a:r>
            <a:r>
              <a:rPr lang="en-US" dirty="0" smtClean="0"/>
              <a:t>: A directed graph in which each edge connects to the two different vertices and no two edges connect same pair of vertices is called a Simple Graph[no- parallel edges and no loops]</a:t>
            </a:r>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endParaRPr lang="en-US" dirty="0" smtClean="0"/>
          </a:p>
          <a:p>
            <a:pPr marL="800100" lvl="1" indent="-342900">
              <a:buAutoNum type="alphaLcPeriod"/>
            </a:pPr>
            <a:r>
              <a:rPr lang="en-US" i="1" dirty="0" smtClean="0"/>
              <a:t>Multiple Directed Graph</a:t>
            </a:r>
            <a:r>
              <a:rPr lang="en-US" dirty="0" smtClean="0"/>
              <a:t>: If in a Directed graph multiple edges between the same set of vertices and loops are allowed, it is called multigraph.</a:t>
            </a:r>
          </a:p>
          <a:p>
            <a:pPr marL="800100" lvl="1" indent="-342900">
              <a:buAutoNum type="alphaLcPeriod"/>
            </a:pPr>
            <a:endParaRPr lang="en-US" dirty="0"/>
          </a:p>
          <a:p>
            <a:pPr marL="800100" lvl="1" indent="-342900">
              <a:buAutoNum type="alphaLcPeriod"/>
            </a:pPr>
            <a:endParaRPr lang="en-US" dirty="0" smtClean="0"/>
          </a:p>
          <a:p>
            <a:pPr lvl="1"/>
            <a:endParaRPr lang="en-US" dirty="0" smtClean="0"/>
          </a:p>
          <a:p>
            <a:pPr lvl="1"/>
            <a:endParaRPr lang="en-US" dirty="0"/>
          </a:p>
          <a:p>
            <a:pPr lvl="1"/>
            <a:endParaRPr lang="en-US" dirty="0" smtClean="0"/>
          </a:p>
          <a:p>
            <a:pPr lvl="1"/>
            <a:endParaRPr lang="en-US" dirty="0"/>
          </a:p>
          <a:p>
            <a:pPr lvl="1"/>
            <a:endParaRPr lang="en-US" dirty="0"/>
          </a:p>
          <a:p>
            <a:r>
              <a:rPr lang="en-US" dirty="0" smtClean="0"/>
              <a:t>2. </a:t>
            </a:r>
            <a:r>
              <a:rPr lang="en-US" b="1" u="sng" dirty="0" smtClean="0"/>
              <a:t>Mixed Graph:</a:t>
            </a:r>
            <a:r>
              <a:rPr lang="en-US" b="1" dirty="0" smtClean="0"/>
              <a:t> </a:t>
            </a:r>
            <a:r>
              <a:rPr lang="en-US" dirty="0" smtClean="0"/>
              <a:t>A graph with both directed and undirected edges is called a mixed graph.</a:t>
            </a:r>
            <a:endParaRPr lang="en-US" u="sng" dirty="0" smtClean="0"/>
          </a:p>
          <a:p>
            <a:pPr marL="800100" lvl="1" indent="-342900">
              <a:buAutoNum type="alphaLcPeriod"/>
            </a:pPr>
            <a:endParaRPr lang="en-US" dirty="0"/>
          </a:p>
          <a:p>
            <a:pPr lvl="1"/>
            <a:endParaRPr lang="en-US" dirty="0"/>
          </a:p>
          <a:p>
            <a:pPr marL="800100" lvl="1" indent="-342900">
              <a:buAutoNum type="alphaLcPeriod"/>
            </a:pPr>
            <a:endParaRPr lang="en-US" dirty="0" smtClean="0"/>
          </a:p>
          <a:p>
            <a:pPr marL="800100" lvl="1" indent="-342900">
              <a:buAutoNum type="alphaLcPeriod"/>
            </a:pPr>
            <a:endParaRPr lang="en-US" dirty="0" smtClean="0"/>
          </a:p>
        </p:txBody>
      </p:sp>
      <p:sp>
        <p:nvSpPr>
          <p:cNvPr id="6" name="TextBox 5"/>
          <p:cNvSpPr txBox="1"/>
          <p:nvPr/>
        </p:nvSpPr>
        <p:spPr>
          <a:xfrm>
            <a:off x="2553417" y="2429455"/>
            <a:ext cx="396815" cy="369332"/>
          </a:xfrm>
          <a:prstGeom prst="rect">
            <a:avLst/>
          </a:prstGeom>
          <a:noFill/>
        </p:spPr>
        <p:txBody>
          <a:bodyPr wrap="square" rtlCol="0">
            <a:spAutoFit/>
          </a:bodyPr>
          <a:lstStyle/>
          <a:p>
            <a:r>
              <a:rPr lang="en-US" dirty="0" smtClean="0"/>
              <a:t>A</a:t>
            </a:r>
            <a:endParaRPr lang="en-US" dirty="0"/>
          </a:p>
        </p:txBody>
      </p:sp>
      <p:sp>
        <p:nvSpPr>
          <p:cNvPr id="7" name="Oval 6"/>
          <p:cNvSpPr/>
          <p:nvPr/>
        </p:nvSpPr>
        <p:spPr>
          <a:xfrm>
            <a:off x="3723734" y="2425559"/>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40986" y="2433945"/>
            <a:ext cx="396815" cy="369332"/>
          </a:xfrm>
          <a:prstGeom prst="rect">
            <a:avLst/>
          </a:prstGeom>
          <a:noFill/>
        </p:spPr>
        <p:txBody>
          <a:bodyPr wrap="square" rtlCol="0">
            <a:spAutoFit/>
          </a:bodyPr>
          <a:lstStyle/>
          <a:p>
            <a:r>
              <a:rPr lang="en-US" dirty="0" smtClean="0"/>
              <a:t>B</a:t>
            </a:r>
            <a:endParaRPr lang="en-US" dirty="0"/>
          </a:p>
        </p:txBody>
      </p:sp>
      <p:sp>
        <p:nvSpPr>
          <p:cNvPr id="9" name="TextBox 8"/>
          <p:cNvSpPr txBox="1"/>
          <p:nvPr/>
        </p:nvSpPr>
        <p:spPr>
          <a:xfrm>
            <a:off x="3119885" y="3384112"/>
            <a:ext cx="396815" cy="369332"/>
          </a:xfrm>
          <a:prstGeom prst="rect">
            <a:avLst/>
          </a:prstGeom>
          <a:noFill/>
        </p:spPr>
        <p:txBody>
          <a:bodyPr wrap="square" rtlCol="0">
            <a:spAutoFit/>
          </a:bodyPr>
          <a:lstStyle/>
          <a:p>
            <a:r>
              <a:rPr lang="en-US" dirty="0" smtClean="0"/>
              <a:t>C</a:t>
            </a:r>
            <a:endParaRPr lang="en-US" dirty="0"/>
          </a:p>
        </p:txBody>
      </p:sp>
      <p:sp>
        <p:nvSpPr>
          <p:cNvPr id="19" name="Oval 18"/>
          <p:cNvSpPr/>
          <p:nvPr/>
        </p:nvSpPr>
        <p:spPr>
          <a:xfrm>
            <a:off x="2524669" y="244356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102631" y="3379862"/>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941597" y="2608342"/>
            <a:ext cx="814654" cy="11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0" idx="0"/>
          </p:cNvCxnSpPr>
          <p:nvPr/>
        </p:nvCxnSpPr>
        <p:spPr>
          <a:xfrm>
            <a:off x="2774029" y="2850683"/>
            <a:ext cx="544263" cy="5291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453440" y="2829881"/>
            <a:ext cx="442502" cy="645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183803" y="4859228"/>
            <a:ext cx="396815" cy="369332"/>
          </a:xfrm>
          <a:prstGeom prst="rect">
            <a:avLst/>
          </a:prstGeom>
          <a:noFill/>
        </p:spPr>
        <p:txBody>
          <a:bodyPr wrap="square" rtlCol="0">
            <a:spAutoFit/>
          </a:bodyPr>
          <a:lstStyle/>
          <a:p>
            <a:r>
              <a:rPr lang="en-US" dirty="0" smtClean="0"/>
              <a:t>A</a:t>
            </a:r>
            <a:endParaRPr lang="en-US" dirty="0"/>
          </a:p>
        </p:txBody>
      </p:sp>
      <p:sp>
        <p:nvSpPr>
          <p:cNvPr id="44" name="Oval 43"/>
          <p:cNvSpPr/>
          <p:nvPr/>
        </p:nvSpPr>
        <p:spPr>
          <a:xfrm>
            <a:off x="5354120" y="4855332"/>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371372" y="4863718"/>
            <a:ext cx="396815" cy="369332"/>
          </a:xfrm>
          <a:prstGeom prst="rect">
            <a:avLst/>
          </a:prstGeom>
          <a:noFill/>
        </p:spPr>
        <p:txBody>
          <a:bodyPr wrap="square" rtlCol="0">
            <a:spAutoFit/>
          </a:bodyPr>
          <a:lstStyle/>
          <a:p>
            <a:r>
              <a:rPr lang="en-US" dirty="0" smtClean="0"/>
              <a:t>B</a:t>
            </a:r>
            <a:endParaRPr lang="en-US" dirty="0"/>
          </a:p>
        </p:txBody>
      </p:sp>
      <p:sp>
        <p:nvSpPr>
          <p:cNvPr id="46" name="TextBox 45"/>
          <p:cNvSpPr txBox="1"/>
          <p:nvPr/>
        </p:nvSpPr>
        <p:spPr>
          <a:xfrm>
            <a:off x="4750271" y="5813885"/>
            <a:ext cx="396815" cy="369332"/>
          </a:xfrm>
          <a:prstGeom prst="rect">
            <a:avLst/>
          </a:prstGeom>
          <a:noFill/>
        </p:spPr>
        <p:txBody>
          <a:bodyPr wrap="square" rtlCol="0">
            <a:spAutoFit/>
          </a:bodyPr>
          <a:lstStyle/>
          <a:p>
            <a:r>
              <a:rPr lang="en-US" dirty="0" smtClean="0"/>
              <a:t>C</a:t>
            </a:r>
            <a:endParaRPr lang="en-US" dirty="0"/>
          </a:p>
        </p:txBody>
      </p:sp>
      <p:sp>
        <p:nvSpPr>
          <p:cNvPr id="47" name="Oval 46"/>
          <p:cNvSpPr/>
          <p:nvPr/>
        </p:nvSpPr>
        <p:spPr>
          <a:xfrm>
            <a:off x="4155055" y="487333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733017" y="5809635"/>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a:off x="4571983" y="5038115"/>
            <a:ext cx="814654" cy="115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8" idx="0"/>
          </p:cNvCxnSpPr>
          <p:nvPr/>
        </p:nvCxnSpPr>
        <p:spPr>
          <a:xfrm>
            <a:off x="4404415" y="5280456"/>
            <a:ext cx="544263" cy="5291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5083826" y="5259654"/>
            <a:ext cx="442502" cy="645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reeform 17"/>
          <p:cNvSpPr/>
          <p:nvPr/>
        </p:nvSpPr>
        <p:spPr>
          <a:xfrm>
            <a:off x="3881887" y="5244860"/>
            <a:ext cx="905923" cy="1009291"/>
          </a:xfrm>
          <a:custGeom>
            <a:avLst/>
            <a:gdLst>
              <a:gd name="connsiteX0" fmla="*/ 310551 w 905923"/>
              <a:gd name="connsiteY0" fmla="*/ 0 h 1009291"/>
              <a:gd name="connsiteX1" fmla="*/ 232913 w 905923"/>
              <a:gd name="connsiteY1" fmla="*/ 77638 h 1009291"/>
              <a:gd name="connsiteX2" fmla="*/ 215660 w 905923"/>
              <a:gd name="connsiteY2" fmla="*/ 103517 h 1009291"/>
              <a:gd name="connsiteX3" fmla="*/ 172528 w 905923"/>
              <a:gd name="connsiteY3" fmla="*/ 146649 h 1009291"/>
              <a:gd name="connsiteX4" fmla="*/ 138022 w 905923"/>
              <a:gd name="connsiteY4" fmla="*/ 198408 h 1009291"/>
              <a:gd name="connsiteX5" fmla="*/ 69011 w 905923"/>
              <a:gd name="connsiteY5" fmla="*/ 267419 h 1009291"/>
              <a:gd name="connsiteX6" fmla="*/ 51758 w 905923"/>
              <a:gd name="connsiteY6" fmla="*/ 310551 h 1009291"/>
              <a:gd name="connsiteX7" fmla="*/ 17253 w 905923"/>
              <a:gd name="connsiteY7" fmla="*/ 379563 h 1009291"/>
              <a:gd name="connsiteX8" fmla="*/ 0 w 905923"/>
              <a:gd name="connsiteY8" fmla="*/ 448574 h 1009291"/>
              <a:gd name="connsiteX9" fmla="*/ 8626 w 905923"/>
              <a:gd name="connsiteY9" fmla="*/ 569344 h 1009291"/>
              <a:gd name="connsiteX10" fmla="*/ 69011 w 905923"/>
              <a:gd name="connsiteY10" fmla="*/ 672861 h 1009291"/>
              <a:gd name="connsiteX11" fmla="*/ 103517 w 905923"/>
              <a:gd name="connsiteY11" fmla="*/ 690114 h 1009291"/>
              <a:gd name="connsiteX12" fmla="*/ 120770 w 905923"/>
              <a:gd name="connsiteY12" fmla="*/ 715993 h 1009291"/>
              <a:gd name="connsiteX13" fmla="*/ 215660 w 905923"/>
              <a:gd name="connsiteY13" fmla="*/ 759125 h 1009291"/>
              <a:gd name="connsiteX14" fmla="*/ 284671 w 905923"/>
              <a:gd name="connsiteY14" fmla="*/ 793631 h 1009291"/>
              <a:gd name="connsiteX15" fmla="*/ 353683 w 905923"/>
              <a:gd name="connsiteY15" fmla="*/ 810883 h 1009291"/>
              <a:gd name="connsiteX16" fmla="*/ 388188 w 905923"/>
              <a:gd name="connsiteY16" fmla="*/ 819510 h 1009291"/>
              <a:gd name="connsiteX17" fmla="*/ 439947 w 905923"/>
              <a:gd name="connsiteY17" fmla="*/ 828136 h 1009291"/>
              <a:gd name="connsiteX18" fmla="*/ 603849 w 905923"/>
              <a:gd name="connsiteY18" fmla="*/ 845389 h 1009291"/>
              <a:gd name="connsiteX19" fmla="*/ 646981 w 905923"/>
              <a:gd name="connsiteY19" fmla="*/ 854015 h 1009291"/>
              <a:gd name="connsiteX20" fmla="*/ 836762 w 905923"/>
              <a:gd name="connsiteY20" fmla="*/ 845389 h 1009291"/>
              <a:gd name="connsiteX21" fmla="*/ 802256 w 905923"/>
              <a:gd name="connsiteY21" fmla="*/ 828136 h 1009291"/>
              <a:gd name="connsiteX22" fmla="*/ 776377 w 905923"/>
              <a:gd name="connsiteY22" fmla="*/ 802257 h 1009291"/>
              <a:gd name="connsiteX23" fmla="*/ 724619 w 905923"/>
              <a:gd name="connsiteY23" fmla="*/ 776378 h 1009291"/>
              <a:gd name="connsiteX24" fmla="*/ 707366 w 905923"/>
              <a:gd name="connsiteY24" fmla="*/ 750498 h 1009291"/>
              <a:gd name="connsiteX25" fmla="*/ 681487 w 905923"/>
              <a:gd name="connsiteY25" fmla="*/ 724619 h 1009291"/>
              <a:gd name="connsiteX26" fmla="*/ 707366 w 905923"/>
              <a:gd name="connsiteY26" fmla="*/ 715993 h 1009291"/>
              <a:gd name="connsiteX27" fmla="*/ 741871 w 905923"/>
              <a:gd name="connsiteY27" fmla="*/ 724619 h 1009291"/>
              <a:gd name="connsiteX28" fmla="*/ 767751 w 905923"/>
              <a:gd name="connsiteY28" fmla="*/ 750498 h 1009291"/>
              <a:gd name="connsiteX29" fmla="*/ 802256 w 905923"/>
              <a:gd name="connsiteY29" fmla="*/ 767751 h 1009291"/>
              <a:gd name="connsiteX30" fmla="*/ 828136 w 905923"/>
              <a:gd name="connsiteY30" fmla="*/ 785004 h 1009291"/>
              <a:gd name="connsiteX31" fmla="*/ 862641 w 905923"/>
              <a:gd name="connsiteY31" fmla="*/ 793631 h 1009291"/>
              <a:gd name="connsiteX32" fmla="*/ 888521 w 905923"/>
              <a:gd name="connsiteY32" fmla="*/ 802257 h 1009291"/>
              <a:gd name="connsiteX33" fmla="*/ 905773 w 905923"/>
              <a:gd name="connsiteY33" fmla="*/ 828136 h 1009291"/>
              <a:gd name="connsiteX34" fmla="*/ 854015 w 905923"/>
              <a:gd name="connsiteY34" fmla="*/ 871268 h 1009291"/>
              <a:gd name="connsiteX35" fmla="*/ 810883 w 905923"/>
              <a:gd name="connsiteY35" fmla="*/ 914400 h 1009291"/>
              <a:gd name="connsiteX36" fmla="*/ 785004 w 905923"/>
              <a:gd name="connsiteY36" fmla="*/ 940280 h 1009291"/>
              <a:gd name="connsiteX37" fmla="*/ 767751 w 905923"/>
              <a:gd name="connsiteY37" fmla="*/ 966159 h 1009291"/>
              <a:gd name="connsiteX38" fmla="*/ 741871 w 905923"/>
              <a:gd name="connsiteY38" fmla="*/ 974785 h 1009291"/>
              <a:gd name="connsiteX39" fmla="*/ 707366 w 905923"/>
              <a:gd name="connsiteY39" fmla="*/ 1009291 h 100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5923" h="1009291">
                <a:moveTo>
                  <a:pt x="310551" y="0"/>
                </a:moveTo>
                <a:cubicBezTo>
                  <a:pt x="284672" y="25879"/>
                  <a:pt x="253215" y="47186"/>
                  <a:pt x="232913" y="77638"/>
                </a:cubicBezTo>
                <a:cubicBezTo>
                  <a:pt x="227162" y="86264"/>
                  <a:pt x="222487" y="95715"/>
                  <a:pt x="215660" y="103517"/>
                </a:cubicBezTo>
                <a:cubicBezTo>
                  <a:pt x="202271" y="118819"/>
                  <a:pt x="185403" y="130912"/>
                  <a:pt x="172528" y="146649"/>
                </a:cubicBezTo>
                <a:cubicBezTo>
                  <a:pt x="159397" y="162697"/>
                  <a:pt x="152684" y="183746"/>
                  <a:pt x="138022" y="198408"/>
                </a:cubicBezTo>
                <a:lnTo>
                  <a:pt x="69011" y="267419"/>
                </a:lnTo>
                <a:cubicBezTo>
                  <a:pt x="63260" y="281796"/>
                  <a:pt x="58247" y="296491"/>
                  <a:pt x="51758" y="310551"/>
                </a:cubicBezTo>
                <a:cubicBezTo>
                  <a:pt x="40980" y="333903"/>
                  <a:pt x="23491" y="354612"/>
                  <a:pt x="17253" y="379563"/>
                </a:cubicBezTo>
                <a:lnTo>
                  <a:pt x="0" y="448574"/>
                </a:lnTo>
                <a:cubicBezTo>
                  <a:pt x="2875" y="488831"/>
                  <a:pt x="-318" y="529988"/>
                  <a:pt x="8626" y="569344"/>
                </a:cubicBezTo>
                <a:cubicBezTo>
                  <a:pt x="11898" y="583740"/>
                  <a:pt x="48756" y="655499"/>
                  <a:pt x="69011" y="672861"/>
                </a:cubicBezTo>
                <a:cubicBezTo>
                  <a:pt x="78775" y="681230"/>
                  <a:pt x="92015" y="684363"/>
                  <a:pt x="103517" y="690114"/>
                </a:cubicBezTo>
                <a:cubicBezTo>
                  <a:pt x="109268" y="698740"/>
                  <a:pt x="112276" y="710048"/>
                  <a:pt x="120770" y="715993"/>
                </a:cubicBezTo>
                <a:cubicBezTo>
                  <a:pt x="205275" y="775146"/>
                  <a:pt x="162780" y="735088"/>
                  <a:pt x="215660" y="759125"/>
                </a:cubicBezTo>
                <a:cubicBezTo>
                  <a:pt x="239074" y="769768"/>
                  <a:pt x="259720" y="787394"/>
                  <a:pt x="284671" y="793631"/>
                </a:cubicBezTo>
                <a:lnTo>
                  <a:pt x="353683" y="810883"/>
                </a:lnTo>
                <a:cubicBezTo>
                  <a:pt x="365185" y="813758"/>
                  <a:pt x="376494" y="817561"/>
                  <a:pt x="388188" y="819510"/>
                </a:cubicBezTo>
                <a:lnTo>
                  <a:pt x="439947" y="828136"/>
                </a:lnTo>
                <a:cubicBezTo>
                  <a:pt x="513547" y="852671"/>
                  <a:pt x="436528" y="829454"/>
                  <a:pt x="603849" y="845389"/>
                </a:cubicBezTo>
                <a:cubicBezTo>
                  <a:pt x="618445" y="846779"/>
                  <a:pt x="632604" y="851140"/>
                  <a:pt x="646981" y="854015"/>
                </a:cubicBezTo>
                <a:cubicBezTo>
                  <a:pt x="710241" y="851140"/>
                  <a:pt x="774298" y="855800"/>
                  <a:pt x="836762" y="845389"/>
                </a:cubicBezTo>
                <a:cubicBezTo>
                  <a:pt x="849447" y="843275"/>
                  <a:pt x="812720" y="835610"/>
                  <a:pt x="802256" y="828136"/>
                </a:cubicBezTo>
                <a:cubicBezTo>
                  <a:pt x="792329" y="821045"/>
                  <a:pt x="785749" y="810067"/>
                  <a:pt x="776377" y="802257"/>
                </a:cubicBezTo>
                <a:cubicBezTo>
                  <a:pt x="754080" y="783676"/>
                  <a:pt x="750557" y="785024"/>
                  <a:pt x="724619" y="776378"/>
                </a:cubicBezTo>
                <a:cubicBezTo>
                  <a:pt x="718868" y="767751"/>
                  <a:pt x="714003" y="758463"/>
                  <a:pt x="707366" y="750498"/>
                </a:cubicBezTo>
                <a:cubicBezTo>
                  <a:pt x="699556" y="741126"/>
                  <a:pt x="681487" y="736818"/>
                  <a:pt x="681487" y="724619"/>
                </a:cubicBezTo>
                <a:cubicBezTo>
                  <a:pt x="681487" y="715526"/>
                  <a:pt x="698740" y="718868"/>
                  <a:pt x="707366" y="715993"/>
                </a:cubicBezTo>
                <a:cubicBezTo>
                  <a:pt x="718868" y="718868"/>
                  <a:pt x="731577" y="718737"/>
                  <a:pt x="741871" y="724619"/>
                </a:cubicBezTo>
                <a:cubicBezTo>
                  <a:pt x="752463" y="730672"/>
                  <a:pt x="757824" y="743407"/>
                  <a:pt x="767751" y="750498"/>
                </a:cubicBezTo>
                <a:cubicBezTo>
                  <a:pt x="778215" y="757972"/>
                  <a:pt x="791091" y="761371"/>
                  <a:pt x="802256" y="767751"/>
                </a:cubicBezTo>
                <a:cubicBezTo>
                  <a:pt x="811258" y="772895"/>
                  <a:pt x="818606" y="780920"/>
                  <a:pt x="828136" y="785004"/>
                </a:cubicBezTo>
                <a:cubicBezTo>
                  <a:pt x="839033" y="789674"/>
                  <a:pt x="851241" y="790374"/>
                  <a:pt x="862641" y="793631"/>
                </a:cubicBezTo>
                <a:cubicBezTo>
                  <a:pt x="871384" y="796129"/>
                  <a:pt x="879894" y="799382"/>
                  <a:pt x="888521" y="802257"/>
                </a:cubicBezTo>
                <a:cubicBezTo>
                  <a:pt x="894272" y="810883"/>
                  <a:pt x="907478" y="817910"/>
                  <a:pt x="905773" y="828136"/>
                </a:cubicBezTo>
                <a:cubicBezTo>
                  <a:pt x="903697" y="840589"/>
                  <a:pt x="863585" y="864888"/>
                  <a:pt x="854015" y="871268"/>
                </a:cubicBezTo>
                <a:cubicBezTo>
                  <a:pt x="822383" y="918717"/>
                  <a:pt x="854017" y="878455"/>
                  <a:pt x="810883" y="914400"/>
                </a:cubicBezTo>
                <a:cubicBezTo>
                  <a:pt x="801511" y="922210"/>
                  <a:pt x="792814" y="930908"/>
                  <a:pt x="785004" y="940280"/>
                </a:cubicBezTo>
                <a:cubicBezTo>
                  <a:pt x="778367" y="948245"/>
                  <a:pt x="775847" y="959683"/>
                  <a:pt x="767751" y="966159"/>
                </a:cubicBezTo>
                <a:cubicBezTo>
                  <a:pt x="760650" y="971839"/>
                  <a:pt x="750498" y="971910"/>
                  <a:pt x="741871" y="974785"/>
                </a:cubicBezTo>
                <a:cubicBezTo>
                  <a:pt x="721053" y="1006015"/>
                  <a:pt x="733892" y="996029"/>
                  <a:pt x="707366" y="100929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572664" y="4494362"/>
            <a:ext cx="457200" cy="539422"/>
          </a:xfrm>
          <a:custGeom>
            <a:avLst/>
            <a:gdLst>
              <a:gd name="connsiteX0" fmla="*/ 0 w 457200"/>
              <a:gd name="connsiteY0" fmla="*/ 362310 h 539422"/>
              <a:gd name="connsiteX1" fmla="*/ 17253 w 457200"/>
              <a:gd name="connsiteY1" fmla="*/ 293298 h 539422"/>
              <a:gd name="connsiteX2" fmla="*/ 112144 w 457200"/>
              <a:gd name="connsiteY2" fmla="*/ 198408 h 539422"/>
              <a:gd name="connsiteX3" fmla="*/ 146649 w 457200"/>
              <a:gd name="connsiteY3" fmla="*/ 163902 h 539422"/>
              <a:gd name="connsiteX4" fmla="*/ 163902 w 457200"/>
              <a:gd name="connsiteY4" fmla="*/ 138023 h 539422"/>
              <a:gd name="connsiteX5" fmla="*/ 215661 w 457200"/>
              <a:gd name="connsiteY5" fmla="*/ 103517 h 539422"/>
              <a:gd name="connsiteX6" fmla="*/ 267419 w 457200"/>
              <a:gd name="connsiteY6" fmla="*/ 51759 h 539422"/>
              <a:gd name="connsiteX7" fmla="*/ 293298 w 457200"/>
              <a:gd name="connsiteY7" fmla="*/ 34506 h 539422"/>
              <a:gd name="connsiteX8" fmla="*/ 319178 w 457200"/>
              <a:gd name="connsiteY8" fmla="*/ 8627 h 539422"/>
              <a:gd name="connsiteX9" fmla="*/ 353683 w 457200"/>
              <a:gd name="connsiteY9" fmla="*/ 0 h 539422"/>
              <a:gd name="connsiteX10" fmla="*/ 396815 w 457200"/>
              <a:gd name="connsiteY10" fmla="*/ 8627 h 539422"/>
              <a:gd name="connsiteX11" fmla="*/ 422694 w 457200"/>
              <a:gd name="connsiteY11" fmla="*/ 34506 h 539422"/>
              <a:gd name="connsiteX12" fmla="*/ 457200 w 457200"/>
              <a:gd name="connsiteY12" fmla="*/ 94891 h 539422"/>
              <a:gd name="connsiteX13" fmla="*/ 448574 w 457200"/>
              <a:gd name="connsiteY13" fmla="*/ 267419 h 539422"/>
              <a:gd name="connsiteX14" fmla="*/ 431321 w 457200"/>
              <a:gd name="connsiteY14" fmla="*/ 301925 h 539422"/>
              <a:gd name="connsiteX15" fmla="*/ 379562 w 457200"/>
              <a:gd name="connsiteY15" fmla="*/ 362310 h 539422"/>
              <a:gd name="connsiteX16" fmla="*/ 370936 w 457200"/>
              <a:gd name="connsiteY16" fmla="*/ 388189 h 539422"/>
              <a:gd name="connsiteX17" fmla="*/ 293298 w 457200"/>
              <a:gd name="connsiteY17" fmla="*/ 431321 h 539422"/>
              <a:gd name="connsiteX18" fmla="*/ 276045 w 457200"/>
              <a:gd name="connsiteY18" fmla="*/ 457200 h 539422"/>
              <a:gd name="connsiteX19" fmla="*/ 215661 w 457200"/>
              <a:gd name="connsiteY19" fmla="*/ 491706 h 539422"/>
              <a:gd name="connsiteX20" fmla="*/ 155276 w 457200"/>
              <a:gd name="connsiteY20" fmla="*/ 474453 h 539422"/>
              <a:gd name="connsiteX21" fmla="*/ 172528 w 457200"/>
              <a:gd name="connsiteY21" fmla="*/ 448574 h 539422"/>
              <a:gd name="connsiteX22" fmla="*/ 232913 w 457200"/>
              <a:gd name="connsiteY22" fmla="*/ 379563 h 539422"/>
              <a:gd name="connsiteX23" fmla="*/ 224287 w 457200"/>
              <a:gd name="connsiteY23" fmla="*/ 414068 h 539422"/>
              <a:gd name="connsiteX24" fmla="*/ 189781 w 457200"/>
              <a:gd name="connsiteY24" fmla="*/ 483080 h 539422"/>
              <a:gd name="connsiteX25" fmla="*/ 207034 w 457200"/>
              <a:gd name="connsiteY25" fmla="*/ 508959 h 539422"/>
              <a:gd name="connsiteX26" fmla="*/ 345057 w 457200"/>
              <a:gd name="connsiteY26" fmla="*/ 534838 h 53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7200" h="539422">
                <a:moveTo>
                  <a:pt x="0" y="362310"/>
                </a:moveTo>
                <a:cubicBezTo>
                  <a:pt x="5751" y="339306"/>
                  <a:pt x="5053" y="313631"/>
                  <a:pt x="17253" y="293298"/>
                </a:cubicBezTo>
                <a:cubicBezTo>
                  <a:pt x="17257" y="293291"/>
                  <a:pt x="98585" y="211967"/>
                  <a:pt x="112144" y="198408"/>
                </a:cubicBezTo>
                <a:cubicBezTo>
                  <a:pt x="123646" y="186906"/>
                  <a:pt x="137626" y="177436"/>
                  <a:pt x="146649" y="163902"/>
                </a:cubicBezTo>
                <a:cubicBezTo>
                  <a:pt x="152400" y="155276"/>
                  <a:pt x="156100" y="144850"/>
                  <a:pt x="163902" y="138023"/>
                </a:cubicBezTo>
                <a:cubicBezTo>
                  <a:pt x="179507" y="124369"/>
                  <a:pt x="200999" y="118179"/>
                  <a:pt x="215661" y="103517"/>
                </a:cubicBezTo>
                <a:cubicBezTo>
                  <a:pt x="232914" y="86264"/>
                  <a:pt x="247118" y="65293"/>
                  <a:pt x="267419" y="51759"/>
                </a:cubicBezTo>
                <a:cubicBezTo>
                  <a:pt x="276045" y="46008"/>
                  <a:pt x="285333" y="41143"/>
                  <a:pt x="293298" y="34506"/>
                </a:cubicBezTo>
                <a:cubicBezTo>
                  <a:pt x="302670" y="26696"/>
                  <a:pt x="308586" y="14680"/>
                  <a:pt x="319178" y="8627"/>
                </a:cubicBezTo>
                <a:cubicBezTo>
                  <a:pt x="329472" y="2745"/>
                  <a:pt x="342181" y="2876"/>
                  <a:pt x="353683" y="0"/>
                </a:cubicBezTo>
                <a:cubicBezTo>
                  <a:pt x="368060" y="2876"/>
                  <a:pt x="383701" y="2070"/>
                  <a:pt x="396815" y="8627"/>
                </a:cubicBezTo>
                <a:cubicBezTo>
                  <a:pt x="407727" y="14083"/>
                  <a:pt x="414884" y="25134"/>
                  <a:pt x="422694" y="34506"/>
                </a:cubicBezTo>
                <a:cubicBezTo>
                  <a:pt x="437936" y="52796"/>
                  <a:pt x="446653" y="73796"/>
                  <a:pt x="457200" y="94891"/>
                </a:cubicBezTo>
                <a:cubicBezTo>
                  <a:pt x="454325" y="152400"/>
                  <a:pt x="455716" y="210282"/>
                  <a:pt x="448574" y="267419"/>
                </a:cubicBezTo>
                <a:cubicBezTo>
                  <a:pt x="446979" y="280179"/>
                  <a:pt x="437701" y="290760"/>
                  <a:pt x="431321" y="301925"/>
                </a:cubicBezTo>
                <a:cubicBezTo>
                  <a:pt x="413804" y="332579"/>
                  <a:pt x="407656" y="334216"/>
                  <a:pt x="379562" y="362310"/>
                </a:cubicBezTo>
                <a:cubicBezTo>
                  <a:pt x="376687" y="370936"/>
                  <a:pt x="376616" y="381089"/>
                  <a:pt x="370936" y="388189"/>
                </a:cubicBezTo>
                <a:cubicBezTo>
                  <a:pt x="361618" y="399837"/>
                  <a:pt x="293657" y="431141"/>
                  <a:pt x="293298" y="431321"/>
                </a:cubicBezTo>
                <a:cubicBezTo>
                  <a:pt x="287547" y="439947"/>
                  <a:pt x="283376" y="449869"/>
                  <a:pt x="276045" y="457200"/>
                </a:cubicBezTo>
                <a:cubicBezTo>
                  <a:pt x="249931" y="483314"/>
                  <a:pt x="245272" y="481836"/>
                  <a:pt x="215661" y="491706"/>
                </a:cubicBezTo>
                <a:cubicBezTo>
                  <a:pt x="195533" y="485955"/>
                  <a:pt x="170079" y="489255"/>
                  <a:pt x="155276" y="474453"/>
                </a:cubicBezTo>
                <a:cubicBezTo>
                  <a:pt x="147945" y="467122"/>
                  <a:pt x="165781" y="456446"/>
                  <a:pt x="172528" y="448574"/>
                </a:cubicBezTo>
                <a:cubicBezTo>
                  <a:pt x="261883" y="344326"/>
                  <a:pt x="157781" y="479738"/>
                  <a:pt x="232913" y="379563"/>
                </a:cubicBezTo>
                <a:cubicBezTo>
                  <a:pt x="230038" y="391065"/>
                  <a:pt x="228847" y="403124"/>
                  <a:pt x="224287" y="414068"/>
                </a:cubicBezTo>
                <a:cubicBezTo>
                  <a:pt x="214395" y="437809"/>
                  <a:pt x="189781" y="483080"/>
                  <a:pt x="189781" y="483080"/>
                </a:cubicBezTo>
                <a:cubicBezTo>
                  <a:pt x="195532" y="491706"/>
                  <a:pt x="199703" y="501628"/>
                  <a:pt x="207034" y="508959"/>
                </a:cubicBezTo>
                <a:cubicBezTo>
                  <a:pt x="253617" y="555541"/>
                  <a:pt x="264429" y="534838"/>
                  <a:pt x="345057" y="534838"/>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32782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p:cNvSpPr txBox="1"/>
          <p:nvPr/>
        </p:nvSpPr>
        <p:spPr>
          <a:xfrm>
            <a:off x="1036616" y="1113278"/>
            <a:ext cx="1083333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First, we give some terminology that describes the vertices and edges of undirected </a:t>
            </a:r>
            <a:r>
              <a:rPr lang="en-US" dirty="0" smtClean="0"/>
              <a:t>graphs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Two </a:t>
            </a:r>
            <a:r>
              <a:rPr lang="en-US" dirty="0"/>
              <a:t>vertices u and v in an undirected graph G are called adjacent (or neighbors) in G if u and v are endpoints of an edge e of G. Such an edge e is called incident with the vertices u and v and e is said to connect u and v</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a:t>
            </a:r>
            <a:r>
              <a:rPr lang="en-US" b="1" dirty="0"/>
              <a:t>degree</a:t>
            </a:r>
            <a:r>
              <a:rPr lang="en-US" dirty="0"/>
              <a:t> of a vertex in an undirected graph is the number of edges incident with it, except that a loop at a vertex contributes twice to the degree of that vertex. The degree of the vertex v is denoted by </a:t>
            </a:r>
            <a:r>
              <a:rPr lang="en-US" dirty="0" err="1"/>
              <a:t>deg</a:t>
            </a:r>
            <a:r>
              <a:rPr lang="en-US" dirty="0"/>
              <a:t>(v).</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616" y="3605841"/>
            <a:ext cx="5040630" cy="28564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867" y="3616735"/>
            <a:ext cx="5789081" cy="2834682"/>
          </a:xfrm>
          <a:prstGeom prst="rect">
            <a:avLst/>
          </a:prstGeom>
        </p:spPr>
      </p:pic>
    </p:spTree>
    <p:extLst>
      <p:ext uri="{BB962C8B-B14F-4D97-AF65-F5344CB8AC3E}">
        <p14:creationId xmlns:p14="http://schemas.microsoft.com/office/powerpoint/2010/main" val="45359533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7</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7" y="1173663"/>
                <a:ext cx="10833332" cy="572464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 vertex of degree zero is called </a:t>
                </a:r>
                <a:r>
                  <a:rPr lang="en-US" b="1" dirty="0" smtClean="0"/>
                  <a:t>isolated</a:t>
                </a:r>
                <a:r>
                  <a:rPr lang="en-US" dirty="0" smtClean="0"/>
                  <a:t>. It follows that an isolated vertex is not adjacent to any vertex.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vertex is </a:t>
                </a:r>
                <a:r>
                  <a:rPr lang="en-US" b="1" dirty="0"/>
                  <a:t>pendant</a:t>
                </a:r>
                <a:r>
                  <a:rPr lang="en-US" dirty="0"/>
                  <a:t> if and only if it has degree one. Consequently, a pendant vertex is adjacent to exactly one other vertex</a:t>
                </a:r>
                <a:r>
                  <a:rPr lang="en-US" dirty="0" smtClean="0"/>
                  <a:t>.</a:t>
                </a:r>
              </a:p>
              <a:p>
                <a:pPr marL="285750" indent="-285750">
                  <a:buFont typeface="Wingdings" panose="05000000000000000000" pitchFamily="2" charset="2"/>
                  <a:buChar char="Ø"/>
                </a:pPr>
                <a:endParaRPr lang="en-US" dirty="0"/>
              </a:p>
              <a:p>
                <a:r>
                  <a:rPr lang="en-US" b="1" u="sng" dirty="0" smtClean="0"/>
                  <a:t>Theorem 1:  THE HANDSKING THEOREM:</a:t>
                </a:r>
              </a:p>
              <a:p>
                <a:r>
                  <a:rPr lang="en-US" dirty="0"/>
                  <a:t>	</a:t>
                </a:r>
                <a:r>
                  <a:rPr lang="en-US" sz="2400" i="1" dirty="0"/>
                  <a:t>Let G = (V, E) be an undirected graph with </a:t>
                </a:r>
                <a:r>
                  <a:rPr lang="en-US" sz="2400" i="1" dirty="0" smtClean="0"/>
                  <a:t>m </a:t>
                </a:r>
                <a:r>
                  <a:rPr lang="en-US" sz="2400" i="1" dirty="0"/>
                  <a:t>edges. Then </a:t>
                </a:r>
                <a:r>
                  <a:rPr lang="en-US" sz="2400" i="1" dirty="0" smtClean="0"/>
                  <a:t>2m = </a:t>
                </a:r>
                <a14:m>
                  <m:oMath xmlns:m="http://schemas.openxmlformats.org/officeDocument/2006/math">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𝑣</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𝑉</m:t>
                        </m:r>
                      </m:sub>
                      <m:sup/>
                      <m:e>
                        <m:r>
                          <a:rPr lang="en-US" sz="2400" b="0" i="1" smtClean="0">
                            <a:latin typeface="Cambria Math" panose="02040503050406030204" pitchFamily="18" charset="0"/>
                          </a:rPr>
                          <m:t>𝑑𝑒𝑔</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e>
                    </m:nary>
                  </m:oMath>
                </a14:m>
                <a:endParaRPr lang="en-US" sz="2400" i="1" dirty="0" smtClean="0"/>
              </a:p>
              <a:p>
                <a:endParaRPr lang="en-US" i="1"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Q. How many edges are there in a graph with 10 vertices each of degree 6?</a:t>
                </a:r>
              </a:p>
              <a:p>
                <a:r>
                  <a:rPr lang="en-US" dirty="0"/>
                  <a:t>	Because the sum of the degrees of the vertices is 6 · 10 = 60, it follows that 2m = 60 where m is the number </a:t>
                </a:r>
                <a:r>
                  <a:rPr lang="en-US" dirty="0" smtClean="0"/>
                  <a:t>   	of </a:t>
                </a:r>
                <a:r>
                  <a:rPr lang="en-US" dirty="0"/>
                  <a:t>edges. Therefore, m = 30</a:t>
                </a:r>
                <a:r>
                  <a:rPr lang="en-US" dirty="0" smtClean="0"/>
                  <a:t>.</a:t>
                </a:r>
              </a:p>
              <a:p>
                <a:endParaRPr lang="en-US" dirty="0"/>
              </a:p>
              <a:p>
                <a:endParaRPr lang="en-US" dirty="0" smtClean="0"/>
              </a:p>
              <a:p>
                <a:r>
                  <a:rPr lang="en-US" i="1" dirty="0" smtClean="0"/>
                  <a:t>           Theorem </a:t>
                </a:r>
                <a:r>
                  <a:rPr lang="en-US" i="1" dirty="0"/>
                  <a:t>1 shows that the sum of the degrees of the vertices of an undirected graph is even</a:t>
                </a:r>
              </a:p>
            </p:txBody>
          </p:sp>
        </mc:Choice>
        <mc:Fallback xmlns="">
          <p:sp>
            <p:nvSpPr>
              <p:cNvPr id="7" name="TextBox 6"/>
              <p:cNvSpPr txBox="1">
                <a:spLocks noRot="1" noChangeAspect="1" noMove="1" noResize="1" noEditPoints="1" noAdjustHandles="1" noChangeArrowheads="1" noChangeShapeType="1" noTextEdit="1"/>
              </p:cNvSpPr>
              <p:nvPr/>
            </p:nvSpPr>
            <p:spPr>
              <a:xfrm>
                <a:off x="984857" y="1173663"/>
                <a:ext cx="10833332" cy="5724644"/>
              </a:xfrm>
              <a:prstGeom prst="rect">
                <a:avLst/>
              </a:prstGeom>
              <a:blipFill>
                <a:blip r:embed="rId2"/>
                <a:stretch>
                  <a:fillRect l="-506" t="-639" b="-745"/>
                </a:stretch>
              </a:blipFill>
            </p:spPr>
            <p:txBody>
              <a:bodyPr/>
              <a:lstStyle/>
              <a:p>
                <a:r>
                  <a:rPr lang="en-US">
                    <a:noFill/>
                  </a:rPr>
                  <a:t> </a:t>
                </a:r>
              </a:p>
            </p:txBody>
          </p:sp>
        </mc:Fallback>
      </mc:AlternateContent>
      <p:sp>
        <p:nvSpPr>
          <p:cNvPr id="3" name="TextBox 2"/>
          <p:cNvSpPr txBox="1"/>
          <p:nvPr/>
        </p:nvSpPr>
        <p:spPr>
          <a:xfrm>
            <a:off x="7037859" y="2071129"/>
            <a:ext cx="65" cy="276999"/>
          </a:xfrm>
          <a:prstGeom prst="rect">
            <a:avLst/>
          </a:prstGeom>
          <a:noFill/>
        </p:spPr>
        <p:txBody>
          <a:bodyPr wrap="none" lIns="0" tIns="0" rIns="0" bIns="0" rtlCol="0">
            <a:spAutoFit/>
          </a:bodyPr>
          <a:lstStyle/>
          <a:p>
            <a:endParaRPr lang="en-US" dirty="0"/>
          </a:p>
        </p:txBody>
      </p:sp>
      <p:sp>
        <p:nvSpPr>
          <p:cNvPr id="9" name="TextBox 8"/>
          <p:cNvSpPr txBox="1"/>
          <p:nvPr/>
        </p:nvSpPr>
        <p:spPr>
          <a:xfrm>
            <a:off x="1897810" y="3430119"/>
            <a:ext cx="396815" cy="369332"/>
          </a:xfrm>
          <a:prstGeom prst="rect">
            <a:avLst/>
          </a:prstGeom>
          <a:noFill/>
        </p:spPr>
        <p:txBody>
          <a:bodyPr wrap="square" rtlCol="0">
            <a:spAutoFit/>
          </a:bodyPr>
          <a:lstStyle/>
          <a:p>
            <a:r>
              <a:rPr lang="en-US" dirty="0" smtClean="0"/>
              <a:t>A</a:t>
            </a:r>
            <a:endParaRPr lang="en-US" dirty="0"/>
          </a:p>
        </p:txBody>
      </p:sp>
      <p:sp>
        <p:nvSpPr>
          <p:cNvPr id="10" name="Oval 9"/>
          <p:cNvSpPr/>
          <p:nvPr/>
        </p:nvSpPr>
        <p:spPr>
          <a:xfrm>
            <a:off x="3068127" y="342622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85379" y="3434609"/>
            <a:ext cx="396815" cy="369332"/>
          </a:xfrm>
          <a:prstGeom prst="rect">
            <a:avLst/>
          </a:prstGeom>
          <a:noFill/>
        </p:spPr>
        <p:txBody>
          <a:bodyPr wrap="square" rtlCol="0">
            <a:spAutoFit/>
          </a:bodyPr>
          <a:lstStyle/>
          <a:p>
            <a:r>
              <a:rPr lang="en-US" dirty="0" smtClean="0"/>
              <a:t>B</a:t>
            </a:r>
            <a:endParaRPr lang="en-US" dirty="0"/>
          </a:p>
        </p:txBody>
      </p:sp>
      <p:sp>
        <p:nvSpPr>
          <p:cNvPr id="13" name="TextBox 12"/>
          <p:cNvSpPr txBox="1"/>
          <p:nvPr/>
        </p:nvSpPr>
        <p:spPr>
          <a:xfrm>
            <a:off x="2464278" y="4384776"/>
            <a:ext cx="396815" cy="369332"/>
          </a:xfrm>
          <a:prstGeom prst="rect">
            <a:avLst/>
          </a:prstGeom>
          <a:noFill/>
        </p:spPr>
        <p:txBody>
          <a:bodyPr wrap="square" rtlCol="0">
            <a:spAutoFit/>
          </a:bodyPr>
          <a:lstStyle/>
          <a:p>
            <a:r>
              <a:rPr lang="en-US" dirty="0" smtClean="0"/>
              <a:t>C</a:t>
            </a:r>
            <a:endParaRPr lang="en-US" dirty="0"/>
          </a:p>
        </p:txBody>
      </p:sp>
      <p:cxnSp>
        <p:nvCxnSpPr>
          <p:cNvPr id="14" name="Straight Connector 13"/>
          <p:cNvCxnSpPr>
            <a:stCxn id="9" idx="3"/>
            <a:endCxn id="12" idx="1"/>
          </p:cNvCxnSpPr>
          <p:nvPr/>
        </p:nvCxnSpPr>
        <p:spPr>
          <a:xfrm>
            <a:off x="2294625" y="3614785"/>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73212" y="385619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797833" y="3832466"/>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869062" y="3444227"/>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47024" y="438052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97215" y="3863452"/>
            <a:ext cx="2562045" cy="646331"/>
          </a:xfrm>
          <a:prstGeom prst="rect">
            <a:avLst/>
          </a:prstGeom>
          <a:noFill/>
        </p:spPr>
        <p:txBody>
          <a:bodyPr wrap="square" rtlCol="0">
            <a:spAutoFit/>
          </a:bodyPr>
          <a:lstStyle/>
          <a:p>
            <a:r>
              <a:rPr lang="en-US" dirty="0" smtClean="0"/>
              <a:t>2*3 = 2+2+2</a:t>
            </a:r>
          </a:p>
          <a:p>
            <a:r>
              <a:rPr lang="en-US" dirty="0" smtClean="0"/>
              <a:t>6=6</a:t>
            </a:r>
            <a:endParaRPr lang="en-US" dirty="0"/>
          </a:p>
        </p:txBody>
      </p:sp>
      <p:sp>
        <p:nvSpPr>
          <p:cNvPr id="20" name="TextBox 19"/>
          <p:cNvSpPr txBox="1"/>
          <p:nvPr/>
        </p:nvSpPr>
        <p:spPr>
          <a:xfrm>
            <a:off x="6665345" y="3703359"/>
            <a:ext cx="396815" cy="369332"/>
          </a:xfrm>
          <a:prstGeom prst="rect">
            <a:avLst/>
          </a:prstGeom>
          <a:noFill/>
        </p:spPr>
        <p:txBody>
          <a:bodyPr wrap="square" rtlCol="0">
            <a:spAutoFit/>
          </a:bodyPr>
          <a:lstStyle/>
          <a:p>
            <a:r>
              <a:rPr lang="en-US" dirty="0" smtClean="0"/>
              <a:t>A</a:t>
            </a:r>
            <a:endParaRPr lang="en-US" dirty="0"/>
          </a:p>
        </p:txBody>
      </p:sp>
      <p:sp>
        <p:nvSpPr>
          <p:cNvPr id="21" name="Oval 20"/>
          <p:cNvSpPr/>
          <p:nvPr/>
        </p:nvSpPr>
        <p:spPr>
          <a:xfrm>
            <a:off x="7835662" y="3699463"/>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52914" y="3707849"/>
            <a:ext cx="396815" cy="369332"/>
          </a:xfrm>
          <a:prstGeom prst="rect">
            <a:avLst/>
          </a:prstGeom>
          <a:noFill/>
        </p:spPr>
        <p:txBody>
          <a:bodyPr wrap="square" rtlCol="0">
            <a:spAutoFit/>
          </a:bodyPr>
          <a:lstStyle/>
          <a:p>
            <a:r>
              <a:rPr lang="en-US" dirty="0" smtClean="0"/>
              <a:t>C</a:t>
            </a:r>
            <a:endParaRPr lang="en-US" dirty="0"/>
          </a:p>
        </p:txBody>
      </p:sp>
      <p:sp>
        <p:nvSpPr>
          <p:cNvPr id="23" name="TextBox 22"/>
          <p:cNvSpPr txBox="1"/>
          <p:nvPr/>
        </p:nvSpPr>
        <p:spPr>
          <a:xfrm>
            <a:off x="7231813" y="4658016"/>
            <a:ext cx="396815" cy="369332"/>
          </a:xfrm>
          <a:prstGeom prst="rect">
            <a:avLst/>
          </a:prstGeom>
          <a:noFill/>
        </p:spPr>
        <p:txBody>
          <a:bodyPr wrap="square" rtlCol="0">
            <a:spAutoFit/>
          </a:bodyPr>
          <a:lstStyle/>
          <a:p>
            <a:r>
              <a:rPr lang="en-US" dirty="0" smtClean="0"/>
              <a:t>B</a:t>
            </a:r>
            <a:endParaRPr lang="en-US" dirty="0"/>
          </a:p>
        </p:txBody>
      </p:sp>
      <p:cxnSp>
        <p:nvCxnSpPr>
          <p:cNvPr id="24" name="Straight Connector 23"/>
          <p:cNvCxnSpPr>
            <a:stCxn id="20" idx="3"/>
            <a:endCxn id="22" idx="1"/>
          </p:cNvCxnSpPr>
          <p:nvPr/>
        </p:nvCxnSpPr>
        <p:spPr>
          <a:xfrm>
            <a:off x="7062160" y="3888025"/>
            <a:ext cx="790754" cy="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40747" y="4129434"/>
            <a:ext cx="491707" cy="554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565368" y="4105706"/>
            <a:ext cx="521178" cy="641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636597" y="3717467"/>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214559" y="4653766"/>
            <a:ext cx="431321" cy="4372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8051321" y="3354708"/>
            <a:ext cx="724619" cy="501486"/>
          </a:xfrm>
          <a:custGeom>
            <a:avLst/>
            <a:gdLst>
              <a:gd name="connsiteX0" fmla="*/ 0 w 724619"/>
              <a:gd name="connsiteY0" fmla="*/ 354537 h 501486"/>
              <a:gd name="connsiteX1" fmla="*/ 17253 w 724619"/>
              <a:gd name="connsiteY1" fmla="*/ 302779 h 501486"/>
              <a:gd name="connsiteX2" fmla="*/ 25879 w 724619"/>
              <a:gd name="connsiteY2" fmla="*/ 268273 h 501486"/>
              <a:gd name="connsiteX3" fmla="*/ 51759 w 724619"/>
              <a:gd name="connsiteY3" fmla="*/ 242394 h 501486"/>
              <a:gd name="connsiteX4" fmla="*/ 112144 w 724619"/>
              <a:gd name="connsiteY4" fmla="*/ 130250 h 501486"/>
              <a:gd name="connsiteX5" fmla="*/ 172529 w 724619"/>
              <a:gd name="connsiteY5" fmla="*/ 69865 h 501486"/>
              <a:gd name="connsiteX6" fmla="*/ 207034 w 724619"/>
              <a:gd name="connsiteY6" fmla="*/ 52613 h 501486"/>
              <a:gd name="connsiteX7" fmla="*/ 232913 w 724619"/>
              <a:gd name="connsiteY7" fmla="*/ 35360 h 501486"/>
              <a:gd name="connsiteX8" fmla="*/ 301925 w 724619"/>
              <a:gd name="connsiteY8" fmla="*/ 18107 h 501486"/>
              <a:gd name="connsiteX9" fmla="*/ 336430 w 724619"/>
              <a:gd name="connsiteY9" fmla="*/ 854 h 501486"/>
              <a:gd name="connsiteX10" fmla="*/ 457200 w 724619"/>
              <a:gd name="connsiteY10" fmla="*/ 9480 h 501486"/>
              <a:gd name="connsiteX11" fmla="*/ 526212 w 724619"/>
              <a:gd name="connsiteY11" fmla="*/ 43986 h 501486"/>
              <a:gd name="connsiteX12" fmla="*/ 569344 w 724619"/>
              <a:gd name="connsiteY12" fmla="*/ 69865 h 501486"/>
              <a:gd name="connsiteX13" fmla="*/ 595223 w 724619"/>
              <a:gd name="connsiteY13" fmla="*/ 95745 h 501486"/>
              <a:gd name="connsiteX14" fmla="*/ 655608 w 724619"/>
              <a:gd name="connsiteY14" fmla="*/ 138877 h 501486"/>
              <a:gd name="connsiteX15" fmla="*/ 672861 w 724619"/>
              <a:gd name="connsiteY15" fmla="*/ 173382 h 501486"/>
              <a:gd name="connsiteX16" fmla="*/ 698740 w 724619"/>
              <a:gd name="connsiteY16" fmla="*/ 190635 h 501486"/>
              <a:gd name="connsiteX17" fmla="*/ 707366 w 724619"/>
              <a:gd name="connsiteY17" fmla="*/ 216514 h 501486"/>
              <a:gd name="connsiteX18" fmla="*/ 724619 w 724619"/>
              <a:gd name="connsiteY18" fmla="*/ 251020 h 501486"/>
              <a:gd name="connsiteX19" fmla="*/ 707366 w 724619"/>
              <a:gd name="connsiteY19" fmla="*/ 328658 h 501486"/>
              <a:gd name="connsiteX20" fmla="*/ 646981 w 724619"/>
              <a:gd name="connsiteY20" fmla="*/ 363164 h 501486"/>
              <a:gd name="connsiteX21" fmla="*/ 586596 w 724619"/>
              <a:gd name="connsiteY21" fmla="*/ 380416 h 501486"/>
              <a:gd name="connsiteX22" fmla="*/ 560717 w 724619"/>
              <a:gd name="connsiteY22" fmla="*/ 397669 h 501486"/>
              <a:gd name="connsiteX23" fmla="*/ 500332 w 724619"/>
              <a:gd name="connsiteY23" fmla="*/ 414922 h 501486"/>
              <a:gd name="connsiteX24" fmla="*/ 474453 w 724619"/>
              <a:gd name="connsiteY24" fmla="*/ 440801 h 501486"/>
              <a:gd name="connsiteX25" fmla="*/ 405442 w 724619"/>
              <a:gd name="connsiteY25" fmla="*/ 466680 h 501486"/>
              <a:gd name="connsiteX26" fmla="*/ 301925 w 724619"/>
              <a:gd name="connsiteY26" fmla="*/ 492560 h 501486"/>
              <a:gd name="connsiteX27" fmla="*/ 232913 w 724619"/>
              <a:gd name="connsiteY27" fmla="*/ 501186 h 50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4619" h="501486">
                <a:moveTo>
                  <a:pt x="0" y="354537"/>
                </a:moveTo>
                <a:cubicBezTo>
                  <a:pt x="5751" y="337284"/>
                  <a:pt x="12027" y="320198"/>
                  <a:pt x="17253" y="302779"/>
                </a:cubicBezTo>
                <a:cubicBezTo>
                  <a:pt x="20660" y="291423"/>
                  <a:pt x="19997" y="278567"/>
                  <a:pt x="25879" y="268273"/>
                </a:cubicBezTo>
                <a:cubicBezTo>
                  <a:pt x="31932" y="257681"/>
                  <a:pt x="43132" y="251020"/>
                  <a:pt x="51759" y="242394"/>
                </a:cubicBezTo>
                <a:cubicBezTo>
                  <a:pt x="58771" y="228370"/>
                  <a:pt x="95843" y="149811"/>
                  <a:pt x="112144" y="130250"/>
                </a:cubicBezTo>
                <a:cubicBezTo>
                  <a:pt x="130367" y="108382"/>
                  <a:pt x="147068" y="82595"/>
                  <a:pt x="172529" y="69865"/>
                </a:cubicBezTo>
                <a:cubicBezTo>
                  <a:pt x="184031" y="64114"/>
                  <a:pt x="195869" y="58993"/>
                  <a:pt x="207034" y="52613"/>
                </a:cubicBezTo>
                <a:cubicBezTo>
                  <a:pt x="216036" y="47469"/>
                  <a:pt x="223170" y="38903"/>
                  <a:pt x="232913" y="35360"/>
                </a:cubicBezTo>
                <a:cubicBezTo>
                  <a:pt x="255197" y="27257"/>
                  <a:pt x="301925" y="18107"/>
                  <a:pt x="301925" y="18107"/>
                </a:cubicBezTo>
                <a:cubicBezTo>
                  <a:pt x="313427" y="12356"/>
                  <a:pt x="323590" y="1567"/>
                  <a:pt x="336430" y="854"/>
                </a:cubicBezTo>
                <a:cubicBezTo>
                  <a:pt x="376727" y="-1385"/>
                  <a:pt x="417844" y="536"/>
                  <a:pt x="457200" y="9480"/>
                </a:cubicBezTo>
                <a:cubicBezTo>
                  <a:pt x="482280" y="15180"/>
                  <a:pt x="504158" y="30754"/>
                  <a:pt x="526212" y="43986"/>
                </a:cubicBezTo>
                <a:cubicBezTo>
                  <a:pt x="540589" y="52612"/>
                  <a:pt x="555931" y="59805"/>
                  <a:pt x="569344" y="69865"/>
                </a:cubicBezTo>
                <a:cubicBezTo>
                  <a:pt x="579104" y="77185"/>
                  <a:pt x="585960" y="87805"/>
                  <a:pt x="595223" y="95745"/>
                </a:cubicBezTo>
                <a:cubicBezTo>
                  <a:pt x="613942" y="111790"/>
                  <a:pt x="635131" y="125225"/>
                  <a:pt x="655608" y="138877"/>
                </a:cubicBezTo>
                <a:cubicBezTo>
                  <a:pt x="661359" y="150379"/>
                  <a:pt x="664629" y="163503"/>
                  <a:pt x="672861" y="173382"/>
                </a:cubicBezTo>
                <a:cubicBezTo>
                  <a:pt x="679498" y="181347"/>
                  <a:pt x="692263" y="182539"/>
                  <a:pt x="698740" y="190635"/>
                </a:cubicBezTo>
                <a:cubicBezTo>
                  <a:pt x="704420" y="197735"/>
                  <a:pt x="703784" y="208156"/>
                  <a:pt x="707366" y="216514"/>
                </a:cubicBezTo>
                <a:cubicBezTo>
                  <a:pt x="712432" y="228334"/>
                  <a:pt x="718868" y="239518"/>
                  <a:pt x="724619" y="251020"/>
                </a:cubicBezTo>
                <a:cubicBezTo>
                  <a:pt x="718868" y="276899"/>
                  <a:pt x="717562" y="304187"/>
                  <a:pt x="707366" y="328658"/>
                </a:cubicBezTo>
                <a:cubicBezTo>
                  <a:pt x="694986" y="358371"/>
                  <a:pt x="672056" y="356000"/>
                  <a:pt x="646981" y="363164"/>
                </a:cubicBezTo>
                <a:cubicBezTo>
                  <a:pt x="560391" y="387904"/>
                  <a:pt x="694416" y="353462"/>
                  <a:pt x="586596" y="380416"/>
                </a:cubicBezTo>
                <a:cubicBezTo>
                  <a:pt x="577970" y="386167"/>
                  <a:pt x="569990" y="393032"/>
                  <a:pt x="560717" y="397669"/>
                </a:cubicBezTo>
                <a:cubicBezTo>
                  <a:pt x="548337" y="403859"/>
                  <a:pt x="511394" y="412157"/>
                  <a:pt x="500332" y="414922"/>
                </a:cubicBezTo>
                <a:cubicBezTo>
                  <a:pt x="491706" y="423548"/>
                  <a:pt x="484380" y="433710"/>
                  <a:pt x="474453" y="440801"/>
                </a:cubicBezTo>
                <a:cubicBezTo>
                  <a:pt x="450163" y="458151"/>
                  <a:pt x="433229" y="459734"/>
                  <a:pt x="405442" y="466680"/>
                </a:cubicBezTo>
                <a:cubicBezTo>
                  <a:pt x="344532" y="497135"/>
                  <a:pt x="393916" y="477228"/>
                  <a:pt x="301925" y="492560"/>
                </a:cubicBezTo>
                <a:cubicBezTo>
                  <a:pt x="233433" y="503975"/>
                  <a:pt x="301421" y="501186"/>
                  <a:pt x="232913" y="5011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p:cNvSpPr/>
          <p:nvPr/>
        </p:nvSpPr>
        <p:spPr>
          <a:xfrm>
            <a:off x="6469454" y="4063073"/>
            <a:ext cx="1095914" cy="1591591"/>
          </a:xfrm>
          <a:prstGeom prst="arc">
            <a:avLst>
              <a:gd name="adj1" fmla="val 16200000"/>
              <a:gd name="adj2" fmla="val 2050849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9256144" y="3690553"/>
            <a:ext cx="2562045" cy="646331"/>
          </a:xfrm>
          <a:prstGeom prst="rect">
            <a:avLst/>
          </a:prstGeom>
          <a:noFill/>
        </p:spPr>
        <p:txBody>
          <a:bodyPr wrap="square" rtlCol="0">
            <a:spAutoFit/>
          </a:bodyPr>
          <a:lstStyle/>
          <a:p>
            <a:r>
              <a:rPr lang="en-US" dirty="0" smtClean="0"/>
              <a:t>2*5 = 3+3+4</a:t>
            </a:r>
          </a:p>
          <a:p>
            <a:r>
              <a:rPr lang="en-US" dirty="0" smtClean="0"/>
              <a:t>10=10</a:t>
            </a:r>
            <a:endParaRPr lang="en-US" dirty="0"/>
          </a:p>
        </p:txBody>
      </p:sp>
    </p:spTree>
    <p:extLst>
      <p:ext uri="{BB962C8B-B14F-4D97-AF65-F5344CB8AC3E}">
        <p14:creationId xmlns:p14="http://schemas.microsoft.com/office/powerpoint/2010/main" val="423039380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8</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984857" y="1173663"/>
                <a:ext cx="10833332" cy="4093428"/>
              </a:xfrm>
              <a:prstGeom prst="rect">
                <a:avLst/>
              </a:prstGeom>
              <a:noFill/>
            </p:spPr>
            <p:txBody>
              <a:bodyPr wrap="square" rtlCol="0">
                <a:spAutoFit/>
              </a:bodyPr>
              <a:lstStyle/>
              <a:p>
                <a:r>
                  <a:rPr lang="en-US" sz="2000" b="1" u="sng" dirty="0" smtClean="0"/>
                  <a:t>Theorem 2:  </a:t>
                </a:r>
                <a:r>
                  <a:rPr lang="en-US" sz="2000" b="1" i="1" u="sng" dirty="0"/>
                  <a:t>An undirected graph has an even number of vertices of odd degree</a:t>
                </a:r>
                <a:r>
                  <a:rPr lang="en-US" sz="2000" b="1" i="1" u="sng" dirty="0" smtClean="0"/>
                  <a:t>:</a:t>
                </a:r>
              </a:p>
              <a:p>
                <a:r>
                  <a:rPr lang="en-US" sz="2000" dirty="0" smtClean="0"/>
                  <a:t>Proof:</a:t>
                </a:r>
              </a:p>
              <a:p>
                <a:endParaRPr lang="en-US" sz="2000" dirty="0" smtClean="0"/>
              </a:p>
              <a:p>
                <a:r>
                  <a:rPr lang="en-US" sz="2000" dirty="0"/>
                  <a:t>Take two sets of vertices, V</a:t>
                </a:r>
                <a:r>
                  <a:rPr lang="en-US" sz="2000" baseline="-25000" dirty="0"/>
                  <a:t>1</a:t>
                </a:r>
                <a:r>
                  <a:rPr lang="en-US" sz="2000" dirty="0"/>
                  <a:t>, a set of vertices with even degree, and V</a:t>
                </a:r>
                <a:r>
                  <a:rPr lang="en-US" sz="2000" baseline="-25000" dirty="0"/>
                  <a:t>2</a:t>
                </a:r>
                <a:r>
                  <a:rPr lang="en-US" sz="2000" dirty="0"/>
                  <a:t>, a set of vertices with odd </a:t>
                </a:r>
                <a:r>
                  <a:rPr lang="en-US" sz="2000" dirty="0" smtClean="0"/>
                  <a:t>degree in </a:t>
                </a:r>
                <a:r>
                  <a:rPr lang="en-US" sz="2000" dirty="0"/>
                  <a:t>an undirected graph G =(V, E) </a:t>
                </a:r>
                <a:r>
                  <a:rPr lang="en-US" sz="2000" dirty="0" smtClean="0"/>
                  <a:t>with m edges. Then,</a:t>
                </a:r>
              </a:p>
              <a:p>
                <a:endParaRPr lang="en-US" sz="2000" dirty="0"/>
              </a:p>
              <a:p>
                <a:r>
                  <a:rPr lang="en-US" sz="2000" dirty="0"/>
                  <a:t>	</a:t>
                </a:r>
                <a:r>
                  <a:rPr lang="en-US" sz="2000" dirty="0" smtClean="0"/>
                  <a:t>2e </a:t>
                </a:r>
                <a:r>
                  <a:rPr lang="en-US" sz="2000" dirty="0"/>
                  <a:t>=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𝑣</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𝑉</m:t>
                        </m:r>
                      </m:sub>
                      <m:sup/>
                      <m:e>
                        <m:r>
                          <m:rPr>
                            <m:sty m:val="p"/>
                          </m:rPr>
                          <a:rPr lang="en-US" sz="2000">
                            <a:latin typeface="Cambria Math" panose="02040503050406030204" pitchFamily="18" charset="0"/>
                          </a:rPr>
                          <m:t>deg</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nary>
                    <m:r>
                      <a:rPr lang="en-US" sz="2000" b="0" i="0" smtClean="0">
                        <a:latin typeface="Cambria Math" panose="02040503050406030204" pitchFamily="18" charset="0"/>
                      </a:rPr>
                      <m:t> </m:t>
                    </m:r>
                  </m:oMath>
                </a14:m>
                <a:r>
                  <a:rPr lang="en-US" sz="2000" dirty="0"/>
                  <a:t> </a:t>
                </a:r>
                <a:r>
                  <a:rPr lang="en-US" sz="2000" dirty="0" smtClean="0"/>
                  <a:t>=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𝑣</m:t>
                        </m:r>
                        <m:r>
                          <a:rPr lang="en-US" sz="2000" b="0" i="1" baseline="-2500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𝑉</m:t>
                        </m:r>
                      </m:sub>
                      <m:sup/>
                      <m:e>
                        <m:r>
                          <m:rPr>
                            <m:sty m:val="p"/>
                          </m:rPr>
                          <a:rPr lang="en-US" sz="2000">
                            <a:latin typeface="Cambria Math" panose="02040503050406030204" pitchFamily="18" charset="0"/>
                          </a:rPr>
                          <m:t>deg</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nary>
                  </m:oMath>
                </a14:m>
                <a:r>
                  <a:rPr lang="en-US" sz="2000" dirty="0"/>
                  <a:t> + </a:t>
                </a:r>
                <a14:m>
                  <m:oMath xmlns:m="http://schemas.openxmlformats.org/officeDocument/2006/math">
                    <m:nary>
                      <m:naryPr>
                        <m:chr m:val="∑"/>
                        <m:supHide m:val="on"/>
                        <m:ctrlPr>
                          <a:rPr lang="en-US" sz="2000" i="1">
                            <a:latin typeface="Cambria Math" panose="02040503050406030204" pitchFamily="18" charset="0"/>
                          </a:rPr>
                        </m:ctrlPr>
                      </m:naryPr>
                      <m:sub>
                        <m:r>
                          <m:rPr>
                            <m:brk m:alnAt="7"/>
                          </m:rPr>
                          <a:rPr lang="en-US" sz="2000" i="1">
                            <a:latin typeface="Cambria Math" panose="02040503050406030204" pitchFamily="18" charset="0"/>
                          </a:rPr>
                          <m:t>𝑣</m:t>
                        </m:r>
                        <m:r>
                          <a:rPr lang="en-US" sz="2000" b="0" i="1" baseline="-25000" smtClean="0">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𝑉</m:t>
                        </m:r>
                      </m:sub>
                      <m:sup/>
                      <m:e>
                        <m:r>
                          <m:rPr>
                            <m:sty m:val="p"/>
                          </m:rPr>
                          <a:rPr lang="en-US" sz="2000">
                            <a:latin typeface="Cambria Math" panose="02040503050406030204" pitchFamily="18" charset="0"/>
                          </a:rPr>
                          <m:t>deg</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m:t>
                        </m:r>
                      </m:e>
                    </m:nary>
                  </m:oMath>
                </a14:m>
                <a:r>
                  <a:rPr lang="en-US" sz="2000" dirty="0"/>
                  <a:t> </a:t>
                </a:r>
                <a:endParaRPr lang="en-US" sz="2000" dirty="0" smtClean="0"/>
              </a:p>
              <a:p>
                <a:endParaRPr lang="en-US" sz="2000" dirty="0"/>
              </a:p>
              <a:p>
                <a:endParaRPr lang="en-US" sz="2000" dirty="0" smtClean="0"/>
              </a:p>
              <a:p>
                <a:r>
                  <a:rPr lang="en-US" sz="2000" dirty="0" smtClean="0"/>
                  <a:t>Because </a:t>
                </a:r>
                <a:r>
                  <a:rPr lang="en-US" sz="2000" dirty="0" err="1"/>
                  <a:t>deg</a:t>
                </a:r>
                <a:r>
                  <a:rPr lang="en-US" sz="2000" dirty="0"/>
                  <a:t>(v) is even for v ∈ V</a:t>
                </a:r>
                <a:r>
                  <a:rPr lang="en-US" sz="2000" baseline="-25000" dirty="0"/>
                  <a:t>1</a:t>
                </a:r>
                <a:r>
                  <a:rPr lang="en-US" sz="2000" dirty="0"/>
                  <a:t>, the first term in the right-hand side of the last equality is even. Furthermore, the sum of the two terms on the right-hand side of the last equality is even, because this sum is 2m. Hence, the second term in the sum is also even. Because all the terms in this sum are odd, there must be an even number of such terms. Thus, there are an even number of vertices of odd degree</a:t>
                </a:r>
                <a:endParaRPr lang="en-US" sz="20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984857" y="1173663"/>
                <a:ext cx="10833332" cy="4093428"/>
              </a:xfrm>
              <a:prstGeom prst="rect">
                <a:avLst/>
              </a:prstGeom>
              <a:blipFill>
                <a:blip r:embed="rId2"/>
                <a:stretch>
                  <a:fillRect l="-619" t="-894" r="-1182" b="-1788"/>
                </a:stretch>
              </a:blipFill>
            </p:spPr>
            <p:txBody>
              <a:bodyPr/>
              <a:lstStyle/>
              <a:p>
                <a:r>
                  <a:rPr lang="en-US">
                    <a:noFill/>
                  </a:rPr>
                  <a:t> </a:t>
                </a:r>
              </a:p>
            </p:txBody>
          </p:sp>
        </mc:Fallback>
      </mc:AlternateContent>
      <p:sp>
        <p:nvSpPr>
          <p:cNvPr id="3" name="TextBox 2"/>
          <p:cNvSpPr txBox="1"/>
          <p:nvPr/>
        </p:nvSpPr>
        <p:spPr>
          <a:xfrm>
            <a:off x="7037859" y="2071129"/>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99193693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846" y="371088"/>
            <a:ext cx="8534400" cy="897466"/>
          </a:xfrm>
        </p:spPr>
        <p:txBody>
          <a:bodyPr/>
          <a:lstStyle/>
          <a:p>
            <a:r>
              <a:rPr lang="en-US" b="1" u="sng" dirty="0" smtClean="0">
                <a:solidFill>
                  <a:srgbClr val="FFC000"/>
                </a:solidFill>
              </a:rPr>
              <a:t>Graph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TextBox 6"/>
          <p:cNvSpPr txBox="1"/>
          <p:nvPr/>
        </p:nvSpPr>
        <p:spPr>
          <a:xfrm>
            <a:off x="1040841" y="1630863"/>
            <a:ext cx="10833332"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Terminology for graphs with directed edges reflects the fact that edges in directed graphs have directions.</a:t>
            </a:r>
            <a:endParaRPr lang="en-US" sz="2000" dirty="0" smtClean="0"/>
          </a:p>
          <a:p>
            <a:endParaRPr lang="en-US" sz="2000" dirty="0"/>
          </a:p>
          <a:p>
            <a:pPr marL="285750" indent="-285750">
              <a:buFont typeface="Wingdings" panose="05000000000000000000" pitchFamily="2" charset="2"/>
              <a:buChar char="Ø"/>
            </a:pPr>
            <a:r>
              <a:rPr lang="en-US" sz="2000" dirty="0"/>
              <a:t>Let (u, v) be an edge representing edge of a directed graph G. u is called adjacent to v and v is called adjacent from u. The vertex u is called initial vertex and the vertex v is called terminal or end vertex. Loop has same initial and terminal </a:t>
            </a:r>
            <a:r>
              <a:rPr lang="en-US" sz="2000" dirty="0" smtClean="0"/>
              <a:t>vertex.</a:t>
            </a:r>
          </a:p>
          <a:p>
            <a:endParaRPr lang="en-US" sz="2000" dirty="0"/>
          </a:p>
          <a:p>
            <a:pPr marL="285750" indent="-285750">
              <a:buFont typeface="Wingdings" panose="05000000000000000000" pitchFamily="2" charset="2"/>
              <a:buChar char="Ø"/>
            </a:pPr>
            <a:r>
              <a:rPr lang="en-US" sz="2000" dirty="0"/>
              <a:t>In directed graph the in-degree of a vertex v, denoted by </a:t>
            </a:r>
            <a:r>
              <a:rPr lang="en-US" sz="2000" dirty="0" err="1" smtClean="0"/>
              <a:t>deg</a:t>
            </a:r>
            <a:r>
              <a:rPr lang="en-US" sz="2000" baseline="30000" dirty="0" smtClean="0"/>
              <a:t>-</a:t>
            </a:r>
            <a:r>
              <a:rPr lang="en-US" sz="2000" dirty="0" smtClean="0"/>
              <a:t> </a:t>
            </a:r>
            <a:r>
              <a:rPr lang="en-US" sz="2000" dirty="0"/>
              <a:t>(v) , is the number of edges that have v as their terminal </a:t>
            </a:r>
            <a:r>
              <a:rPr lang="en-US" sz="2000" dirty="0" smtClean="0"/>
              <a:t>vertex(incoming edges). </a:t>
            </a:r>
            <a:r>
              <a:rPr lang="en-US" sz="2000" dirty="0"/>
              <a:t>The out-degree of a vertex v, denoted by </a:t>
            </a:r>
            <a:r>
              <a:rPr lang="en-US" sz="2000" dirty="0" err="1" smtClean="0"/>
              <a:t>deg</a:t>
            </a:r>
            <a:r>
              <a:rPr lang="en-US" sz="2000" baseline="30000" dirty="0" smtClean="0"/>
              <a:t>+</a:t>
            </a:r>
            <a:r>
              <a:rPr lang="en-US" sz="2000" dirty="0" smtClean="0"/>
              <a:t> </a:t>
            </a:r>
            <a:r>
              <a:rPr lang="en-US" sz="2000" dirty="0"/>
              <a:t>(v), is the number of edges that have v as their initial </a:t>
            </a:r>
            <a:r>
              <a:rPr lang="en-US" sz="2000" dirty="0" smtClean="0"/>
              <a:t>vertex(outgoing edges</a:t>
            </a:r>
            <a:r>
              <a:rPr lang="en-US" sz="2000" dirty="0"/>
              <a:t>). (Note that a loop at a vertex contributes 1 to both the in-degree and the out-degree of this vertex</a:t>
            </a:r>
            <a:r>
              <a:rPr lang="en-US" sz="2000" dirty="0" smtClean="0"/>
              <a:t>.)</a:t>
            </a:r>
            <a:endParaRPr lang="en-US" sz="2000" dirty="0"/>
          </a:p>
        </p:txBody>
      </p:sp>
    </p:spTree>
    <p:extLst>
      <p:ext uri="{BB962C8B-B14F-4D97-AF65-F5344CB8AC3E}">
        <p14:creationId xmlns:p14="http://schemas.microsoft.com/office/powerpoint/2010/main" val="295617669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1810</TotalTime>
  <Words>1268</Words>
  <Application>Microsoft Office PowerPoint</Application>
  <PresentationFormat>Widescreen</PresentationFormat>
  <Paragraphs>245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Aparajita</vt:lpstr>
      <vt:lpstr>Arial</vt:lpstr>
      <vt:lpstr>Calibri</vt:lpstr>
      <vt:lpstr>Cambria Math</vt:lpstr>
      <vt:lpstr>Gill Sans MT</vt:lpstr>
      <vt:lpstr>Impact</vt:lpstr>
      <vt:lpstr>Wingdings</vt:lpstr>
      <vt:lpstr>Wingdings 3</vt:lpstr>
      <vt:lpstr>Badge</vt:lpstr>
      <vt:lpstr>PowerPoint Presentation</vt:lpstr>
      <vt:lpstr>PowerPoint Presentation</vt:lpstr>
      <vt:lpstr>GRAPHS:</vt:lpstr>
      <vt:lpstr>TYPEs of graphs:</vt:lpstr>
      <vt:lpstr>TYPEs of graphs:</vt:lpstr>
      <vt:lpstr>Graph terminologies:</vt:lpstr>
      <vt:lpstr>Graph terminologies:</vt:lpstr>
      <vt:lpstr>Graph terminologies:</vt:lpstr>
      <vt:lpstr>Graph terminologies:</vt:lpstr>
      <vt:lpstr>Graph terminologies:</vt:lpstr>
      <vt:lpstr>Graph terminologies:</vt:lpstr>
      <vt:lpstr>Some special types of graphs:</vt:lpstr>
      <vt:lpstr>PowerPoint Presentation</vt:lpstr>
      <vt:lpstr>Some special types of graphs:</vt:lpstr>
      <vt:lpstr>Some special types of graphs:</vt:lpstr>
      <vt:lpstr>Some special types of graphs:</vt:lpstr>
      <vt:lpstr>Some special types of graphs:</vt:lpstr>
      <vt:lpstr>Some special types of graphs:</vt:lpstr>
      <vt:lpstr>Some special types of graphs: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349</cp:revision>
  <dcterms:created xsi:type="dcterms:W3CDTF">2020-09-07T16:36:41Z</dcterms:created>
  <dcterms:modified xsi:type="dcterms:W3CDTF">2020-11-24T16:42:38Z</dcterms:modified>
</cp:coreProperties>
</file>