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016A-B01D-9582-0933-E1D8FA79C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5D3C60-2006-89D0-F6A6-524222BBA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0C7D7-D98E-BF7C-D18A-55E64A35828D}"/>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32DC4436-51F4-024D-35CD-1EED13739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50F54-5BBF-6641-3639-62C72D5E12CB}"/>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4477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D8AD-A1C7-F5C9-5159-33AB25C369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B25F3-E389-ACFF-B40D-DF76737FD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72D312-67EF-8CF3-122F-75C88C61819E}"/>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6E834BF8-3C09-F4E0-DF2A-09BE08DE5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20489-06CA-722C-39D5-3975F52F8A80}"/>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30231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343F4-6103-C502-19FD-B61C2EDBE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16A66-56F4-456E-8475-5A79FABEF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23341-9E72-7345-10DD-A1564CDDED48}"/>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8270143C-28EA-266F-4330-2B1C4E410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4F6A6-BE99-7284-D067-B6709DC04CC0}"/>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2722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FF0F-39AB-3C64-183F-96CAA8C34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CF179-5304-2491-8612-899D70C19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85C9D-19BF-B946-EFE6-275B0FA92105}"/>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C4E40433-9E2C-DA55-2B4B-F53758928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816D6-0EFC-EC09-9526-D6D3199D5F40}"/>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31346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1731-B1E3-CF4C-68A5-A78725791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30A203-D84B-8DAB-191A-B8836FF0B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1DD05-BFE7-1950-0433-BCDBC97C099B}"/>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D068B5BF-41AD-29F3-E0D4-C306BF6EE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C7938-1CC3-A8BC-C4C7-B9D45298E2AE}"/>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5153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3577-0291-B7E7-67CE-38D963122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8D38D-D736-3656-4648-D55EC7236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ACD5F4-5B52-93AD-8B09-EFD8CAB19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9B60CA-E4A9-0827-92EE-EF8DFB3B47E1}"/>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6" name="Footer Placeholder 5">
            <a:extLst>
              <a:ext uri="{FF2B5EF4-FFF2-40B4-BE49-F238E27FC236}">
                <a16:creationId xmlns:a16="http://schemas.microsoft.com/office/drawing/2014/main" id="{51E54FD5-8998-BD43-7388-CFBA294B7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892382-271F-DEB0-FDD0-1A87800DCF57}"/>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282292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692D-F112-AFD6-22A1-5B55016463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911554-9947-EC21-28C6-5966A104D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1629F-26BA-73D7-E79E-C4C0859C5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6399C8-E15E-BDA0-C72E-7002904F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D9B57B-85CB-99EF-8429-14BC4EFE1B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980802-ABE0-8C66-595D-824975621236}"/>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8" name="Footer Placeholder 7">
            <a:extLst>
              <a:ext uri="{FF2B5EF4-FFF2-40B4-BE49-F238E27FC236}">
                <a16:creationId xmlns:a16="http://schemas.microsoft.com/office/drawing/2014/main" id="{5EB1535E-015D-4D58-A3AD-988EC798B2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CB82F-5F08-3344-AF23-6658E43727F5}"/>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306722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54EB-DD06-2A05-D880-339524F825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AB1643-DC4E-9149-C957-F84BFF44205E}"/>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4" name="Footer Placeholder 3">
            <a:extLst>
              <a:ext uri="{FF2B5EF4-FFF2-40B4-BE49-F238E27FC236}">
                <a16:creationId xmlns:a16="http://schemas.microsoft.com/office/drawing/2014/main" id="{B44AFFBD-5F90-704D-6E4A-AA83832F0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75BDD4-8C49-BD84-E0C5-6833F9FF992B}"/>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184071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A1-DFCD-444D-E663-FE47B5CF1CC3}"/>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3" name="Footer Placeholder 2">
            <a:extLst>
              <a:ext uri="{FF2B5EF4-FFF2-40B4-BE49-F238E27FC236}">
                <a16:creationId xmlns:a16="http://schemas.microsoft.com/office/drawing/2014/main" id="{A648804A-FFAD-2EAE-7C39-6F16CD4882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1F5F43-D694-1931-93D4-A5B3732B7F21}"/>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228115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E61E-D129-3F48-E56B-385A6CDA3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803629-C18A-1F20-ABD2-ECC29806D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D58590-7FD2-6198-2CBB-24D86AB04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FDF1C-AA29-D7FB-FC7D-BF82E324CBA9}"/>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6" name="Footer Placeholder 5">
            <a:extLst>
              <a:ext uri="{FF2B5EF4-FFF2-40B4-BE49-F238E27FC236}">
                <a16:creationId xmlns:a16="http://schemas.microsoft.com/office/drawing/2014/main" id="{27F035EA-CA1B-255A-91EC-1EA066F1F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B048C-BED1-EFBC-1716-009F3463A19D}"/>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162943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6A3F-D931-691B-7041-F4BBAF27A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4857CB-335C-39AD-9FAC-8012522A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1DBDF0-6F18-1999-1A3D-4E602D84D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DDCA8-A56C-8069-DA4D-973F3DF829F5}"/>
              </a:ext>
            </a:extLst>
          </p:cNvPr>
          <p:cNvSpPr>
            <a:spLocks noGrp="1"/>
          </p:cNvSpPr>
          <p:nvPr>
            <p:ph type="dt" sz="half" idx="10"/>
          </p:nvPr>
        </p:nvSpPr>
        <p:spPr/>
        <p:txBody>
          <a:bodyPr/>
          <a:lstStyle/>
          <a:p>
            <a:fld id="{E31ECDFE-1890-4429-A866-522886F841CC}" type="datetimeFigureOut">
              <a:rPr lang="en-IN" smtClean="0"/>
              <a:t>16-11-2022</a:t>
            </a:fld>
            <a:endParaRPr lang="en-IN"/>
          </a:p>
        </p:txBody>
      </p:sp>
      <p:sp>
        <p:nvSpPr>
          <p:cNvPr id="6" name="Footer Placeholder 5">
            <a:extLst>
              <a:ext uri="{FF2B5EF4-FFF2-40B4-BE49-F238E27FC236}">
                <a16:creationId xmlns:a16="http://schemas.microsoft.com/office/drawing/2014/main" id="{50FBDB15-A8D0-7512-80CF-287C00C86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37CF6D-782B-1E8C-A0A3-6027149278D1}"/>
              </a:ext>
            </a:extLst>
          </p:cNvPr>
          <p:cNvSpPr>
            <a:spLocks noGrp="1"/>
          </p:cNvSpPr>
          <p:nvPr>
            <p:ph type="sldNum" sz="quarter" idx="12"/>
          </p:nvPr>
        </p:nvSpPr>
        <p:spPr/>
        <p:txBody>
          <a:bodyPr/>
          <a:lstStyle/>
          <a:p>
            <a:fld id="{FF2EF3DD-3F45-4FCD-AB6C-ADCA3C899143}" type="slidenum">
              <a:rPr lang="en-IN" smtClean="0"/>
              <a:t>‹#›</a:t>
            </a:fld>
            <a:endParaRPr lang="en-IN"/>
          </a:p>
        </p:txBody>
      </p:sp>
    </p:spTree>
    <p:extLst>
      <p:ext uri="{BB962C8B-B14F-4D97-AF65-F5344CB8AC3E}">
        <p14:creationId xmlns:p14="http://schemas.microsoft.com/office/powerpoint/2010/main" val="399498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E7F69-9B98-380A-E031-A9FE03D7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71393-7857-5BB2-C0C4-EEC894FC1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47709-B809-BE82-E457-39CABEFC2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ECDFE-1890-4429-A866-522886F841CC}" type="datetimeFigureOut">
              <a:rPr lang="en-IN" smtClean="0"/>
              <a:t>16-11-2022</a:t>
            </a:fld>
            <a:endParaRPr lang="en-IN"/>
          </a:p>
        </p:txBody>
      </p:sp>
      <p:sp>
        <p:nvSpPr>
          <p:cNvPr id="5" name="Footer Placeholder 4">
            <a:extLst>
              <a:ext uri="{FF2B5EF4-FFF2-40B4-BE49-F238E27FC236}">
                <a16:creationId xmlns:a16="http://schemas.microsoft.com/office/drawing/2014/main" id="{AA41976A-DA23-64AD-7331-2F67B73C9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5B5B09-03DC-398D-AC1A-3FB1AD6DD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F3DD-3F45-4FCD-AB6C-ADCA3C899143}" type="slidenum">
              <a:rPr lang="en-IN" smtClean="0"/>
              <a:t>‹#›</a:t>
            </a:fld>
            <a:endParaRPr lang="en-IN"/>
          </a:p>
        </p:txBody>
      </p:sp>
    </p:spTree>
    <p:extLst>
      <p:ext uri="{BB962C8B-B14F-4D97-AF65-F5344CB8AC3E}">
        <p14:creationId xmlns:p14="http://schemas.microsoft.com/office/powerpoint/2010/main" val="383416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D323-3F1B-4928-5D93-41F5FD2F4259}"/>
              </a:ext>
            </a:extLst>
          </p:cNvPr>
          <p:cNvSpPr>
            <a:spLocks noGrp="1"/>
          </p:cNvSpPr>
          <p:nvPr>
            <p:ph type="ctrTitle"/>
          </p:nvPr>
        </p:nvSpPr>
        <p:spPr>
          <a:xfrm>
            <a:off x="1524000" y="2003710"/>
            <a:ext cx="9144000" cy="2387600"/>
          </a:xfrm>
        </p:spPr>
        <p:txBody>
          <a:bodyPr>
            <a:normAutofit fontScale="90000"/>
          </a:bodyPr>
          <a:lstStyle/>
          <a:p>
            <a:r>
              <a:rPr lang="en-US" b="1" i="0" dirty="0">
                <a:solidFill>
                  <a:srgbClr val="202124"/>
                </a:solidFill>
                <a:effectLst/>
                <a:latin typeface="zeitung"/>
              </a:rPr>
              <a:t>Product Recommendation System for e-commerce</a:t>
            </a:r>
            <a:br>
              <a:rPr lang="en-US" b="1" i="0" dirty="0">
                <a:solidFill>
                  <a:srgbClr val="202124"/>
                </a:solidFill>
                <a:effectLst/>
                <a:latin typeface="zeitung"/>
              </a:rPr>
            </a:br>
            <a:endParaRPr lang="en-IN" dirty="0"/>
          </a:p>
        </p:txBody>
      </p:sp>
      <p:sp>
        <p:nvSpPr>
          <p:cNvPr id="3" name="Subtitle 2">
            <a:extLst>
              <a:ext uri="{FF2B5EF4-FFF2-40B4-BE49-F238E27FC236}">
                <a16:creationId xmlns:a16="http://schemas.microsoft.com/office/drawing/2014/main" id="{EAC26A04-20BF-85A6-0338-F6ECC0165B85}"/>
              </a:ext>
            </a:extLst>
          </p:cNvPr>
          <p:cNvSpPr>
            <a:spLocks noGrp="1"/>
          </p:cNvSpPr>
          <p:nvPr>
            <p:ph type="subTitle" idx="1"/>
          </p:nvPr>
        </p:nvSpPr>
        <p:spPr>
          <a:xfrm>
            <a:off x="1177491" y="4680067"/>
            <a:ext cx="9144000" cy="1655762"/>
          </a:xfrm>
        </p:spPr>
        <p:txBody>
          <a:bodyPr>
            <a:normAutofit lnSpcReduction="10000"/>
          </a:bodyPr>
          <a:lstStyle/>
          <a:p>
            <a:pPr algn="l"/>
            <a:r>
              <a:rPr lang="en-IN" dirty="0"/>
              <a:t>Team 10:</a:t>
            </a:r>
          </a:p>
          <a:p>
            <a:pPr algn="l"/>
            <a:r>
              <a:rPr lang="en-IN" dirty="0" err="1"/>
              <a:t>Vishnupriya</a:t>
            </a:r>
            <a:r>
              <a:rPr lang="en-IN" dirty="0"/>
              <a:t> N </a:t>
            </a:r>
          </a:p>
          <a:p>
            <a:pPr algn="l"/>
            <a:r>
              <a:rPr lang="en-IN" dirty="0" err="1"/>
              <a:t>Navvya</a:t>
            </a:r>
            <a:r>
              <a:rPr lang="en-IN" dirty="0"/>
              <a:t> L</a:t>
            </a:r>
          </a:p>
          <a:p>
            <a:pPr algn="l"/>
            <a:r>
              <a:rPr lang="en-IN" dirty="0"/>
              <a:t>Ishwarya Rani M</a:t>
            </a:r>
          </a:p>
        </p:txBody>
      </p:sp>
      <p:sp>
        <p:nvSpPr>
          <p:cNvPr id="5" name="TextBox 4">
            <a:extLst>
              <a:ext uri="{FF2B5EF4-FFF2-40B4-BE49-F238E27FC236}">
                <a16:creationId xmlns:a16="http://schemas.microsoft.com/office/drawing/2014/main" id="{6003A007-E656-DFC1-E020-23512A99E0E7}"/>
              </a:ext>
            </a:extLst>
          </p:cNvPr>
          <p:cNvSpPr txBox="1"/>
          <p:nvPr/>
        </p:nvSpPr>
        <p:spPr>
          <a:xfrm>
            <a:off x="2505376" y="906603"/>
            <a:ext cx="7393004" cy="523220"/>
          </a:xfrm>
          <a:prstGeom prst="rect">
            <a:avLst/>
          </a:prstGeom>
          <a:noFill/>
        </p:spPr>
        <p:txBody>
          <a:bodyPr wrap="square">
            <a:spAutoFit/>
          </a:bodyPr>
          <a:lstStyle/>
          <a:p>
            <a:pPr marL="0" lvl="0" indent="0" algn="ctr" rtl="0">
              <a:spcBef>
                <a:spcPts val="0"/>
              </a:spcBef>
              <a:spcAft>
                <a:spcPts val="0"/>
              </a:spcAft>
              <a:buNone/>
            </a:pPr>
            <a:r>
              <a:rPr lang="en-US" sz="2800" b="1" dirty="0">
                <a:latin typeface="zeitung"/>
              </a:rPr>
              <a:t>SOCIAL NETWORK ANALYSIS PROJECT</a:t>
            </a:r>
          </a:p>
        </p:txBody>
      </p:sp>
    </p:spTree>
    <p:extLst>
      <p:ext uri="{BB962C8B-B14F-4D97-AF65-F5344CB8AC3E}">
        <p14:creationId xmlns:p14="http://schemas.microsoft.com/office/powerpoint/2010/main" val="95770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74E1C-F578-90D7-1025-73C6C5AFBDEE}"/>
              </a:ext>
            </a:extLst>
          </p:cNvPr>
          <p:cNvSpPr txBox="1"/>
          <p:nvPr/>
        </p:nvSpPr>
        <p:spPr>
          <a:xfrm>
            <a:off x="441158" y="381606"/>
            <a:ext cx="11097928" cy="4154984"/>
          </a:xfrm>
          <a:prstGeom prst="rect">
            <a:avLst/>
          </a:prstGeom>
          <a:noFill/>
        </p:spPr>
        <p:txBody>
          <a:bodyPr wrap="square">
            <a:spAutoFit/>
          </a:bodyPr>
          <a:lstStyle/>
          <a:p>
            <a:pPr algn="l" fontAlgn="base"/>
            <a:r>
              <a:rPr lang="en-US" sz="2400" b="0" i="0" dirty="0">
                <a:solidFill>
                  <a:srgbClr val="000000"/>
                </a:solidFill>
                <a:effectLst/>
                <a:latin typeface="Inter"/>
              </a:rPr>
              <a:t>Data fields</a:t>
            </a:r>
          </a:p>
          <a:p>
            <a:pPr algn="l" fontAlgn="base"/>
            <a:endParaRPr lang="en-US" sz="2400" b="0" i="0" dirty="0">
              <a:solidFill>
                <a:srgbClr val="000000"/>
              </a:solidFill>
              <a:effectLst/>
              <a:latin typeface="Inter"/>
            </a:endParaRPr>
          </a:p>
          <a:p>
            <a:pPr algn="l" fontAlgn="base">
              <a:buFont typeface="Arial" panose="020B0604020202020204" pitchFamily="34" charset="0"/>
              <a:buChar char="•"/>
            </a:pPr>
            <a:r>
              <a:rPr lang="en-US" sz="2400" b="1" i="0" dirty="0">
                <a:effectLst/>
                <a:latin typeface="inherit"/>
              </a:rPr>
              <a:t>id</a:t>
            </a:r>
            <a:r>
              <a:rPr lang="en-US" sz="2400" b="0" i="0" dirty="0">
                <a:effectLst/>
                <a:latin typeface="inherit"/>
              </a:rPr>
              <a:t> - a unique Id field which represents a (</a:t>
            </a:r>
            <a:r>
              <a:rPr lang="en-US" sz="2400" b="0" i="0" dirty="0" err="1">
                <a:effectLst/>
                <a:latin typeface="inherit"/>
              </a:rPr>
              <a:t>search_term</a:t>
            </a:r>
            <a:r>
              <a:rPr lang="en-US" sz="2400" b="0" i="0" dirty="0">
                <a:effectLst/>
                <a:latin typeface="inherit"/>
              </a:rPr>
              <a:t>, </a:t>
            </a:r>
            <a:r>
              <a:rPr lang="en-US" sz="2400" b="0" i="0" dirty="0" err="1">
                <a:effectLst/>
                <a:latin typeface="inherit"/>
              </a:rPr>
              <a:t>product_uid</a:t>
            </a:r>
            <a:r>
              <a:rPr lang="en-US" sz="2400" b="0" i="0" dirty="0">
                <a:effectLst/>
                <a:latin typeface="inherit"/>
              </a:rPr>
              <a:t>) pair</a:t>
            </a:r>
          </a:p>
          <a:p>
            <a:pPr algn="l" fontAlgn="base">
              <a:buFont typeface="Arial" panose="020B0604020202020204" pitchFamily="34" charset="0"/>
              <a:buChar char="•"/>
            </a:pPr>
            <a:r>
              <a:rPr lang="en-US" sz="2400" b="1" i="0" dirty="0" err="1">
                <a:effectLst/>
                <a:latin typeface="inherit"/>
              </a:rPr>
              <a:t>product_uid</a:t>
            </a:r>
            <a:r>
              <a:rPr lang="en-US" sz="2400" b="0" i="0" dirty="0">
                <a:effectLst/>
                <a:latin typeface="inherit"/>
              </a:rPr>
              <a:t> - an id for the products</a:t>
            </a:r>
          </a:p>
          <a:p>
            <a:pPr algn="l" fontAlgn="base">
              <a:buFont typeface="Arial" panose="020B0604020202020204" pitchFamily="34" charset="0"/>
              <a:buChar char="•"/>
            </a:pPr>
            <a:r>
              <a:rPr lang="en-US" sz="2400" b="1" i="0" dirty="0" err="1">
                <a:effectLst/>
                <a:latin typeface="inherit"/>
              </a:rPr>
              <a:t>product_title</a:t>
            </a:r>
            <a:r>
              <a:rPr lang="en-US" sz="2400" b="0" i="0" dirty="0">
                <a:effectLst/>
                <a:latin typeface="inherit"/>
              </a:rPr>
              <a:t> - the product title</a:t>
            </a:r>
          </a:p>
          <a:p>
            <a:pPr algn="l" fontAlgn="base">
              <a:buFont typeface="Arial" panose="020B0604020202020204" pitchFamily="34" charset="0"/>
              <a:buChar char="•"/>
            </a:pPr>
            <a:r>
              <a:rPr lang="en-US" sz="2400" b="1" i="0" dirty="0" err="1">
                <a:effectLst/>
                <a:latin typeface="inherit"/>
              </a:rPr>
              <a:t>product_description</a:t>
            </a:r>
            <a:r>
              <a:rPr lang="en-US" sz="2400" b="0" i="0" dirty="0">
                <a:effectLst/>
                <a:latin typeface="inherit"/>
              </a:rPr>
              <a:t> - the text description of the product (may contain HTML content)</a:t>
            </a:r>
          </a:p>
          <a:p>
            <a:pPr algn="l" fontAlgn="base">
              <a:buFont typeface="Arial" panose="020B0604020202020204" pitchFamily="34" charset="0"/>
              <a:buChar char="•"/>
            </a:pPr>
            <a:r>
              <a:rPr lang="en-US" sz="2400" b="1" i="0" dirty="0" err="1">
                <a:effectLst/>
                <a:latin typeface="inherit"/>
              </a:rPr>
              <a:t>search_term</a:t>
            </a:r>
            <a:r>
              <a:rPr lang="en-US" sz="2400" b="0" i="0" dirty="0">
                <a:effectLst/>
                <a:latin typeface="inherit"/>
              </a:rPr>
              <a:t> - the search query</a:t>
            </a:r>
          </a:p>
          <a:p>
            <a:pPr algn="l" fontAlgn="base">
              <a:buFont typeface="Arial" panose="020B0604020202020204" pitchFamily="34" charset="0"/>
              <a:buChar char="•"/>
            </a:pPr>
            <a:r>
              <a:rPr lang="en-US" sz="2400" b="1" i="0" dirty="0">
                <a:effectLst/>
                <a:latin typeface="inherit"/>
              </a:rPr>
              <a:t>relevance</a:t>
            </a:r>
            <a:r>
              <a:rPr lang="en-US" sz="2400" b="0" i="0" dirty="0">
                <a:effectLst/>
                <a:latin typeface="inherit"/>
              </a:rPr>
              <a:t> - the average of the relevance ratings for a given id</a:t>
            </a:r>
          </a:p>
          <a:p>
            <a:pPr algn="l" fontAlgn="base">
              <a:buFont typeface="Arial" panose="020B0604020202020204" pitchFamily="34" charset="0"/>
              <a:buChar char="•"/>
            </a:pPr>
            <a:r>
              <a:rPr lang="en-US" sz="2400" b="1" i="0" dirty="0">
                <a:effectLst/>
                <a:latin typeface="inherit"/>
              </a:rPr>
              <a:t>name</a:t>
            </a:r>
            <a:r>
              <a:rPr lang="en-US" sz="2400" b="0" i="0" dirty="0">
                <a:effectLst/>
                <a:latin typeface="inherit"/>
              </a:rPr>
              <a:t> - an attribute name</a:t>
            </a:r>
          </a:p>
          <a:p>
            <a:pPr algn="l" fontAlgn="base">
              <a:buFont typeface="Arial" panose="020B0604020202020204" pitchFamily="34" charset="0"/>
              <a:buChar char="•"/>
            </a:pPr>
            <a:r>
              <a:rPr lang="en-US" sz="2400" b="1" i="0" dirty="0">
                <a:effectLst/>
                <a:latin typeface="inherit"/>
              </a:rPr>
              <a:t>value</a:t>
            </a:r>
            <a:r>
              <a:rPr lang="en-US" sz="2400" b="0" i="0" dirty="0">
                <a:effectLst/>
                <a:latin typeface="inherit"/>
              </a:rPr>
              <a:t> - the attribute's value</a:t>
            </a:r>
          </a:p>
          <a:p>
            <a:pPr algn="l" fontAlgn="base"/>
            <a:endParaRPr lang="en-IN" sz="2400" b="1" dirty="0">
              <a:latin typeface="Inter"/>
            </a:endParaRPr>
          </a:p>
        </p:txBody>
      </p:sp>
    </p:spTree>
    <p:extLst>
      <p:ext uri="{BB962C8B-B14F-4D97-AF65-F5344CB8AC3E}">
        <p14:creationId xmlns:p14="http://schemas.microsoft.com/office/powerpoint/2010/main" val="145109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74E1C-F578-90D7-1025-73C6C5AFBDEE}"/>
              </a:ext>
            </a:extLst>
          </p:cNvPr>
          <p:cNvSpPr txBox="1"/>
          <p:nvPr/>
        </p:nvSpPr>
        <p:spPr>
          <a:xfrm>
            <a:off x="5369293" y="2844225"/>
            <a:ext cx="11097928" cy="584775"/>
          </a:xfrm>
          <a:prstGeom prst="rect">
            <a:avLst/>
          </a:prstGeom>
          <a:noFill/>
        </p:spPr>
        <p:txBody>
          <a:bodyPr wrap="square">
            <a:spAutoFit/>
          </a:bodyPr>
          <a:lstStyle/>
          <a:p>
            <a:pPr algn="l" fontAlgn="base"/>
            <a:r>
              <a:rPr lang="en-IN" sz="3200" b="1" i="0" dirty="0">
                <a:effectLst/>
                <a:latin typeface="Inter"/>
              </a:rPr>
              <a:t>Thank you</a:t>
            </a:r>
            <a:endParaRPr lang="en-IN" sz="2400" b="1" dirty="0">
              <a:latin typeface="Inter"/>
            </a:endParaRPr>
          </a:p>
        </p:txBody>
      </p:sp>
    </p:spTree>
    <p:extLst>
      <p:ext uri="{BB962C8B-B14F-4D97-AF65-F5344CB8AC3E}">
        <p14:creationId xmlns:p14="http://schemas.microsoft.com/office/powerpoint/2010/main" val="35832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3E2F7-38FD-E114-BC8B-9809D4FCFD41}"/>
              </a:ext>
            </a:extLst>
          </p:cNvPr>
          <p:cNvSpPr txBox="1"/>
          <p:nvPr/>
        </p:nvSpPr>
        <p:spPr>
          <a:xfrm>
            <a:off x="341161" y="381852"/>
            <a:ext cx="11027879" cy="6140867"/>
          </a:xfrm>
          <a:prstGeom prst="rect">
            <a:avLst/>
          </a:prstGeom>
          <a:noFill/>
        </p:spPr>
        <p:txBody>
          <a:bodyPr wrap="square">
            <a:spAutoFit/>
          </a:bodyPr>
          <a:lstStyle/>
          <a:p>
            <a:r>
              <a:rPr lang="en-US" sz="2800" b="1" dirty="0"/>
              <a:t>Abstract</a:t>
            </a:r>
          </a:p>
          <a:p>
            <a:endParaRPr lang="en-US" sz="2200" b="1" dirty="0"/>
          </a:p>
          <a:p>
            <a:r>
              <a:rPr lang="en-US" sz="2200" dirty="0"/>
              <a:t>In today's world, we find a wide variety of search options and we may have difficulty selecting what we really need. The recommendation System plays an important part in dealing with these problems. A recommender system is a framework that is a filtering system that filters the data with various algorithms and recommends the user with the most relevant data. Recommendation systems are productive customization mechanisms, often up-to-date and recommendations based on current consumer preferences. These systems have shown to be extremely helpful in different areas of e-commerce, education, movies, music, books, films, scientific papers, and various products. In this project Product Recommendation system for e-commerce is implemented. Product-recommendation system is powered by machine learning and employs suggestions of goods associated with a brand's digital assets. Driven by a range of algorithmic decisions, recommendations algorithms have a customized experience for user, product and background information. This helps people find what they want and the items they're searching for thus improving the search process. In this way, enterprises can understand more about the individual needs and desires of a customer optimize success in real time while improving their long-term research roadmaps</a:t>
            </a:r>
            <a:endParaRPr lang="en-IN" sz="2200" dirty="0"/>
          </a:p>
        </p:txBody>
      </p:sp>
    </p:spTree>
    <p:extLst>
      <p:ext uri="{BB962C8B-B14F-4D97-AF65-F5344CB8AC3E}">
        <p14:creationId xmlns:p14="http://schemas.microsoft.com/office/powerpoint/2010/main" val="421971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0E190B3F-5A26-B6A7-7926-3B536A4EE89A}"/>
              </a:ext>
            </a:extLst>
          </p:cNvPr>
          <p:cNvGraphicFramePr>
            <a:graphicFrameLocks noGrp="1"/>
          </p:cNvGraphicFramePr>
          <p:nvPr>
            <p:extLst>
              <p:ext uri="{D42A27DB-BD31-4B8C-83A1-F6EECF244321}">
                <p14:modId xmlns:p14="http://schemas.microsoft.com/office/powerpoint/2010/main" val="2269919777"/>
              </p:ext>
            </p:extLst>
          </p:nvPr>
        </p:nvGraphicFramePr>
        <p:xfrm>
          <a:off x="501478" y="723527"/>
          <a:ext cx="11189044" cy="5407745"/>
        </p:xfrm>
        <a:graphic>
          <a:graphicData uri="http://schemas.openxmlformats.org/drawingml/2006/table">
            <a:tbl>
              <a:tblPr firstRow="1" bandRow="1">
                <a:tableStyleId>{BC89EF96-8CEA-46FF-86C4-4CE0E7609802}</a:tableStyleId>
              </a:tblPr>
              <a:tblGrid>
                <a:gridCol w="894185">
                  <a:extLst>
                    <a:ext uri="{9D8B030D-6E8A-4147-A177-3AD203B41FA5}">
                      <a16:colId xmlns:a16="http://schemas.microsoft.com/office/drawing/2014/main" val="4215307398"/>
                    </a:ext>
                  </a:extLst>
                </a:gridCol>
                <a:gridCol w="3942456">
                  <a:extLst>
                    <a:ext uri="{9D8B030D-6E8A-4147-A177-3AD203B41FA5}">
                      <a16:colId xmlns:a16="http://schemas.microsoft.com/office/drawing/2014/main" val="456516493"/>
                    </a:ext>
                  </a:extLst>
                </a:gridCol>
                <a:gridCol w="3555142">
                  <a:extLst>
                    <a:ext uri="{9D8B030D-6E8A-4147-A177-3AD203B41FA5}">
                      <a16:colId xmlns:a16="http://schemas.microsoft.com/office/drawing/2014/main" val="599131670"/>
                    </a:ext>
                  </a:extLst>
                </a:gridCol>
                <a:gridCol w="2797261">
                  <a:extLst>
                    <a:ext uri="{9D8B030D-6E8A-4147-A177-3AD203B41FA5}">
                      <a16:colId xmlns:a16="http://schemas.microsoft.com/office/drawing/2014/main" val="3524708342"/>
                    </a:ext>
                  </a:extLst>
                </a:gridCol>
              </a:tblGrid>
              <a:tr h="703677">
                <a:tc>
                  <a:txBody>
                    <a:bodyPr/>
                    <a:lstStyle/>
                    <a:p>
                      <a:r>
                        <a:rPr lang="en-IN" dirty="0"/>
                        <a:t>Sr. No.</a:t>
                      </a:r>
                    </a:p>
                  </a:txBody>
                  <a:tcPr/>
                </a:tc>
                <a:tc>
                  <a:txBody>
                    <a:bodyPr/>
                    <a:lstStyle/>
                    <a:p>
                      <a:r>
                        <a:rPr lang="en-IN" dirty="0"/>
                        <a:t>Paper</a:t>
                      </a:r>
                    </a:p>
                  </a:txBody>
                  <a:tcPr/>
                </a:tc>
                <a:tc>
                  <a:txBody>
                    <a:bodyPr/>
                    <a:lstStyle/>
                    <a:p>
                      <a:r>
                        <a:rPr lang="en-IN" dirty="0"/>
                        <a:t>Methodology</a:t>
                      </a:r>
                    </a:p>
                  </a:txBody>
                  <a:tcPr/>
                </a:tc>
                <a:tc>
                  <a:txBody>
                    <a:bodyPr/>
                    <a:lstStyle/>
                    <a:p>
                      <a:r>
                        <a:rPr lang="en-IN" dirty="0"/>
                        <a:t>Drawbacks</a:t>
                      </a:r>
                    </a:p>
                  </a:txBody>
                  <a:tcPr/>
                </a:tc>
                <a:extLst>
                  <a:ext uri="{0D108BD9-81ED-4DB2-BD59-A6C34878D82A}">
                    <a16:rowId xmlns:a16="http://schemas.microsoft.com/office/drawing/2014/main" val="3709841234"/>
                  </a:ext>
                </a:extLst>
              </a:tr>
              <a:tr h="2966708">
                <a:tc>
                  <a:txBody>
                    <a:bodyPr/>
                    <a:lstStyle/>
                    <a:p>
                      <a:r>
                        <a:rPr lang="en-IN" dirty="0"/>
                        <a:t>1.</a:t>
                      </a:r>
                    </a:p>
                  </a:txBody>
                  <a:tcPr/>
                </a:tc>
                <a:tc>
                  <a:txBody>
                    <a:bodyPr/>
                    <a:lstStyle/>
                    <a:p>
                      <a:r>
                        <a:rPr lang="en-US" dirty="0"/>
                        <a:t>E-commerce personalized recommendation analysis by deeply learned clustering </a:t>
                      </a:r>
                      <a:endParaRPr lang="en-IN" dirty="0"/>
                    </a:p>
                  </a:txBody>
                  <a:tcPr/>
                </a:tc>
                <a:tc>
                  <a:txBody>
                    <a:bodyPr/>
                    <a:lstStyle/>
                    <a:p>
                      <a:r>
                        <a:rPr lang="en-US" dirty="0"/>
                        <a:t>Customized recommendation system for e-commerce products based on the representation of learning clusters. They integrated RNN and attention mechanisms to design product recommendation systems for ecommerce(RNN with attention mechanism and KNN clustering)</a:t>
                      </a:r>
                      <a:endParaRPr lang="en-IN" dirty="0"/>
                    </a:p>
                  </a:txBody>
                  <a:tcPr/>
                </a:tc>
                <a:tc>
                  <a:txBody>
                    <a:bodyPr/>
                    <a:lstStyle/>
                    <a:p>
                      <a:r>
                        <a:rPr lang="en-US" dirty="0"/>
                        <a:t>Cold start problem and Sparsity problem can arise if there is no web browsing history.</a:t>
                      </a:r>
                      <a:endParaRPr lang="en-IN" dirty="0"/>
                    </a:p>
                  </a:txBody>
                  <a:tcPr/>
                </a:tc>
                <a:extLst>
                  <a:ext uri="{0D108BD9-81ED-4DB2-BD59-A6C34878D82A}">
                    <a16:rowId xmlns:a16="http://schemas.microsoft.com/office/drawing/2014/main" val="3348259583"/>
                  </a:ext>
                </a:extLst>
              </a:tr>
              <a:tr h="703677">
                <a:tc>
                  <a:txBody>
                    <a:bodyPr/>
                    <a:lstStyle/>
                    <a:p>
                      <a:r>
                        <a:rPr lang="en-IN" dirty="0"/>
                        <a:t>2.</a:t>
                      </a:r>
                      <a:r>
                        <a:rPr lang="en-US" dirty="0"/>
                        <a:t> </a:t>
                      </a:r>
                      <a:endParaRPr lang="en-IN" dirty="0"/>
                    </a:p>
                  </a:txBody>
                  <a:tcPr/>
                </a:tc>
                <a:tc>
                  <a:txBody>
                    <a:bodyPr/>
                    <a:lstStyle/>
                    <a:p>
                      <a:r>
                        <a:rPr lang="en-US" dirty="0" err="1"/>
                        <a:t>DeepFusion</a:t>
                      </a:r>
                      <a:r>
                        <a:rPr lang="en-US" dirty="0"/>
                        <a:t>: Fusing User-Generated Content and Item Raw Content towards Personalized Product Recommendation </a:t>
                      </a:r>
                      <a:endParaRPr lang="en-IN" dirty="0"/>
                    </a:p>
                  </a:txBody>
                  <a:tcPr/>
                </a:tc>
                <a:tc>
                  <a:txBody>
                    <a:bodyPr/>
                    <a:lstStyle/>
                    <a:p>
                      <a:r>
                        <a:rPr lang="en-US" dirty="0"/>
                        <a:t>They developed user and product representations using numerical ratings, written reviews, and item metadata using </a:t>
                      </a:r>
                      <a:r>
                        <a:rPr lang="en-US" dirty="0" err="1"/>
                        <a:t>DeepFusion</a:t>
                      </a:r>
                      <a:r>
                        <a:rPr lang="en-US" dirty="0"/>
                        <a:t>, a deep neural network. They have also discussed item Metadata modeling. </a:t>
                      </a:r>
                      <a:endParaRPr lang="en-IN" dirty="0"/>
                    </a:p>
                  </a:txBody>
                  <a:tcPr/>
                </a:tc>
                <a:tc>
                  <a:txBody>
                    <a:bodyPr/>
                    <a:lstStyle/>
                    <a:p>
                      <a:r>
                        <a:rPr lang="en-US" dirty="0"/>
                        <a:t> Model was evaluated on the basis of a single dataset</a:t>
                      </a:r>
                      <a:endParaRPr lang="en-IN" dirty="0"/>
                    </a:p>
                  </a:txBody>
                  <a:tcPr/>
                </a:tc>
                <a:extLst>
                  <a:ext uri="{0D108BD9-81ED-4DB2-BD59-A6C34878D82A}">
                    <a16:rowId xmlns:a16="http://schemas.microsoft.com/office/drawing/2014/main" val="3071743368"/>
                  </a:ext>
                </a:extLst>
              </a:tr>
            </a:tbl>
          </a:graphicData>
        </a:graphic>
      </p:graphicFrame>
      <p:sp>
        <p:nvSpPr>
          <p:cNvPr id="10" name="TextBox 9">
            <a:extLst>
              <a:ext uri="{FF2B5EF4-FFF2-40B4-BE49-F238E27FC236}">
                <a16:creationId xmlns:a16="http://schemas.microsoft.com/office/drawing/2014/main" id="{60558E8B-10FC-050A-A63E-B3774ED2B5D4}"/>
              </a:ext>
            </a:extLst>
          </p:cNvPr>
          <p:cNvSpPr txBox="1"/>
          <p:nvPr/>
        </p:nvSpPr>
        <p:spPr>
          <a:xfrm>
            <a:off x="4492710" y="0"/>
            <a:ext cx="6098058" cy="584775"/>
          </a:xfrm>
          <a:prstGeom prst="rect">
            <a:avLst/>
          </a:prstGeom>
          <a:noFill/>
        </p:spPr>
        <p:txBody>
          <a:bodyPr wrap="square">
            <a:spAutoFit/>
          </a:bodyPr>
          <a:lstStyle/>
          <a:p>
            <a:r>
              <a:rPr lang="en-IN" sz="3200" b="1" dirty="0"/>
              <a:t>Literature Survey</a:t>
            </a:r>
          </a:p>
        </p:txBody>
      </p:sp>
    </p:spTree>
    <p:extLst>
      <p:ext uri="{BB962C8B-B14F-4D97-AF65-F5344CB8AC3E}">
        <p14:creationId xmlns:p14="http://schemas.microsoft.com/office/powerpoint/2010/main" val="139481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84E2F0A6-2CAB-ABA4-6FE2-EC18E03568E0}"/>
              </a:ext>
            </a:extLst>
          </p:cNvPr>
          <p:cNvGraphicFramePr>
            <a:graphicFrameLocks noGrp="1"/>
          </p:cNvGraphicFramePr>
          <p:nvPr>
            <p:extLst>
              <p:ext uri="{D42A27DB-BD31-4B8C-83A1-F6EECF244321}">
                <p14:modId xmlns:p14="http://schemas.microsoft.com/office/powerpoint/2010/main" val="1302586131"/>
              </p:ext>
            </p:extLst>
          </p:nvPr>
        </p:nvGraphicFramePr>
        <p:xfrm>
          <a:off x="501478" y="723527"/>
          <a:ext cx="11189044" cy="4978388"/>
        </p:xfrm>
        <a:graphic>
          <a:graphicData uri="http://schemas.openxmlformats.org/drawingml/2006/table">
            <a:tbl>
              <a:tblPr firstRow="1" bandRow="1">
                <a:tableStyleId>{BC89EF96-8CEA-46FF-86C4-4CE0E7609802}</a:tableStyleId>
              </a:tblPr>
              <a:tblGrid>
                <a:gridCol w="643928">
                  <a:extLst>
                    <a:ext uri="{9D8B030D-6E8A-4147-A177-3AD203B41FA5}">
                      <a16:colId xmlns:a16="http://schemas.microsoft.com/office/drawing/2014/main" val="4215307398"/>
                    </a:ext>
                  </a:extLst>
                </a:gridCol>
                <a:gridCol w="4192713">
                  <a:extLst>
                    <a:ext uri="{9D8B030D-6E8A-4147-A177-3AD203B41FA5}">
                      <a16:colId xmlns:a16="http://schemas.microsoft.com/office/drawing/2014/main" val="456516493"/>
                    </a:ext>
                  </a:extLst>
                </a:gridCol>
                <a:gridCol w="3555142">
                  <a:extLst>
                    <a:ext uri="{9D8B030D-6E8A-4147-A177-3AD203B41FA5}">
                      <a16:colId xmlns:a16="http://schemas.microsoft.com/office/drawing/2014/main" val="599131670"/>
                    </a:ext>
                  </a:extLst>
                </a:gridCol>
                <a:gridCol w="2797261">
                  <a:extLst>
                    <a:ext uri="{9D8B030D-6E8A-4147-A177-3AD203B41FA5}">
                      <a16:colId xmlns:a16="http://schemas.microsoft.com/office/drawing/2014/main" val="3524708342"/>
                    </a:ext>
                  </a:extLst>
                </a:gridCol>
              </a:tblGrid>
              <a:tr h="2966708">
                <a:tc>
                  <a:txBody>
                    <a:bodyPr/>
                    <a:lstStyle/>
                    <a:p>
                      <a:r>
                        <a:rPr lang="en-IN" b="0" dirty="0"/>
                        <a:t>3.</a:t>
                      </a:r>
                      <a:r>
                        <a:rPr lang="en-US" b="0" dirty="0"/>
                        <a:t> </a:t>
                      </a:r>
                      <a:endParaRPr lang="en-IN" b="0" dirty="0"/>
                    </a:p>
                  </a:txBody>
                  <a:tcPr/>
                </a:tc>
                <a:tc>
                  <a:txBody>
                    <a:bodyPr/>
                    <a:lstStyle/>
                    <a:p>
                      <a:r>
                        <a:rPr lang="en-US" b="0" dirty="0"/>
                        <a:t>Machine learning based customer sentiment analysis for recommending shoppers, shops based on customers review </a:t>
                      </a:r>
                      <a:endParaRPr lang="en-IN" b="0" dirty="0"/>
                    </a:p>
                  </a:txBody>
                  <a:tcPr/>
                </a:tc>
                <a:tc>
                  <a:txBody>
                    <a:bodyPr/>
                    <a:lstStyle/>
                    <a:p>
                      <a:r>
                        <a:rPr lang="en-US" b="0" dirty="0"/>
                        <a:t>The collaborative filtering and product similarity methods are used in this paper to build a Hybrid recommendation system.</a:t>
                      </a:r>
                      <a:endParaRPr lang="en-IN" b="0" dirty="0"/>
                    </a:p>
                  </a:txBody>
                  <a:tcPr/>
                </a:tc>
                <a:tc>
                  <a:txBody>
                    <a:bodyPr/>
                    <a:lstStyle/>
                    <a:p>
                      <a:r>
                        <a:rPr lang="en-US" b="0" dirty="0"/>
                        <a:t>Data and application are defined interoperability</a:t>
                      </a:r>
                      <a:endParaRPr lang="en-IN" b="0" dirty="0"/>
                    </a:p>
                  </a:txBody>
                  <a:tcPr/>
                </a:tc>
                <a:extLst>
                  <a:ext uri="{0D108BD9-81ED-4DB2-BD59-A6C34878D82A}">
                    <a16:rowId xmlns:a16="http://schemas.microsoft.com/office/drawing/2014/main" val="3348259583"/>
                  </a:ext>
                </a:extLst>
              </a:tr>
              <a:tr h="703677">
                <a:tc>
                  <a:txBody>
                    <a:bodyPr/>
                    <a:lstStyle/>
                    <a:p>
                      <a:r>
                        <a:rPr lang="en-IN" b="0" dirty="0"/>
                        <a:t>4.</a:t>
                      </a:r>
                    </a:p>
                  </a:txBody>
                  <a:tcPr/>
                </a:tc>
                <a:tc>
                  <a:txBody>
                    <a:bodyPr/>
                    <a:lstStyle/>
                    <a:p>
                      <a:r>
                        <a:rPr lang="en-US" dirty="0"/>
                        <a:t>Product Recommendation System from Users Reviews using Sentiment Analysis </a:t>
                      </a:r>
                      <a:endParaRPr lang="en-IN" b="0" dirty="0"/>
                    </a:p>
                  </a:txBody>
                  <a:tcPr/>
                </a:tc>
                <a:tc>
                  <a:txBody>
                    <a:bodyPr/>
                    <a:lstStyle/>
                    <a:p>
                      <a:r>
                        <a:rPr lang="en-US" dirty="0"/>
                        <a:t>By manipulating key words, their model can anticipate the product's average score. To accomplish so, they have combined a fresh new relative model with the standard approach, which is a sentiment-based prediction strategy. </a:t>
                      </a:r>
                      <a:endParaRPr lang="en-IN" b="0" dirty="0"/>
                    </a:p>
                  </a:txBody>
                  <a:tcPr/>
                </a:tc>
                <a:tc>
                  <a:txBody>
                    <a:bodyPr/>
                    <a:lstStyle/>
                    <a:p>
                      <a:r>
                        <a:rPr lang="en-US" dirty="0"/>
                        <a:t>They can take into account additional linguistic rules while interpreting the context. Sentiment dictionaries can be enhanced to allow for finer grained sentiment analysis.</a:t>
                      </a:r>
                      <a:endParaRPr lang="en-IN" b="0" dirty="0"/>
                    </a:p>
                  </a:txBody>
                  <a:tcPr/>
                </a:tc>
                <a:extLst>
                  <a:ext uri="{0D108BD9-81ED-4DB2-BD59-A6C34878D82A}">
                    <a16:rowId xmlns:a16="http://schemas.microsoft.com/office/drawing/2014/main" val="3071743368"/>
                  </a:ext>
                </a:extLst>
              </a:tr>
            </a:tbl>
          </a:graphicData>
        </a:graphic>
      </p:graphicFrame>
    </p:spTree>
    <p:extLst>
      <p:ext uri="{BB962C8B-B14F-4D97-AF65-F5344CB8AC3E}">
        <p14:creationId xmlns:p14="http://schemas.microsoft.com/office/powerpoint/2010/main" val="129521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89B5EA69-8957-3B83-1486-8DD3C927BACD}"/>
              </a:ext>
            </a:extLst>
          </p:cNvPr>
          <p:cNvGraphicFramePr>
            <a:graphicFrameLocks noGrp="1"/>
          </p:cNvGraphicFramePr>
          <p:nvPr>
            <p:extLst>
              <p:ext uri="{D42A27DB-BD31-4B8C-83A1-F6EECF244321}">
                <p14:modId xmlns:p14="http://schemas.microsoft.com/office/powerpoint/2010/main" val="2983767192"/>
              </p:ext>
            </p:extLst>
          </p:nvPr>
        </p:nvGraphicFramePr>
        <p:xfrm>
          <a:off x="338639" y="665486"/>
          <a:ext cx="11189044" cy="5527028"/>
        </p:xfrm>
        <a:graphic>
          <a:graphicData uri="http://schemas.openxmlformats.org/drawingml/2006/table">
            <a:tbl>
              <a:tblPr firstRow="1" bandRow="1">
                <a:tableStyleId>{BC89EF96-8CEA-46FF-86C4-4CE0E7609802}</a:tableStyleId>
              </a:tblPr>
              <a:tblGrid>
                <a:gridCol w="797142">
                  <a:extLst>
                    <a:ext uri="{9D8B030D-6E8A-4147-A177-3AD203B41FA5}">
                      <a16:colId xmlns:a16="http://schemas.microsoft.com/office/drawing/2014/main" val="4215307398"/>
                    </a:ext>
                  </a:extLst>
                </a:gridCol>
                <a:gridCol w="4039499">
                  <a:extLst>
                    <a:ext uri="{9D8B030D-6E8A-4147-A177-3AD203B41FA5}">
                      <a16:colId xmlns:a16="http://schemas.microsoft.com/office/drawing/2014/main" val="456516493"/>
                    </a:ext>
                  </a:extLst>
                </a:gridCol>
                <a:gridCol w="3555142">
                  <a:extLst>
                    <a:ext uri="{9D8B030D-6E8A-4147-A177-3AD203B41FA5}">
                      <a16:colId xmlns:a16="http://schemas.microsoft.com/office/drawing/2014/main" val="599131670"/>
                    </a:ext>
                  </a:extLst>
                </a:gridCol>
                <a:gridCol w="2797261">
                  <a:extLst>
                    <a:ext uri="{9D8B030D-6E8A-4147-A177-3AD203B41FA5}">
                      <a16:colId xmlns:a16="http://schemas.microsoft.com/office/drawing/2014/main" val="3524708342"/>
                    </a:ext>
                  </a:extLst>
                </a:gridCol>
              </a:tblGrid>
              <a:tr h="2966708">
                <a:tc>
                  <a:txBody>
                    <a:bodyPr/>
                    <a:lstStyle/>
                    <a:p>
                      <a:r>
                        <a:rPr lang="en-IN" b="0" dirty="0"/>
                        <a:t>5.</a:t>
                      </a:r>
                    </a:p>
                  </a:txBody>
                  <a:tcPr/>
                </a:tc>
                <a:tc>
                  <a:txBody>
                    <a:bodyPr/>
                    <a:lstStyle/>
                    <a:p>
                      <a:r>
                        <a:rPr lang="en-US" b="0" dirty="0"/>
                        <a:t>Product Recommendation System based on User Purchase Priority</a:t>
                      </a:r>
                      <a:endParaRPr lang="en-IN" b="0" dirty="0"/>
                    </a:p>
                  </a:txBody>
                  <a:tcPr/>
                </a:tc>
                <a:tc>
                  <a:txBody>
                    <a:bodyPr/>
                    <a:lstStyle/>
                    <a:p>
                      <a:r>
                        <a:rPr lang="en-US" b="0" dirty="0"/>
                        <a:t>They've devised a system that considers the user's priority while looking for and purchasing goods. The system then shows the user the findings after processing and analysis of their preferences.  </a:t>
                      </a:r>
                      <a:endParaRPr lang="en-IN" b="0" dirty="0"/>
                    </a:p>
                  </a:txBody>
                  <a:tcPr/>
                </a:tc>
                <a:tc>
                  <a:txBody>
                    <a:bodyPr/>
                    <a:lstStyle/>
                    <a:p>
                      <a:r>
                        <a:rPr lang="en-US" b="0" dirty="0"/>
                        <a:t>Explicit feedback of user is required</a:t>
                      </a:r>
                      <a:endParaRPr lang="en-IN" b="0" dirty="0"/>
                    </a:p>
                  </a:txBody>
                  <a:tcPr/>
                </a:tc>
                <a:extLst>
                  <a:ext uri="{0D108BD9-81ED-4DB2-BD59-A6C34878D82A}">
                    <a16:rowId xmlns:a16="http://schemas.microsoft.com/office/drawing/2014/main" val="3348259583"/>
                  </a:ext>
                </a:extLst>
              </a:tr>
              <a:tr h="703677">
                <a:tc>
                  <a:txBody>
                    <a:bodyPr/>
                    <a:lstStyle/>
                    <a:p>
                      <a:r>
                        <a:rPr lang="en-IN" b="0" dirty="0"/>
                        <a:t>6.</a:t>
                      </a:r>
                    </a:p>
                  </a:txBody>
                  <a:tcPr/>
                </a:tc>
                <a:tc>
                  <a:txBody>
                    <a:bodyPr/>
                    <a:lstStyle/>
                    <a:p>
                      <a:r>
                        <a:rPr lang="en-US" dirty="0"/>
                        <a:t>Product Recommendation System based on User Trustworthiness &amp; Sentiment Analysis </a:t>
                      </a:r>
                      <a:endParaRPr lang="en-IN" b="0" dirty="0"/>
                    </a:p>
                  </a:txBody>
                  <a:tcPr/>
                </a:tc>
                <a:tc>
                  <a:txBody>
                    <a:bodyPr/>
                    <a:lstStyle/>
                    <a:p>
                      <a:r>
                        <a:rPr lang="en-US" dirty="0"/>
                        <a:t>] Their suggested system collects reviews from various websites and conducts sentiment analysis and opinion mining on them. Other considerations include star ratings, buyer's profile and prior transactions, as well as whether or not the review was posted after the purchase. </a:t>
                      </a:r>
                      <a:endParaRPr lang="en-IN" b="0" dirty="0"/>
                    </a:p>
                  </a:txBody>
                  <a:tcPr/>
                </a:tc>
                <a:tc>
                  <a:txBody>
                    <a:bodyPr/>
                    <a:lstStyle/>
                    <a:p>
                      <a:r>
                        <a:rPr lang="en-US" dirty="0"/>
                        <a:t>Neural networks may be used to decrease over-fitting even further.</a:t>
                      </a:r>
                      <a:endParaRPr lang="en-IN" b="0" dirty="0"/>
                    </a:p>
                  </a:txBody>
                  <a:tcPr/>
                </a:tc>
                <a:extLst>
                  <a:ext uri="{0D108BD9-81ED-4DB2-BD59-A6C34878D82A}">
                    <a16:rowId xmlns:a16="http://schemas.microsoft.com/office/drawing/2014/main" val="3071743368"/>
                  </a:ext>
                </a:extLst>
              </a:tr>
            </a:tbl>
          </a:graphicData>
        </a:graphic>
      </p:graphicFrame>
    </p:spTree>
    <p:extLst>
      <p:ext uri="{BB962C8B-B14F-4D97-AF65-F5344CB8AC3E}">
        <p14:creationId xmlns:p14="http://schemas.microsoft.com/office/powerpoint/2010/main" val="15311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5E9CF-50BF-1C96-040B-294A07136C8C}"/>
              </a:ext>
            </a:extLst>
          </p:cNvPr>
          <p:cNvSpPr txBox="1"/>
          <p:nvPr/>
        </p:nvSpPr>
        <p:spPr>
          <a:xfrm>
            <a:off x="408538" y="1113372"/>
            <a:ext cx="11027879" cy="4185761"/>
          </a:xfrm>
          <a:prstGeom prst="rect">
            <a:avLst/>
          </a:prstGeom>
          <a:noFill/>
        </p:spPr>
        <p:txBody>
          <a:bodyPr wrap="square">
            <a:spAutoFit/>
          </a:bodyPr>
          <a:lstStyle/>
          <a:p>
            <a:r>
              <a:rPr lang="en-US" sz="2800" b="1" dirty="0"/>
              <a:t>Our contribution</a:t>
            </a:r>
          </a:p>
          <a:p>
            <a:endParaRPr lang="en-US" sz="2200" b="1" dirty="0"/>
          </a:p>
          <a:p>
            <a:pPr algn="l"/>
            <a:r>
              <a:rPr lang="en-US" sz="2400" b="0" i="0" dirty="0">
                <a:effectLst/>
                <a:latin typeface="Inter"/>
              </a:rPr>
              <a:t>The recommendation system is designed in 3 parts based on the business context:</a:t>
            </a:r>
          </a:p>
          <a:p>
            <a:pPr algn="l"/>
            <a:endParaRPr lang="en-US" sz="2400" b="1" i="0" dirty="0">
              <a:effectLst/>
              <a:latin typeface="Inter"/>
            </a:endParaRPr>
          </a:p>
          <a:p>
            <a:pPr algn="l">
              <a:buFont typeface="Arial" panose="020B0604020202020204" pitchFamily="34" charset="0"/>
              <a:buChar char="•"/>
            </a:pPr>
            <a:r>
              <a:rPr lang="en-US" sz="2400" b="1" i="0" dirty="0">
                <a:effectLst/>
                <a:latin typeface="Inter"/>
              </a:rPr>
              <a:t>Recommendation system part I:</a:t>
            </a:r>
            <a:r>
              <a:rPr lang="en-US" sz="2400" b="0" i="0" dirty="0">
                <a:effectLst/>
                <a:latin typeface="Inter"/>
              </a:rPr>
              <a:t> Product popularity based system targeted at new customers</a:t>
            </a:r>
          </a:p>
          <a:p>
            <a:pPr algn="l">
              <a:buFont typeface="Arial" panose="020B0604020202020204" pitchFamily="34" charset="0"/>
              <a:buChar char="•"/>
            </a:pPr>
            <a:r>
              <a:rPr lang="en-US" sz="2400" b="1" i="0" dirty="0">
                <a:effectLst/>
                <a:latin typeface="Inter"/>
              </a:rPr>
              <a:t>Recommendation system part II:</a:t>
            </a:r>
            <a:r>
              <a:rPr lang="en-US" sz="2400" b="0" i="0" dirty="0">
                <a:effectLst/>
                <a:latin typeface="Inter"/>
              </a:rPr>
              <a:t> Model-based collaborative filtering system based on customer's purchase history and ratings provided by other users who bought items similar items</a:t>
            </a:r>
          </a:p>
          <a:p>
            <a:pPr algn="l">
              <a:buFont typeface="Arial" panose="020B0604020202020204" pitchFamily="34" charset="0"/>
              <a:buChar char="•"/>
            </a:pPr>
            <a:r>
              <a:rPr lang="en-US" sz="2400" b="1" i="0" dirty="0">
                <a:effectLst/>
                <a:latin typeface="Inter"/>
              </a:rPr>
              <a:t>Recommendation system part III:</a:t>
            </a:r>
            <a:r>
              <a:rPr lang="en-US" sz="2400" b="0" i="0" dirty="0">
                <a:effectLst/>
                <a:latin typeface="Inter"/>
              </a:rPr>
              <a:t> When a business is setting up its e-commerce website for the first time without any product rating</a:t>
            </a:r>
          </a:p>
        </p:txBody>
      </p:sp>
    </p:spTree>
    <p:extLst>
      <p:ext uri="{BB962C8B-B14F-4D97-AF65-F5344CB8AC3E}">
        <p14:creationId xmlns:p14="http://schemas.microsoft.com/office/powerpoint/2010/main" val="371411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74E1C-F578-90D7-1025-73C6C5AFBDEE}"/>
              </a:ext>
            </a:extLst>
          </p:cNvPr>
          <p:cNvSpPr txBox="1"/>
          <p:nvPr/>
        </p:nvSpPr>
        <p:spPr>
          <a:xfrm>
            <a:off x="547036" y="920621"/>
            <a:ext cx="11097928" cy="5016758"/>
          </a:xfrm>
          <a:prstGeom prst="rect">
            <a:avLst/>
          </a:prstGeom>
          <a:noFill/>
        </p:spPr>
        <p:txBody>
          <a:bodyPr wrap="square">
            <a:spAutoFit/>
          </a:bodyPr>
          <a:lstStyle/>
          <a:p>
            <a:pPr algn="l" fontAlgn="base"/>
            <a:r>
              <a:rPr lang="en-IN" sz="3200" b="1" i="0" dirty="0">
                <a:effectLst/>
                <a:latin typeface="Inter"/>
              </a:rPr>
              <a:t>About Dataset</a:t>
            </a:r>
          </a:p>
          <a:p>
            <a:pPr algn="l" fontAlgn="base"/>
            <a:endParaRPr lang="en-IN" sz="2400" b="1" dirty="0">
              <a:latin typeface="Inter"/>
            </a:endParaRPr>
          </a:p>
          <a:p>
            <a:pPr algn="l" fontAlgn="base"/>
            <a:r>
              <a:rPr lang="en-IN" sz="2400" b="1" dirty="0">
                <a:latin typeface="Inter"/>
              </a:rPr>
              <a:t>Dataset name: Amazon Product review dataset</a:t>
            </a:r>
          </a:p>
          <a:p>
            <a:pPr algn="l" fontAlgn="base"/>
            <a:endParaRPr lang="en-IN" sz="2400" b="1" i="0" dirty="0">
              <a:effectLst/>
              <a:latin typeface="Inter"/>
            </a:endParaRPr>
          </a:p>
          <a:p>
            <a:pPr algn="l" fontAlgn="base"/>
            <a:r>
              <a:rPr lang="en-US" sz="2400" b="0" i="0" dirty="0">
                <a:effectLst/>
                <a:latin typeface="Inter"/>
              </a:rPr>
              <a:t>This is a dataset related to over 2 Million customer reviews and ratings of products sold on their website.</a:t>
            </a:r>
          </a:p>
          <a:p>
            <a:pPr algn="l" fontAlgn="base"/>
            <a:endParaRPr lang="en-US" sz="2400" b="0" i="0" dirty="0">
              <a:effectLst/>
              <a:latin typeface="Inter"/>
            </a:endParaRPr>
          </a:p>
          <a:p>
            <a:pPr algn="l" fontAlgn="base"/>
            <a:r>
              <a:rPr lang="en-US" sz="2400" b="0" i="0" dirty="0">
                <a:effectLst/>
                <a:latin typeface="Inter"/>
              </a:rPr>
              <a:t>It contains-</a:t>
            </a:r>
          </a:p>
          <a:p>
            <a:pPr algn="l" fontAlgn="base">
              <a:buFont typeface="Arial" panose="020B0604020202020204" pitchFamily="34" charset="0"/>
              <a:buChar char="•"/>
            </a:pPr>
            <a:r>
              <a:rPr lang="en-US" sz="2400" b="0" i="0" dirty="0">
                <a:effectLst/>
                <a:latin typeface="inherit"/>
              </a:rPr>
              <a:t>the unique </a:t>
            </a:r>
            <a:r>
              <a:rPr lang="en-US" sz="2400" b="0" i="0" dirty="0" err="1">
                <a:effectLst/>
                <a:latin typeface="inherit"/>
              </a:rPr>
              <a:t>UserId</a:t>
            </a:r>
            <a:r>
              <a:rPr lang="en-US" sz="2400" b="0" i="0" dirty="0">
                <a:effectLst/>
                <a:latin typeface="inherit"/>
              </a:rPr>
              <a:t> (Customer Identification),</a:t>
            </a:r>
          </a:p>
          <a:p>
            <a:pPr algn="l" fontAlgn="base">
              <a:buFont typeface="Arial" panose="020B0604020202020204" pitchFamily="34" charset="0"/>
              <a:buChar char="•"/>
            </a:pPr>
            <a:r>
              <a:rPr lang="en-US" sz="2400" b="0" i="0" dirty="0">
                <a:effectLst/>
                <a:latin typeface="inherit"/>
              </a:rPr>
              <a:t>the product ASIN (Amazon's unique product identification code for each product),</a:t>
            </a:r>
          </a:p>
          <a:p>
            <a:pPr algn="l" fontAlgn="base">
              <a:buFont typeface="Arial" panose="020B0604020202020204" pitchFamily="34" charset="0"/>
              <a:buChar char="•"/>
            </a:pPr>
            <a:r>
              <a:rPr lang="en-US" sz="2400" b="0" i="0" dirty="0">
                <a:effectLst/>
                <a:latin typeface="inherit"/>
              </a:rPr>
              <a:t>Ratings (ranging from 1-5 based on customer satisfaction) and</a:t>
            </a:r>
          </a:p>
          <a:p>
            <a:pPr algn="l" fontAlgn="base">
              <a:buFont typeface="Arial" panose="020B0604020202020204" pitchFamily="34" charset="0"/>
              <a:buChar char="•"/>
            </a:pPr>
            <a:r>
              <a:rPr lang="en-US" sz="2400" b="0" i="0" dirty="0">
                <a:effectLst/>
                <a:latin typeface="inherit"/>
              </a:rPr>
              <a:t>the Timestamp of the rating (in UNIX time)</a:t>
            </a:r>
          </a:p>
          <a:p>
            <a:pPr algn="l" fontAlgn="base"/>
            <a:endParaRPr lang="en-IN" sz="2400" b="1" dirty="0">
              <a:latin typeface="Inter"/>
            </a:endParaRPr>
          </a:p>
        </p:txBody>
      </p:sp>
    </p:spTree>
    <p:extLst>
      <p:ext uri="{BB962C8B-B14F-4D97-AF65-F5344CB8AC3E}">
        <p14:creationId xmlns:p14="http://schemas.microsoft.com/office/powerpoint/2010/main" val="186215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F36C29-B7A5-30E2-359C-687E83AC1AFD}"/>
              </a:ext>
            </a:extLst>
          </p:cNvPr>
          <p:cNvPicPr>
            <a:picLocks noChangeAspect="1"/>
          </p:cNvPicPr>
          <p:nvPr/>
        </p:nvPicPr>
        <p:blipFill>
          <a:blip r:embed="rId2"/>
          <a:stretch>
            <a:fillRect/>
          </a:stretch>
        </p:blipFill>
        <p:spPr>
          <a:xfrm>
            <a:off x="2290813" y="436830"/>
            <a:ext cx="6903501" cy="5984339"/>
          </a:xfrm>
          <a:prstGeom prst="rect">
            <a:avLst/>
          </a:prstGeom>
        </p:spPr>
      </p:pic>
    </p:spTree>
    <p:extLst>
      <p:ext uri="{BB962C8B-B14F-4D97-AF65-F5344CB8AC3E}">
        <p14:creationId xmlns:p14="http://schemas.microsoft.com/office/powerpoint/2010/main" val="96079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74E1C-F578-90D7-1025-73C6C5AFBDEE}"/>
              </a:ext>
            </a:extLst>
          </p:cNvPr>
          <p:cNvSpPr txBox="1"/>
          <p:nvPr/>
        </p:nvSpPr>
        <p:spPr>
          <a:xfrm>
            <a:off x="441158" y="381606"/>
            <a:ext cx="11097928" cy="6370975"/>
          </a:xfrm>
          <a:prstGeom prst="rect">
            <a:avLst/>
          </a:prstGeom>
          <a:noFill/>
        </p:spPr>
        <p:txBody>
          <a:bodyPr wrap="square">
            <a:spAutoFit/>
          </a:bodyPr>
          <a:lstStyle/>
          <a:p>
            <a:pPr fontAlgn="base"/>
            <a:r>
              <a:rPr lang="en-IN" sz="2400" b="1" dirty="0">
                <a:latin typeface="Inter"/>
              </a:rPr>
              <a:t>Dataset name: </a:t>
            </a:r>
            <a:r>
              <a:rPr lang="en-US" sz="2400" b="1" dirty="0">
                <a:latin typeface="Inter"/>
              </a:rPr>
              <a:t>Home Depot Product Search Relevance</a:t>
            </a:r>
            <a:endParaRPr lang="en-IN" sz="2400" b="1" dirty="0">
              <a:latin typeface="Inter"/>
            </a:endParaRPr>
          </a:p>
          <a:p>
            <a:pPr algn="l" fontAlgn="base"/>
            <a:endParaRPr lang="en-US" sz="2400" i="0" dirty="0">
              <a:solidFill>
                <a:srgbClr val="000000"/>
              </a:solidFill>
              <a:effectLst/>
              <a:latin typeface="Inter"/>
            </a:endParaRPr>
          </a:p>
          <a:p>
            <a:pPr algn="l" fontAlgn="base"/>
            <a:r>
              <a:rPr lang="en-US" sz="2400" i="0" dirty="0">
                <a:solidFill>
                  <a:srgbClr val="000000"/>
                </a:solidFill>
                <a:effectLst/>
                <a:latin typeface="Inter"/>
              </a:rPr>
              <a:t>File descriptions</a:t>
            </a:r>
          </a:p>
          <a:p>
            <a:pPr algn="l" fontAlgn="base"/>
            <a:r>
              <a:rPr lang="en-US" sz="2400" b="1" i="0" dirty="0">
                <a:effectLst/>
                <a:latin typeface="inherit"/>
              </a:rPr>
              <a:t>train.csv</a:t>
            </a:r>
            <a:r>
              <a:rPr lang="en-US" sz="2400" b="0" i="0" dirty="0">
                <a:effectLst/>
                <a:latin typeface="inherit"/>
              </a:rPr>
              <a:t> - the training set, contains products, searches, and relevance scores</a:t>
            </a:r>
          </a:p>
          <a:p>
            <a:pPr algn="l" fontAlgn="base"/>
            <a:r>
              <a:rPr lang="en-US" sz="2400" b="1" i="0" dirty="0">
                <a:effectLst/>
                <a:latin typeface="inherit"/>
              </a:rPr>
              <a:t>test.csv</a:t>
            </a:r>
            <a:r>
              <a:rPr lang="en-US" sz="2400" b="0" i="0" dirty="0">
                <a:effectLst/>
                <a:latin typeface="inherit"/>
              </a:rPr>
              <a:t> - the test set, contains products and searches. You must predict the relevance for these pairs.</a:t>
            </a:r>
          </a:p>
          <a:p>
            <a:pPr algn="l" fontAlgn="base"/>
            <a:r>
              <a:rPr lang="en-US" sz="2400" b="1" i="0" dirty="0">
                <a:effectLst/>
                <a:latin typeface="inherit"/>
              </a:rPr>
              <a:t>product_descriptions.csv</a:t>
            </a:r>
            <a:r>
              <a:rPr lang="en-US" sz="2400" b="0" i="0" dirty="0">
                <a:effectLst/>
                <a:latin typeface="inherit"/>
              </a:rPr>
              <a:t> - contains a text description of each product. This table can be joined to the training or test set via the </a:t>
            </a:r>
            <a:r>
              <a:rPr lang="en-US" sz="2400" b="0" i="0" dirty="0" err="1">
                <a:effectLst/>
                <a:latin typeface="inherit"/>
              </a:rPr>
              <a:t>product_uid</a:t>
            </a:r>
            <a:r>
              <a:rPr lang="en-US" sz="2400" b="0" i="0" dirty="0">
                <a:effectLst/>
                <a:latin typeface="inherit"/>
              </a:rPr>
              <a:t>.</a:t>
            </a:r>
          </a:p>
          <a:p>
            <a:pPr algn="l" fontAlgn="base"/>
            <a:r>
              <a:rPr lang="en-US" sz="2400" b="1" i="0" dirty="0">
                <a:effectLst/>
                <a:latin typeface="inherit"/>
              </a:rPr>
              <a:t>attributes.csv</a:t>
            </a:r>
            <a:r>
              <a:rPr lang="en-US" sz="2400" b="0" i="0" dirty="0">
                <a:effectLst/>
                <a:latin typeface="inherit"/>
              </a:rPr>
              <a:t> -  provides extended information about a subset of the products (typically representing detailed technical specifications). Not every product will have attributes.</a:t>
            </a:r>
          </a:p>
          <a:p>
            <a:pPr algn="l" fontAlgn="base"/>
            <a:r>
              <a:rPr lang="en-US" sz="2400" b="1" i="0" dirty="0">
                <a:effectLst/>
                <a:latin typeface="inherit"/>
              </a:rPr>
              <a:t>sample_submission.csv</a:t>
            </a:r>
            <a:r>
              <a:rPr lang="en-US" sz="2400" b="0" i="0" dirty="0">
                <a:effectLst/>
                <a:latin typeface="inherit"/>
              </a:rPr>
              <a:t> - a file showing the correct submission format</a:t>
            </a:r>
          </a:p>
          <a:p>
            <a:pPr algn="l" fontAlgn="base"/>
            <a:r>
              <a:rPr lang="en-US" sz="2400" b="1" i="0" dirty="0">
                <a:effectLst/>
                <a:latin typeface="inherit"/>
              </a:rPr>
              <a:t>relevance_instructions.docx</a:t>
            </a:r>
            <a:r>
              <a:rPr lang="en-US" sz="2400" b="0" i="0" dirty="0">
                <a:effectLst/>
                <a:latin typeface="inherit"/>
              </a:rPr>
              <a:t> - the instructions provided to human raters</a:t>
            </a:r>
          </a:p>
          <a:p>
            <a:pPr marL="342900" indent="-342900" algn="l" fontAlgn="base">
              <a:buFont typeface="Arial" panose="020B0604020202020204" pitchFamily="34" charset="0"/>
              <a:buChar char="•"/>
            </a:pPr>
            <a:r>
              <a:rPr lang="en-US" sz="2400" b="0" i="0" dirty="0">
                <a:effectLst/>
                <a:latin typeface="Inter"/>
              </a:rPr>
              <a:t>The relevance is a number between 1 (not relevant) to 3 (highly relevant). </a:t>
            </a:r>
          </a:p>
          <a:p>
            <a:pPr marL="342900" indent="-342900" algn="l" fontAlgn="base">
              <a:buFont typeface="Arial" panose="020B0604020202020204" pitchFamily="34" charset="0"/>
              <a:buChar char="•"/>
            </a:pPr>
            <a:r>
              <a:rPr lang="en-US" sz="2400" b="0" i="0" dirty="0">
                <a:effectLst/>
                <a:latin typeface="Inter"/>
              </a:rPr>
              <a:t>For example, a search for "AA battery" would be considered highly relevant to a pack of size AA batteries (relevance = 3), mildly relevant to a cordless drill battery (relevance = 2), and not relevant to a snow shovel (relevance = 1).</a:t>
            </a:r>
          </a:p>
          <a:p>
            <a:pPr algn="l" fontAlgn="base"/>
            <a:endParaRPr lang="en-IN" sz="2400" b="1" dirty="0">
              <a:latin typeface="Inter"/>
            </a:endParaRPr>
          </a:p>
        </p:txBody>
      </p:sp>
    </p:spTree>
    <p:extLst>
      <p:ext uri="{BB962C8B-B14F-4D97-AF65-F5344CB8AC3E}">
        <p14:creationId xmlns:p14="http://schemas.microsoft.com/office/powerpoint/2010/main" val="282589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1025</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inherit</vt:lpstr>
      <vt:lpstr>Inter</vt:lpstr>
      <vt:lpstr>zeitung</vt:lpstr>
      <vt:lpstr>Office Theme</vt:lpstr>
      <vt:lpstr>Product Recommendation System for e-commerce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System for e-commerce </dc:title>
  <dc:creator>Ishwarya Rani</dc:creator>
  <cp:lastModifiedBy>Ishwarya Rani</cp:lastModifiedBy>
  <cp:revision>12</cp:revision>
  <dcterms:created xsi:type="dcterms:W3CDTF">2022-11-16T04:15:59Z</dcterms:created>
  <dcterms:modified xsi:type="dcterms:W3CDTF">2022-11-16T09:15:05Z</dcterms:modified>
</cp:coreProperties>
</file>