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212fe233ad6_0_5:notes"/>
          <p:cNvSpPr txBox="1"/>
          <p:nvPr>
            <p:ph idx="1" type="body"/>
          </p:nvPr>
        </p:nvSpPr>
        <p:spPr>
          <a:xfrm>
            <a:off x="685800" y="4400551"/>
            <a:ext cx="5486400" cy="360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g212fe233ad6_0_5:notes"/>
          <p:cNvSpPr/>
          <p:nvPr>
            <p:ph idx="2" type="sldImg"/>
          </p:nvPr>
        </p:nvSpPr>
        <p:spPr>
          <a:xfrm>
            <a:off x="1887079" y="1143000"/>
            <a:ext cx="30837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12fe233ad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12fe233ad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12fe233ad6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12fe233ad6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130c49dbd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130c49dbd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130c49dbd9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130c49dbd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130c49dbd9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130c49dbd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12fe233ad6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12fe233ad6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빈 화면" type="obj">
  <p:cSld name="OBJECT">
    <p:spTree>
      <p:nvGrpSpPr>
        <p:cNvPr id="50" name="Shape 50"/>
        <p:cNvGrpSpPr/>
        <p:nvPr/>
      </p:nvGrpSpPr>
      <p:grpSpPr>
        <a:xfrm>
          <a:off x="0" y="0"/>
          <a:ext cx="0" cy="0"/>
          <a:chOff x="0" y="0"/>
          <a:chExt cx="0" cy="0"/>
        </a:xfrm>
      </p:grpSpPr>
      <p:sp>
        <p:nvSpPr>
          <p:cNvPr id="51" name="Google Shape;51;p13"/>
          <p:cNvSpPr txBox="1"/>
          <p:nvPr>
            <p:ph idx="11" type="ftr"/>
          </p:nvPr>
        </p:nvSpPr>
        <p:spPr>
          <a:xfrm>
            <a:off x="3028953" y="4767263"/>
            <a:ext cx="3086100" cy="273900"/>
          </a:xfrm>
          <a:prstGeom prst="rect">
            <a:avLst/>
          </a:prstGeom>
          <a:noFill/>
          <a:ln>
            <a:noFill/>
          </a:ln>
        </p:spPr>
        <p:txBody>
          <a:bodyPr anchorCtr="0" anchor="ctr" bIns="0" lIns="0" spcFirstLastPara="1" rIns="0" wrap="square" tIns="0">
            <a:noAutofit/>
          </a:bodyPr>
          <a:lstStyle>
            <a:lvl1pPr lvl="0" rtl="0" algn="ctr">
              <a:spcBef>
                <a:spcPts val="0"/>
              </a:spcBef>
              <a:spcAft>
                <a:spcPts val="0"/>
              </a:spcAft>
              <a:buSzPts val="1000"/>
              <a:buNone/>
              <a:defRPr sz="1000">
                <a:solidFill>
                  <a:srgbClr val="888888"/>
                </a:solidFill>
              </a:defRPr>
            </a:lvl1pPr>
            <a:lvl2pPr lvl="1" rtl="0" algn="l">
              <a:spcBef>
                <a:spcPts val="0"/>
              </a:spcBef>
              <a:spcAft>
                <a:spcPts val="0"/>
              </a:spcAft>
              <a:buSzPts val="1000"/>
              <a:buNone/>
              <a:defRPr sz="1000"/>
            </a:lvl2pPr>
            <a:lvl3pPr lvl="2" rtl="0" algn="l">
              <a:spcBef>
                <a:spcPts val="0"/>
              </a:spcBef>
              <a:spcAft>
                <a:spcPts val="0"/>
              </a:spcAft>
              <a:buSzPts val="1000"/>
              <a:buNone/>
              <a:defRPr sz="1000"/>
            </a:lvl3pPr>
            <a:lvl4pPr lvl="3" rtl="0" algn="l">
              <a:spcBef>
                <a:spcPts val="0"/>
              </a:spcBef>
              <a:spcAft>
                <a:spcPts val="0"/>
              </a:spcAft>
              <a:buSzPts val="1000"/>
              <a:buNone/>
              <a:defRPr sz="1000"/>
            </a:lvl4pPr>
            <a:lvl5pPr lvl="4" rtl="0" algn="l">
              <a:spcBef>
                <a:spcPts val="0"/>
              </a:spcBef>
              <a:spcAft>
                <a:spcPts val="0"/>
              </a:spcAft>
              <a:buSzPts val="1000"/>
              <a:buNone/>
              <a:defRPr sz="1000"/>
            </a:lvl5pPr>
            <a:lvl6pPr lvl="5" rtl="0" algn="l">
              <a:spcBef>
                <a:spcPts val="0"/>
              </a:spcBef>
              <a:spcAft>
                <a:spcPts val="0"/>
              </a:spcAft>
              <a:buSzPts val="1000"/>
              <a:buNone/>
              <a:defRPr sz="1000"/>
            </a:lvl6pPr>
            <a:lvl7pPr lvl="6" rtl="0" algn="l">
              <a:spcBef>
                <a:spcPts val="0"/>
              </a:spcBef>
              <a:spcAft>
                <a:spcPts val="0"/>
              </a:spcAft>
              <a:buSzPts val="1000"/>
              <a:buNone/>
              <a:defRPr sz="1000"/>
            </a:lvl7pPr>
            <a:lvl8pPr lvl="7" rtl="0" algn="l">
              <a:spcBef>
                <a:spcPts val="0"/>
              </a:spcBef>
              <a:spcAft>
                <a:spcPts val="0"/>
              </a:spcAft>
              <a:buSzPts val="1000"/>
              <a:buNone/>
              <a:defRPr sz="1000"/>
            </a:lvl8pPr>
            <a:lvl9pPr lvl="8" rtl="0" algn="l">
              <a:spcBef>
                <a:spcPts val="0"/>
              </a:spcBef>
              <a:spcAft>
                <a:spcPts val="0"/>
              </a:spcAft>
              <a:buSzPts val="1000"/>
              <a:buNone/>
              <a:defRPr sz="1000"/>
            </a:lvl9pPr>
          </a:lstStyle>
          <a:p/>
        </p:txBody>
      </p:sp>
      <p:sp>
        <p:nvSpPr>
          <p:cNvPr id="52" name="Google Shape;52;p13"/>
          <p:cNvSpPr txBox="1"/>
          <p:nvPr>
            <p:ph idx="10" type="dt"/>
          </p:nvPr>
        </p:nvSpPr>
        <p:spPr>
          <a:xfrm>
            <a:off x="628651" y="4767263"/>
            <a:ext cx="2057400" cy="2739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000"/>
              <a:buNone/>
              <a:defRPr sz="1000">
                <a:solidFill>
                  <a:srgbClr val="888888"/>
                </a:solidFill>
              </a:defRPr>
            </a:lvl1pPr>
            <a:lvl2pPr lvl="1" rtl="0" algn="l">
              <a:spcBef>
                <a:spcPts val="0"/>
              </a:spcBef>
              <a:spcAft>
                <a:spcPts val="0"/>
              </a:spcAft>
              <a:buSzPts val="1000"/>
              <a:buNone/>
              <a:defRPr sz="1000"/>
            </a:lvl2pPr>
            <a:lvl3pPr lvl="2" rtl="0" algn="l">
              <a:spcBef>
                <a:spcPts val="0"/>
              </a:spcBef>
              <a:spcAft>
                <a:spcPts val="0"/>
              </a:spcAft>
              <a:buSzPts val="1000"/>
              <a:buNone/>
              <a:defRPr sz="1000"/>
            </a:lvl3pPr>
            <a:lvl4pPr lvl="3" rtl="0" algn="l">
              <a:spcBef>
                <a:spcPts val="0"/>
              </a:spcBef>
              <a:spcAft>
                <a:spcPts val="0"/>
              </a:spcAft>
              <a:buSzPts val="1000"/>
              <a:buNone/>
              <a:defRPr sz="1000"/>
            </a:lvl4pPr>
            <a:lvl5pPr lvl="4" rtl="0" algn="l">
              <a:spcBef>
                <a:spcPts val="0"/>
              </a:spcBef>
              <a:spcAft>
                <a:spcPts val="0"/>
              </a:spcAft>
              <a:buSzPts val="1000"/>
              <a:buNone/>
              <a:defRPr sz="1000"/>
            </a:lvl5pPr>
            <a:lvl6pPr lvl="5" rtl="0" algn="l">
              <a:spcBef>
                <a:spcPts val="0"/>
              </a:spcBef>
              <a:spcAft>
                <a:spcPts val="0"/>
              </a:spcAft>
              <a:buSzPts val="1000"/>
              <a:buNone/>
              <a:defRPr sz="1000"/>
            </a:lvl6pPr>
            <a:lvl7pPr lvl="6" rtl="0" algn="l">
              <a:spcBef>
                <a:spcPts val="0"/>
              </a:spcBef>
              <a:spcAft>
                <a:spcPts val="0"/>
              </a:spcAft>
              <a:buSzPts val="1000"/>
              <a:buNone/>
              <a:defRPr sz="1000"/>
            </a:lvl7pPr>
            <a:lvl8pPr lvl="7" rtl="0" algn="l">
              <a:spcBef>
                <a:spcPts val="0"/>
              </a:spcBef>
              <a:spcAft>
                <a:spcPts val="0"/>
              </a:spcAft>
              <a:buSzPts val="1000"/>
              <a:buNone/>
              <a:defRPr sz="1000"/>
            </a:lvl8pPr>
            <a:lvl9pPr lvl="8" rtl="0" algn="l">
              <a:spcBef>
                <a:spcPts val="0"/>
              </a:spcBef>
              <a:spcAft>
                <a:spcPts val="0"/>
              </a:spcAft>
              <a:buSzPts val="1000"/>
              <a:buNone/>
              <a:defRPr sz="1000"/>
            </a:lvl9pPr>
          </a:lstStyle>
          <a:p/>
        </p:txBody>
      </p:sp>
      <p:sp>
        <p:nvSpPr>
          <p:cNvPr id="53" name="Google Shape;53;p13"/>
          <p:cNvSpPr txBox="1"/>
          <p:nvPr>
            <p:ph idx="12" type="sldNum"/>
          </p:nvPr>
        </p:nvSpPr>
        <p:spPr>
          <a:xfrm>
            <a:off x="6457956" y="4767263"/>
            <a:ext cx="2057400" cy="273900"/>
          </a:xfrm>
          <a:prstGeom prst="rect">
            <a:avLst/>
          </a:prstGeom>
          <a:noFill/>
          <a:ln>
            <a:noFill/>
          </a:ln>
        </p:spPr>
        <p:txBody>
          <a:bodyPr anchorCtr="0" anchor="ctr" bIns="0" lIns="0" spcFirstLastPara="1" rIns="0" wrap="square" tIns="0">
            <a:norm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ko"/>
              <a:t>‹#›</a:t>
            </a:fld>
            <a:endParaRPr b="0" i="0" sz="900" u="none" cap="none" strike="noStrike">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k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4"/>
          <p:cNvSpPr txBox="1"/>
          <p:nvPr>
            <p:ph idx="12" type="sldNum"/>
          </p:nvPr>
        </p:nvSpPr>
        <p:spPr>
          <a:xfrm>
            <a:off x="6457956" y="4767263"/>
            <a:ext cx="2057400" cy="273900"/>
          </a:xfrm>
          <a:prstGeom prst="rect">
            <a:avLst/>
          </a:prstGeom>
          <a:noFill/>
          <a:ln>
            <a:noFill/>
          </a:ln>
        </p:spPr>
        <p:txBody>
          <a:bodyPr anchorCtr="0" anchor="ctr" bIns="0" lIns="0" spcFirstLastPara="1" rIns="0" wrap="square" tIns="0">
            <a:normAutofit/>
          </a:bodyPr>
          <a:lstStyle/>
          <a:p>
            <a:pPr indent="0" lvl="0" marL="0" rtl="0" algn="r">
              <a:spcBef>
                <a:spcPts val="0"/>
              </a:spcBef>
              <a:spcAft>
                <a:spcPts val="0"/>
              </a:spcAft>
              <a:buNone/>
            </a:pPr>
            <a:fld id="{00000000-1234-1234-1234-123412341234}" type="slidenum">
              <a:rPr lang="ko"/>
              <a:t>‹#›</a:t>
            </a:fld>
            <a:endParaRPr/>
          </a:p>
        </p:txBody>
      </p:sp>
      <p:sp>
        <p:nvSpPr>
          <p:cNvPr id="59" name="Google Shape;59;p14"/>
          <p:cNvSpPr txBox="1"/>
          <p:nvPr/>
        </p:nvSpPr>
        <p:spPr>
          <a:xfrm>
            <a:off x="881207" y="2249144"/>
            <a:ext cx="7152900" cy="1317000"/>
          </a:xfrm>
          <a:prstGeom prst="rect">
            <a:avLst/>
          </a:prstGeom>
          <a:noFill/>
          <a:ln>
            <a:noFill/>
          </a:ln>
        </p:spPr>
        <p:txBody>
          <a:bodyPr anchorCtr="0" anchor="t" bIns="31075" lIns="62175" spcFirstLastPara="1" rIns="62175" wrap="square" tIns="31075">
            <a:spAutoFit/>
          </a:bodyPr>
          <a:lstStyle/>
          <a:p>
            <a:pPr indent="0" lvl="0" marL="0" rtl="0" algn="ctr">
              <a:lnSpc>
                <a:spcPct val="123913"/>
              </a:lnSpc>
              <a:spcBef>
                <a:spcPts val="0"/>
              </a:spcBef>
              <a:spcAft>
                <a:spcPts val="0"/>
              </a:spcAft>
              <a:buClr>
                <a:schemeClr val="dk1"/>
              </a:buClr>
              <a:buSzPts val="1100"/>
              <a:buFont typeface="Arial"/>
              <a:buNone/>
            </a:pPr>
            <a:r>
              <a:rPr b="1" lang="ko" sz="1600">
                <a:solidFill>
                  <a:srgbClr val="333333"/>
                </a:solidFill>
                <a:highlight>
                  <a:srgbClr val="FFFFFF"/>
                </a:highlight>
              </a:rPr>
              <a:t>Improved U-Net Network Segmentation Method</a:t>
            </a:r>
            <a:endParaRPr b="1" sz="1600">
              <a:solidFill>
                <a:srgbClr val="333333"/>
              </a:solidFill>
              <a:highlight>
                <a:srgbClr val="FFFFFF"/>
              </a:highlight>
            </a:endParaRPr>
          </a:p>
          <a:p>
            <a:pPr indent="0" lvl="0" marL="0" rtl="0" algn="ctr">
              <a:lnSpc>
                <a:spcPct val="123913"/>
              </a:lnSpc>
              <a:spcBef>
                <a:spcPts val="0"/>
              </a:spcBef>
              <a:spcAft>
                <a:spcPts val="0"/>
              </a:spcAft>
              <a:buClr>
                <a:schemeClr val="dk1"/>
              </a:buClr>
              <a:buSzPts val="1100"/>
              <a:buFont typeface="Arial"/>
              <a:buNone/>
            </a:pPr>
            <a:r>
              <a:rPr b="1" lang="ko" sz="1600">
                <a:solidFill>
                  <a:srgbClr val="333333"/>
                </a:solidFill>
                <a:highlight>
                  <a:srgbClr val="FFFFFF"/>
                </a:highlight>
              </a:rPr>
              <a:t>for Remote Sensing Image</a:t>
            </a:r>
            <a:endParaRPr b="1" sz="1600">
              <a:solidFill>
                <a:srgbClr val="333333"/>
              </a:solidFill>
              <a:highlight>
                <a:srgbClr val="FFFFFF"/>
              </a:highlight>
            </a:endParaRPr>
          </a:p>
          <a:p>
            <a:pPr indent="0" lvl="0" marL="0" rtl="0" algn="ctr">
              <a:lnSpc>
                <a:spcPct val="123913"/>
              </a:lnSpc>
              <a:spcBef>
                <a:spcPts val="0"/>
              </a:spcBef>
              <a:spcAft>
                <a:spcPts val="0"/>
              </a:spcAft>
              <a:buClr>
                <a:schemeClr val="dk1"/>
              </a:buClr>
              <a:buSzPts val="700"/>
              <a:buFont typeface="Arial"/>
              <a:buNone/>
            </a:pPr>
            <a:r>
              <a:t/>
            </a:r>
            <a:endParaRPr b="1" sz="1600">
              <a:solidFill>
                <a:srgbClr val="333333"/>
              </a:solidFill>
              <a:highlight>
                <a:srgbClr val="FFFFFF"/>
              </a:highlight>
            </a:endParaRPr>
          </a:p>
          <a:p>
            <a:pPr indent="0" lvl="0" marL="0" marR="0" rtl="0" algn="ctr">
              <a:spcBef>
                <a:spcPts val="0"/>
              </a:spcBef>
              <a:spcAft>
                <a:spcPts val="0"/>
              </a:spcAft>
              <a:buNone/>
            </a:pPr>
            <a:r>
              <a:rPr lang="ko" sz="2200">
                <a:solidFill>
                  <a:srgbClr val="3A3838"/>
                </a:solidFill>
              </a:rPr>
              <a:t>이스마일</a:t>
            </a:r>
            <a:endParaRPr sz="2200">
              <a:solidFill>
                <a:srgbClr val="3A3838"/>
              </a:solidFill>
            </a:endParaRPr>
          </a:p>
        </p:txBody>
      </p:sp>
      <p:sp>
        <p:nvSpPr>
          <p:cNvPr id="60" name="Google Shape;60;p14"/>
          <p:cNvSpPr txBox="1"/>
          <p:nvPr/>
        </p:nvSpPr>
        <p:spPr>
          <a:xfrm>
            <a:off x="1441994" y="1554999"/>
            <a:ext cx="6489000" cy="201300"/>
          </a:xfrm>
          <a:prstGeom prst="rect">
            <a:avLst/>
          </a:prstGeom>
          <a:noFill/>
          <a:ln>
            <a:noFill/>
          </a:ln>
        </p:spPr>
        <p:txBody>
          <a:bodyPr anchorCtr="0" anchor="t" bIns="31075" lIns="62175" spcFirstLastPara="1" rIns="62175" wrap="square" tIns="31075">
            <a:spAutoFit/>
          </a:bodyPr>
          <a:lstStyle/>
          <a:p>
            <a:pPr indent="0" lvl="0" marL="0" marR="0" rtl="0" algn="ctr">
              <a:spcBef>
                <a:spcPts val="0"/>
              </a:spcBef>
              <a:spcAft>
                <a:spcPts val="0"/>
              </a:spcAft>
              <a:buNone/>
            </a:pPr>
            <a:r>
              <a:rPr lang="ko" sz="900">
                <a:solidFill>
                  <a:srgbClr val="3A3838"/>
                </a:solidFill>
                <a:highlight>
                  <a:srgbClr val="FFFFFF"/>
                </a:highlight>
              </a:rPr>
              <a:t>Letian Zhong1 ,Yong Lin1 ,Yian Su1 ,Xianbao Fang1</a:t>
            </a:r>
            <a:endParaRPr b="0" i="0" sz="1200" u="none" cap="none" strike="noStrike">
              <a:solidFill>
                <a:srgbClr val="3A3838"/>
              </a:solidFill>
              <a:latin typeface="Arial"/>
              <a:ea typeface="Arial"/>
              <a:cs typeface="Arial"/>
              <a:sym typeface="Arial"/>
            </a:endParaRPr>
          </a:p>
        </p:txBody>
      </p:sp>
      <p:cxnSp>
        <p:nvCxnSpPr>
          <p:cNvPr id="61" name="Google Shape;61;p14"/>
          <p:cNvCxnSpPr/>
          <p:nvPr/>
        </p:nvCxnSpPr>
        <p:spPr>
          <a:xfrm>
            <a:off x="3210892" y="2004080"/>
            <a:ext cx="2676600" cy="0"/>
          </a:xfrm>
          <a:prstGeom prst="straightConnector1">
            <a:avLst/>
          </a:prstGeom>
          <a:noFill/>
          <a:ln cap="flat" cmpd="sng" w="9525">
            <a:solidFill>
              <a:srgbClr val="171616"/>
            </a:solidFill>
            <a:prstDash val="solid"/>
            <a:miter lim="800000"/>
            <a:headEnd len="sm" w="sm" type="none"/>
            <a:tailEnd len="sm" w="sm" type="none"/>
          </a:ln>
        </p:spPr>
      </p:cxnSp>
      <p:sp>
        <p:nvSpPr>
          <p:cNvPr id="62" name="Google Shape;62;p14"/>
          <p:cNvSpPr txBox="1"/>
          <p:nvPr/>
        </p:nvSpPr>
        <p:spPr>
          <a:xfrm>
            <a:off x="4178318" y="4475744"/>
            <a:ext cx="786300" cy="186000"/>
          </a:xfrm>
          <a:prstGeom prst="rect">
            <a:avLst/>
          </a:prstGeom>
          <a:noFill/>
          <a:ln>
            <a:noFill/>
          </a:ln>
        </p:spPr>
        <p:txBody>
          <a:bodyPr anchorCtr="0" anchor="t" bIns="31075" lIns="62175" spcFirstLastPara="1" rIns="62175" wrap="square" tIns="31075">
            <a:spAutoFit/>
          </a:bodyPr>
          <a:lstStyle/>
          <a:p>
            <a:pPr indent="0" lvl="0" marL="0" marR="0" rtl="0" algn="ctr">
              <a:spcBef>
                <a:spcPts val="0"/>
              </a:spcBef>
              <a:spcAft>
                <a:spcPts val="0"/>
              </a:spcAft>
              <a:buNone/>
            </a:pPr>
            <a:r>
              <a:rPr lang="ko" sz="800">
                <a:solidFill>
                  <a:srgbClr val="3A3838"/>
                </a:solidFill>
              </a:rPr>
              <a:t>2022</a:t>
            </a:r>
            <a:endParaRPr b="0" i="0" sz="800" u="none" cap="none" strike="noStrike">
              <a:solidFill>
                <a:srgbClr val="3A3838"/>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ko">
                <a:solidFill>
                  <a:srgbClr val="3A3838"/>
                </a:solidFill>
              </a:rPr>
              <a:t>The key finding or Contribution of this paper </a:t>
            </a:r>
            <a:endParaRPr/>
          </a:p>
        </p:txBody>
      </p:sp>
      <p:sp>
        <p:nvSpPr>
          <p:cNvPr id="68" name="Google Shape;68;p15"/>
          <p:cNvSpPr txBox="1"/>
          <p:nvPr>
            <p:ph idx="1" type="body"/>
          </p:nvPr>
        </p:nvSpPr>
        <p:spPr>
          <a:xfrm>
            <a:off x="368425" y="1161925"/>
            <a:ext cx="7901100" cy="3210900"/>
          </a:xfrm>
          <a:prstGeom prst="rect">
            <a:avLst/>
          </a:prstGeom>
        </p:spPr>
        <p:txBody>
          <a:bodyPr anchorCtr="0" anchor="t" bIns="91425" lIns="91425" spcFirstLastPara="1" rIns="91425" wrap="square" tIns="91425">
            <a:normAutofit/>
          </a:bodyPr>
          <a:lstStyle/>
          <a:p>
            <a:pPr indent="-304800" lvl="0" marL="457200" rtl="0" algn="l">
              <a:lnSpc>
                <a:spcPct val="100000"/>
              </a:lnSpc>
              <a:spcBef>
                <a:spcPts val="0"/>
              </a:spcBef>
              <a:spcAft>
                <a:spcPts val="0"/>
              </a:spcAft>
              <a:buClr>
                <a:srgbClr val="3A3838"/>
              </a:buClr>
              <a:buSzPts val="1200"/>
              <a:buFont typeface="Calibri"/>
              <a:buChar char="●"/>
            </a:pPr>
            <a:r>
              <a:rPr lang="ko" sz="1200">
                <a:solidFill>
                  <a:srgbClr val="3A3838"/>
                </a:solidFill>
              </a:rPr>
              <a:t>Based on the U-Net model, this paper proposes a new network model for remote sensing image semantic segmentation</a:t>
            </a:r>
            <a:endParaRPr sz="1200">
              <a:solidFill>
                <a:srgbClr val="3A3838"/>
              </a:solidFill>
            </a:endParaRPr>
          </a:p>
          <a:p>
            <a:pPr indent="-304800" lvl="0" marL="457200" rtl="0" algn="l">
              <a:lnSpc>
                <a:spcPct val="100000"/>
              </a:lnSpc>
              <a:spcBef>
                <a:spcPts val="0"/>
              </a:spcBef>
              <a:spcAft>
                <a:spcPts val="0"/>
              </a:spcAft>
              <a:buClr>
                <a:srgbClr val="3A3838"/>
              </a:buClr>
              <a:buSzPts val="1200"/>
              <a:buChar char="-"/>
            </a:pPr>
            <a:r>
              <a:rPr lang="ko" sz="1200">
                <a:solidFill>
                  <a:srgbClr val="3A3838"/>
                </a:solidFill>
              </a:rPr>
              <a:t>In order to fully obtain the global information of multi-scale remote sensing ? To achieve this , the model adds improved ASSP .</a:t>
            </a:r>
            <a:endParaRPr sz="1200">
              <a:solidFill>
                <a:srgbClr val="3A3838"/>
              </a:solidFill>
            </a:endParaRPr>
          </a:p>
          <a:p>
            <a:pPr indent="-304800" lvl="0" marL="457200" rtl="0" algn="l">
              <a:lnSpc>
                <a:spcPct val="100000"/>
              </a:lnSpc>
              <a:spcBef>
                <a:spcPts val="0"/>
              </a:spcBef>
              <a:spcAft>
                <a:spcPts val="0"/>
              </a:spcAft>
              <a:buClr>
                <a:srgbClr val="3A3838"/>
              </a:buClr>
              <a:buSzPts val="1200"/>
              <a:buChar char="-"/>
            </a:pPr>
            <a:r>
              <a:rPr lang="ko" sz="1200">
                <a:solidFill>
                  <a:srgbClr val="3A3838"/>
                </a:solidFill>
              </a:rPr>
              <a:t>Adding a part of skip connection in the coding part , thus alleviating the problem of lost information in upsampling and having a good multi-scale property</a:t>
            </a:r>
            <a:endParaRPr sz="1200">
              <a:solidFill>
                <a:srgbClr val="3A3838"/>
              </a:solidFill>
            </a:endParaRPr>
          </a:p>
          <a:p>
            <a:pPr indent="0" lvl="0" marL="457200" rtl="0" algn="l">
              <a:lnSpc>
                <a:spcPct val="100000"/>
              </a:lnSpc>
              <a:spcBef>
                <a:spcPts val="0"/>
              </a:spcBef>
              <a:spcAft>
                <a:spcPts val="0"/>
              </a:spcAft>
              <a:buNone/>
            </a:pPr>
            <a:r>
              <a:t/>
            </a:r>
            <a:endParaRPr sz="1200">
              <a:solidFill>
                <a:srgbClr val="3A3838"/>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ko">
                <a:solidFill>
                  <a:srgbClr val="3A3838"/>
                </a:solidFill>
              </a:rPr>
              <a:t>Improved U-Net Network </a:t>
            </a:r>
            <a:endParaRPr/>
          </a:p>
        </p:txBody>
      </p:sp>
      <p:sp>
        <p:nvSpPr>
          <p:cNvPr id="74" name="Google Shape;74;p16"/>
          <p:cNvSpPr txBox="1"/>
          <p:nvPr>
            <p:ph idx="1" type="body"/>
          </p:nvPr>
        </p:nvSpPr>
        <p:spPr>
          <a:xfrm>
            <a:off x="368425" y="1161925"/>
            <a:ext cx="4293300" cy="3263400"/>
          </a:xfrm>
          <a:prstGeom prst="rect">
            <a:avLst/>
          </a:prstGeom>
        </p:spPr>
        <p:txBody>
          <a:bodyPr anchorCtr="0" anchor="t" bIns="91425" lIns="91425" spcFirstLastPara="1" rIns="91425" wrap="square" tIns="91425">
            <a:normAutofit/>
          </a:bodyPr>
          <a:lstStyle/>
          <a:p>
            <a:pPr indent="-304800" lvl="0" marL="457200" rtl="0" algn="l">
              <a:lnSpc>
                <a:spcPct val="100000"/>
              </a:lnSpc>
              <a:spcBef>
                <a:spcPts val="0"/>
              </a:spcBef>
              <a:spcAft>
                <a:spcPts val="0"/>
              </a:spcAft>
              <a:buClr>
                <a:srgbClr val="3A3838"/>
              </a:buClr>
              <a:buSzPts val="1200"/>
              <a:buFont typeface="Calibri"/>
              <a:buChar char="●"/>
            </a:pPr>
            <a:r>
              <a:rPr lang="ko" sz="1200">
                <a:solidFill>
                  <a:srgbClr val="3A3838"/>
                </a:solidFill>
              </a:rPr>
              <a:t>As can be seen from the </a:t>
            </a:r>
            <a:r>
              <a:rPr lang="ko" sz="1200">
                <a:solidFill>
                  <a:srgbClr val="3A3838"/>
                </a:solidFill>
              </a:rPr>
              <a:t>diagram</a:t>
            </a:r>
            <a:r>
              <a:rPr lang="ko" sz="1200">
                <a:solidFill>
                  <a:srgbClr val="3A3838"/>
                </a:solidFill>
              </a:rPr>
              <a:t> , the paper improved classical UNET architecture by </a:t>
            </a:r>
            <a:r>
              <a:rPr lang="ko" sz="1200">
                <a:solidFill>
                  <a:srgbClr val="3A3838"/>
                </a:solidFill>
              </a:rPr>
              <a:t>describing</a:t>
            </a:r>
            <a:r>
              <a:rPr lang="ko" sz="1200">
                <a:solidFill>
                  <a:srgbClr val="3A3838"/>
                </a:solidFill>
              </a:rPr>
              <a:t> a new network architecture called </a:t>
            </a:r>
            <a:r>
              <a:rPr b="1" lang="ko" sz="1200">
                <a:solidFill>
                  <a:srgbClr val="3A3838"/>
                </a:solidFill>
              </a:rPr>
              <a:t>ARU-NET , </a:t>
            </a:r>
            <a:r>
              <a:rPr lang="ko" sz="1200">
                <a:solidFill>
                  <a:srgbClr val="3A3838"/>
                </a:solidFill>
              </a:rPr>
              <a:t>the improvement include of </a:t>
            </a:r>
            <a:endParaRPr sz="1200">
              <a:solidFill>
                <a:srgbClr val="3A3838"/>
              </a:solidFill>
            </a:endParaRPr>
          </a:p>
          <a:p>
            <a:pPr indent="-304800" lvl="0" marL="457200" rtl="0" algn="l">
              <a:lnSpc>
                <a:spcPct val="100000"/>
              </a:lnSpc>
              <a:spcBef>
                <a:spcPts val="0"/>
              </a:spcBef>
              <a:spcAft>
                <a:spcPts val="0"/>
              </a:spcAft>
              <a:buClr>
                <a:srgbClr val="3A3838"/>
              </a:buClr>
              <a:buSzPts val="1200"/>
              <a:buChar char="-"/>
            </a:pPr>
            <a:r>
              <a:rPr b="1" lang="ko" sz="1200">
                <a:solidFill>
                  <a:srgbClr val="3A3838"/>
                </a:solidFill>
              </a:rPr>
              <a:t>ResBlock</a:t>
            </a:r>
            <a:r>
              <a:rPr b="1" lang="ko" sz="1200">
                <a:solidFill>
                  <a:srgbClr val="3A3838"/>
                </a:solidFill>
              </a:rPr>
              <a:t> :</a:t>
            </a:r>
            <a:r>
              <a:rPr lang="ko" sz="1200">
                <a:solidFill>
                  <a:srgbClr val="3A3838"/>
                </a:solidFill>
              </a:rPr>
              <a:t> The residual block is a combination of </a:t>
            </a:r>
            <a:r>
              <a:rPr lang="ko" sz="1200">
                <a:solidFill>
                  <a:srgbClr val="3A3838"/>
                </a:solidFill>
              </a:rPr>
              <a:t>Batch Normalization</a:t>
            </a:r>
            <a:r>
              <a:rPr lang="ko" sz="1200">
                <a:solidFill>
                  <a:srgbClr val="3A3838"/>
                </a:solidFill>
              </a:rPr>
              <a:t> , Activation Function (Relu) and convolutional layers and it helps to standardize the data and accelerate the convergence speed  . </a:t>
            </a:r>
            <a:endParaRPr sz="1200">
              <a:solidFill>
                <a:srgbClr val="3A3838"/>
              </a:solidFill>
            </a:endParaRPr>
          </a:p>
          <a:p>
            <a:pPr indent="-304800" lvl="0" marL="457200" rtl="0" algn="l">
              <a:lnSpc>
                <a:spcPct val="100000"/>
              </a:lnSpc>
              <a:spcBef>
                <a:spcPts val="0"/>
              </a:spcBef>
              <a:spcAft>
                <a:spcPts val="0"/>
              </a:spcAft>
              <a:buClr>
                <a:srgbClr val="3A3838"/>
              </a:buClr>
              <a:buSzPts val="1200"/>
              <a:buChar char="-"/>
            </a:pPr>
            <a:r>
              <a:rPr b="1" lang="ko" sz="1200">
                <a:solidFill>
                  <a:srgbClr val="3A3838"/>
                </a:solidFill>
              </a:rPr>
              <a:t>ASSP(Spatial pyramid pooling) :</a:t>
            </a:r>
            <a:r>
              <a:rPr lang="ko" sz="1200">
                <a:solidFill>
                  <a:srgbClr val="3A3838"/>
                </a:solidFill>
              </a:rPr>
              <a:t>The ASSP connects the encoding path and the decoding path and it’s also the last layer in the encoding network.</a:t>
            </a:r>
            <a:endParaRPr sz="1200">
              <a:solidFill>
                <a:srgbClr val="3A3838"/>
              </a:solidFill>
            </a:endParaRPr>
          </a:p>
          <a:p>
            <a:pPr indent="0" lvl="0" marL="457200" rtl="0" algn="l">
              <a:lnSpc>
                <a:spcPct val="100000"/>
              </a:lnSpc>
              <a:spcBef>
                <a:spcPts val="0"/>
              </a:spcBef>
              <a:spcAft>
                <a:spcPts val="0"/>
              </a:spcAft>
              <a:buNone/>
            </a:pPr>
            <a:r>
              <a:t/>
            </a:r>
            <a:endParaRPr sz="1200">
              <a:solidFill>
                <a:srgbClr val="3A3838"/>
              </a:solidFill>
            </a:endParaRPr>
          </a:p>
        </p:txBody>
      </p:sp>
      <p:pic>
        <p:nvPicPr>
          <p:cNvPr id="75" name="Google Shape;75;p16"/>
          <p:cNvPicPr preferRelativeResize="0"/>
          <p:nvPr/>
        </p:nvPicPr>
        <p:blipFill>
          <a:blip r:embed="rId3">
            <a:alphaModFix/>
          </a:blip>
          <a:stretch>
            <a:fillRect/>
          </a:stretch>
        </p:blipFill>
        <p:spPr>
          <a:xfrm>
            <a:off x="4572000" y="921050"/>
            <a:ext cx="4410851" cy="2887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ko">
                <a:solidFill>
                  <a:srgbClr val="3A3838"/>
                </a:solidFill>
              </a:rPr>
              <a:t>Improved ASPP Module </a:t>
            </a:r>
            <a:endParaRPr/>
          </a:p>
        </p:txBody>
      </p:sp>
      <p:sp>
        <p:nvSpPr>
          <p:cNvPr id="81" name="Google Shape;81;p17"/>
          <p:cNvSpPr txBox="1"/>
          <p:nvPr>
            <p:ph idx="1" type="body"/>
          </p:nvPr>
        </p:nvSpPr>
        <p:spPr>
          <a:xfrm>
            <a:off x="368425" y="1161925"/>
            <a:ext cx="4293300" cy="3263400"/>
          </a:xfrm>
          <a:prstGeom prst="rect">
            <a:avLst/>
          </a:prstGeom>
        </p:spPr>
        <p:txBody>
          <a:bodyPr anchorCtr="0" anchor="t" bIns="91425" lIns="91425" spcFirstLastPara="1" rIns="91425" wrap="square" tIns="91425">
            <a:normAutofit/>
          </a:bodyPr>
          <a:lstStyle/>
          <a:p>
            <a:pPr indent="-304800" lvl="0" marL="457200" rtl="0" algn="l">
              <a:lnSpc>
                <a:spcPct val="100000"/>
              </a:lnSpc>
              <a:spcBef>
                <a:spcPts val="0"/>
              </a:spcBef>
              <a:spcAft>
                <a:spcPts val="0"/>
              </a:spcAft>
              <a:buClr>
                <a:srgbClr val="3A3838"/>
              </a:buClr>
              <a:buSzPts val="1200"/>
              <a:buFont typeface="Calibri"/>
              <a:buChar char="●"/>
            </a:pPr>
            <a:r>
              <a:rPr lang="ko" sz="1200">
                <a:solidFill>
                  <a:srgbClr val="3A3838"/>
                </a:solidFill>
              </a:rPr>
              <a:t>The traditional pooling operations are usually maximum pooling , average pooling or random pooling in CNN may results of spatial information.</a:t>
            </a:r>
            <a:endParaRPr sz="1200">
              <a:solidFill>
                <a:srgbClr val="3A3838"/>
              </a:solidFill>
            </a:endParaRPr>
          </a:p>
          <a:p>
            <a:pPr indent="-304800" lvl="0" marL="457200" rtl="0" algn="l">
              <a:lnSpc>
                <a:spcPct val="100000"/>
              </a:lnSpc>
              <a:spcBef>
                <a:spcPts val="0"/>
              </a:spcBef>
              <a:spcAft>
                <a:spcPts val="0"/>
              </a:spcAft>
              <a:buClr>
                <a:srgbClr val="3A3838"/>
              </a:buClr>
              <a:buSzPts val="1200"/>
              <a:buChar char="●"/>
            </a:pPr>
            <a:r>
              <a:rPr lang="ko" sz="1200">
                <a:solidFill>
                  <a:srgbClr val="3A3838"/>
                </a:solidFill>
              </a:rPr>
              <a:t>The pyramid pooling module (PPM) and Spatial pyramid pooling (SPP) were developed to address this issue and allow the network to adapt various size of input image</a:t>
            </a:r>
            <a:endParaRPr sz="1200">
              <a:solidFill>
                <a:srgbClr val="3A3838"/>
              </a:solidFill>
            </a:endParaRPr>
          </a:p>
          <a:p>
            <a:pPr indent="-304800" lvl="0" marL="457200" rtl="0" algn="l">
              <a:lnSpc>
                <a:spcPct val="100000"/>
              </a:lnSpc>
              <a:spcBef>
                <a:spcPts val="0"/>
              </a:spcBef>
              <a:spcAft>
                <a:spcPts val="0"/>
              </a:spcAft>
              <a:buClr>
                <a:srgbClr val="3A3838"/>
              </a:buClr>
              <a:buSzPts val="1200"/>
              <a:buChar char="●"/>
            </a:pPr>
            <a:r>
              <a:rPr lang="ko" sz="1200">
                <a:solidFill>
                  <a:srgbClr val="3A3838"/>
                </a:solidFill>
              </a:rPr>
              <a:t>The ASPP module consists of four parallel convolutions with different dilation rates ,1x1 conv block , batch normalization and activation function </a:t>
            </a:r>
            <a:endParaRPr sz="1200">
              <a:solidFill>
                <a:srgbClr val="3A3838"/>
              </a:solidFill>
            </a:endParaRPr>
          </a:p>
          <a:p>
            <a:pPr indent="-304800" lvl="0" marL="457200" rtl="0" algn="l">
              <a:lnSpc>
                <a:spcPct val="100000"/>
              </a:lnSpc>
              <a:spcBef>
                <a:spcPts val="0"/>
              </a:spcBef>
              <a:spcAft>
                <a:spcPts val="0"/>
              </a:spcAft>
              <a:buClr>
                <a:srgbClr val="3A3838"/>
              </a:buClr>
              <a:buSzPts val="1200"/>
              <a:buChar char="●"/>
            </a:pPr>
            <a:r>
              <a:rPr lang="ko" sz="1200">
                <a:solidFill>
                  <a:srgbClr val="3A3838"/>
                </a:solidFill>
              </a:rPr>
              <a:t>The first branch is 1 x1 standard conv and the other three branches perform feature extraction .</a:t>
            </a:r>
            <a:endParaRPr sz="1200">
              <a:solidFill>
                <a:srgbClr val="3A3838"/>
              </a:solidFill>
            </a:endParaRPr>
          </a:p>
          <a:p>
            <a:pPr indent="-304800" lvl="0" marL="457200" rtl="0" algn="l">
              <a:lnSpc>
                <a:spcPct val="100000"/>
              </a:lnSpc>
              <a:spcBef>
                <a:spcPts val="0"/>
              </a:spcBef>
              <a:spcAft>
                <a:spcPts val="0"/>
              </a:spcAft>
              <a:buClr>
                <a:srgbClr val="3A3838"/>
              </a:buClr>
              <a:buSzPts val="1200"/>
              <a:buChar char="●"/>
            </a:pPr>
            <a:r>
              <a:rPr lang="ko" sz="1200">
                <a:solidFill>
                  <a:srgbClr val="3A3838"/>
                </a:solidFill>
              </a:rPr>
              <a:t>the last branch directly pools the input to </a:t>
            </a:r>
            <a:r>
              <a:rPr lang="ko" sz="1200">
                <a:solidFill>
                  <a:srgbClr val="3A3838"/>
                </a:solidFill>
              </a:rPr>
              <a:t>obtain</a:t>
            </a:r>
            <a:r>
              <a:rPr lang="ko" sz="1200">
                <a:solidFill>
                  <a:srgbClr val="3A3838"/>
                </a:solidFill>
              </a:rPr>
              <a:t> global features . </a:t>
            </a:r>
            <a:endParaRPr sz="1200">
              <a:solidFill>
                <a:srgbClr val="3A3838"/>
              </a:solidFill>
            </a:endParaRPr>
          </a:p>
          <a:p>
            <a:pPr indent="-304800" lvl="0" marL="457200" rtl="0" algn="l">
              <a:lnSpc>
                <a:spcPct val="100000"/>
              </a:lnSpc>
              <a:spcBef>
                <a:spcPts val="0"/>
              </a:spcBef>
              <a:spcAft>
                <a:spcPts val="0"/>
              </a:spcAft>
              <a:buClr>
                <a:srgbClr val="3A3838"/>
              </a:buClr>
              <a:buSzPts val="1200"/>
              <a:buChar char="●"/>
            </a:pPr>
            <a:r>
              <a:rPr lang="ko" sz="1200">
                <a:solidFill>
                  <a:srgbClr val="3A3838"/>
                </a:solidFill>
              </a:rPr>
              <a:t>Finally the five branches are concatenated and 1x1 standard convolution is performed </a:t>
            </a:r>
            <a:endParaRPr sz="1200">
              <a:solidFill>
                <a:srgbClr val="3A3838"/>
              </a:solidFill>
            </a:endParaRPr>
          </a:p>
        </p:txBody>
      </p:sp>
      <p:pic>
        <p:nvPicPr>
          <p:cNvPr id="82" name="Google Shape;82;p17"/>
          <p:cNvPicPr preferRelativeResize="0"/>
          <p:nvPr/>
        </p:nvPicPr>
        <p:blipFill>
          <a:blip r:embed="rId3">
            <a:alphaModFix/>
          </a:blip>
          <a:stretch>
            <a:fillRect/>
          </a:stretch>
        </p:blipFill>
        <p:spPr>
          <a:xfrm>
            <a:off x="4885075" y="1629725"/>
            <a:ext cx="4293299" cy="1968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ko">
                <a:solidFill>
                  <a:srgbClr val="3A3838"/>
                </a:solidFill>
              </a:rPr>
              <a:t>Performance index</a:t>
            </a:r>
            <a:endParaRPr/>
          </a:p>
        </p:txBody>
      </p:sp>
      <p:sp>
        <p:nvSpPr>
          <p:cNvPr id="88" name="Google Shape;88;p18"/>
          <p:cNvSpPr txBox="1"/>
          <p:nvPr>
            <p:ph idx="1" type="body"/>
          </p:nvPr>
        </p:nvSpPr>
        <p:spPr>
          <a:xfrm>
            <a:off x="368425" y="1161925"/>
            <a:ext cx="7159200" cy="3631500"/>
          </a:xfrm>
          <a:prstGeom prst="rect">
            <a:avLst/>
          </a:prstGeom>
        </p:spPr>
        <p:txBody>
          <a:bodyPr anchorCtr="0" anchor="t" bIns="91425" lIns="91425" spcFirstLastPara="1" rIns="91425" wrap="square" tIns="91425">
            <a:normAutofit/>
          </a:bodyPr>
          <a:lstStyle/>
          <a:p>
            <a:pPr indent="-304800" lvl="0" marL="457200" rtl="0" algn="l">
              <a:lnSpc>
                <a:spcPct val="100000"/>
              </a:lnSpc>
              <a:spcBef>
                <a:spcPts val="0"/>
              </a:spcBef>
              <a:spcAft>
                <a:spcPts val="0"/>
              </a:spcAft>
              <a:buClr>
                <a:srgbClr val="3A3838"/>
              </a:buClr>
              <a:buSzPts val="1200"/>
              <a:buChar char="●"/>
            </a:pPr>
            <a:r>
              <a:rPr lang="ko" sz="1200">
                <a:solidFill>
                  <a:srgbClr val="3A3838"/>
                </a:solidFill>
              </a:rPr>
              <a:t>They use two performance </a:t>
            </a:r>
            <a:r>
              <a:rPr lang="ko" sz="1200">
                <a:solidFill>
                  <a:srgbClr val="3A3838"/>
                </a:solidFill>
              </a:rPr>
              <a:t>valuation</a:t>
            </a:r>
            <a:r>
              <a:rPr lang="ko" sz="1200">
                <a:solidFill>
                  <a:srgbClr val="3A3838"/>
                </a:solidFill>
              </a:rPr>
              <a:t> metrics </a:t>
            </a:r>
            <a:endParaRPr sz="1200">
              <a:solidFill>
                <a:srgbClr val="3A3838"/>
              </a:solidFill>
            </a:endParaRPr>
          </a:p>
          <a:p>
            <a:pPr indent="-304800" lvl="0" marL="457200" rtl="0" algn="l">
              <a:lnSpc>
                <a:spcPct val="100000"/>
              </a:lnSpc>
              <a:spcBef>
                <a:spcPts val="0"/>
              </a:spcBef>
              <a:spcAft>
                <a:spcPts val="0"/>
              </a:spcAft>
              <a:buClr>
                <a:srgbClr val="3A3838"/>
              </a:buClr>
              <a:buSzPts val="1200"/>
              <a:buChar char="-"/>
            </a:pPr>
            <a:r>
              <a:rPr lang="ko" sz="1200">
                <a:solidFill>
                  <a:srgbClr val="3A3838"/>
                </a:solidFill>
              </a:rPr>
              <a:t>Average Pixel Accuracy (MPA) : </a:t>
            </a:r>
            <a:r>
              <a:rPr lang="ko" sz="1200">
                <a:solidFill>
                  <a:srgbClr val="3A3838"/>
                </a:solidFill>
              </a:rPr>
              <a:t> The MPA is </a:t>
            </a:r>
            <a:r>
              <a:rPr lang="ko" sz="1200">
                <a:solidFill>
                  <a:srgbClr val="3A3838"/>
                </a:solidFill>
              </a:rPr>
              <a:t>calculated</a:t>
            </a:r>
            <a:r>
              <a:rPr lang="ko" sz="1200">
                <a:solidFill>
                  <a:srgbClr val="3A3838"/>
                </a:solidFill>
              </a:rPr>
              <a:t> by </a:t>
            </a:r>
            <a:r>
              <a:rPr lang="ko" sz="1200">
                <a:solidFill>
                  <a:srgbClr val="3A3838"/>
                </a:solidFill>
              </a:rPr>
              <a:t>dividing</a:t>
            </a:r>
            <a:r>
              <a:rPr lang="ko" sz="1200">
                <a:solidFill>
                  <a:srgbClr val="3A3838"/>
                </a:solidFill>
              </a:rPr>
              <a:t> </a:t>
            </a:r>
            <a:r>
              <a:rPr lang="ko" sz="1200">
                <a:solidFill>
                  <a:srgbClr val="3A3838"/>
                </a:solidFill>
              </a:rPr>
              <a:t>the</a:t>
            </a:r>
            <a:r>
              <a:rPr lang="ko" sz="1200">
                <a:solidFill>
                  <a:srgbClr val="3A3838"/>
                </a:solidFill>
              </a:rPr>
              <a:t> total number of </a:t>
            </a:r>
            <a:r>
              <a:rPr lang="ko" sz="1200">
                <a:solidFill>
                  <a:srgbClr val="3A3838"/>
                </a:solidFill>
              </a:rPr>
              <a:t>correctly</a:t>
            </a:r>
            <a:r>
              <a:rPr lang="ko" sz="1200">
                <a:solidFill>
                  <a:srgbClr val="3A3838"/>
                </a:solidFill>
              </a:rPr>
              <a:t> classified pixels in each class by the total number of </a:t>
            </a:r>
            <a:r>
              <a:rPr lang="ko" sz="1200">
                <a:solidFill>
                  <a:srgbClr val="3A3838"/>
                </a:solidFill>
              </a:rPr>
              <a:t>pixels</a:t>
            </a:r>
            <a:r>
              <a:rPr lang="ko" sz="1200">
                <a:solidFill>
                  <a:srgbClr val="3A3838"/>
                </a:solidFill>
              </a:rPr>
              <a:t> in that class and averaging the values across all </a:t>
            </a:r>
            <a:r>
              <a:rPr lang="ko" sz="1200">
                <a:solidFill>
                  <a:srgbClr val="3A3838"/>
                </a:solidFill>
              </a:rPr>
              <a:t>classes.</a:t>
            </a:r>
            <a:endParaRPr sz="1200">
              <a:solidFill>
                <a:srgbClr val="3A3838"/>
              </a:solidFill>
            </a:endParaRPr>
          </a:p>
          <a:p>
            <a:pPr indent="-304800" lvl="0" marL="457200" rtl="0" algn="l">
              <a:lnSpc>
                <a:spcPct val="100000"/>
              </a:lnSpc>
              <a:spcBef>
                <a:spcPts val="0"/>
              </a:spcBef>
              <a:spcAft>
                <a:spcPts val="0"/>
              </a:spcAft>
              <a:buClr>
                <a:srgbClr val="3A3838"/>
              </a:buClr>
              <a:buSzPts val="1200"/>
              <a:buChar char="-"/>
            </a:pPr>
            <a:r>
              <a:rPr lang="ko" sz="1200">
                <a:solidFill>
                  <a:srgbClr val="3A3838"/>
                </a:solidFill>
              </a:rPr>
              <a:t>Mean Intersection Over Union  (MIOU) is standard metric for semantic segmentation and it’s calculated by dividing the intersection of the true value and the predicted value for each class by the union of the same two values , MIOU measures the overall similarity between the predicted segmentation and true segmentation </a:t>
            </a:r>
            <a:endParaRPr sz="1200">
              <a:solidFill>
                <a:srgbClr val="3A3838"/>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ko">
                <a:solidFill>
                  <a:srgbClr val="3A3838"/>
                </a:solidFill>
              </a:rPr>
              <a:t>Experimental Results </a:t>
            </a:r>
            <a:endParaRPr/>
          </a:p>
        </p:txBody>
      </p:sp>
      <p:sp>
        <p:nvSpPr>
          <p:cNvPr id="94" name="Google Shape;94;p19"/>
          <p:cNvSpPr txBox="1"/>
          <p:nvPr>
            <p:ph idx="1" type="body"/>
          </p:nvPr>
        </p:nvSpPr>
        <p:spPr>
          <a:xfrm>
            <a:off x="368425" y="1161925"/>
            <a:ext cx="4115700" cy="3650100"/>
          </a:xfrm>
          <a:prstGeom prst="rect">
            <a:avLst/>
          </a:prstGeom>
        </p:spPr>
        <p:txBody>
          <a:bodyPr anchorCtr="0" anchor="t" bIns="91425" lIns="91425" spcFirstLastPara="1" rIns="91425" wrap="square" tIns="91425">
            <a:normAutofit/>
          </a:bodyPr>
          <a:lstStyle/>
          <a:p>
            <a:pPr indent="-304800" lvl="0" marL="457200" rtl="0" algn="l">
              <a:lnSpc>
                <a:spcPct val="100000"/>
              </a:lnSpc>
              <a:spcBef>
                <a:spcPts val="0"/>
              </a:spcBef>
              <a:spcAft>
                <a:spcPts val="0"/>
              </a:spcAft>
              <a:buClr>
                <a:srgbClr val="3A3838"/>
              </a:buClr>
              <a:buSzPts val="1200"/>
              <a:buChar char="-"/>
            </a:pPr>
            <a:r>
              <a:rPr lang="ko" sz="1200">
                <a:solidFill>
                  <a:srgbClr val="3A3838"/>
                </a:solidFill>
              </a:rPr>
              <a:t>This section they compared FCN, U-Net and other commonly used semantic segmentation </a:t>
            </a:r>
            <a:r>
              <a:rPr lang="ko" sz="1200">
                <a:solidFill>
                  <a:srgbClr val="3A3838"/>
                </a:solidFill>
              </a:rPr>
              <a:t>frameworks on VOC test set </a:t>
            </a:r>
            <a:endParaRPr sz="1200">
              <a:solidFill>
                <a:srgbClr val="3A3838"/>
              </a:solidFill>
            </a:endParaRPr>
          </a:p>
          <a:p>
            <a:pPr indent="-304800" lvl="0" marL="457200" rtl="0" algn="l">
              <a:lnSpc>
                <a:spcPct val="100000"/>
              </a:lnSpc>
              <a:spcBef>
                <a:spcPts val="0"/>
              </a:spcBef>
              <a:spcAft>
                <a:spcPts val="0"/>
              </a:spcAft>
              <a:buClr>
                <a:srgbClr val="3A3838"/>
              </a:buClr>
              <a:buSzPts val="1200"/>
              <a:buChar char="-"/>
            </a:pPr>
            <a:r>
              <a:rPr lang="ko" sz="1200">
                <a:solidFill>
                  <a:srgbClr val="3A3838"/>
                </a:solidFill>
              </a:rPr>
              <a:t>The proposed ARU-Net algorithm outperforms the original U-Net model with improvement of 3.7 in MPA and 6.6 in MIOU </a:t>
            </a:r>
            <a:endParaRPr sz="1200">
              <a:solidFill>
                <a:srgbClr val="3A3838"/>
              </a:solidFill>
            </a:endParaRPr>
          </a:p>
          <a:p>
            <a:pPr indent="0" lvl="0" marL="457200" rtl="0" algn="l">
              <a:lnSpc>
                <a:spcPct val="100000"/>
              </a:lnSpc>
              <a:spcBef>
                <a:spcPts val="0"/>
              </a:spcBef>
              <a:spcAft>
                <a:spcPts val="0"/>
              </a:spcAft>
              <a:buNone/>
            </a:pPr>
            <a:r>
              <a:t/>
            </a:r>
            <a:endParaRPr sz="1200">
              <a:solidFill>
                <a:srgbClr val="3A3838"/>
              </a:solidFill>
            </a:endParaRPr>
          </a:p>
        </p:txBody>
      </p:sp>
      <p:pic>
        <p:nvPicPr>
          <p:cNvPr id="95" name="Google Shape;95;p19"/>
          <p:cNvPicPr preferRelativeResize="0"/>
          <p:nvPr/>
        </p:nvPicPr>
        <p:blipFill>
          <a:blip r:embed="rId3">
            <a:alphaModFix/>
          </a:blip>
          <a:stretch>
            <a:fillRect/>
          </a:stretch>
        </p:blipFill>
        <p:spPr>
          <a:xfrm>
            <a:off x="4484125" y="1228675"/>
            <a:ext cx="4355074" cy="280740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ko" sz="1500">
                <a:solidFill>
                  <a:srgbClr val="333333"/>
                </a:solidFill>
                <a:highlight>
                  <a:srgbClr val="FFFFFF"/>
                </a:highlight>
                <a:latin typeface="Georgia"/>
                <a:ea typeface="Georgia"/>
                <a:cs typeface="Georgia"/>
                <a:sym typeface="Georgia"/>
              </a:rPr>
              <a:t>Key point that i can take from this paper </a:t>
            </a:r>
            <a:endParaRPr b="1">
              <a:solidFill>
                <a:srgbClr val="3A3838"/>
              </a:solidFill>
            </a:endParaRPr>
          </a:p>
        </p:txBody>
      </p:sp>
      <p:sp>
        <p:nvSpPr>
          <p:cNvPr id="101" name="Google Shape;101;p20"/>
          <p:cNvSpPr txBox="1"/>
          <p:nvPr>
            <p:ph idx="1" type="body"/>
          </p:nvPr>
        </p:nvSpPr>
        <p:spPr>
          <a:xfrm>
            <a:off x="368425" y="1161925"/>
            <a:ext cx="4539300" cy="3216300"/>
          </a:xfrm>
          <a:prstGeom prst="rect">
            <a:avLst/>
          </a:prstGeom>
        </p:spPr>
        <p:txBody>
          <a:bodyPr anchorCtr="0" anchor="t" bIns="91425" lIns="91425" spcFirstLastPara="1" rIns="91425" wrap="square" tIns="91425">
            <a:normAutofit/>
          </a:bodyPr>
          <a:lstStyle/>
          <a:p>
            <a:pPr indent="-314325" lvl="0" marL="457200" rtl="0" algn="l">
              <a:lnSpc>
                <a:spcPct val="100000"/>
              </a:lnSpc>
              <a:spcBef>
                <a:spcPts val="0"/>
              </a:spcBef>
              <a:spcAft>
                <a:spcPts val="0"/>
              </a:spcAft>
              <a:buClr>
                <a:srgbClr val="333333"/>
              </a:buClr>
              <a:buSzPts val="1350"/>
              <a:buFont typeface="Georgia"/>
              <a:buChar char="-"/>
            </a:pPr>
            <a:r>
              <a:rPr lang="ko" sz="1350">
                <a:solidFill>
                  <a:srgbClr val="333333"/>
                </a:solidFill>
                <a:highlight>
                  <a:srgbClr val="FFFFFF"/>
                </a:highlight>
                <a:latin typeface="Georgia"/>
                <a:ea typeface="Georgia"/>
                <a:cs typeface="Georgia"/>
                <a:sym typeface="Georgia"/>
              </a:rPr>
              <a:t>Applying </a:t>
            </a:r>
            <a:r>
              <a:rPr b="1" lang="ko" sz="1200">
                <a:solidFill>
                  <a:srgbClr val="3A3838"/>
                </a:solidFill>
              </a:rPr>
              <a:t>ResBlock </a:t>
            </a:r>
            <a:r>
              <a:rPr lang="ko" sz="1200">
                <a:solidFill>
                  <a:srgbClr val="3A3838"/>
                </a:solidFill>
              </a:rPr>
              <a:t> &amp; </a:t>
            </a:r>
            <a:r>
              <a:rPr b="1" lang="ko" sz="1200">
                <a:solidFill>
                  <a:srgbClr val="3A3838"/>
                </a:solidFill>
              </a:rPr>
              <a:t>ASSP(Spatial pyramid pooling)  </a:t>
            </a:r>
            <a:r>
              <a:rPr lang="ko" sz="1350">
                <a:solidFill>
                  <a:srgbClr val="333333"/>
                </a:solidFill>
                <a:highlight>
                  <a:srgbClr val="FFFFFF"/>
                </a:highlight>
                <a:latin typeface="Georgia"/>
                <a:ea typeface="Georgia"/>
                <a:cs typeface="Georgia"/>
                <a:sym typeface="Georgia"/>
              </a:rPr>
              <a:t>mechanisms can enhance the feature maps obtained from the skip connections </a:t>
            </a:r>
            <a:r>
              <a:rPr lang="ko" sz="1350">
                <a:solidFill>
                  <a:srgbClr val="333333"/>
                </a:solidFill>
                <a:highlight>
                  <a:srgbClr val="FFFFFF"/>
                </a:highlight>
                <a:latin typeface="Georgia"/>
                <a:ea typeface="Georgia"/>
                <a:cs typeface="Georgia"/>
                <a:sym typeface="Georgia"/>
              </a:rPr>
              <a:t> </a:t>
            </a:r>
            <a:endParaRPr sz="1350">
              <a:solidFill>
                <a:srgbClr val="333333"/>
              </a:solidFill>
              <a:highlight>
                <a:srgbClr val="FFFFFF"/>
              </a:highlight>
              <a:latin typeface="Georgia"/>
              <a:ea typeface="Georgia"/>
              <a:cs typeface="Georgia"/>
              <a:sym typeface="Georgia"/>
            </a:endParaRPr>
          </a:p>
          <a:p>
            <a:pPr indent="-314325" lvl="0" marL="457200" rtl="0" algn="l">
              <a:lnSpc>
                <a:spcPct val="100000"/>
              </a:lnSpc>
              <a:spcBef>
                <a:spcPts val="0"/>
              </a:spcBef>
              <a:spcAft>
                <a:spcPts val="0"/>
              </a:spcAft>
              <a:buClr>
                <a:srgbClr val="333333"/>
              </a:buClr>
              <a:buSzPts val="1350"/>
              <a:buFont typeface="Georgia"/>
              <a:buChar char="-"/>
            </a:pPr>
            <a:r>
              <a:t/>
            </a:r>
            <a:endParaRPr sz="1350">
              <a:solidFill>
                <a:srgbClr val="333333"/>
              </a:solidFill>
              <a:highlight>
                <a:srgbClr val="FFFFFF"/>
              </a:highlight>
              <a:latin typeface="Georgia"/>
              <a:ea typeface="Georgia"/>
              <a:cs typeface="Georgia"/>
              <a:sym typeface="Georgia"/>
            </a:endParaRPr>
          </a:p>
          <a:p>
            <a:pPr indent="0" lvl="0" marL="0" rtl="0" algn="l">
              <a:lnSpc>
                <a:spcPct val="100000"/>
              </a:lnSpc>
              <a:spcBef>
                <a:spcPts val="0"/>
              </a:spcBef>
              <a:spcAft>
                <a:spcPts val="0"/>
              </a:spcAft>
              <a:buNone/>
            </a:pPr>
            <a:r>
              <a:t/>
            </a:r>
            <a:endParaRPr sz="1350">
              <a:solidFill>
                <a:srgbClr val="333333"/>
              </a:solidFill>
              <a:highlight>
                <a:srgbClr val="FFFFFF"/>
              </a:highlight>
              <a:latin typeface="Georgia"/>
              <a:ea typeface="Georgia"/>
              <a:cs typeface="Georgia"/>
              <a:sym typeface="Georgia"/>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