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alatino Linotyp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alatinoLinotype-regular.fntdata"/><Relationship Id="rId21" Type="http://schemas.openxmlformats.org/officeDocument/2006/relationships/slide" Target="slides/slide16.xml"/><Relationship Id="rId24" Type="http://schemas.openxmlformats.org/officeDocument/2006/relationships/font" Target="fonts/PalatinoLinotype-italic.fntdata"/><Relationship Id="rId23" Type="http://schemas.openxmlformats.org/officeDocument/2006/relationships/font" Target="fonts/PalatinoLinotyp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alatinoLinotyp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6c63d82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2c6c63d82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6c63d821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2c6c63d82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d323eec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2d323eec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d323eecc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2d323eec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de47cf2a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2de47cf2a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ddab159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2ddab159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ddab159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2ddab159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6c63d8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6c63d8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6c63d82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2c6c63d821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6c63d82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2c6c63d821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c63d82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2c6c63d821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c6c63d82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2c6c63d821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6c63d8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2c6c63d8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c6c63d82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2c6c63d821_0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6c63d82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2c6c63d82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51022" y="603389"/>
            <a:ext cx="7140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51022" y="1511799"/>
            <a:ext cx="71400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151021" y="246980"/>
            <a:ext cx="4391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60045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028765" y="599230"/>
            <a:ext cx="0" cy="80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77875" y="910025"/>
            <a:ext cx="8611800" cy="12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380">
                <a:latin typeface="Times New Roman"/>
                <a:ea typeface="Times New Roman"/>
                <a:cs typeface="Times New Roman"/>
                <a:sym typeface="Times New Roman"/>
              </a:rPr>
              <a:t>W-Net: A Deep Model for Fully Unsupervised Image Segmentation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8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이스마일</a:t>
            </a:r>
            <a:endParaRPr sz="18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Palatino Linotype"/>
              <a:buNone/>
            </a:pPr>
            <a:r>
              <a:rPr lang="ko"/>
              <a:t>W-Net 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rgbClr val="3A3838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585200"/>
            <a:ext cx="4512000" cy="15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b="1" lang="ko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U-Encoder</a:t>
            </a:r>
            <a:r>
              <a:rPr lang="ko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Outputs image segmentations from the unlabelled original images.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b="1" lang="ko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U-Decoder</a:t>
            </a:r>
            <a:r>
              <a:rPr lang="ko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Outputs the reconstruction images from the segmentations.</a:t>
            </a:r>
            <a:endParaRPr sz="1200">
              <a:solidFill>
                <a:srgbClr val="3A3838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850" y="1269775"/>
            <a:ext cx="4109151" cy="208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lang="ko"/>
              <a:t>W-Net 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rgbClr val="3A3838"/>
              </a:solidFill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323425"/>
            <a:ext cx="4599600" cy="3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3A3838"/>
              </a:buClr>
              <a:buSzPts val="1300"/>
              <a:buFont typeface="Times New Roman"/>
              <a:buChar char="●"/>
            </a:pPr>
            <a:r>
              <a:rPr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W-Net architecture has 46 convolutional layers which are structured into 18 modules marked with the red rectangles. </a:t>
            </a:r>
            <a:endParaRPr sz="13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300"/>
              <a:buChar char="●"/>
            </a:pPr>
            <a:r>
              <a:rPr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module consists of two 3 × 3 convolutional layers, each followed by </a:t>
            </a:r>
            <a:r>
              <a:rPr b="1"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eLU </a:t>
            </a:r>
            <a:r>
              <a:rPr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non-linearity </a:t>
            </a:r>
            <a:r>
              <a:rPr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normalization</a:t>
            </a:r>
            <a:r>
              <a:rPr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endParaRPr sz="13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300"/>
              <a:buFont typeface="Times New Roman"/>
              <a:buChar char="●"/>
            </a:pPr>
            <a:r>
              <a:rPr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nine modules form the dense prediction base of the network and the second 9 correspond to the reconstruction decoder</a:t>
            </a:r>
            <a:endParaRPr sz="13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100" y="1269775"/>
            <a:ext cx="4109151" cy="286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Losses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168150" y="1989600"/>
            <a:ext cx="82890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lang="ko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 Normalized Cut Loss </a:t>
            </a:r>
            <a:r>
              <a:rPr b="1" lang="ko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:-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ko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this loss function is to encourage the network to learn the segment the input image into foreground and background regions.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ko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 Normalized Cut Loss Involves computing the probability of each pixel belonging to a particular segment based on the dense prediction output of the Encoder.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ko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Simpler terms,  the Soft-Cut loss function aims to simultaneously promote the similarity of pixels within the same segment and discourage the similarity of pixels across different segments.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rgbClr val="444654"/>
              </a:highlight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444654"/>
              </a:highlight>
            </a:endParaRPr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192600" y="1416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045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optimize these 2 U-Nets, the paper introduces 2 loss functions. First, A Soft Normalized Cut Loss(soft_n_cut_loss)</a:t>
            </a:r>
            <a:endParaRPr sz="1045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045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Reconstruction Loss(rec_loss), to optimize both the encoder and the decoder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Losses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168150" y="1469425"/>
            <a:ext cx="82890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ko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Reconstruction</a:t>
            </a:r>
            <a:r>
              <a:rPr b="1" lang="ko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Loss</a:t>
            </a:r>
            <a:r>
              <a:rPr b="1" lang="ko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the Soft-Cut Loss Function , the W-Net paper also uses a reconstruction loss to train the model , the reconstruction loss i s classical encoder-decoder architecture technique that ensures that the 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encoded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representations contain as much 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about the 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inputs as possible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ko" sz="15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700">
              <a:solidFill>
                <a:schemeClr val="dk1"/>
              </a:solidFill>
              <a:highlight>
                <a:srgbClr val="444654"/>
              </a:highlight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444654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>
                <a:solidFill>
                  <a:srgbClr val="3A3838"/>
                </a:solidFill>
              </a:rPr>
              <a:t>Experiments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375625"/>
            <a:ext cx="87219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6438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Times New Roman"/>
              <a:buChar char="●"/>
            </a:pP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train W-Net on PASCAL VOC2012 dataset and then evaluated the trained network using </a:t>
            </a:r>
            <a:r>
              <a:rPr b="1"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Berkely Segmentation Database</a:t>
            </a: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sz="25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838"/>
              </a:solidFill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25" y="2419125"/>
            <a:ext cx="6298474" cy="27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>
                <a:solidFill>
                  <a:srgbClr val="3A3838"/>
                </a:solidFill>
              </a:rPr>
              <a:t>Experiments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017725"/>
            <a:ext cx="87771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724"/>
              <a:buFont typeface="Arial"/>
              <a:buNone/>
            </a:pP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comparison with and without considering sof t−N cut loss during back-propagation</a:t>
            </a:r>
            <a:endParaRPr sz="25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550" y="1509050"/>
            <a:ext cx="3796399" cy="3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>
                <a:solidFill>
                  <a:srgbClr val="3A3838"/>
                </a:solidFill>
              </a:rPr>
              <a:t>Conclusion 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245525" y="1436850"/>
            <a:ext cx="87882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024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916"/>
              <a:buFont typeface="Times New Roman"/>
              <a:buChar char="●"/>
            </a:pPr>
            <a:r>
              <a:rPr lang="ko" sz="19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paper we introduced a deep learning-based approach for fully unsupervised image segmentation. Our proposed algorithm is based on concatenating together two fully convolutional networks into an encoder-decoder framework, where each of the FCNs are variants of the U- Net architecture.</a:t>
            </a:r>
            <a:endParaRPr sz="19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24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916"/>
              <a:buFont typeface="Times New Roman"/>
              <a:buChar char="●"/>
            </a:pPr>
            <a:r>
              <a:rPr lang="ko" sz="19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believe our method will be useful in cases where it is difficult to obtain labeled pixel wise supervision.</a:t>
            </a:r>
            <a:endParaRPr sz="19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77875" y="910025"/>
            <a:ext cx="8611800" cy="23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646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ko" sz="238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6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ko" sz="2380"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6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ko" sz="2380">
                <a:latin typeface="Times New Roman"/>
                <a:ea typeface="Times New Roman"/>
                <a:cs typeface="Times New Roman"/>
                <a:sym typeface="Times New Roman"/>
              </a:rPr>
              <a:t>W-Net Architecture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6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ko" sz="2380">
                <a:latin typeface="Times New Roman"/>
                <a:ea typeface="Times New Roman"/>
                <a:cs typeface="Times New Roman"/>
                <a:sym typeface="Times New Roman"/>
              </a:rPr>
              <a:t>Experiment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6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ko" sz="2380">
                <a:latin typeface="Times New Roman"/>
                <a:ea typeface="Times New Roman"/>
                <a:cs typeface="Times New Roman"/>
                <a:sym typeface="Times New Roman"/>
              </a:rPr>
              <a:t>Conclusion  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151085" y="363814"/>
            <a:ext cx="7140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ko"/>
              <a:t>What does a U-Net do?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864" y="1434105"/>
            <a:ext cx="1929798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4502" y="1434104"/>
            <a:ext cx="1929798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572687" y="4150306"/>
            <a:ext cx="1200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Image</a:t>
            </a:r>
            <a:endParaRPr sz="1100"/>
          </a:p>
        </p:txBody>
      </p:sp>
      <p:sp>
        <p:nvSpPr>
          <p:cNvPr id="76" name="Google Shape;76;p16"/>
          <p:cNvSpPr txBox="1"/>
          <p:nvPr/>
        </p:nvSpPr>
        <p:spPr>
          <a:xfrm>
            <a:off x="6165401" y="4106681"/>
            <a:ext cx="220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Output Segmentation Map</a:t>
            </a:r>
            <a:endParaRPr sz="90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4094" y="2228847"/>
            <a:ext cx="1593975" cy="98226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3283702" y="2571750"/>
            <a:ext cx="513600" cy="31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DD6E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644732" y="2571750"/>
            <a:ext cx="513600" cy="31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DD6E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818075" y="1975050"/>
            <a:ext cx="1806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Learns Segmentation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174717" y="228942"/>
            <a:ext cx="5355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ko"/>
              <a:t>U-Net Architecture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370" y="1390315"/>
            <a:ext cx="4770938" cy="317858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070413" y="4632388"/>
            <a:ext cx="2069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Ronneberger et al. (2015) U-net Architecture</a:t>
            </a:r>
            <a:endParaRPr sz="1100"/>
          </a:p>
        </p:txBody>
      </p:sp>
      <p:sp>
        <p:nvSpPr>
          <p:cNvPr id="88" name="Google Shape;88;p17"/>
          <p:cNvSpPr/>
          <p:nvPr/>
        </p:nvSpPr>
        <p:spPr>
          <a:xfrm rot="3318916">
            <a:off x="2550654" y="2884524"/>
            <a:ext cx="2085016" cy="1901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5875">
            <a:solidFill>
              <a:srgbClr val="A07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564266" y="2467791"/>
            <a:ext cx="1584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- Increases field of view</a:t>
            </a:r>
            <a:endParaRPr sz="1100"/>
          </a:p>
        </p:txBody>
      </p:sp>
      <p:sp>
        <p:nvSpPr>
          <p:cNvPr id="90" name="Google Shape;90;p17"/>
          <p:cNvSpPr txBox="1"/>
          <p:nvPr/>
        </p:nvSpPr>
        <p:spPr>
          <a:xfrm>
            <a:off x="3608584" y="2621765"/>
            <a:ext cx="1584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- Lose Spatial Information</a:t>
            </a:r>
            <a:endParaRPr sz="1100"/>
          </a:p>
        </p:txBody>
      </p:sp>
      <p:sp>
        <p:nvSpPr>
          <p:cNvPr id="91" name="Google Shape;91;p17"/>
          <p:cNvSpPr txBox="1"/>
          <p:nvPr/>
        </p:nvSpPr>
        <p:spPr>
          <a:xfrm>
            <a:off x="3362903" y="2234111"/>
            <a:ext cx="174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“Contraction” Phase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150767" y="280742"/>
            <a:ext cx="5355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ko"/>
              <a:t>U-Net Architecture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370" y="1390315"/>
            <a:ext cx="4770938" cy="31785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070413" y="4632388"/>
            <a:ext cx="2069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Ronneberger et al. (2015) U-net Architecture</a:t>
            </a:r>
            <a:endParaRPr sz="1100"/>
          </a:p>
        </p:txBody>
      </p:sp>
      <p:sp>
        <p:nvSpPr>
          <p:cNvPr id="99" name="Google Shape;99;p18"/>
          <p:cNvSpPr/>
          <p:nvPr/>
        </p:nvSpPr>
        <p:spPr>
          <a:xfrm rot="-3404385">
            <a:off x="3929408" y="3130507"/>
            <a:ext cx="2085177" cy="1900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5875">
            <a:solidFill>
              <a:srgbClr val="A07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444501" y="2524735"/>
            <a:ext cx="2012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14300" lvl="0" marL="12700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Palatino Linotype"/>
              <a:buChar char="-"/>
            </a:pPr>
            <a:r>
              <a:rPr b="1" lang="ko" sz="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Create High Resolution </a:t>
            </a:r>
            <a:endParaRPr sz="1000">
              <a:solidFill>
                <a:srgbClr val="FF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Mapping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709990" y="2301536"/>
            <a:ext cx="1747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“Expansion” Phase</a:t>
            </a:r>
            <a:endParaRPr b="1"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863267" y="452542"/>
            <a:ext cx="5355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ko"/>
              <a:t>U-Net Architecture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370" y="1390315"/>
            <a:ext cx="4770938" cy="317858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070413" y="4632388"/>
            <a:ext cx="2069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Ronneberger et al. (2015) U-net Architecture</a:t>
            </a:r>
            <a:endParaRPr sz="1100"/>
          </a:p>
        </p:txBody>
      </p:sp>
      <p:sp>
        <p:nvSpPr>
          <p:cNvPr id="109" name="Google Shape;109;p19"/>
          <p:cNvSpPr/>
          <p:nvPr/>
        </p:nvSpPr>
        <p:spPr>
          <a:xfrm>
            <a:off x="3036094" y="1907382"/>
            <a:ext cx="2721900" cy="387300"/>
          </a:xfrm>
          <a:prstGeom prst="ellipse">
            <a:avLst/>
          </a:prstGeom>
          <a:solidFill>
            <a:srgbClr val="FFFF00">
              <a:alpha val="317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282543" y="2915705"/>
            <a:ext cx="2229000" cy="387300"/>
          </a:xfrm>
          <a:prstGeom prst="ellipse">
            <a:avLst/>
          </a:prstGeom>
          <a:solidFill>
            <a:srgbClr val="FFFF00">
              <a:alpha val="317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573721" y="3550881"/>
            <a:ext cx="1496700" cy="253200"/>
          </a:xfrm>
          <a:prstGeom prst="ellipse">
            <a:avLst/>
          </a:prstGeom>
          <a:solidFill>
            <a:srgbClr val="FFFF00">
              <a:alpha val="317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2" name="Google Shape;112;p19"/>
          <p:cNvSpPr/>
          <p:nvPr/>
        </p:nvSpPr>
        <p:spPr>
          <a:xfrm flipH="1" rot="10800000">
            <a:off x="4083500" y="4051965"/>
            <a:ext cx="313500" cy="183900"/>
          </a:xfrm>
          <a:prstGeom prst="ellipse">
            <a:avLst/>
          </a:prstGeom>
          <a:solidFill>
            <a:srgbClr val="FFFF00">
              <a:alpha val="317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376526" y="1574350"/>
            <a:ext cx="2173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Concatenate with high-resolution feature maps from the Contraction Phase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Palatino Linotype"/>
              <a:buNone/>
            </a:pPr>
            <a:r>
              <a:rPr lang="ko"/>
              <a:t>U-Net 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rgbClr val="3A3838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585200"/>
            <a:ext cx="43593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Calibri"/>
              <a:buChar char="●"/>
            </a:pPr>
            <a:r>
              <a:rPr lang="ko" sz="1200">
                <a:solidFill>
                  <a:srgbClr val="3A3838"/>
                </a:solidFill>
              </a:rPr>
              <a:t>As can be seen from the diagram , U-Net performs 4 times of maximum pooling downsampling , uses convolution for information extraction after each sampling to get feature map and then goes through 4 times of upsampling to recover the input pixel size </a:t>
            </a:r>
            <a:endParaRPr sz="1200">
              <a:solidFill>
                <a:srgbClr val="3A3838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7500" y="1161925"/>
            <a:ext cx="4177475" cy="284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151085" y="363814"/>
            <a:ext cx="7140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ko"/>
              <a:t>What does a W-Net do?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818322" y="4059750"/>
            <a:ext cx="1533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Image</a:t>
            </a:r>
            <a:endParaRPr sz="1100"/>
          </a:p>
        </p:txBody>
      </p:sp>
      <p:sp>
        <p:nvSpPr>
          <p:cNvPr id="127" name="Google Shape;127;p21"/>
          <p:cNvSpPr txBox="1"/>
          <p:nvPr/>
        </p:nvSpPr>
        <p:spPr>
          <a:xfrm>
            <a:off x="6615926" y="4059756"/>
            <a:ext cx="220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Output Segmentation Map</a:t>
            </a:r>
            <a:endParaRPr sz="900"/>
          </a:p>
        </p:txBody>
      </p:sp>
      <p:sp>
        <p:nvSpPr>
          <p:cNvPr id="128" name="Google Shape;128;p21"/>
          <p:cNvSpPr/>
          <p:nvPr/>
        </p:nvSpPr>
        <p:spPr>
          <a:xfrm>
            <a:off x="3283702" y="2571750"/>
            <a:ext cx="513600" cy="31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DD6E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5644732" y="2571750"/>
            <a:ext cx="513600" cy="31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DD6E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818075" y="1975050"/>
            <a:ext cx="1806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Learns Segmentation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00" y="1494702"/>
            <a:ext cx="28670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782" y="1617602"/>
            <a:ext cx="2680868" cy="226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3909513" y="2528088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W-Net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>
                <a:solidFill>
                  <a:srgbClr val="3A3838"/>
                </a:solidFill>
              </a:rPr>
              <a:t>Abstract 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585200"/>
            <a:ext cx="68778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24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Times New Roman"/>
              <a:buChar char="●"/>
            </a:pP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this paper is to introduce an unsupervised image segmentation </a:t>
            </a: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called W-NET</a:t>
            </a:r>
            <a:endParaRPr sz="25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Times New Roman"/>
              <a:buChar char="●"/>
            </a:pP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you know </a:t>
            </a:r>
            <a:r>
              <a:rPr lang="ko" sz="2815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 segmentation is  becoming increasingly important because image labeling is time consuming, expensive as well as it is difficult to obtain in novel domains  so W-Net can automatically segment images </a:t>
            </a:r>
            <a:r>
              <a:rPr lang="ko" sz="2815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without</a:t>
            </a:r>
            <a:r>
              <a:rPr lang="ko" sz="2815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any labeled data </a:t>
            </a:r>
            <a:endParaRPr sz="2815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