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dab2837c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dab2837c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dab2837c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dab2837c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dab2837cb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dab2837c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dab2837c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dab2837c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dab2837c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dab2837c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dab2837c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dab2837c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46900"/>
            <a:ext cx="8252700" cy="2103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CNN based U-Net with Modified Skip Connections for Colon</a:t>
            </a:r>
            <a:endParaRPr/>
          </a:p>
          <a:p>
            <a:pPr indent="0" lvl="0" marL="0" rtl="0" algn="ctr">
              <a:spcBef>
                <a:spcPts val="0"/>
              </a:spcBef>
              <a:spcAft>
                <a:spcPts val="0"/>
              </a:spcAft>
              <a:buNone/>
            </a:pPr>
            <a:r>
              <a:rPr lang="ko"/>
              <a:t>Polyp Segmentation</a:t>
            </a:r>
            <a:endParaRPr/>
          </a:p>
          <a:p>
            <a:pPr indent="0" lvl="0" marL="0" rtl="0" algn="ctr">
              <a:spcBef>
                <a:spcPts val="0"/>
              </a:spcBef>
              <a:spcAft>
                <a:spcPts val="0"/>
              </a:spcAft>
              <a:buNone/>
            </a:pPr>
            <a:r>
              <a:t/>
            </a:r>
            <a:endParaRPr/>
          </a:p>
        </p:txBody>
      </p:sp>
      <p:sp>
        <p:nvSpPr>
          <p:cNvPr id="278" name="Google Shape;278;p13"/>
          <p:cNvSpPr txBox="1"/>
          <p:nvPr>
            <p:ph idx="1" type="subTitle"/>
          </p:nvPr>
        </p:nvSpPr>
        <p:spPr>
          <a:xfrm>
            <a:off x="2444250" y="284990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latin typeface="Times New Roman"/>
                <a:ea typeface="Times New Roman"/>
                <a:cs typeface="Times New Roman"/>
                <a:sym typeface="Times New Roman"/>
              </a:rPr>
              <a:t>Sushma B  Raghavendra C K  Prashanth J</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84" name="Google Shape;284;p14"/>
          <p:cNvSpPr txBox="1"/>
          <p:nvPr>
            <p:ph idx="1" type="body"/>
          </p:nvPr>
        </p:nvSpPr>
        <p:spPr>
          <a:xfrm>
            <a:off x="439875" y="1491700"/>
            <a:ext cx="8378700" cy="25137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Colonoscopy is a medical procedure performed to detect the anomalies in the colon and rectum, The physicians find it very challenging to diagnose small polyps in colonoscopy video</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In this work UNET architecture with spatial attention layer is proposed to improve the precision of segmenting polyp regions in colonoscopy video. The CNN models proposed in the literature for polyp segmentation are basically trained using common loss functions such as dice and binary cross entropy loss</a:t>
            </a:r>
            <a:endParaRPr sz="17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90" name="Google Shape;290;p15"/>
          <p:cNvSpPr txBox="1"/>
          <p:nvPr>
            <p:ph idx="1" type="body"/>
          </p:nvPr>
        </p:nvSpPr>
        <p:spPr>
          <a:xfrm>
            <a:off x="439875" y="1491700"/>
            <a:ext cx="8378700" cy="3097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UNet, a popular encoder-decoder based CNN architecture with skip connections is the accepted choice for image segmentation [6]. Due to continuous down- sampling of features at different levels on the encoder, side informations associated with edges and small objects is lost during up-sampling in the base-line UNet architecture.</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In this work UNET architecture with spatial attention layer is proposed to improve the precision of segmenting polyp regions in colonoscopy video. The CNN models proposed in the literature for polyp segmentation are basically trained using common loss functions such as dice and binary cross entropy loss</a:t>
            </a:r>
            <a:endParaRPr sz="18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96" name="Google Shape;296;p16"/>
          <p:cNvSpPr txBox="1"/>
          <p:nvPr>
            <p:ph idx="1" type="body"/>
          </p:nvPr>
        </p:nvSpPr>
        <p:spPr>
          <a:xfrm>
            <a:off x="439875" y="1491700"/>
            <a:ext cx="8446200" cy="11787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To overcome the above problem, techniques such as pyramid pooling  and attention mechanism  are introduced in encoder decoder based architectures.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Network Architecture</a:t>
            </a:r>
            <a:endParaRPr/>
          </a:p>
        </p:txBody>
      </p:sp>
      <p:sp>
        <p:nvSpPr>
          <p:cNvPr id="302" name="Google Shape;302;p17"/>
          <p:cNvSpPr txBox="1"/>
          <p:nvPr>
            <p:ph idx="1" type="body"/>
          </p:nvPr>
        </p:nvSpPr>
        <p:spPr>
          <a:xfrm>
            <a:off x="439875" y="1174125"/>
            <a:ext cx="5075100" cy="39696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modified UNet model with spatial attention layer is end-end trainable.</a:t>
            </a:r>
            <a:endParaRPr sz="1600">
              <a:latin typeface="Times New Roman"/>
              <a:ea typeface="Times New Roman"/>
              <a:cs typeface="Times New Roman"/>
              <a:sym typeface="Times New Roman"/>
            </a:endParaRPr>
          </a:p>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encoder network consists of a series of con layers </a:t>
            </a:r>
            <a:r>
              <a:rPr lang="ko" sz="1600">
                <a:latin typeface="Times New Roman"/>
                <a:ea typeface="Times New Roman"/>
                <a:cs typeface="Times New Roman"/>
                <a:sym typeface="Times New Roman"/>
              </a:rPr>
              <a:t>with</a:t>
            </a:r>
            <a:r>
              <a:rPr lang="ko" sz="1600">
                <a:latin typeface="Times New Roman"/>
                <a:ea typeface="Times New Roman"/>
                <a:cs typeface="Times New Roman"/>
                <a:sym typeface="Times New Roman"/>
              </a:rPr>
              <a:t> batch normalization and  Relu activation followed by Max pooling layers.</a:t>
            </a:r>
            <a:endParaRPr sz="1600">
              <a:latin typeface="Times New Roman"/>
              <a:ea typeface="Times New Roman"/>
              <a:cs typeface="Times New Roman"/>
              <a:sym typeface="Times New Roman"/>
            </a:endParaRPr>
          </a:p>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decoder network consists of series of transposed conv layers that up-samples features back to the </a:t>
            </a:r>
            <a:r>
              <a:rPr lang="ko" sz="1600">
                <a:latin typeface="Times New Roman"/>
                <a:ea typeface="Times New Roman"/>
                <a:cs typeface="Times New Roman"/>
                <a:sym typeface="Times New Roman"/>
              </a:rPr>
              <a:t>original</a:t>
            </a:r>
            <a:r>
              <a:rPr lang="ko" sz="1600">
                <a:latin typeface="Times New Roman"/>
                <a:ea typeface="Times New Roman"/>
                <a:cs typeface="Times New Roman"/>
                <a:sym typeface="Times New Roman"/>
              </a:rPr>
              <a:t> image size followed by </a:t>
            </a:r>
            <a:r>
              <a:rPr lang="ko" sz="1600">
                <a:latin typeface="Times New Roman"/>
                <a:ea typeface="Times New Roman"/>
                <a:cs typeface="Times New Roman"/>
                <a:sym typeface="Times New Roman"/>
              </a:rPr>
              <a:t>modified</a:t>
            </a:r>
            <a:r>
              <a:rPr lang="ko" sz="1600">
                <a:latin typeface="Times New Roman"/>
                <a:ea typeface="Times New Roman"/>
                <a:cs typeface="Times New Roman"/>
                <a:sym typeface="Times New Roman"/>
              </a:rPr>
              <a:t> skip connections that concatenate the features from the corresponding encoder layer </a:t>
            </a:r>
            <a:r>
              <a:rPr lang="ko" sz="1600">
                <a:latin typeface="Times New Roman"/>
                <a:ea typeface="Times New Roman"/>
                <a:cs typeface="Times New Roman"/>
                <a:sym typeface="Times New Roman"/>
              </a:rPr>
              <a:t>through</a:t>
            </a:r>
            <a:r>
              <a:rPr lang="ko" sz="1600">
                <a:latin typeface="Times New Roman"/>
                <a:ea typeface="Times New Roman"/>
                <a:cs typeface="Times New Roman"/>
                <a:sym typeface="Times New Roman"/>
              </a:rPr>
              <a:t> SAL (Spatial attention layer) </a:t>
            </a:r>
            <a:endParaRPr sz="1600">
              <a:latin typeface="Times New Roman"/>
              <a:ea typeface="Times New Roman"/>
              <a:cs typeface="Times New Roman"/>
              <a:sym typeface="Times New Roman"/>
            </a:endParaRPr>
          </a:p>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SAL is used to generate the spatial relationship between the features produced at each stage of the encoder, in order to extract spatial information from low-level features</a:t>
            </a:r>
            <a:endParaRPr sz="16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800">
              <a:latin typeface="Times New Roman"/>
              <a:ea typeface="Times New Roman"/>
              <a:cs typeface="Times New Roman"/>
              <a:sym typeface="Times New Roman"/>
            </a:endParaRPr>
          </a:p>
        </p:txBody>
      </p:sp>
      <p:pic>
        <p:nvPicPr>
          <p:cNvPr id="303" name="Google Shape;303;p17"/>
          <p:cNvPicPr preferRelativeResize="0"/>
          <p:nvPr/>
        </p:nvPicPr>
        <p:blipFill>
          <a:blip r:embed="rId3">
            <a:alphaModFix/>
          </a:blip>
          <a:stretch>
            <a:fillRect/>
          </a:stretch>
        </p:blipFill>
        <p:spPr>
          <a:xfrm>
            <a:off x="5584000" y="1570825"/>
            <a:ext cx="3484225" cy="279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Loss Functions </a:t>
            </a:r>
            <a:endParaRPr/>
          </a:p>
        </p:txBody>
      </p:sp>
      <p:sp>
        <p:nvSpPr>
          <p:cNvPr id="309" name="Google Shape;309;p18"/>
          <p:cNvSpPr txBox="1"/>
          <p:nvPr>
            <p:ph idx="1" type="body"/>
          </p:nvPr>
        </p:nvSpPr>
        <p:spPr>
          <a:xfrm>
            <a:off x="439875" y="1491700"/>
            <a:ext cx="5184600" cy="27996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In Image Segmentation , the choice of loss functions is crucial in training deep learning models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In the proposed work , UNet and UNet with </a:t>
            </a:r>
            <a:r>
              <a:rPr lang="ko" sz="1200">
                <a:latin typeface="Times New Roman"/>
                <a:ea typeface="Times New Roman"/>
                <a:cs typeface="Times New Roman"/>
                <a:sym typeface="Times New Roman"/>
              </a:rPr>
              <a:t>modified</a:t>
            </a:r>
            <a:r>
              <a:rPr lang="ko" sz="1200">
                <a:latin typeface="Times New Roman"/>
                <a:ea typeface="Times New Roman"/>
                <a:cs typeface="Times New Roman"/>
                <a:sym typeface="Times New Roman"/>
              </a:rPr>
              <a:t> skip connections is trained with </a:t>
            </a:r>
            <a:r>
              <a:rPr lang="ko" sz="1200">
                <a:latin typeface="Times New Roman"/>
                <a:ea typeface="Times New Roman"/>
                <a:cs typeface="Times New Roman"/>
                <a:sym typeface="Times New Roman"/>
              </a:rPr>
              <a:t>various loss functions which are binary cross entropy (BCE) , Dice Loss and Mean Squared Error - however these loss functions didn’t effectively segment small polyps as they weigh false positives and false negatives equally resulting in high precision and low recall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So they propose using Focal Tversky Loss(FTL) to balance the detection of false negatives and false positives.</a:t>
            </a:r>
            <a:r>
              <a:rPr lang="ko" sz="1200">
                <a:solidFill>
                  <a:srgbClr val="D1D5DB"/>
                </a:solidFill>
                <a:highlight>
                  <a:srgbClr val="444654"/>
                </a:highlight>
                <a:latin typeface="Roboto"/>
                <a:ea typeface="Roboto"/>
                <a:cs typeface="Roboto"/>
                <a:sym typeface="Roboto"/>
              </a:rPr>
              <a:t>.</a:t>
            </a:r>
            <a:endParaRPr sz="1200">
              <a:solidFill>
                <a:srgbClr val="D1D5DB"/>
              </a:solidFill>
              <a:highlight>
                <a:srgbClr val="444654"/>
              </a:highlight>
              <a:latin typeface="Roboto"/>
              <a:ea typeface="Roboto"/>
              <a:cs typeface="Roboto"/>
              <a:sym typeface="Roboto"/>
            </a:endParaRPr>
          </a:p>
          <a:p>
            <a:pPr indent="0" lvl="0" marL="0" rtl="0" algn="l">
              <a:lnSpc>
                <a:spcPct val="105000"/>
              </a:lnSpc>
              <a:spcBef>
                <a:spcPts val="1200"/>
              </a:spcBef>
              <a:spcAft>
                <a:spcPts val="0"/>
              </a:spcAft>
              <a:buNone/>
            </a:pPr>
            <a:r>
              <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Dataset Details</a:t>
            </a:r>
            <a:endParaRPr/>
          </a:p>
        </p:txBody>
      </p:sp>
      <p:sp>
        <p:nvSpPr>
          <p:cNvPr id="315" name="Google Shape;315;p19"/>
          <p:cNvSpPr txBox="1"/>
          <p:nvPr>
            <p:ph idx="1" type="body"/>
          </p:nvPr>
        </p:nvSpPr>
        <p:spPr>
          <a:xfrm>
            <a:off x="439875" y="1491700"/>
            <a:ext cx="6493200" cy="34206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To train the model a popular polyp segmentation dataset KVASIR-SEG [15] is used. Dataset consists of around 2134 images with polyps and corresponding segmentation masks.</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ko" sz="1200" u="sng">
                <a:latin typeface="Times New Roman"/>
                <a:ea typeface="Times New Roman"/>
                <a:cs typeface="Times New Roman"/>
                <a:sym typeface="Times New Roman"/>
              </a:rPr>
              <a:t>Results </a:t>
            </a:r>
            <a:endParaRPr b="1" sz="1200" u="sng">
              <a:latin typeface="Times New Roman"/>
              <a:ea typeface="Times New Roman"/>
              <a:cs typeface="Times New Roman"/>
              <a:sym typeface="Times New Roman"/>
            </a:endParaRPr>
          </a:p>
          <a:p>
            <a:pPr indent="-304800" lvl="0" marL="457200" rtl="0" algn="l">
              <a:lnSpc>
                <a:spcPct val="105000"/>
              </a:lnSpc>
              <a:spcBef>
                <a:spcPts val="1200"/>
              </a:spcBef>
              <a:spcAft>
                <a:spcPts val="0"/>
              </a:spcAft>
              <a:buSzPts val="1200"/>
              <a:buFont typeface="Times New Roman"/>
              <a:buChar char="●"/>
            </a:pPr>
            <a:r>
              <a:rPr lang="ko" sz="1200">
                <a:latin typeface="Times New Roman"/>
                <a:ea typeface="Times New Roman"/>
                <a:cs typeface="Times New Roman"/>
                <a:sym typeface="Times New Roman"/>
              </a:rPr>
              <a:t>In the results section of the paper, the authors compare the performance of their UNet model with modified skip connections (UNet-MSC) to a standard UNet model with plain skip connections. Both models were evaluated using different loss functions and compared using precision, recall, and standard deviation metrics. The authors found that the UNet-MSC model trained with Focal Tversky loss (FTL) achieved the best results, with low standard deviation in precision and recall</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