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dab2837cb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dab2837cb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dab2837cb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dab2837cb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2dab2837cb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2dab2837cb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dab2837cb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2dab2837cb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2dab2837cb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2dab2837cb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dab2837cb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dab2837cb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86800" y="578175"/>
            <a:ext cx="8889900" cy="1787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sz="3377"/>
              <a:t>An Attention-based U-Net Network for Anomaly Detection in Crowded Scenes</a:t>
            </a:r>
            <a:endParaRPr sz="3377"/>
          </a:p>
          <a:p>
            <a:pPr indent="0" lvl="0" marL="0" rtl="0" algn="ctr">
              <a:spcBef>
                <a:spcPts val="0"/>
              </a:spcBef>
              <a:spcAft>
                <a:spcPts val="0"/>
              </a:spcAft>
              <a:buNone/>
            </a:pPr>
            <a:r>
              <a:t/>
            </a:r>
            <a:endParaRPr sz="3377"/>
          </a:p>
        </p:txBody>
      </p:sp>
      <p:sp>
        <p:nvSpPr>
          <p:cNvPr id="278" name="Google Shape;278;p13"/>
          <p:cNvSpPr txBox="1"/>
          <p:nvPr>
            <p:ph idx="1" type="subTitle"/>
          </p:nvPr>
        </p:nvSpPr>
        <p:spPr>
          <a:xfrm>
            <a:off x="1447400" y="2262150"/>
            <a:ext cx="6368700" cy="619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latin typeface="Times New Roman"/>
                <a:ea typeface="Times New Roman"/>
                <a:cs typeface="Times New Roman"/>
                <a:sym typeface="Times New Roman"/>
              </a:rPr>
              <a:t>Jinpeng Fang, Xinfeng Zhang*, Baoqing Yang, Shuhan Chen, Bin Li</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Abstract </a:t>
            </a:r>
            <a:endParaRPr/>
          </a:p>
        </p:txBody>
      </p:sp>
      <p:sp>
        <p:nvSpPr>
          <p:cNvPr id="284" name="Google Shape;284;p14"/>
          <p:cNvSpPr txBox="1"/>
          <p:nvPr>
            <p:ph idx="1" type="body"/>
          </p:nvPr>
        </p:nvSpPr>
        <p:spPr>
          <a:xfrm>
            <a:off x="439875" y="1491700"/>
            <a:ext cx="8378700" cy="22353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0"/>
              </a:spcBef>
              <a:spcAft>
                <a:spcPts val="0"/>
              </a:spcAft>
              <a:buSzPts val="1700"/>
              <a:buFont typeface="Times New Roman"/>
              <a:buChar char="●"/>
            </a:pPr>
            <a:r>
              <a:rPr lang="ko" sz="1700">
                <a:latin typeface="Times New Roman"/>
                <a:ea typeface="Times New Roman"/>
                <a:cs typeface="Times New Roman"/>
                <a:sym typeface="Times New Roman"/>
              </a:rPr>
              <a:t>Anomaly detection in surveillance video is of great significance for public safety. Deep autoencoder has been widely used in anomaly detection. Because of its good generalization ability, sometimes abnormal samples can still be reconstructed very well.</a:t>
            </a:r>
            <a:endParaRPr sz="1700">
              <a:latin typeface="Times New Roman"/>
              <a:ea typeface="Times New Roman"/>
              <a:cs typeface="Times New Roman"/>
              <a:sym typeface="Times New Roman"/>
            </a:endParaRPr>
          </a:p>
          <a:p>
            <a:pPr indent="-336550" lvl="0" marL="457200" rtl="0" algn="l">
              <a:lnSpc>
                <a:spcPct val="105000"/>
              </a:lnSpc>
              <a:spcBef>
                <a:spcPts val="0"/>
              </a:spcBef>
              <a:spcAft>
                <a:spcPts val="0"/>
              </a:spcAft>
              <a:buSzPts val="1700"/>
              <a:buFont typeface="Times New Roman"/>
              <a:buChar char="●"/>
            </a:pPr>
            <a:r>
              <a:rPr lang="ko" sz="1700">
                <a:latin typeface="Times New Roman"/>
                <a:ea typeface="Times New Roman"/>
                <a:cs typeface="Times New Roman"/>
                <a:sym typeface="Times New Roman"/>
              </a:rPr>
              <a:t>They introduce an attention mechanism to propose an attention-based U-Net network to detect anomalies. The network adds an attention module before the skip connection of U-Net network, so that the model pays more attention to the foreground targets.</a:t>
            </a:r>
            <a:endParaRPr sz="1700">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Network Architecture</a:t>
            </a:r>
            <a:endParaRPr/>
          </a:p>
        </p:txBody>
      </p:sp>
      <p:sp>
        <p:nvSpPr>
          <p:cNvPr id="290" name="Google Shape;290;p15"/>
          <p:cNvSpPr txBox="1"/>
          <p:nvPr>
            <p:ph idx="1" type="body"/>
          </p:nvPr>
        </p:nvSpPr>
        <p:spPr>
          <a:xfrm>
            <a:off x="124525" y="1174125"/>
            <a:ext cx="5390400" cy="3735900"/>
          </a:xfrm>
          <a:prstGeom prst="rect">
            <a:avLst/>
          </a:prstGeom>
        </p:spPr>
        <p:txBody>
          <a:bodyPr anchorCtr="0" anchor="t" bIns="91425" lIns="91425" spcFirstLastPara="1" rIns="91425" wrap="square" tIns="91425">
            <a:noAutofit/>
          </a:bodyPr>
          <a:lstStyle/>
          <a:p>
            <a:pPr indent="-330200" lvl="0" marL="457200" rtl="0" algn="just">
              <a:lnSpc>
                <a:spcPct val="105000"/>
              </a:lnSpc>
              <a:spcBef>
                <a:spcPts val="0"/>
              </a:spcBef>
              <a:spcAft>
                <a:spcPts val="0"/>
              </a:spcAft>
              <a:buSzPts val="1600"/>
              <a:buFont typeface="Times New Roman"/>
              <a:buChar char="●"/>
            </a:pPr>
            <a:r>
              <a:rPr lang="ko" sz="1600">
                <a:latin typeface="Times New Roman"/>
                <a:ea typeface="Times New Roman"/>
                <a:cs typeface="Times New Roman"/>
                <a:sym typeface="Times New Roman"/>
              </a:rPr>
              <a:t>The proposed anomaly detection encoder-decoder is implemented by U-Net network with an attention module, and the network structure is shown in Fig. 2. The path on the left side of the network corresponds to the encoder; the path on the right side of the network corresponds to the decoder.</a:t>
            </a:r>
            <a:endParaRPr sz="1600">
              <a:latin typeface="Times New Roman"/>
              <a:ea typeface="Times New Roman"/>
              <a:cs typeface="Times New Roman"/>
              <a:sym typeface="Times New Roman"/>
            </a:endParaRPr>
          </a:p>
          <a:p>
            <a:pPr indent="-330200" lvl="0" marL="457200" rtl="0" algn="just">
              <a:lnSpc>
                <a:spcPct val="105000"/>
              </a:lnSpc>
              <a:spcBef>
                <a:spcPts val="0"/>
              </a:spcBef>
              <a:spcAft>
                <a:spcPts val="0"/>
              </a:spcAft>
              <a:buSzPts val="1600"/>
              <a:buFont typeface="Times New Roman"/>
              <a:buChar char="●"/>
            </a:pPr>
            <a:r>
              <a:rPr lang="ko" sz="1600">
                <a:latin typeface="Times New Roman"/>
                <a:ea typeface="Times New Roman"/>
                <a:cs typeface="Times New Roman"/>
                <a:sym typeface="Times New Roman"/>
              </a:rPr>
              <a:t>In the skip connection, the feature map of each resolution in the encoder and the corresponding feature map in the decoder are sent to the attention module , and then the output of the attention module is concatenated with the corresponding feature map in the decoder.</a:t>
            </a:r>
            <a:endParaRPr sz="1600">
              <a:latin typeface="Times New Roman"/>
              <a:ea typeface="Times New Roman"/>
              <a:cs typeface="Times New Roman"/>
              <a:sym typeface="Times New Roman"/>
            </a:endParaRPr>
          </a:p>
          <a:p>
            <a:pPr indent="0" lvl="0" marL="0" rtl="0" algn="just">
              <a:lnSpc>
                <a:spcPct val="105000"/>
              </a:lnSpc>
              <a:spcBef>
                <a:spcPts val="1200"/>
              </a:spcBef>
              <a:spcAft>
                <a:spcPts val="0"/>
              </a:spcAft>
              <a:buNone/>
            </a:pPr>
            <a:r>
              <a:t/>
            </a:r>
            <a:endParaRPr sz="1600">
              <a:latin typeface="Times New Roman"/>
              <a:ea typeface="Times New Roman"/>
              <a:cs typeface="Times New Roman"/>
              <a:sym typeface="Times New Roman"/>
            </a:endParaRPr>
          </a:p>
          <a:p>
            <a:pPr indent="0" lvl="0" marL="457200" rtl="0" algn="just">
              <a:lnSpc>
                <a:spcPct val="105000"/>
              </a:lnSpc>
              <a:spcBef>
                <a:spcPts val="1200"/>
              </a:spcBef>
              <a:spcAft>
                <a:spcPts val="1200"/>
              </a:spcAft>
              <a:buNone/>
            </a:pPr>
            <a:r>
              <a:t/>
            </a:r>
            <a:endParaRPr sz="1800">
              <a:latin typeface="Times New Roman"/>
              <a:ea typeface="Times New Roman"/>
              <a:cs typeface="Times New Roman"/>
              <a:sym typeface="Times New Roman"/>
            </a:endParaRPr>
          </a:p>
        </p:txBody>
      </p:sp>
      <p:pic>
        <p:nvPicPr>
          <p:cNvPr id="291" name="Google Shape;291;p15"/>
          <p:cNvPicPr preferRelativeResize="0"/>
          <p:nvPr/>
        </p:nvPicPr>
        <p:blipFill>
          <a:blip r:embed="rId3">
            <a:alphaModFix/>
          </a:blip>
          <a:stretch>
            <a:fillRect/>
          </a:stretch>
        </p:blipFill>
        <p:spPr>
          <a:xfrm>
            <a:off x="5461500" y="1535825"/>
            <a:ext cx="3591000" cy="2778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EXPERIMENT</a:t>
            </a:r>
            <a:endParaRPr/>
          </a:p>
        </p:txBody>
      </p:sp>
      <p:sp>
        <p:nvSpPr>
          <p:cNvPr id="297" name="Google Shape;297;p16"/>
          <p:cNvSpPr txBox="1"/>
          <p:nvPr>
            <p:ph idx="1" type="body"/>
          </p:nvPr>
        </p:nvSpPr>
        <p:spPr>
          <a:xfrm>
            <a:off x="439875" y="1491700"/>
            <a:ext cx="7423200" cy="1746000"/>
          </a:xfrm>
          <a:prstGeom prst="rect">
            <a:avLst/>
          </a:prstGeom>
        </p:spPr>
        <p:txBody>
          <a:bodyPr anchorCtr="0" anchor="t" bIns="91425" lIns="91425" spcFirstLastPara="1" rIns="91425" wrap="square" tIns="91425">
            <a:noAutofit/>
          </a:bodyPr>
          <a:lstStyle/>
          <a:p>
            <a:pPr indent="-311150" lvl="0" marL="457200" rtl="0" algn="l">
              <a:lnSpc>
                <a:spcPct val="105000"/>
              </a:lnSpc>
              <a:spcBef>
                <a:spcPts val="0"/>
              </a:spcBef>
              <a:spcAft>
                <a:spcPts val="0"/>
              </a:spcAft>
              <a:buSzPts val="1300"/>
              <a:buFont typeface="Times New Roman"/>
              <a:buChar char="●"/>
            </a:pPr>
            <a:r>
              <a:rPr lang="ko">
                <a:latin typeface="Times New Roman"/>
                <a:ea typeface="Times New Roman"/>
                <a:cs typeface="Times New Roman"/>
                <a:sym typeface="Times New Roman"/>
              </a:rPr>
              <a:t>They  tested the proposed attention-based U-Net anomaly detection model on two public real scene datasets: UCSD Ped1 dataset  and ShanghaiTech dataset </a:t>
            </a:r>
            <a:endParaRPr>
              <a:latin typeface="Times New Roman"/>
              <a:ea typeface="Times New Roman"/>
              <a:cs typeface="Times New Roman"/>
              <a:sym typeface="Times New Roman"/>
            </a:endParaRPr>
          </a:p>
          <a:p>
            <a:pPr indent="0" lvl="0" marL="457200" rtl="0" algn="l">
              <a:lnSpc>
                <a:spcPct val="105000"/>
              </a:lnSpc>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Evaluation Metric</a:t>
            </a:r>
            <a:endParaRPr/>
          </a:p>
        </p:txBody>
      </p:sp>
      <p:sp>
        <p:nvSpPr>
          <p:cNvPr id="303" name="Google Shape;303;p17"/>
          <p:cNvSpPr txBox="1"/>
          <p:nvPr>
            <p:ph idx="1" type="body"/>
          </p:nvPr>
        </p:nvSpPr>
        <p:spPr>
          <a:xfrm>
            <a:off x="439875" y="1491700"/>
            <a:ext cx="6142500" cy="36519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Clr>
                <a:srgbClr val="000000"/>
              </a:buClr>
              <a:buSzPts val="1800"/>
              <a:buFont typeface="Times New Roman"/>
              <a:buChar char="●"/>
            </a:pPr>
            <a:r>
              <a:rPr lang="ko" sz="1800">
                <a:solidFill>
                  <a:srgbClr val="000000"/>
                </a:solidFill>
                <a:latin typeface="Times New Roman"/>
                <a:ea typeface="Times New Roman"/>
                <a:cs typeface="Times New Roman"/>
                <a:sym typeface="Times New Roman"/>
              </a:rPr>
              <a:t>In the work of anomaly detection, the common evaluation metric is the area under the ROC curve, i.e., AUC</a:t>
            </a:r>
            <a:endParaRPr sz="1800">
              <a:solidFill>
                <a:srgbClr val="000000"/>
              </a:solidFill>
              <a:latin typeface="Times New Roman"/>
              <a:ea typeface="Times New Roman"/>
              <a:cs typeface="Times New Roman"/>
              <a:sym typeface="Times New Roman"/>
            </a:endParaRPr>
          </a:p>
          <a:p>
            <a:pPr indent="-342900" lvl="0" marL="457200" rtl="0" algn="l">
              <a:lnSpc>
                <a:spcPct val="105000"/>
              </a:lnSpc>
              <a:spcBef>
                <a:spcPts val="0"/>
              </a:spcBef>
              <a:spcAft>
                <a:spcPts val="0"/>
              </a:spcAft>
              <a:buClr>
                <a:srgbClr val="000000"/>
              </a:buClr>
              <a:buSzPts val="1800"/>
              <a:buFont typeface="Times New Roman"/>
              <a:buChar char="●"/>
            </a:pPr>
            <a:r>
              <a:rPr lang="ko" sz="1800">
                <a:solidFill>
                  <a:srgbClr val="000000"/>
                </a:solidFill>
                <a:latin typeface="Times New Roman"/>
                <a:ea typeface="Times New Roman"/>
                <a:cs typeface="Times New Roman"/>
                <a:sym typeface="Times New Roman"/>
              </a:rPr>
              <a:t>Receiver Operating Characteristic (ROC) Curve: This is a common evaluation metric used to measure the performance of binary classifiers. The ROC curve plots the true positive rate (sensitivity) against the false positive rate (1-specificity) at different classification thresholds. The area under the ROC curve (AUC) is used as a measure of the classifier's performance</a:t>
            </a:r>
            <a:endParaRPr sz="1800">
              <a:solidFill>
                <a:srgbClr val="000000"/>
              </a:solidFill>
              <a:latin typeface="Times New Roman"/>
              <a:ea typeface="Times New Roman"/>
              <a:cs typeface="Times New Roman"/>
              <a:sym typeface="Times New Roman"/>
            </a:endParaRPr>
          </a:p>
          <a:p>
            <a:pPr indent="0" lvl="0" marL="457200" rtl="0" algn="l">
              <a:lnSpc>
                <a:spcPct val="105000"/>
              </a:lnSpc>
              <a:spcBef>
                <a:spcPts val="120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304" name="Google Shape;304;p17"/>
          <p:cNvPicPr preferRelativeResize="0"/>
          <p:nvPr/>
        </p:nvPicPr>
        <p:blipFill>
          <a:blip r:embed="rId3">
            <a:alphaModFix/>
          </a:blip>
          <a:stretch>
            <a:fillRect/>
          </a:stretch>
        </p:blipFill>
        <p:spPr>
          <a:xfrm>
            <a:off x="6661047" y="2024050"/>
            <a:ext cx="2676075" cy="82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Results </a:t>
            </a:r>
            <a:endParaRPr/>
          </a:p>
        </p:txBody>
      </p:sp>
      <p:sp>
        <p:nvSpPr>
          <p:cNvPr id="310" name="Google Shape;310;p18"/>
          <p:cNvSpPr txBox="1"/>
          <p:nvPr>
            <p:ph idx="1" type="body"/>
          </p:nvPr>
        </p:nvSpPr>
        <p:spPr>
          <a:xfrm>
            <a:off x="439875" y="1491700"/>
            <a:ext cx="8090400" cy="22353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0"/>
              </a:spcBef>
              <a:spcAft>
                <a:spcPts val="0"/>
              </a:spcAft>
              <a:buSzPts val="1200"/>
              <a:buFont typeface="Times New Roman"/>
              <a:buChar char="●"/>
            </a:pPr>
            <a:r>
              <a:rPr lang="ko" sz="1200">
                <a:latin typeface="Times New Roman"/>
                <a:ea typeface="Times New Roman"/>
                <a:cs typeface="Times New Roman"/>
                <a:sym typeface="Times New Roman"/>
              </a:rPr>
              <a:t>To verify the effectiveness of the attention module in our method, we compare our method with a naive baseline model (based on the U-Net model without attention module) on UCSD Ped1 and ShanghaiTech datasets. From  this TABLE  we can see that their  method with attention module achieves a higher AUC than that without attention module.</a:t>
            </a:r>
            <a:endParaRPr sz="1200">
              <a:latin typeface="Times New Roman"/>
              <a:ea typeface="Times New Roman"/>
              <a:cs typeface="Times New Roman"/>
              <a:sym typeface="Times New Roman"/>
            </a:endParaRPr>
          </a:p>
          <a:p>
            <a:pPr indent="0" lvl="0" marL="914400" rtl="0" algn="l">
              <a:lnSpc>
                <a:spcPct val="105000"/>
              </a:lnSpc>
              <a:spcBef>
                <a:spcPts val="1200"/>
              </a:spcBef>
              <a:spcAft>
                <a:spcPts val="1200"/>
              </a:spcAft>
              <a:buNone/>
            </a:pPr>
            <a:r>
              <a:t/>
            </a:r>
            <a:endParaRPr sz="1600">
              <a:latin typeface="Times New Roman"/>
              <a:ea typeface="Times New Roman"/>
              <a:cs typeface="Times New Roman"/>
              <a:sym typeface="Times New Roman"/>
            </a:endParaRPr>
          </a:p>
        </p:txBody>
      </p:sp>
      <p:pic>
        <p:nvPicPr>
          <p:cNvPr id="311" name="Google Shape;311;p18"/>
          <p:cNvPicPr preferRelativeResize="0"/>
          <p:nvPr/>
        </p:nvPicPr>
        <p:blipFill>
          <a:blip r:embed="rId3">
            <a:alphaModFix/>
          </a:blip>
          <a:stretch>
            <a:fillRect/>
          </a:stretch>
        </p:blipFill>
        <p:spPr>
          <a:xfrm>
            <a:off x="1519313" y="2571750"/>
            <a:ext cx="6372225" cy="184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271600" y="284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Conclusion </a:t>
            </a:r>
            <a:r>
              <a:rPr lang="ko"/>
              <a:t> </a:t>
            </a:r>
            <a:endParaRPr/>
          </a:p>
        </p:txBody>
      </p:sp>
      <p:sp>
        <p:nvSpPr>
          <p:cNvPr id="317" name="Google Shape;317;p19"/>
          <p:cNvSpPr txBox="1"/>
          <p:nvPr>
            <p:ph idx="1" type="body"/>
          </p:nvPr>
        </p:nvSpPr>
        <p:spPr>
          <a:xfrm>
            <a:off x="422100" y="1572450"/>
            <a:ext cx="8090400" cy="9993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0"/>
              </a:spcBef>
              <a:spcAft>
                <a:spcPts val="0"/>
              </a:spcAft>
              <a:buClr>
                <a:srgbClr val="000000"/>
              </a:buClr>
              <a:buSzPts val="1200"/>
              <a:buFont typeface="Times New Roman"/>
              <a:buChar char="●"/>
            </a:pPr>
            <a:r>
              <a:rPr lang="ko" sz="1200">
                <a:solidFill>
                  <a:srgbClr val="000000"/>
                </a:solidFill>
                <a:latin typeface="Times New Roman"/>
                <a:ea typeface="Times New Roman"/>
                <a:cs typeface="Times New Roman"/>
                <a:sym typeface="Times New Roman"/>
              </a:rPr>
              <a:t>They used continuous video frames as input to the encoder-decoder architecture, and detected anomalies by calculating the difference between the predicted and real frames. The attention module helped the model focus on the foreground targets and improved the learning of normal foreground targets during training.</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