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alatino Linotype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alatinoLinotype-regular.fntdata"/><Relationship Id="rId21" Type="http://schemas.openxmlformats.org/officeDocument/2006/relationships/slide" Target="slides/slide16.xml"/><Relationship Id="rId24" Type="http://schemas.openxmlformats.org/officeDocument/2006/relationships/font" Target="fonts/PalatinoLinotype-italic.fntdata"/><Relationship Id="rId23" Type="http://schemas.openxmlformats.org/officeDocument/2006/relationships/font" Target="fonts/PalatinoLinotyp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alatinoLinotyp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c6c63d821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2c6c63d821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c6c63d821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22c6c63d821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d323eecc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22d323eecc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d323eecc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22d323eecc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de47cf2a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2de47cf2a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ddab159d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22ddab159d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ddab159d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22ddab159d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c6c63d82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c6c63d82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c6c63d82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22c6c63d821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c6c63d821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22c6c63d821_0_1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c6c63d821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2c6c63d821_0_1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c6c63d821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22c6c63d821_0_1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c6c63d82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2c6c63d82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c6c63d821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2c6c63d821_0_3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c6c63d821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22c6c63d821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151022" y="603389"/>
            <a:ext cx="71400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151022" y="1511799"/>
            <a:ext cx="7140000" cy="25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5665604" y="247778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151021" y="246980"/>
            <a:ext cx="43917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60045" y="599230"/>
            <a:ext cx="6081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56" name="Google Shape;56;p13"/>
          <p:cNvCxnSpPr/>
          <p:nvPr/>
        </p:nvCxnSpPr>
        <p:spPr>
          <a:xfrm>
            <a:off x="1028765" y="599230"/>
            <a:ext cx="0" cy="800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77875" y="910025"/>
            <a:ext cx="8611800" cy="12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380">
                <a:latin typeface="Times New Roman"/>
                <a:ea typeface="Times New Roman"/>
                <a:cs typeface="Times New Roman"/>
                <a:sym typeface="Times New Roman"/>
              </a:rPr>
              <a:t>W-Net: A Deep Model for Fully Unsupervised Image Segmentation</a:t>
            </a:r>
            <a:endParaRPr sz="238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2393575" y="2282625"/>
            <a:ext cx="4213500" cy="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20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이스마일 </a:t>
            </a:r>
            <a:r>
              <a:rPr lang="ko" sz="20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압둘하킴</a:t>
            </a:r>
            <a:endParaRPr sz="2000">
              <a:solidFill>
                <a:srgbClr val="1F1F1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rgbClr val="1F1F1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20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대학원생-컴퓨터공학</a:t>
            </a:r>
            <a:endParaRPr sz="2000">
              <a:solidFill>
                <a:srgbClr val="1F1F1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rgbClr val="1F1F1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714"/>
              <a:buFont typeface="Palatino Linotype"/>
              <a:buNone/>
            </a:pPr>
            <a:r>
              <a:rPr lang="ko"/>
              <a:t>W-Net Architecture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>
              <a:solidFill>
                <a:srgbClr val="3A3838"/>
              </a:solidFill>
            </a:endParaRPr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585200"/>
            <a:ext cx="4512000" cy="15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16706" lvl="0" marL="457200" rtl="0" algn="l">
              <a:lnSpc>
                <a:spcPct val="190909"/>
              </a:lnSpc>
              <a:spcBef>
                <a:spcPts val="320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Char char="●"/>
            </a:pPr>
            <a:r>
              <a:rPr b="1" lang="ko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U-Encoder</a:t>
            </a:r>
            <a:r>
              <a:rPr lang="ko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 Outputs image segmentations from the unlabelled original images.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6706" lvl="0" marL="4572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ct val="100000"/>
              <a:buFont typeface="Georgia"/>
              <a:buChar char="●"/>
            </a:pPr>
            <a:r>
              <a:rPr b="1" lang="ko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U-Decoder</a:t>
            </a:r>
            <a:r>
              <a:rPr lang="ko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 Outputs the reconstruction images from the segmentations.</a:t>
            </a:r>
            <a:endParaRPr sz="1200">
              <a:solidFill>
                <a:srgbClr val="3A3838"/>
              </a:solidFill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850" y="1269775"/>
            <a:ext cx="4109151" cy="208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5714"/>
              <a:buNone/>
            </a:pPr>
            <a:r>
              <a:rPr lang="ko"/>
              <a:t>W-Net Architecture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>
              <a:solidFill>
                <a:srgbClr val="3A3838"/>
              </a:solidFill>
            </a:endParaRPr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323425"/>
            <a:ext cx="4599600" cy="3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Clr>
                <a:srgbClr val="3A3838"/>
              </a:buClr>
              <a:buSzPts val="1300"/>
              <a:buFont typeface="Times New Roman"/>
              <a:buChar char="●"/>
            </a:pPr>
            <a:r>
              <a:rPr lang="ko" sz="13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W-Net architecture has 46 convolutional layers which are structured into 18 modules marked with the red rectangles. </a:t>
            </a:r>
            <a:endParaRPr sz="13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300"/>
              <a:buChar char="●"/>
            </a:pPr>
            <a:r>
              <a:rPr lang="ko" sz="13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module consists of two 3 × 3 convolutional layers, each followed by </a:t>
            </a:r>
            <a:r>
              <a:rPr b="1" lang="ko" sz="13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ko" sz="13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1" lang="ko" sz="13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eLU </a:t>
            </a:r>
            <a:r>
              <a:rPr lang="ko" sz="13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ko" sz="13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non-linearity </a:t>
            </a:r>
            <a:r>
              <a:rPr lang="ko" sz="13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ko" sz="13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 normalization</a:t>
            </a:r>
            <a:r>
              <a:rPr lang="ko" sz="13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 </a:t>
            </a:r>
            <a:endParaRPr sz="13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300"/>
              <a:buFont typeface="Times New Roman"/>
              <a:buChar char="●"/>
            </a:pPr>
            <a:r>
              <a:rPr lang="ko" sz="13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nine modules form the dense prediction base of the network and the second 9 correspond to the reconstruction decoder</a:t>
            </a:r>
            <a:endParaRPr sz="13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100" y="1269775"/>
            <a:ext cx="4109151" cy="286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Losses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168150" y="1989600"/>
            <a:ext cx="8289000" cy="24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b="1" lang="ko" sz="1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 Normalized Cut Loss </a:t>
            </a:r>
            <a:r>
              <a:rPr b="1" lang="ko" sz="1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ko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:- 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ko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aim of this loss function is to encourage the network to learn the segment the input image into foreground and background regions.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ko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soft Normalized Cut Loss Involves computing the probability of each pixel belonging to a particular segment based on the dense prediction output of the Encoder.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ko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Simpler terms,  the Soft-Cut loss function aims to simultaneously promote the similarity of pixels within the same segment and discourage the similarity of pixels across different segments.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200">
              <a:solidFill>
                <a:schemeClr val="dk1"/>
              </a:solidFill>
              <a:highlight>
                <a:srgbClr val="444654"/>
              </a:highlight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444654"/>
              </a:highlight>
            </a:endParaRPr>
          </a:p>
        </p:txBody>
      </p:sp>
      <p:sp>
        <p:nvSpPr>
          <p:cNvPr id="160" name="Google Shape;160;p25"/>
          <p:cNvSpPr txBox="1"/>
          <p:nvPr>
            <p:ph type="title"/>
          </p:nvPr>
        </p:nvSpPr>
        <p:spPr>
          <a:xfrm>
            <a:off x="192600" y="1416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1045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optimize these 2 U-Nets, the paper introduces 2 loss functions. First, A Soft Normalized Cut Loss(soft_n_cut_loss)</a:t>
            </a:r>
            <a:endParaRPr sz="1045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1045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 Reconstruction Loss(rec_loss), to optimize both the encoder and the decoder</a:t>
            </a:r>
            <a:endParaRPr sz="2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Losses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168150" y="1469425"/>
            <a:ext cx="8289000" cy="29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b="1" lang="ko" sz="15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Reconstruction</a:t>
            </a:r>
            <a:r>
              <a:rPr b="1" lang="ko" sz="15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Loss</a:t>
            </a:r>
            <a:r>
              <a:rPr b="1" lang="ko" sz="15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ko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-"/>
            </a:pPr>
            <a:r>
              <a:rPr lang="ko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addition to the Soft-Cut Loss Function , the W-Net paper also uses a reconstruction loss to train the model , the reconstruction loss i s classical encoder-decoder architecture technique that ensures that the </a:t>
            </a:r>
            <a:r>
              <a:rPr lang="ko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encoded</a:t>
            </a:r>
            <a:r>
              <a:rPr lang="ko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representations contain as much </a:t>
            </a:r>
            <a:r>
              <a:rPr lang="ko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</a:t>
            </a:r>
            <a:r>
              <a:rPr lang="ko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about the </a:t>
            </a:r>
            <a:r>
              <a:rPr lang="ko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</a:t>
            </a:r>
            <a:r>
              <a:rPr lang="ko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inputs as possible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ko" sz="15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700">
              <a:solidFill>
                <a:schemeClr val="dk1"/>
              </a:solidFill>
              <a:highlight>
                <a:srgbClr val="444654"/>
              </a:highlight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444654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>
                <a:solidFill>
                  <a:srgbClr val="3A3838"/>
                </a:solidFill>
              </a:rPr>
              <a:t>Experiments 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375625"/>
            <a:ext cx="8721900" cy="11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6438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Times New Roman"/>
              <a:buChar char="●"/>
            </a:pPr>
            <a:r>
              <a:rPr lang="ko" sz="2515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train W-Net on PASCAL VOC2012 dataset and then evaluated the trained network using </a:t>
            </a:r>
            <a:r>
              <a:rPr b="1" lang="ko" sz="2515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Berkely Segmentation Database</a:t>
            </a:r>
            <a:r>
              <a:rPr lang="ko" sz="2515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</a:t>
            </a:r>
            <a:endParaRPr sz="2515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A3838"/>
              </a:solidFill>
            </a:endParaRPr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225" y="2419125"/>
            <a:ext cx="6298474" cy="27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>
                <a:solidFill>
                  <a:srgbClr val="3A3838"/>
                </a:solidFill>
              </a:rPr>
              <a:t>Experiments 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1700" y="1017725"/>
            <a:ext cx="8777100" cy="8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724"/>
              <a:buFont typeface="Arial"/>
              <a:buNone/>
            </a:pPr>
            <a:r>
              <a:rPr lang="ko" sz="2515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comparison with and without considering sof t−N cut loss during back-propagation</a:t>
            </a:r>
            <a:endParaRPr sz="2515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5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2550" y="1509050"/>
            <a:ext cx="3796399" cy="35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>
                <a:solidFill>
                  <a:srgbClr val="3A3838"/>
                </a:solidFill>
              </a:rPr>
              <a:t>Conclusion 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245525" y="1436850"/>
            <a:ext cx="87882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024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916"/>
              <a:buFont typeface="Times New Roman"/>
              <a:buChar char="●"/>
            </a:pPr>
            <a:r>
              <a:rPr lang="ko" sz="1915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paper we introduced a deep learning-based approach for fully unsupervised image segmentation. Our proposed algorithm is based on concatenating together two fully convolutional networks into an encoder-decoder framework, where each of the FCNs are variants of the U- Net architecture.</a:t>
            </a:r>
            <a:endParaRPr sz="1915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024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916"/>
              <a:buFont typeface="Times New Roman"/>
              <a:buChar char="●"/>
            </a:pPr>
            <a:r>
              <a:rPr lang="ko" sz="1915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believe our method will be useful in cases where it is difficult to obtain labeled pixel wise supervision.</a:t>
            </a:r>
            <a:endParaRPr sz="1915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5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77875" y="910025"/>
            <a:ext cx="8611800" cy="235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36461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ko" sz="2380"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 sz="23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461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ko" sz="2380">
                <a:latin typeface="Times New Roman"/>
                <a:ea typeface="Times New Roman"/>
                <a:cs typeface="Times New Roman"/>
                <a:sym typeface="Times New Roman"/>
              </a:rPr>
              <a:t>Abstract </a:t>
            </a:r>
            <a:endParaRPr sz="23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461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ko" sz="2380">
                <a:latin typeface="Times New Roman"/>
                <a:ea typeface="Times New Roman"/>
                <a:cs typeface="Times New Roman"/>
                <a:sym typeface="Times New Roman"/>
              </a:rPr>
              <a:t>W-Net Architecture</a:t>
            </a:r>
            <a:endParaRPr sz="23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461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ko" sz="2380">
                <a:latin typeface="Times New Roman"/>
                <a:ea typeface="Times New Roman"/>
                <a:cs typeface="Times New Roman"/>
                <a:sym typeface="Times New Roman"/>
              </a:rPr>
              <a:t>Experiment</a:t>
            </a:r>
            <a:endParaRPr sz="23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461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ko" sz="2380">
                <a:latin typeface="Times New Roman"/>
                <a:ea typeface="Times New Roman"/>
                <a:cs typeface="Times New Roman"/>
                <a:sym typeface="Times New Roman"/>
              </a:rPr>
              <a:t>Conclusion  </a:t>
            </a:r>
            <a:endParaRPr sz="23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1151085" y="363814"/>
            <a:ext cx="71400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 Linotype"/>
              <a:buNone/>
            </a:pPr>
            <a:r>
              <a:rPr lang="ko"/>
              <a:t>What does a U-Net do?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7864" y="1434105"/>
            <a:ext cx="1929798" cy="257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04502" y="1434104"/>
            <a:ext cx="1929798" cy="257174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1572687" y="4150306"/>
            <a:ext cx="1200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Input Image</a:t>
            </a:r>
            <a:endParaRPr sz="1100"/>
          </a:p>
        </p:txBody>
      </p:sp>
      <p:sp>
        <p:nvSpPr>
          <p:cNvPr id="76" name="Google Shape;76;p16"/>
          <p:cNvSpPr txBox="1"/>
          <p:nvPr/>
        </p:nvSpPr>
        <p:spPr>
          <a:xfrm>
            <a:off x="6165401" y="4106681"/>
            <a:ext cx="22080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Output Segmentation Map</a:t>
            </a:r>
            <a:endParaRPr sz="900"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24094" y="2228847"/>
            <a:ext cx="1593975" cy="98226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/>
          <p:nvPr/>
        </p:nvSpPr>
        <p:spPr>
          <a:xfrm>
            <a:off x="3283702" y="2571750"/>
            <a:ext cx="513600" cy="31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DD6E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5644732" y="2571750"/>
            <a:ext cx="513600" cy="31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DD6E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818075" y="1975050"/>
            <a:ext cx="18060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Learns Segmentation</a:t>
            </a:r>
            <a:endParaRPr b="1"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174717" y="228942"/>
            <a:ext cx="53550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 Linotype"/>
              <a:buNone/>
            </a:pPr>
            <a:r>
              <a:rPr lang="ko"/>
              <a:t>U-Net Architecture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1370" y="1390315"/>
            <a:ext cx="4770938" cy="317858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5070413" y="4632388"/>
            <a:ext cx="20697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Ronneberger et al. (2015) U-net Architecture</a:t>
            </a:r>
            <a:endParaRPr sz="1100"/>
          </a:p>
        </p:txBody>
      </p:sp>
      <p:sp>
        <p:nvSpPr>
          <p:cNvPr id="88" name="Google Shape;88;p17"/>
          <p:cNvSpPr/>
          <p:nvPr/>
        </p:nvSpPr>
        <p:spPr>
          <a:xfrm rot="3318916">
            <a:off x="2550654" y="2884524"/>
            <a:ext cx="2085016" cy="19015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5875">
            <a:solidFill>
              <a:srgbClr val="A07C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3564266" y="2467791"/>
            <a:ext cx="15840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00B05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- Increases field of view</a:t>
            </a:r>
            <a:endParaRPr sz="1100"/>
          </a:p>
        </p:txBody>
      </p:sp>
      <p:sp>
        <p:nvSpPr>
          <p:cNvPr id="90" name="Google Shape;90;p17"/>
          <p:cNvSpPr txBox="1"/>
          <p:nvPr/>
        </p:nvSpPr>
        <p:spPr>
          <a:xfrm>
            <a:off x="3608584" y="2621765"/>
            <a:ext cx="15840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- Lose Spatial Information</a:t>
            </a:r>
            <a:endParaRPr sz="1100"/>
          </a:p>
        </p:txBody>
      </p:sp>
      <p:sp>
        <p:nvSpPr>
          <p:cNvPr id="91" name="Google Shape;91;p17"/>
          <p:cNvSpPr txBox="1"/>
          <p:nvPr/>
        </p:nvSpPr>
        <p:spPr>
          <a:xfrm>
            <a:off x="3362903" y="2234111"/>
            <a:ext cx="17472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“Contraction” Phase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1150767" y="280742"/>
            <a:ext cx="53550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 Linotype"/>
              <a:buNone/>
            </a:pPr>
            <a:r>
              <a:rPr lang="ko"/>
              <a:t>U-Net Architecture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1370" y="1390315"/>
            <a:ext cx="4770938" cy="317858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5070413" y="4632388"/>
            <a:ext cx="20697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Ronneberger et al. (2015) U-net Architecture</a:t>
            </a:r>
            <a:endParaRPr sz="1100"/>
          </a:p>
        </p:txBody>
      </p:sp>
      <p:sp>
        <p:nvSpPr>
          <p:cNvPr id="99" name="Google Shape;99;p18"/>
          <p:cNvSpPr/>
          <p:nvPr/>
        </p:nvSpPr>
        <p:spPr>
          <a:xfrm rot="-3404385">
            <a:off x="3929408" y="3130507"/>
            <a:ext cx="2085177" cy="19004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5875">
            <a:solidFill>
              <a:srgbClr val="A07C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3444501" y="2524735"/>
            <a:ext cx="20127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114300" lvl="0" marL="12700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Palatino Linotype"/>
              <a:buChar char="-"/>
            </a:pPr>
            <a:r>
              <a:rPr b="1" lang="ko" sz="800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Create High Resolution </a:t>
            </a:r>
            <a:endParaRPr sz="1000">
              <a:solidFill>
                <a:srgbClr val="FF0000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Mapping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3709990" y="2301536"/>
            <a:ext cx="17472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“Expansion” Phase</a:t>
            </a:r>
            <a:endParaRPr b="1" sz="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863267" y="452542"/>
            <a:ext cx="53550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 Linotype"/>
              <a:buNone/>
            </a:pPr>
            <a:r>
              <a:rPr lang="ko"/>
              <a:t>U-Net Architecture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1370" y="1390315"/>
            <a:ext cx="4770938" cy="317858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5070413" y="4632388"/>
            <a:ext cx="20697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Ronneberger et al. (2015) U-net Architecture</a:t>
            </a:r>
            <a:endParaRPr sz="1100"/>
          </a:p>
        </p:txBody>
      </p:sp>
      <p:sp>
        <p:nvSpPr>
          <p:cNvPr id="109" name="Google Shape;109;p19"/>
          <p:cNvSpPr/>
          <p:nvPr/>
        </p:nvSpPr>
        <p:spPr>
          <a:xfrm>
            <a:off x="3036094" y="1907382"/>
            <a:ext cx="2721900" cy="387300"/>
          </a:xfrm>
          <a:prstGeom prst="ellipse">
            <a:avLst/>
          </a:prstGeom>
          <a:solidFill>
            <a:srgbClr val="FFFF00">
              <a:alpha val="3176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3282543" y="2915705"/>
            <a:ext cx="2229000" cy="387300"/>
          </a:xfrm>
          <a:prstGeom prst="ellipse">
            <a:avLst/>
          </a:prstGeom>
          <a:solidFill>
            <a:srgbClr val="FFFF00">
              <a:alpha val="3176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3573721" y="3550881"/>
            <a:ext cx="1496700" cy="253200"/>
          </a:xfrm>
          <a:prstGeom prst="ellipse">
            <a:avLst/>
          </a:prstGeom>
          <a:solidFill>
            <a:srgbClr val="FFFF00">
              <a:alpha val="3176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12" name="Google Shape;112;p19"/>
          <p:cNvSpPr/>
          <p:nvPr/>
        </p:nvSpPr>
        <p:spPr>
          <a:xfrm flipH="1" rot="10800000">
            <a:off x="4083500" y="4051965"/>
            <a:ext cx="313500" cy="183900"/>
          </a:xfrm>
          <a:prstGeom prst="ellipse">
            <a:avLst/>
          </a:prstGeom>
          <a:solidFill>
            <a:srgbClr val="FFFF00">
              <a:alpha val="3176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3376526" y="1574350"/>
            <a:ext cx="21738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Concatenate with high-resolution feature maps from the Contraction Phase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714"/>
              <a:buFont typeface="Palatino Linotype"/>
              <a:buNone/>
            </a:pPr>
            <a:r>
              <a:rPr lang="ko"/>
              <a:t>U-Net Architecture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>
              <a:solidFill>
                <a:srgbClr val="3A3838"/>
              </a:solidFill>
            </a:endParaRPr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585200"/>
            <a:ext cx="4359300" cy="16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Calibri"/>
              <a:buChar char="●"/>
            </a:pPr>
            <a:r>
              <a:rPr lang="ko" sz="1200">
                <a:solidFill>
                  <a:srgbClr val="3A3838"/>
                </a:solidFill>
              </a:rPr>
              <a:t>As can be seen from the diagram , U-Net performs 4 times of maximum pooling downsampling , uses convolution for information extraction after each sampling to get feature map and then goes through 4 times of upsampling to recover the input pixel size </a:t>
            </a:r>
            <a:endParaRPr sz="1200">
              <a:solidFill>
                <a:srgbClr val="3A3838"/>
              </a:solidFill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7500" y="1161925"/>
            <a:ext cx="4177475" cy="2847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1151085" y="363814"/>
            <a:ext cx="71400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 Linotype"/>
              <a:buNone/>
            </a:pPr>
            <a:r>
              <a:rPr lang="ko"/>
              <a:t>What does a W-Net do?</a:t>
            </a:r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818322" y="4059750"/>
            <a:ext cx="1533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Input Image</a:t>
            </a:r>
            <a:endParaRPr sz="1100"/>
          </a:p>
        </p:txBody>
      </p:sp>
      <p:sp>
        <p:nvSpPr>
          <p:cNvPr id="127" name="Google Shape;127;p21"/>
          <p:cNvSpPr txBox="1"/>
          <p:nvPr/>
        </p:nvSpPr>
        <p:spPr>
          <a:xfrm>
            <a:off x="6615926" y="4059756"/>
            <a:ext cx="22080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Output Segmentation Map</a:t>
            </a:r>
            <a:endParaRPr sz="900"/>
          </a:p>
        </p:txBody>
      </p:sp>
      <p:sp>
        <p:nvSpPr>
          <p:cNvPr id="128" name="Google Shape;128;p21"/>
          <p:cNvSpPr/>
          <p:nvPr/>
        </p:nvSpPr>
        <p:spPr>
          <a:xfrm>
            <a:off x="3283702" y="2571750"/>
            <a:ext cx="513600" cy="31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DD6E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5644732" y="2571750"/>
            <a:ext cx="513600" cy="31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DD6E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3818075" y="1975050"/>
            <a:ext cx="18060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Learns Segmentation</a:t>
            </a:r>
            <a:endParaRPr b="1" sz="900">
              <a:solidFill>
                <a:schemeClr val="dk1"/>
              </a:solidFill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00" y="1494702"/>
            <a:ext cx="2867025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1782" y="1617602"/>
            <a:ext cx="2680868" cy="226639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3909513" y="2528088"/>
            <a:ext cx="16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W-Net Model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>
                <a:solidFill>
                  <a:srgbClr val="3A3838"/>
                </a:solidFill>
              </a:rPr>
              <a:t>Abstract 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585200"/>
            <a:ext cx="6877800" cy="29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5240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Times New Roman"/>
              <a:buChar char="●"/>
            </a:pPr>
            <a:r>
              <a:rPr lang="ko" sz="2515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objective of this paper is to introduce an unsupervised image segmentation </a:t>
            </a:r>
            <a:r>
              <a:rPr lang="ko" sz="2515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</a:t>
            </a:r>
            <a:r>
              <a:rPr lang="ko" sz="2515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called W-NET</a:t>
            </a:r>
            <a:endParaRPr sz="2515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5">
              <a:solidFill>
                <a:srgbClr val="3A38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240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ct val="100000"/>
              <a:buFont typeface="Times New Roman"/>
              <a:buChar char="●"/>
            </a:pPr>
            <a:r>
              <a:rPr lang="ko" sz="2515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you know </a:t>
            </a:r>
            <a:r>
              <a:rPr lang="ko" sz="2815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Image segmentation is  becoming increasingly important because image labeling is time consuming, expensive as well as it is difficult to obtain in novel domains  so W-Net can automatically segment images </a:t>
            </a:r>
            <a:r>
              <a:rPr lang="ko" sz="2815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without</a:t>
            </a:r>
            <a:r>
              <a:rPr lang="ko" sz="2815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any labeled data </a:t>
            </a:r>
            <a:endParaRPr sz="2815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444654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A383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