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12fe233ad6_0_5:notes"/>
          <p:cNvSpPr txBox="1"/>
          <p:nvPr>
            <p:ph idx="1" type="body"/>
          </p:nvPr>
        </p:nvSpPr>
        <p:spPr>
          <a:xfrm>
            <a:off x="685800" y="4400551"/>
            <a:ext cx="54864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212fe233ad6_0_5:notes"/>
          <p:cNvSpPr/>
          <p:nvPr>
            <p:ph idx="2" type="sldImg"/>
          </p:nvPr>
        </p:nvSpPr>
        <p:spPr>
          <a:xfrm>
            <a:off x="1887079" y="1143000"/>
            <a:ext cx="30837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2fe233ad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2fe233ad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2fe233ad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2fe233ad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2fe233a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2fe233a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12fe233ad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2fe233ad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2fe233ad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2fe233ad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2fe233ad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2fe233ad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2fe233ad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2fe233ad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2fe233ad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2fe233ad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2fe233ad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2fe233ad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2fe233ad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2fe233ad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obj">
  <p:cSld name="OBJECT">
    <p:spTree>
      <p:nvGrpSpPr>
        <p:cNvPr id="50" name="Shape 50"/>
        <p:cNvGrpSpPr/>
        <p:nvPr/>
      </p:nvGrpSpPr>
      <p:grpSpPr>
        <a:xfrm>
          <a:off x="0" y="0"/>
          <a:ext cx="0" cy="0"/>
          <a:chOff x="0" y="0"/>
          <a:chExt cx="0" cy="0"/>
        </a:xfrm>
      </p:grpSpPr>
      <p:sp>
        <p:nvSpPr>
          <p:cNvPr id="51" name="Google Shape;51;p13"/>
          <p:cNvSpPr txBox="1"/>
          <p:nvPr>
            <p:ph idx="11" type="ftr"/>
          </p:nvPr>
        </p:nvSpPr>
        <p:spPr>
          <a:xfrm>
            <a:off x="3028953" y="4767263"/>
            <a:ext cx="3086100" cy="2739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000"/>
              <a:buNone/>
              <a:defRPr sz="1000">
                <a:solidFill>
                  <a:srgbClr val="888888"/>
                </a:solidFill>
              </a:defRPr>
            </a:lvl1pPr>
            <a:lvl2pPr lvl="1" rtl="0" algn="l">
              <a:spcBef>
                <a:spcPts val="0"/>
              </a:spcBef>
              <a:spcAft>
                <a:spcPts val="0"/>
              </a:spcAft>
              <a:buSzPts val="1000"/>
              <a:buNone/>
              <a:defRPr sz="1000"/>
            </a:lvl2pPr>
            <a:lvl3pPr lvl="2" rtl="0" algn="l">
              <a:spcBef>
                <a:spcPts val="0"/>
              </a:spcBef>
              <a:spcAft>
                <a:spcPts val="0"/>
              </a:spcAft>
              <a:buSzPts val="1000"/>
              <a:buNone/>
              <a:defRPr sz="1000"/>
            </a:lvl3pPr>
            <a:lvl4pPr lvl="3" rtl="0" algn="l">
              <a:spcBef>
                <a:spcPts val="0"/>
              </a:spcBef>
              <a:spcAft>
                <a:spcPts val="0"/>
              </a:spcAft>
              <a:buSzPts val="1000"/>
              <a:buNone/>
              <a:defRPr sz="1000"/>
            </a:lvl4pPr>
            <a:lvl5pPr lvl="4" rtl="0" algn="l">
              <a:spcBef>
                <a:spcPts val="0"/>
              </a:spcBef>
              <a:spcAft>
                <a:spcPts val="0"/>
              </a:spcAft>
              <a:buSzPts val="1000"/>
              <a:buNone/>
              <a:defRPr sz="1000"/>
            </a:lvl5pPr>
            <a:lvl6pPr lvl="5" rtl="0" algn="l">
              <a:spcBef>
                <a:spcPts val="0"/>
              </a:spcBef>
              <a:spcAft>
                <a:spcPts val="0"/>
              </a:spcAft>
              <a:buSzPts val="1000"/>
              <a:buNone/>
              <a:defRPr sz="1000"/>
            </a:lvl6pPr>
            <a:lvl7pPr lvl="6" rtl="0" algn="l">
              <a:spcBef>
                <a:spcPts val="0"/>
              </a:spcBef>
              <a:spcAft>
                <a:spcPts val="0"/>
              </a:spcAft>
              <a:buSzPts val="1000"/>
              <a:buNone/>
              <a:defRPr sz="1000"/>
            </a:lvl7pPr>
            <a:lvl8pPr lvl="7" rtl="0" algn="l">
              <a:spcBef>
                <a:spcPts val="0"/>
              </a:spcBef>
              <a:spcAft>
                <a:spcPts val="0"/>
              </a:spcAft>
              <a:buSzPts val="1000"/>
              <a:buNone/>
              <a:defRPr sz="1000"/>
            </a:lvl8pPr>
            <a:lvl9pPr lvl="8" rtl="0" algn="l">
              <a:spcBef>
                <a:spcPts val="0"/>
              </a:spcBef>
              <a:spcAft>
                <a:spcPts val="0"/>
              </a:spcAft>
              <a:buSzPts val="1000"/>
              <a:buNone/>
              <a:defRPr sz="1000"/>
            </a:lvl9pPr>
          </a:lstStyle>
          <a:p/>
        </p:txBody>
      </p:sp>
      <p:sp>
        <p:nvSpPr>
          <p:cNvPr id="52" name="Google Shape;52;p13"/>
          <p:cNvSpPr txBox="1"/>
          <p:nvPr>
            <p:ph idx="10" type="dt"/>
          </p:nvPr>
        </p:nvSpPr>
        <p:spPr>
          <a:xfrm>
            <a:off x="628651" y="4767263"/>
            <a:ext cx="2057400" cy="273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000"/>
              <a:buNone/>
              <a:defRPr sz="1000">
                <a:solidFill>
                  <a:srgbClr val="888888"/>
                </a:solidFill>
              </a:defRPr>
            </a:lvl1pPr>
            <a:lvl2pPr lvl="1" rtl="0" algn="l">
              <a:spcBef>
                <a:spcPts val="0"/>
              </a:spcBef>
              <a:spcAft>
                <a:spcPts val="0"/>
              </a:spcAft>
              <a:buSzPts val="1000"/>
              <a:buNone/>
              <a:defRPr sz="1000"/>
            </a:lvl2pPr>
            <a:lvl3pPr lvl="2" rtl="0" algn="l">
              <a:spcBef>
                <a:spcPts val="0"/>
              </a:spcBef>
              <a:spcAft>
                <a:spcPts val="0"/>
              </a:spcAft>
              <a:buSzPts val="1000"/>
              <a:buNone/>
              <a:defRPr sz="1000"/>
            </a:lvl3pPr>
            <a:lvl4pPr lvl="3" rtl="0" algn="l">
              <a:spcBef>
                <a:spcPts val="0"/>
              </a:spcBef>
              <a:spcAft>
                <a:spcPts val="0"/>
              </a:spcAft>
              <a:buSzPts val="1000"/>
              <a:buNone/>
              <a:defRPr sz="1000"/>
            </a:lvl4pPr>
            <a:lvl5pPr lvl="4" rtl="0" algn="l">
              <a:spcBef>
                <a:spcPts val="0"/>
              </a:spcBef>
              <a:spcAft>
                <a:spcPts val="0"/>
              </a:spcAft>
              <a:buSzPts val="1000"/>
              <a:buNone/>
              <a:defRPr sz="1000"/>
            </a:lvl5pPr>
            <a:lvl6pPr lvl="5" rtl="0" algn="l">
              <a:spcBef>
                <a:spcPts val="0"/>
              </a:spcBef>
              <a:spcAft>
                <a:spcPts val="0"/>
              </a:spcAft>
              <a:buSzPts val="1000"/>
              <a:buNone/>
              <a:defRPr sz="1000"/>
            </a:lvl6pPr>
            <a:lvl7pPr lvl="6" rtl="0" algn="l">
              <a:spcBef>
                <a:spcPts val="0"/>
              </a:spcBef>
              <a:spcAft>
                <a:spcPts val="0"/>
              </a:spcAft>
              <a:buSzPts val="1000"/>
              <a:buNone/>
              <a:defRPr sz="1000"/>
            </a:lvl7pPr>
            <a:lvl8pPr lvl="7" rtl="0" algn="l">
              <a:spcBef>
                <a:spcPts val="0"/>
              </a:spcBef>
              <a:spcAft>
                <a:spcPts val="0"/>
              </a:spcAft>
              <a:buSzPts val="1000"/>
              <a:buNone/>
              <a:defRPr sz="1000"/>
            </a:lvl8pPr>
            <a:lvl9pPr lvl="8" rtl="0" algn="l">
              <a:spcBef>
                <a:spcPts val="0"/>
              </a:spcBef>
              <a:spcAft>
                <a:spcPts val="0"/>
              </a:spcAft>
              <a:buSzPts val="1000"/>
              <a:buNone/>
              <a:defRPr sz="1000"/>
            </a:lvl9pPr>
          </a:lstStyle>
          <a:p/>
        </p:txBody>
      </p:sp>
      <p:sp>
        <p:nvSpPr>
          <p:cNvPr id="53" name="Google Shape;53;p13"/>
          <p:cNvSpPr txBox="1"/>
          <p:nvPr>
            <p:ph idx="12" type="sldNum"/>
          </p:nvPr>
        </p:nvSpPr>
        <p:spPr>
          <a:xfrm>
            <a:off x="6457956" y="4767263"/>
            <a:ext cx="2057400" cy="273900"/>
          </a:xfrm>
          <a:prstGeom prst="rect">
            <a:avLst/>
          </a:prstGeom>
          <a:noFill/>
          <a:ln>
            <a:noFill/>
          </a:ln>
        </p:spPr>
        <p:txBody>
          <a:bodyPr anchorCtr="0" anchor="ctr" bIns="0" lIns="0" spcFirstLastPara="1" rIns="0" wrap="square" tIns="0">
            <a:norm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ko"/>
              <a:t>‹#›</a:t>
            </a:fld>
            <a:endParaRPr b="0" i="0" sz="9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ieeexplore.ieee.org/author/37089324071" TargetMode="External"/><Relationship Id="rId4" Type="http://schemas.openxmlformats.org/officeDocument/2006/relationships/hyperlink" Target="https://ieeexplore.ieee.org/author/37089323804" TargetMode="External"/><Relationship Id="rId5" Type="http://schemas.openxmlformats.org/officeDocument/2006/relationships/hyperlink" Target="https://ieeexplore.ieee.org/author/37088917596" TargetMode="External"/><Relationship Id="rId6" Type="http://schemas.openxmlformats.org/officeDocument/2006/relationships/hyperlink" Target="https://ieeexplore.ieee.org/author/3708932466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ph idx="12" type="sldNum"/>
          </p:nvPr>
        </p:nvSpPr>
        <p:spPr>
          <a:xfrm>
            <a:off x="6457956" y="4767263"/>
            <a:ext cx="2057400" cy="273900"/>
          </a:xfrm>
          <a:prstGeom prst="rect">
            <a:avLst/>
          </a:prstGeom>
          <a:noFill/>
          <a:ln>
            <a:noFill/>
          </a:ln>
        </p:spPr>
        <p:txBody>
          <a:bodyPr anchorCtr="0" anchor="ctr" bIns="0" lIns="0" spcFirstLastPara="1" rIns="0" wrap="square" tIns="0">
            <a:normAutofit/>
          </a:bodyPr>
          <a:lstStyle/>
          <a:p>
            <a:pPr indent="0" lvl="0" marL="0" rtl="0" algn="r">
              <a:spcBef>
                <a:spcPts val="0"/>
              </a:spcBef>
              <a:spcAft>
                <a:spcPts val="0"/>
              </a:spcAft>
              <a:buNone/>
            </a:pPr>
            <a:fld id="{00000000-1234-1234-1234-123412341234}" type="slidenum">
              <a:rPr lang="ko"/>
              <a:t>‹#›</a:t>
            </a:fld>
            <a:endParaRPr/>
          </a:p>
        </p:txBody>
      </p:sp>
      <p:sp>
        <p:nvSpPr>
          <p:cNvPr id="59" name="Google Shape;59;p14"/>
          <p:cNvSpPr txBox="1"/>
          <p:nvPr/>
        </p:nvSpPr>
        <p:spPr>
          <a:xfrm>
            <a:off x="881207" y="2249144"/>
            <a:ext cx="7152900" cy="1011600"/>
          </a:xfrm>
          <a:prstGeom prst="rect">
            <a:avLst/>
          </a:prstGeom>
          <a:noFill/>
          <a:ln>
            <a:noFill/>
          </a:ln>
        </p:spPr>
        <p:txBody>
          <a:bodyPr anchorCtr="0" anchor="t" bIns="31075" lIns="62175" spcFirstLastPara="1" rIns="62175" wrap="square" tIns="31075">
            <a:spAutoFit/>
          </a:bodyPr>
          <a:lstStyle/>
          <a:p>
            <a:pPr indent="0" lvl="0" marL="0" rtl="0" algn="ctr">
              <a:lnSpc>
                <a:spcPct val="123913"/>
              </a:lnSpc>
              <a:spcBef>
                <a:spcPts val="0"/>
              </a:spcBef>
              <a:spcAft>
                <a:spcPts val="0"/>
              </a:spcAft>
              <a:buClr>
                <a:schemeClr val="dk1"/>
              </a:buClr>
              <a:buSzPts val="700"/>
              <a:buFont typeface="Arial"/>
              <a:buNone/>
            </a:pPr>
            <a:r>
              <a:rPr b="1" lang="ko" sz="1600">
                <a:solidFill>
                  <a:srgbClr val="333333"/>
                </a:solidFill>
                <a:highlight>
                  <a:srgbClr val="FFFFFF"/>
                </a:highlight>
              </a:rPr>
              <a:t>A U-Net Network Model for Medical Image Segmentation Based on Improved Skip Connections</a:t>
            </a:r>
            <a:endParaRPr b="1" sz="1600">
              <a:solidFill>
                <a:srgbClr val="333333"/>
              </a:solidFill>
              <a:highlight>
                <a:srgbClr val="FFFFFF"/>
              </a:highlight>
            </a:endParaRPr>
          </a:p>
          <a:p>
            <a:pPr indent="0" lvl="0" marL="0" marR="0" rtl="0" algn="ctr">
              <a:spcBef>
                <a:spcPts val="0"/>
              </a:spcBef>
              <a:spcAft>
                <a:spcPts val="0"/>
              </a:spcAft>
              <a:buNone/>
            </a:pPr>
            <a:r>
              <a:rPr lang="ko" sz="2200">
                <a:solidFill>
                  <a:srgbClr val="3A3838"/>
                </a:solidFill>
              </a:rPr>
              <a:t>이스마일</a:t>
            </a:r>
            <a:endParaRPr sz="2200">
              <a:solidFill>
                <a:srgbClr val="3A3838"/>
              </a:solidFill>
            </a:endParaRPr>
          </a:p>
        </p:txBody>
      </p:sp>
      <p:sp>
        <p:nvSpPr>
          <p:cNvPr id="60" name="Google Shape;60;p14"/>
          <p:cNvSpPr txBox="1"/>
          <p:nvPr/>
        </p:nvSpPr>
        <p:spPr>
          <a:xfrm>
            <a:off x="1441994" y="1554999"/>
            <a:ext cx="6489000" cy="201300"/>
          </a:xfrm>
          <a:prstGeom prst="rect">
            <a:avLst/>
          </a:prstGeom>
          <a:noFill/>
          <a:ln>
            <a:noFill/>
          </a:ln>
        </p:spPr>
        <p:txBody>
          <a:bodyPr anchorCtr="0" anchor="t" bIns="31075" lIns="62175" spcFirstLastPara="1" rIns="62175" wrap="square" tIns="31075">
            <a:spAutoFit/>
          </a:bodyPr>
          <a:lstStyle/>
          <a:p>
            <a:pPr indent="0" lvl="0" marL="0" marR="0" rtl="0" algn="ctr">
              <a:spcBef>
                <a:spcPts val="0"/>
              </a:spcBef>
              <a:spcAft>
                <a:spcPts val="0"/>
              </a:spcAft>
              <a:buNone/>
            </a:pPr>
            <a:r>
              <a:rPr lang="ko" sz="900">
                <a:solidFill>
                  <a:srgbClr val="006699"/>
                </a:solidFill>
                <a:highlight>
                  <a:srgbClr val="FFFFFF"/>
                </a:highlight>
                <a:uFill>
                  <a:noFill/>
                </a:uFill>
                <a:hlinkClick r:id="rId3">
                  <a:extLst>
                    <a:ext uri="{A12FA001-AC4F-418D-AE19-62706E023703}">
                      <ahyp:hlinkClr val="tx"/>
                    </a:ext>
                  </a:extLst>
                </a:hlinkClick>
              </a:rPr>
              <a:t>Jing Di</a:t>
            </a:r>
            <a:r>
              <a:rPr lang="ko" sz="900">
                <a:solidFill>
                  <a:srgbClr val="333333"/>
                </a:solidFill>
                <a:highlight>
                  <a:srgbClr val="FFFFFF"/>
                </a:highlight>
              </a:rPr>
              <a:t>; </a:t>
            </a:r>
            <a:r>
              <a:rPr lang="ko" sz="900">
                <a:solidFill>
                  <a:srgbClr val="006699"/>
                </a:solidFill>
                <a:highlight>
                  <a:srgbClr val="FFFFFF"/>
                </a:highlight>
                <a:uFill>
                  <a:noFill/>
                </a:uFill>
                <a:hlinkClick r:id="rId4">
                  <a:extLst>
                    <a:ext uri="{A12FA001-AC4F-418D-AE19-62706E023703}">
                      <ahyp:hlinkClr val="tx"/>
                    </a:ext>
                  </a:extLst>
                </a:hlinkClick>
              </a:rPr>
              <a:t>Shuai Ma</a:t>
            </a:r>
            <a:r>
              <a:rPr lang="ko" sz="900">
                <a:solidFill>
                  <a:srgbClr val="333333"/>
                </a:solidFill>
                <a:highlight>
                  <a:srgbClr val="FFFFFF"/>
                </a:highlight>
              </a:rPr>
              <a:t>; </a:t>
            </a:r>
            <a:r>
              <a:rPr lang="ko" sz="900">
                <a:solidFill>
                  <a:srgbClr val="006699"/>
                </a:solidFill>
                <a:highlight>
                  <a:srgbClr val="FFFFFF"/>
                </a:highlight>
                <a:uFill>
                  <a:noFill/>
                </a:uFill>
                <a:hlinkClick r:id="rId5">
                  <a:extLst>
                    <a:ext uri="{A12FA001-AC4F-418D-AE19-62706E023703}">
                      <ahyp:hlinkClr val="tx"/>
                    </a:ext>
                  </a:extLst>
                </a:hlinkClick>
              </a:rPr>
              <a:t>Jing Lian</a:t>
            </a:r>
            <a:r>
              <a:rPr lang="ko" sz="900">
                <a:solidFill>
                  <a:srgbClr val="333333"/>
                </a:solidFill>
                <a:highlight>
                  <a:srgbClr val="FFFFFF"/>
                </a:highlight>
              </a:rPr>
              <a:t>; </a:t>
            </a:r>
            <a:r>
              <a:rPr lang="ko" sz="900">
                <a:solidFill>
                  <a:srgbClr val="006699"/>
                </a:solidFill>
                <a:highlight>
                  <a:srgbClr val="FFFFFF"/>
                </a:highlight>
                <a:uFill>
                  <a:noFill/>
                </a:uFill>
                <a:hlinkClick r:id="rId6">
                  <a:extLst>
                    <a:ext uri="{A12FA001-AC4F-418D-AE19-62706E023703}">
                      <ahyp:hlinkClr val="tx"/>
                    </a:ext>
                  </a:extLst>
                </a:hlinkClick>
              </a:rPr>
              <a:t>Guodong Wang</a:t>
            </a:r>
            <a:endParaRPr b="0" i="0" sz="1200" u="none" cap="none" strike="noStrike">
              <a:solidFill>
                <a:srgbClr val="3A3838"/>
              </a:solidFill>
              <a:latin typeface="Arial"/>
              <a:ea typeface="Arial"/>
              <a:cs typeface="Arial"/>
              <a:sym typeface="Arial"/>
            </a:endParaRPr>
          </a:p>
        </p:txBody>
      </p:sp>
      <p:cxnSp>
        <p:nvCxnSpPr>
          <p:cNvPr id="61" name="Google Shape;61;p14"/>
          <p:cNvCxnSpPr/>
          <p:nvPr/>
        </p:nvCxnSpPr>
        <p:spPr>
          <a:xfrm>
            <a:off x="3210892" y="2004080"/>
            <a:ext cx="2676600" cy="0"/>
          </a:xfrm>
          <a:prstGeom prst="straightConnector1">
            <a:avLst/>
          </a:prstGeom>
          <a:noFill/>
          <a:ln cap="flat" cmpd="sng" w="9525">
            <a:solidFill>
              <a:srgbClr val="171616"/>
            </a:solidFill>
            <a:prstDash val="solid"/>
            <a:miter lim="800000"/>
            <a:headEnd len="sm" w="sm" type="none"/>
            <a:tailEnd len="sm" w="sm" type="none"/>
          </a:ln>
        </p:spPr>
      </p:cxnSp>
      <p:sp>
        <p:nvSpPr>
          <p:cNvPr id="62" name="Google Shape;62;p14"/>
          <p:cNvSpPr txBox="1"/>
          <p:nvPr/>
        </p:nvSpPr>
        <p:spPr>
          <a:xfrm>
            <a:off x="4178318" y="4475744"/>
            <a:ext cx="786300" cy="186000"/>
          </a:xfrm>
          <a:prstGeom prst="rect">
            <a:avLst/>
          </a:prstGeom>
          <a:noFill/>
          <a:ln>
            <a:noFill/>
          </a:ln>
        </p:spPr>
        <p:txBody>
          <a:bodyPr anchorCtr="0" anchor="t" bIns="31075" lIns="62175" spcFirstLastPara="1" rIns="62175" wrap="square" tIns="31075">
            <a:spAutoFit/>
          </a:bodyPr>
          <a:lstStyle/>
          <a:p>
            <a:pPr indent="0" lvl="0" marL="0" marR="0" rtl="0" algn="ctr">
              <a:spcBef>
                <a:spcPts val="0"/>
              </a:spcBef>
              <a:spcAft>
                <a:spcPts val="0"/>
              </a:spcAft>
              <a:buNone/>
            </a:pPr>
            <a:r>
              <a:rPr lang="ko" sz="800">
                <a:solidFill>
                  <a:srgbClr val="3A3838"/>
                </a:solidFill>
              </a:rPr>
              <a:t>2022</a:t>
            </a:r>
            <a:endParaRPr b="0" i="0" sz="800" u="none" cap="none" strike="noStrike">
              <a:solidFill>
                <a:srgbClr val="3A3838"/>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ko" sz="1500">
                <a:solidFill>
                  <a:srgbClr val="333333"/>
                </a:solidFill>
                <a:highlight>
                  <a:srgbClr val="FFFFFF"/>
                </a:highlight>
                <a:latin typeface="Georgia"/>
                <a:ea typeface="Georgia"/>
                <a:cs typeface="Georgia"/>
                <a:sym typeface="Georgia"/>
              </a:rPr>
              <a:t>Experimental Results </a:t>
            </a:r>
            <a:endParaRPr b="1">
              <a:solidFill>
                <a:srgbClr val="3A3838"/>
              </a:solidFill>
            </a:endParaRPr>
          </a:p>
        </p:txBody>
      </p:sp>
      <p:sp>
        <p:nvSpPr>
          <p:cNvPr id="126" name="Google Shape;126;p23"/>
          <p:cNvSpPr txBox="1"/>
          <p:nvPr>
            <p:ph idx="1" type="body"/>
          </p:nvPr>
        </p:nvSpPr>
        <p:spPr>
          <a:xfrm>
            <a:off x="368425" y="1161925"/>
            <a:ext cx="4539300" cy="3216300"/>
          </a:xfrm>
          <a:prstGeom prst="rect">
            <a:avLst/>
          </a:prstGeom>
        </p:spPr>
        <p:txBody>
          <a:bodyPr anchorCtr="0" anchor="t" bIns="91425" lIns="91425" spcFirstLastPara="1" rIns="91425" wrap="square" tIns="91425">
            <a:normAutofit/>
          </a:bodyPr>
          <a:lstStyle/>
          <a:p>
            <a:pPr indent="-314325" lvl="0" marL="457200" rtl="0" algn="l">
              <a:lnSpc>
                <a:spcPct val="100000"/>
              </a:lnSpc>
              <a:spcBef>
                <a:spcPts val="0"/>
              </a:spcBef>
              <a:spcAft>
                <a:spcPts val="0"/>
              </a:spcAft>
              <a:buClr>
                <a:srgbClr val="333333"/>
              </a:buClr>
              <a:buSzPts val="1350"/>
              <a:buFont typeface="Georgia"/>
              <a:buChar char="-"/>
            </a:pPr>
            <a:r>
              <a:rPr lang="ko" sz="1350">
                <a:solidFill>
                  <a:srgbClr val="333333"/>
                </a:solidFill>
                <a:highlight>
                  <a:srgbClr val="FFFFFF"/>
                </a:highlight>
                <a:latin typeface="Georgia"/>
                <a:ea typeface="Georgia"/>
                <a:cs typeface="Georgia"/>
                <a:sym typeface="Georgia"/>
              </a:rPr>
              <a:t>The models are tested and compared on the liver dataset with the experimental parameters epoch set to 32 and batch_size set to 1.</a:t>
            </a:r>
            <a:endParaRPr sz="1350">
              <a:solidFill>
                <a:srgbClr val="333333"/>
              </a:solidFill>
              <a:highlight>
                <a:srgbClr val="FFFFFF"/>
              </a:highlight>
              <a:latin typeface="Georgia"/>
              <a:ea typeface="Georgia"/>
              <a:cs typeface="Georgia"/>
              <a:sym typeface="Georgia"/>
            </a:endParaRPr>
          </a:p>
          <a:p>
            <a:pPr indent="-314325" lvl="0" marL="457200" rtl="0" algn="l">
              <a:lnSpc>
                <a:spcPct val="100000"/>
              </a:lnSpc>
              <a:spcBef>
                <a:spcPts val="0"/>
              </a:spcBef>
              <a:spcAft>
                <a:spcPts val="0"/>
              </a:spcAft>
              <a:buClr>
                <a:srgbClr val="333333"/>
              </a:buClr>
              <a:buSzPts val="1350"/>
              <a:buFont typeface="Georgia"/>
              <a:buChar char="-"/>
            </a:pPr>
            <a:r>
              <a:rPr lang="ko" sz="1350">
                <a:solidFill>
                  <a:srgbClr val="333333"/>
                </a:solidFill>
                <a:highlight>
                  <a:srgbClr val="FFFFFF"/>
                </a:highlight>
                <a:latin typeface="Georgia"/>
                <a:ea typeface="Georgia"/>
                <a:cs typeface="Georgia"/>
                <a:sym typeface="Georgia"/>
              </a:rPr>
              <a:t>From the data in the table, we can see that the improvements in this paper effectively improve the segmentation effect. Ours1, the model with improved skip connection suggested in this paper, achieves the highest mIoU and Aver_dice values, and Ours2, the model with improved skip connection and convolutional blocks, is second only to Ours1 and has the smallest loss value, which indicates that the two improvements in this paper do have an optimization effect on liver segmentation.</a:t>
            </a:r>
            <a:endParaRPr sz="1350">
              <a:solidFill>
                <a:srgbClr val="333333"/>
              </a:solidFill>
              <a:highlight>
                <a:srgbClr val="FFFFFF"/>
              </a:highlight>
              <a:latin typeface="Georgia"/>
              <a:ea typeface="Georgia"/>
              <a:cs typeface="Georgia"/>
              <a:sym typeface="Georgia"/>
            </a:endParaRPr>
          </a:p>
        </p:txBody>
      </p:sp>
      <p:pic>
        <p:nvPicPr>
          <p:cNvPr id="127" name="Google Shape;127;p23"/>
          <p:cNvPicPr preferRelativeResize="0"/>
          <p:nvPr/>
        </p:nvPicPr>
        <p:blipFill>
          <a:blip r:embed="rId3">
            <a:alphaModFix/>
          </a:blip>
          <a:stretch>
            <a:fillRect/>
          </a:stretch>
        </p:blipFill>
        <p:spPr>
          <a:xfrm>
            <a:off x="4832050" y="1475550"/>
            <a:ext cx="4233024" cy="104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sz="1500">
                <a:solidFill>
                  <a:srgbClr val="333333"/>
                </a:solidFill>
                <a:highlight>
                  <a:srgbClr val="FFFFFF"/>
                </a:highlight>
                <a:latin typeface="Georgia"/>
                <a:ea typeface="Georgia"/>
                <a:cs typeface="Georgia"/>
                <a:sym typeface="Georgia"/>
              </a:rPr>
              <a:t>Key point that i can take from this paper </a:t>
            </a:r>
            <a:endParaRPr b="1">
              <a:solidFill>
                <a:srgbClr val="3A3838"/>
              </a:solidFill>
            </a:endParaRPr>
          </a:p>
        </p:txBody>
      </p:sp>
      <p:sp>
        <p:nvSpPr>
          <p:cNvPr id="133" name="Google Shape;133;p24"/>
          <p:cNvSpPr txBox="1"/>
          <p:nvPr>
            <p:ph idx="1" type="body"/>
          </p:nvPr>
        </p:nvSpPr>
        <p:spPr>
          <a:xfrm>
            <a:off x="368425" y="1161925"/>
            <a:ext cx="4539300" cy="3216300"/>
          </a:xfrm>
          <a:prstGeom prst="rect">
            <a:avLst/>
          </a:prstGeom>
        </p:spPr>
        <p:txBody>
          <a:bodyPr anchorCtr="0" anchor="t" bIns="91425" lIns="91425" spcFirstLastPara="1" rIns="91425" wrap="square" tIns="91425">
            <a:normAutofit/>
          </a:bodyPr>
          <a:lstStyle/>
          <a:p>
            <a:pPr indent="-314325" lvl="0" marL="457200" rtl="0" algn="l">
              <a:lnSpc>
                <a:spcPct val="100000"/>
              </a:lnSpc>
              <a:spcBef>
                <a:spcPts val="0"/>
              </a:spcBef>
              <a:spcAft>
                <a:spcPts val="0"/>
              </a:spcAft>
              <a:buClr>
                <a:srgbClr val="333333"/>
              </a:buClr>
              <a:buSzPts val="1350"/>
              <a:buFont typeface="Georgia"/>
              <a:buChar char="-"/>
            </a:pPr>
            <a:r>
              <a:rPr lang="ko" sz="1350">
                <a:solidFill>
                  <a:srgbClr val="333333"/>
                </a:solidFill>
                <a:highlight>
                  <a:srgbClr val="FFFFFF"/>
                </a:highlight>
                <a:latin typeface="Georgia"/>
                <a:ea typeface="Georgia"/>
                <a:cs typeface="Georgia"/>
                <a:sym typeface="Georgia"/>
              </a:rPr>
              <a:t>Applying Convolutional layers before concatenation : As the paper suggest applying one </a:t>
            </a:r>
            <a:r>
              <a:rPr lang="ko" sz="1350">
                <a:solidFill>
                  <a:srgbClr val="333333"/>
                </a:solidFill>
                <a:highlight>
                  <a:srgbClr val="FFFFFF"/>
                </a:highlight>
                <a:latin typeface="Georgia"/>
                <a:ea typeface="Georgia"/>
                <a:cs typeface="Georgia"/>
                <a:sym typeface="Georgia"/>
              </a:rPr>
              <a:t>convolutional</a:t>
            </a:r>
            <a:r>
              <a:rPr lang="ko" sz="1350">
                <a:solidFill>
                  <a:srgbClr val="333333"/>
                </a:solidFill>
                <a:highlight>
                  <a:srgbClr val="FFFFFF"/>
                </a:highlight>
                <a:latin typeface="Georgia"/>
                <a:ea typeface="Georgia"/>
                <a:cs typeface="Georgia"/>
                <a:sym typeface="Georgia"/>
              </a:rPr>
              <a:t> layer before concatenating the feature maps in the skip </a:t>
            </a:r>
            <a:r>
              <a:rPr lang="ko" sz="1350">
                <a:solidFill>
                  <a:srgbClr val="333333"/>
                </a:solidFill>
                <a:highlight>
                  <a:srgbClr val="FFFFFF"/>
                </a:highlight>
                <a:latin typeface="Georgia"/>
                <a:ea typeface="Georgia"/>
                <a:cs typeface="Georgia"/>
                <a:sym typeface="Georgia"/>
              </a:rPr>
              <a:t>connections</a:t>
            </a:r>
            <a:r>
              <a:rPr lang="ko" sz="1350">
                <a:solidFill>
                  <a:srgbClr val="333333"/>
                </a:solidFill>
                <a:highlight>
                  <a:srgbClr val="FFFFFF"/>
                </a:highlight>
                <a:latin typeface="Georgia"/>
                <a:ea typeface="Georgia"/>
                <a:cs typeface="Georgia"/>
                <a:sym typeface="Georgia"/>
              </a:rPr>
              <a:t> will improve the fusion of high and low level information - So in this case may be my latent vector can contain </a:t>
            </a:r>
            <a:r>
              <a:rPr lang="ko" sz="1350">
                <a:solidFill>
                  <a:srgbClr val="333333"/>
                </a:solidFill>
                <a:highlight>
                  <a:srgbClr val="FFFFFF"/>
                </a:highlight>
                <a:latin typeface="Georgia"/>
                <a:ea typeface="Georgia"/>
                <a:cs typeface="Georgia"/>
                <a:sym typeface="Georgia"/>
              </a:rPr>
              <a:t>information</a:t>
            </a:r>
            <a:r>
              <a:rPr lang="ko" sz="1350">
                <a:solidFill>
                  <a:srgbClr val="333333"/>
                </a:solidFill>
                <a:highlight>
                  <a:srgbClr val="FFFFFF"/>
                </a:highlight>
                <a:latin typeface="Georgia"/>
                <a:ea typeface="Georgia"/>
                <a:cs typeface="Georgia"/>
                <a:sym typeface="Georgia"/>
              </a:rPr>
              <a:t> about the segmented image and reconstructed image . </a:t>
            </a:r>
            <a:endParaRPr sz="1350">
              <a:solidFill>
                <a:srgbClr val="333333"/>
              </a:solidFill>
              <a:highlight>
                <a:srgbClr val="FFFFFF"/>
              </a:highlight>
              <a:latin typeface="Georgia"/>
              <a:ea typeface="Georgia"/>
              <a:cs typeface="Georgia"/>
              <a:sym typeface="Georgia"/>
            </a:endParaRPr>
          </a:p>
          <a:p>
            <a:pPr indent="-314325" lvl="0" marL="457200" rtl="0" algn="l">
              <a:lnSpc>
                <a:spcPct val="100000"/>
              </a:lnSpc>
              <a:spcBef>
                <a:spcPts val="0"/>
              </a:spcBef>
              <a:spcAft>
                <a:spcPts val="0"/>
              </a:spcAft>
              <a:buClr>
                <a:srgbClr val="333333"/>
              </a:buClr>
              <a:buSzPts val="1350"/>
              <a:buFont typeface="Georgia"/>
              <a:buChar char="-"/>
            </a:pPr>
            <a:r>
              <a:t/>
            </a:r>
            <a:endParaRPr sz="1350">
              <a:solidFill>
                <a:srgbClr val="333333"/>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sz="1350">
              <a:solidFill>
                <a:srgbClr val="333333"/>
              </a:solidFill>
              <a:highlight>
                <a:srgbClr val="FFFFFF"/>
              </a:highlight>
              <a:latin typeface="Georgia"/>
              <a:ea typeface="Georgia"/>
              <a:cs typeface="Georgia"/>
              <a:sym typeface="Georgia"/>
            </a:endParaRPr>
          </a:p>
        </p:txBody>
      </p:sp>
      <p:pic>
        <p:nvPicPr>
          <p:cNvPr id="134" name="Google Shape;134;p24"/>
          <p:cNvPicPr preferRelativeResize="0"/>
          <p:nvPr/>
        </p:nvPicPr>
        <p:blipFill>
          <a:blip r:embed="rId3">
            <a:alphaModFix/>
          </a:blip>
          <a:stretch>
            <a:fillRect/>
          </a:stretch>
        </p:blipFill>
        <p:spPr>
          <a:xfrm>
            <a:off x="4832050" y="1475550"/>
            <a:ext cx="4233024" cy="104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ko">
                <a:solidFill>
                  <a:srgbClr val="3A3838"/>
                </a:solidFill>
              </a:rPr>
              <a:t>The key finding or Contribution of this paper </a:t>
            </a:r>
            <a:endParaRPr/>
          </a:p>
        </p:txBody>
      </p:sp>
      <p:sp>
        <p:nvSpPr>
          <p:cNvPr id="68" name="Google Shape;68;p15"/>
          <p:cNvSpPr txBox="1"/>
          <p:nvPr>
            <p:ph idx="1" type="body"/>
          </p:nvPr>
        </p:nvSpPr>
        <p:spPr>
          <a:xfrm>
            <a:off x="368425" y="1161925"/>
            <a:ext cx="4293300" cy="32634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rgbClr val="3A3838"/>
              </a:buClr>
              <a:buSzPts val="1200"/>
              <a:buFont typeface="Calibri"/>
              <a:buChar char="●"/>
            </a:pPr>
            <a:r>
              <a:rPr lang="ko" sz="1200">
                <a:solidFill>
                  <a:srgbClr val="3A3838"/>
                </a:solidFill>
              </a:rPr>
              <a:t>To address the loss problem Introduced by downsampling in the classical U-Net Architecture , This paper Improves U-Net model and use the model for Image Segmentation</a:t>
            </a:r>
            <a:endParaRPr sz="1200">
              <a:solidFill>
                <a:srgbClr val="3A3838"/>
              </a:solidFill>
            </a:endParaRPr>
          </a:p>
          <a:p>
            <a:pPr indent="-304800" lvl="0" marL="457200" rtl="0" algn="l">
              <a:lnSpc>
                <a:spcPct val="100000"/>
              </a:lnSpc>
              <a:spcBef>
                <a:spcPts val="0"/>
              </a:spcBef>
              <a:spcAft>
                <a:spcPts val="0"/>
              </a:spcAft>
              <a:buClr>
                <a:srgbClr val="3A3838"/>
              </a:buClr>
              <a:buSzPts val="1200"/>
              <a:buChar char="●"/>
            </a:pPr>
            <a:r>
              <a:rPr lang="ko" sz="1200">
                <a:solidFill>
                  <a:srgbClr val="3A3838"/>
                </a:solidFill>
              </a:rPr>
              <a:t>This paper still is using the classical U-net Encoder -Decoder Network in which the encoder and decoder networks are connected by skip connections </a:t>
            </a:r>
            <a:endParaRPr sz="1200">
              <a:solidFill>
                <a:srgbClr val="3A3838"/>
              </a:solidFill>
            </a:endParaRPr>
          </a:p>
          <a:p>
            <a:pPr indent="-304800" lvl="0" marL="457200" rtl="0" algn="l">
              <a:lnSpc>
                <a:spcPct val="100000"/>
              </a:lnSpc>
              <a:spcBef>
                <a:spcPts val="0"/>
              </a:spcBef>
              <a:spcAft>
                <a:spcPts val="0"/>
              </a:spcAft>
              <a:buClr>
                <a:srgbClr val="3A3838"/>
              </a:buClr>
              <a:buSzPts val="1200"/>
              <a:buChar char="●"/>
            </a:pPr>
            <a:r>
              <a:rPr lang="ko" sz="1200">
                <a:solidFill>
                  <a:srgbClr val="3A3838"/>
                </a:solidFill>
              </a:rPr>
              <a:t>In Classical U-Net , the points are only three lines downsampling </a:t>
            </a:r>
            <a:r>
              <a:rPr lang="ko" sz="1200">
                <a:solidFill>
                  <a:srgbClr val="3A3838"/>
                </a:solidFill>
              </a:rPr>
              <a:t>encoding</a:t>
            </a:r>
            <a:r>
              <a:rPr lang="ko" sz="1200">
                <a:solidFill>
                  <a:srgbClr val="3A3838"/>
                </a:solidFill>
              </a:rPr>
              <a:t> , upsampling decoding and skip connections .Among them downsampling performs information compression and upsampling performs pixel recovery . </a:t>
            </a:r>
            <a:endParaRPr sz="1200">
              <a:solidFill>
                <a:srgbClr val="3A3838"/>
              </a:solidFill>
            </a:endParaRPr>
          </a:p>
          <a:p>
            <a:pPr indent="-304800" lvl="0" marL="457200" rtl="0" algn="l">
              <a:lnSpc>
                <a:spcPct val="100000"/>
              </a:lnSpc>
              <a:spcBef>
                <a:spcPts val="0"/>
              </a:spcBef>
              <a:spcAft>
                <a:spcPts val="0"/>
              </a:spcAft>
              <a:buClr>
                <a:srgbClr val="3A3838"/>
              </a:buClr>
              <a:buSzPts val="1200"/>
              <a:buChar char="●"/>
            </a:pPr>
            <a:r>
              <a:t/>
            </a:r>
            <a:endParaRPr sz="1200">
              <a:solidFill>
                <a:srgbClr val="3A3838"/>
              </a:solidFill>
            </a:endParaRPr>
          </a:p>
        </p:txBody>
      </p:sp>
      <p:pic>
        <p:nvPicPr>
          <p:cNvPr id="69" name="Google Shape;69;p15"/>
          <p:cNvPicPr preferRelativeResize="0"/>
          <p:nvPr/>
        </p:nvPicPr>
        <p:blipFill>
          <a:blip r:embed="rId3">
            <a:alphaModFix/>
          </a:blip>
          <a:stretch>
            <a:fillRect/>
          </a:stretch>
        </p:blipFill>
        <p:spPr>
          <a:xfrm>
            <a:off x="4661725" y="1017725"/>
            <a:ext cx="4177475" cy="28479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solidFill>
                  <a:srgbClr val="3A3838"/>
                </a:solidFill>
              </a:rPr>
              <a:t>The key finding or Contribution of this paper </a:t>
            </a:r>
            <a:endParaRPr/>
          </a:p>
        </p:txBody>
      </p:sp>
      <p:sp>
        <p:nvSpPr>
          <p:cNvPr id="75" name="Google Shape;75;p16"/>
          <p:cNvSpPr txBox="1"/>
          <p:nvPr>
            <p:ph idx="1" type="body"/>
          </p:nvPr>
        </p:nvSpPr>
        <p:spPr>
          <a:xfrm>
            <a:off x="368425" y="1161925"/>
            <a:ext cx="4293300" cy="32634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rgbClr val="3A3838"/>
              </a:buClr>
              <a:buSzPts val="1200"/>
              <a:buFont typeface="Calibri"/>
              <a:buChar char="●"/>
            </a:pPr>
            <a:r>
              <a:rPr lang="ko" sz="1200">
                <a:solidFill>
                  <a:srgbClr val="3A3838"/>
                </a:solidFill>
              </a:rPr>
              <a:t>As can be seen from the </a:t>
            </a:r>
            <a:r>
              <a:rPr lang="ko" sz="1200">
                <a:solidFill>
                  <a:srgbClr val="3A3838"/>
                </a:solidFill>
              </a:rPr>
              <a:t>diagram</a:t>
            </a:r>
            <a:r>
              <a:rPr lang="ko" sz="1200">
                <a:solidFill>
                  <a:srgbClr val="3A3838"/>
                </a:solidFill>
              </a:rPr>
              <a:t> , U-Net performs 4 times of maximum pooling downsampling , uses convolution for information extraction after each sampling to get feature map and then goes through 4 times of upsampling to recover the input </a:t>
            </a:r>
            <a:r>
              <a:rPr lang="ko" sz="1200">
                <a:solidFill>
                  <a:srgbClr val="3A3838"/>
                </a:solidFill>
              </a:rPr>
              <a:t>pixel</a:t>
            </a:r>
            <a:r>
              <a:rPr lang="ko" sz="1200">
                <a:solidFill>
                  <a:srgbClr val="3A3838"/>
                </a:solidFill>
              </a:rPr>
              <a:t> size </a:t>
            </a:r>
            <a:endParaRPr sz="1200">
              <a:solidFill>
                <a:srgbClr val="3A3838"/>
              </a:solidFill>
            </a:endParaRPr>
          </a:p>
          <a:p>
            <a:pPr indent="-304800" lvl="0" marL="457200" rtl="0" algn="l">
              <a:lnSpc>
                <a:spcPct val="100000"/>
              </a:lnSpc>
              <a:spcBef>
                <a:spcPts val="0"/>
              </a:spcBef>
              <a:spcAft>
                <a:spcPts val="0"/>
              </a:spcAft>
              <a:buClr>
                <a:srgbClr val="3A3838"/>
              </a:buClr>
              <a:buSzPts val="1200"/>
              <a:buChar char="●"/>
            </a:pPr>
            <a:r>
              <a:rPr lang="ko" sz="1350">
                <a:solidFill>
                  <a:srgbClr val="333333"/>
                </a:solidFill>
                <a:highlight>
                  <a:srgbClr val="FFFFFF"/>
                </a:highlight>
                <a:latin typeface="Georgia"/>
                <a:ea typeface="Georgia"/>
                <a:cs typeface="Georgia"/>
                <a:sym typeface="Georgia"/>
              </a:rPr>
              <a:t>The most critical and unique part of U-Net is the skip connection that connects the up-sampling and down- sampling parts of the graph, and each downsampling has a skip connection with the corresponding up-sampling for concatenating</a:t>
            </a:r>
            <a:endParaRPr sz="1200">
              <a:solidFill>
                <a:srgbClr val="3A3838"/>
              </a:solidFill>
            </a:endParaRPr>
          </a:p>
          <a:p>
            <a:pPr indent="0" lvl="0" marL="457200" rtl="0" algn="l">
              <a:lnSpc>
                <a:spcPct val="100000"/>
              </a:lnSpc>
              <a:spcBef>
                <a:spcPts val="0"/>
              </a:spcBef>
              <a:spcAft>
                <a:spcPts val="0"/>
              </a:spcAft>
              <a:buNone/>
            </a:pPr>
            <a:r>
              <a:t/>
            </a:r>
            <a:endParaRPr sz="1200">
              <a:solidFill>
                <a:srgbClr val="3A3838"/>
              </a:solidFill>
            </a:endParaRPr>
          </a:p>
        </p:txBody>
      </p:sp>
      <p:pic>
        <p:nvPicPr>
          <p:cNvPr id="76" name="Google Shape;76;p16"/>
          <p:cNvPicPr preferRelativeResize="0"/>
          <p:nvPr/>
        </p:nvPicPr>
        <p:blipFill>
          <a:blip r:embed="rId3">
            <a:alphaModFix/>
          </a:blip>
          <a:stretch>
            <a:fillRect/>
          </a:stretch>
        </p:blipFill>
        <p:spPr>
          <a:xfrm>
            <a:off x="4661725" y="1017725"/>
            <a:ext cx="4177475" cy="28479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solidFill>
                  <a:srgbClr val="3A3838"/>
                </a:solidFill>
              </a:rPr>
              <a:t>The key finding or Contribution of this paper </a:t>
            </a:r>
            <a:endParaRPr/>
          </a:p>
        </p:txBody>
      </p:sp>
      <p:sp>
        <p:nvSpPr>
          <p:cNvPr id="82" name="Google Shape;82;p17"/>
          <p:cNvSpPr txBox="1"/>
          <p:nvPr>
            <p:ph idx="1" type="body"/>
          </p:nvPr>
        </p:nvSpPr>
        <p:spPr>
          <a:xfrm>
            <a:off x="368425" y="1161925"/>
            <a:ext cx="4293300" cy="32634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rgbClr val="3A3838"/>
              </a:buClr>
              <a:buSzPts val="1200"/>
              <a:buChar char="●"/>
            </a:pPr>
            <a:r>
              <a:rPr lang="ko" sz="1200">
                <a:solidFill>
                  <a:srgbClr val="3A3838"/>
                </a:solidFill>
              </a:rPr>
              <a:t>The paper considers two questions </a:t>
            </a:r>
            <a:endParaRPr sz="1200">
              <a:solidFill>
                <a:srgbClr val="3A3838"/>
              </a:solidFill>
            </a:endParaRPr>
          </a:p>
          <a:p>
            <a:pPr indent="-304800" lvl="0" marL="457200" rtl="0" algn="l">
              <a:lnSpc>
                <a:spcPct val="100000"/>
              </a:lnSpc>
              <a:spcBef>
                <a:spcPts val="0"/>
              </a:spcBef>
              <a:spcAft>
                <a:spcPts val="0"/>
              </a:spcAft>
              <a:buClr>
                <a:srgbClr val="3A3838"/>
              </a:buClr>
              <a:buSzPts val="1200"/>
              <a:buAutoNum type="alphaLcParenR"/>
            </a:pPr>
            <a:r>
              <a:rPr lang="ko" sz="1200">
                <a:solidFill>
                  <a:srgbClr val="3A3838"/>
                </a:solidFill>
              </a:rPr>
              <a:t>Why U-Net Structure apply two convolutional layers before concatenating the feature maps in the skip connections ?</a:t>
            </a:r>
            <a:endParaRPr sz="1200">
              <a:solidFill>
                <a:srgbClr val="3A3838"/>
              </a:solidFill>
            </a:endParaRPr>
          </a:p>
          <a:p>
            <a:pPr indent="-304800" lvl="0" marL="457200" rtl="0" algn="l">
              <a:lnSpc>
                <a:spcPct val="100000"/>
              </a:lnSpc>
              <a:spcBef>
                <a:spcPts val="0"/>
              </a:spcBef>
              <a:spcAft>
                <a:spcPts val="0"/>
              </a:spcAft>
              <a:buClr>
                <a:srgbClr val="3A3838"/>
              </a:buClr>
              <a:buSzPts val="1200"/>
              <a:buAutoNum type="alphaLcParenR"/>
            </a:pPr>
            <a:r>
              <a:rPr lang="ko" sz="1200">
                <a:solidFill>
                  <a:srgbClr val="3A3838"/>
                </a:solidFill>
              </a:rPr>
              <a:t>and also can concatenating operation be applied to other parts of the network architecture besides the skip connection? </a:t>
            </a:r>
            <a:endParaRPr sz="1200">
              <a:solidFill>
                <a:srgbClr val="3A3838"/>
              </a:solidFill>
            </a:endParaRPr>
          </a:p>
          <a:p>
            <a:pPr indent="0" lvl="0" marL="0" rtl="0" algn="l">
              <a:lnSpc>
                <a:spcPct val="100000"/>
              </a:lnSpc>
              <a:spcBef>
                <a:spcPts val="0"/>
              </a:spcBef>
              <a:spcAft>
                <a:spcPts val="0"/>
              </a:spcAft>
              <a:buNone/>
            </a:pPr>
            <a:r>
              <a:t/>
            </a:r>
            <a:endParaRPr sz="1200">
              <a:solidFill>
                <a:srgbClr val="3A3838"/>
              </a:solidFill>
            </a:endParaRPr>
          </a:p>
          <a:p>
            <a:pPr indent="0" lvl="0" marL="0" rtl="0" algn="l">
              <a:lnSpc>
                <a:spcPct val="100000"/>
              </a:lnSpc>
              <a:spcBef>
                <a:spcPts val="0"/>
              </a:spcBef>
              <a:spcAft>
                <a:spcPts val="0"/>
              </a:spcAft>
              <a:buNone/>
            </a:pPr>
            <a:r>
              <a:rPr lang="ko" sz="1200">
                <a:solidFill>
                  <a:srgbClr val="3A3838"/>
                </a:solidFill>
              </a:rPr>
              <a:t>This become the goal of the study and research of this paper </a:t>
            </a:r>
            <a:endParaRPr sz="1200">
              <a:solidFill>
                <a:srgbClr val="3A3838"/>
              </a:solidFill>
            </a:endParaRPr>
          </a:p>
          <a:p>
            <a:pPr indent="0" lvl="0" marL="0" rtl="0" algn="l">
              <a:lnSpc>
                <a:spcPct val="100000"/>
              </a:lnSpc>
              <a:spcBef>
                <a:spcPts val="0"/>
              </a:spcBef>
              <a:spcAft>
                <a:spcPts val="0"/>
              </a:spcAft>
              <a:buNone/>
            </a:pPr>
            <a:r>
              <a:t/>
            </a:r>
            <a:endParaRPr sz="1200">
              <a:solidFill>
                <a:srgbClr val="3A3838"/>
              </a:solidFill>
            </a:endParaRPr>
          </a:p>
          <a:p>
            <a:pPr indent="0" lvl="0" marL="0" rtl="0" algn="l">
              <a:lnSpc>
                <a:spcPct val="100000"/>
              </a:lnSpc>
              <a:spcBef>
                <a:spcPts val="0"/>
              </a:spcBef>
              <a:spcAft>
                <a:spcPts val="0"/>
              </a:spcAft>
              <a:buNone/>
            </a:pPr>
            <a:r>
              <a:t/>
            </a:r>
            <a:endParaRPr sz="1200">
              <a:solidFill>
                <a:srgbClr val="3A3838"/>
              </a:solidFill>
            </a:endParaRPr>
          </a:p>
          <a:p>
            <a:pPr indent="0" lvl="0" marL="0" rtl="0" algn="l">
              <a:lnSpc>
                <a:spcPct val="100000"/>
              </a:lnSpc>
              <a:spcBef>
                <a:spcPts val="0"/>
              </a:spcBef>
              <a:spcAft>
                <a:spcPts val="0"/>
              </a:spcAft>
              <a:buNone/>
            </a:pPr>
            <a:r>
              <a:t/>
            </a:r>
            <a:endParaRPr sz="1200">
              <a:solidFill>
                <a:srgbClr val="3A3838"/>
              </a:solidFill>
            </a:endParaRPr>
          </a:p>
        </p:txBody>
      </p:sp>
      <p:pic>
        <p:nvPicPr>
          <p:cNvPr id="83" name="Google Shape;83;p17"/>
          <p:cNvPicPr preferRelativeResize="0"/>
          <p:nvPr/>
        </p:nvPicPr>
        <p:blipFill>
          <a:blip r:embed="rId3">
            <a:alphaModFix/>
          </a:blip>
          <a:stretch>
            <a:fillRect/>
          </a:stretch>
        </p:blipFill>
        <p:spPr>
          <a:xfrm>
            <a:off x="4661725" y="1017725"/>
            <a:ext cx="4177475" cy="28479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solidFill>
                  <a:srgbClr val="3A3838"/>
                </a:solidFill>
              </a:rPr>
              <a:t>Classic U-Net :Skip Connections </a:t>
            </a:r>
            <a:endParaRPr/>
          </a:p>
        </p:txBody>
      </p:sp>
      <p:sp>
        <p:nvSpPr>
          <p:cNvPr id="89" name="Google Shape;89;p18"/>
          <p:cNvSpPr txBox="1"/>
          <p:nvPr>
            <p:ph idx="1" type="body"/>
          </p:nvPr>
        </p:nvSpPr>
        <p:spPr>
          <a:xfrm>
            <a:off x="368425" y="1161925"/>
            <a:ext cx="4203600" cy="171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ko" sz="1200">
                <a:solidFill>
                  <a:srgbClr val="3A3838"/>
                </a:solidFill>
              </a:rPr>
              <a:t>The classical U-Net </a:t>
            </a:r>
            <a:r>
              <a:rPr lang="ko" sz="1200">
                <a:solidFill>
                  <a:srgbClr val="3A3838"/>
                </a:solidFill>
              </a:rPr>
              <a:t>structure</a:t>
            </a:r>
            <a:r>
              <a:rPr lang="ko" sz="1200">
                <a:solidFill>
                  <a:srgbClr val="3A3838"/>
                </a:solidFill>
              </a:rPr>
              <a:t> the downsampling part is mainly composed of convolutional blocks containing two convolutions and maximum pooling , Theoretically , multiple downsampling can me the model to learn deeper image information but this can cause loss of underlying information as Geoffrey Hinton talks about capsule networks project at MIT . </a:t>
            </a:r>
            <a:endParaRPr sz="1200">
              <a:solidFill>
                <a:srgbClr val="3A3838"/>
              </a:solidFill>
            </a:endParaRPr>
          </a:p>
        </p:txBody>
      </p:sp>
      <p:pic>
        <p:nvPicPr>
          <p:cNvPr id="90" name="Google Shape;90;p18"/>
          <p:cNvPicPr preferRelativeResize="0"/>
          <p:nvPr/>
        </p:nvPicPr>
        <p:blipFill>
          <a:blip r:embed="rId3">
            <a:alphaModFix/>
          </a:blip>
          <a:stretch>
            <a:fillRect/>
          </a:stretch>
        </p:blipFill>
        <p:spPr>
          <a:xfrm>
            <a:off x="4661725" y="1017725"/>
            <a:ext cx="4177475" cy="28479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a:solidFill>
                  <a:srgbClr val="3A3838"/>
                </a:solidFill>
              </a:rPr>
              <a:t>Skip Connections Improvement </a:t>
            </a:r>
            <a:endParaRPr/>
          </a:p>
        </p:txBody>
      </p:sp>
      <p:sp>
        <p:nvSpPr>
          <p:cNvPr id="96" name="Google Shape;96;p19"/>
          <p:cNvSpPr txBox="1"/>
          <p:nvPr>
            <p:ph idx="1" type="body"/>
          </p:nvPr>
        </p:nvSpPr>
        <p:spPr>
          <a:xfrm>
            <a:off x="368425" y="1161925"/>
            <a:ext cx="4203600" cy="1712700"/>
          </a:xfrm>
          <a:prstGeom prst="rect">
            <a:avLst/>
          </a:prstGeom>
        </p:spPr>
        <p:txBody>
          <a:bodyPr anchorCtr="0" anchor="t" bIns="91425" lIns="91425" spcFirstLastPara="1" rIns="91425" wrap="square" tIns="91425">
            <a:normAutofit/>
          </a:bodyPr>
          <a:lstStyle/>
          <a:p>
            <a:pPr indent="-314325" lvl="0" marL="457200" rtl="0" algn="l">
              <a:lnSpc>
                <a:spcPct val="100000"/>
              </a:lnSpc>
              <a:spcBef>
                <a:spcPts val="0"/>
              </a:spcBef>
              <a:spcAft>
                <a:spcPts val="0"/>
              </a:spcAft>
              <a:buClr>
                <a:srgbClr val="333333"/>
              </a:buClr>
              <a:buSzPts val="1350"/>
              <a:buFont typeface="Georgia"/>
              <a:buChar char="●"/>
            </a:pPr>
            <a:r>
              <a:rPr lang="ko" sz="1350">
                <a:solidFill>
                  <a:srgbClr val="333333"/>
                </a:solidFill>
                <a:highlight>
                  <a:srgbClr val="FFFFFF"/>
                </a:highlight>
                <a:latin typeface="Georgia"/>
                <a:ea typeface="Georgia"/>
                <a:cs typeface="Georgia"/>
                <a:sym typeface="Georgia"/>
              </a:rPr>
              <a:t>The first improvement point takes the input and output layers as an example, where the input image is convolved once with the output layer's result from upsampling in the channel dimension by skip connection</a:t>
            </a:r>
            <a:endParaRPr sz="1350">
              <a:solidFill>
                <a:srgbClr val="333333"/>
              </a:solidFill>
              <a:highlight>
                <a:srgbClr val="FFFFFF"/>
              </a:highlight>
              <a:latin typeface="Georgia"/>
              <a:ea typeface="Georgia"/>
              <a:cs typeface="Georgia"/>
              <a:sym typeface="Georgia"/>
            </a:endParaRPr>
          </a:p>
          <a:p>
            <a:pPr indent="-314325" lvl="0" marL="457200" rtl="0" algn="l">
              <a:lnSpc>
                <a:spcPct val="100000"/>
              </a:lnSpc>
              <a:spcBef>
                <a:spcPts val="0"/>
              </a:spcBef>
              <a:spcAft>
                <a:spcPts val="0"/>
              </a:spcAft>
              <a:buClr>
                <a:srgbClr val="333333"/>
              </a:buClr>
              <a:buSzPts val="1350"/>
              <a:buFont typeface="Georgia"/>
              <a:buChar char="●"/>
            </a:pPr>
            <a:r>
              <a:t/>
            </a:r>
            <a:endParaRPr sz="1350">
              <a:solidFill>
                <a:srgbClr val="333333"/>
              </a:solidFill>
              <a:highlight>
                <a:srgbClr val="FFFFFF"/>
              </a:highlight>
              <a:latin typeface="Georgia"/>
              <a:ea typeface="Georgia"/>
              <a:cs typeface="Georgia"/>
              <a:sym typeface="Georgia"/>
            </a:endParaRPr>
          </a:p>
        </p:txBody>
      </p:sp>
      <p:pic>
        <p:nvPicPr>
          <p:cNvPr id="97" name="Google Shape;97;p19"/>
          <p:cNvPicPr preferRelativeResize="0"/>
          <p:nvPr/>
        </p:nvPicPr>
        <p:blipFill>
          <a:blip r:embed="rId3">
            <a:alphaModFix/>
          </a:blip>
          <a:stretch>
            <a:fillRect/>
          </a:stretch>
        </p:blipFill>
        <p:spPr>
          <a:xfrm>
            <a:off x="4752800" y="1066100"/>
            <a:ext cx="4267175" cy="22792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None/>
            </a:pPr>
            <a:r>
              <a:rPr b="1" lang="ko" sz="1500">
                <a:solidFill>
                  <a:srgbClr val="333333"/>
                </a:solidFill>
                <a:highlight>
                  <a:srgbClr val="FFFFFF"/>
                </a:highlight>
                <a:latin typeface="Georgia"/>
                <a:ea typeface="Georgia"/>
                <a:cs typeface="Georgia"/>
                <a:sym typeface="Georgia"/>
              </a:rPr>
              <a:t>Evaluation Metrics</a:t>
            </a:r>
            <a:endParaRPr b="1" sz="1500">
              <a:solidFill>
                <a:srgbClr val="333333"/>
              </a:solidFill>
              <a:highlight>
                <a:srgbClr val="FFFFFF"/>
              </a:highlight>
              <a:latin typeface="Georgia"/>
              <a:ea typeface="Georgia"/>
              <a:cs typeface="Georgia"/>
              <a:sym typeface="Georgia"/>
            </a:endParaRPr>
          </a:p>
          <a:p>
            <a:pPr indent="0" lvl="0" marL="0" rtl="0" algn="l">
              <a:spcBef>
                <a:spcPts val="700"/>
              </a:spcBef>
              <a:spcAft>
                <a:spcPts val="0"/>
              </a:spcAft>
              <a:buNone/>
            </a:pPr>
            <a:r>
              <a:t/>
            </a:r>
            <a:endParaRPr b="1">
              <a:solidFill>
                <a:srgbClr val="3A3838"/>
              </a:solidFill>
            </a:endParaRPr>
          </a:p>
        </p:txBody>
      </p:sp>
      <p:sp>
        <p:nvSpPr>
          <p:cNvPr id="103" name="Google Shape;103;p20"/>
          <p:cNvSpPr txBox="1"/>
          <p:nvPr>
            <p:ph idx="1" type="body"/>
          </p:nvPr>
        </p:nvSpPr>
        <p:spPr>
          <a:xfrm>
            <a:off x="368425" y="1161925"/>
            <a:ext cx="4267200" cy="2639400"/>
          </a:xfrm>
          <a:prstGeom prst="rect">
            <a:avLst/>
          </a:prstGeom>
        </p:spPr>
        <p:txBody>
          <a:bodyPr anchorCtr="0" anchor="t" bIns="91425" lIns="91425" spcFirstLastPara="1" rIns="91425" wrap="square" tIns="91425">
            <a:normAutofit/>
          </a:bodyPr>
          <a:lstStyle/>
          <a:p>
            <a:pPr indent="-314325" lvl="0" marL="457200" rtl="0" algn="l">
              <a:lnSpc>
                <a:spcPct val="100000"/>
              </a:lnSpc>
              <a:spcBef>
                <a:spcPts val="0"/>
              </a:spcBef>
              <a:spcAft>
                <a:spcPts val="0"/>
              </a:spcAft>
              <a:buClr>
                <a:srgbClr val="333333"/>
              </a:buClr>
              <a:buSzPts val="1350"/>
              <a:buFont typeface="Georgia"/>
              <a:buChar char="●"/>
            </a:pPr>
            <a:r>
              <a:rPr lang="ko" sz="1350">
                <a:solidFill>
                  <a:srgbClr val="333333"/>
                </a:solidFill>
                <a:highlight>
                  <a:srgbClr val="FFFFFF"/>
                </a:highlight>
                <a:latin typeface="Georgia"/>
                <a:ea typeface="Georgia"/>
                <a:cs typeface="Georgia"/>
                <a:sym typeface="Georgia"/>
              </a:rPr>
              <a:t>The evaluation metrics used in the experiment are mIoU, Aver_dice, and Loss.</a:t>
            </a:r>
            <a:endParaRPr sz="1350">
              <a:solidFill>
                <a:srgbClr val="333333"/>
              </a:solidFill>
              <a:highlight>
                <a:srgbClr val="FFFFFF"/>
              </a:highlight>
              <a:latin typeface="Georgia"/>
              <a:ea typeface="Georgia"/>
              <a:cs typeface="Georgia"/>
              <a:sym typeface="Georgia"/>
            </a:endParaRPr>
          </a:p>
          <a:p>
            <a:pPr indent="-314325" lvl="0" marL="457200" rtl="0" algn="l">
              <a:lnSpc>
                <a:spcPct val="100000"/>
              </a:lnSpc>
              <a:spcBef>
                <a:spcPts val="0"/>
              </a:spcBef>
              <a:spcAft>
                <a:spcPts val="0"/>
              </a:spcAft>
              <a:buClr>
                <a:srgbClr val="333333"/>
              </a:buClr>
              <a:buSzPts val="1350"/>
              <a:buFont typeface="Georgia"/>
              <a:buChar char="-"/>
            </a:pPr>
            <a:r>
              <a:rPr lang="ko" sz="1350">
                <a:solidFill>
                  <a:srgbClr val="333333"/>
                </a:solidFill>
                <a:highlight>
                  <a:srgbClr val="FFFFFF"/>
                </a:highlight>
                <a:latin typeface="Georgia"/>
                <a:ea typeface="Georgia"/>
                <a:cs typeface="Georgia"/>
                <a:sym typeface="Georgia"/>
              </a:rPr>
              <a:t>The mIoU is defined as the intersection of the predicted and actual regions for each class divided by the concatenated set IoU of the predicted and actual regions, summed and then averaged, and the IoU formula is defined as</a:t>
            </a:r>
            <a:endParaRPr sz="1350">
              <a:solidFill>
                <a:srgbClr val="333333"/>
              </a:solidFill>
              <a:highlight>
                <a:srgbClr val="FFFFFF"/>
              </a:highlight>
              <a:latin typeface="Georgia"/>
              <a:ea typeface="Georgia"/>
              <a:cs typeface="Georgia"/>
              <a:sym typeface="Georgia"/>
            </a:endParaRPr>
          </a:p>
        </p:txBody>
      </p:sp>
      <p:pic>
        <p:nvPicPr>
          <p:cNvPr id="104" name="Google Shape;104;p20"/>
          <p:cNvPicPr preferRelativeResize="0"/>
          <p:nvPr/>
        </p:nvPicPr>
        <p:blipFill>
          <a:blip r:embed="rId3">
            <a:alphaModFix/>
          </a:blip>
          <a:stretch>
            <a:fillRect/>
          </a:stretch>
        </p:blipFill>
        <p:spPr>
          <a:xfrm>
            <a:off x="5005595" y="1459325"/>
            <a:ext cx="3826700" cy="980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None/>
            </a:pPr>
            <a:r>
              <a:rPr b="1" lang="ko" sz="1500">
                <a:solidFill>
                  <a:srgbClr val="333333"/>
                </a:solidFill>
                <a:highlight>
                  <a:srgbClr val="FFFFFF"/>
                </a:highlight>
                <a:latin typeface="Georgia"/>
                <a:ea typeface="Georgia"/>
                <a:cs typeface="Georgia"/>
                <a:sym typeface="Georgia"/>
              </a:rPr>
              <a:t>Evaluation Metrics</a:t>
            </a:r>
            <a:endParaRPr b="1" sz="1500">
              <a:solidFill>
                <a:srgbClr val="333333"/>
              </a:solidFill>
              <a:highlight>
                <a:srgbClr val="FFFFFF"/>
              </a:highlight>
              <a:latin typeface="Georgia"/>
              <a:ea typeface="Georgia"/>
              <a:cs typeface="Georgia"/>
              <a:sym typeface="Georgia"/>
            </a:endParaRPr>
          </a:p>
          <a:p>
            <a:pPr indent="0" lvl="0" marL="0" rtl="0" algn="l">
              <a:spcBef>
                <a:spcPts val="700"/>
              </a:spcBef>
              <a:spcAft>
                <a:spcPts val="0"/>
              </a:spcAft>
              <a:buNone/>
            </a:pPr>
            <a:r>
              <a:t/>
            </a:r>
            <a:endParaRPr b="1">
              <a:solidFill>
                <a:srgbClr val="3A3838"/>
              </a:solidFill>
            </a:endParaRPr>
          </a:p>
        </p:txBody>
      </p:sp>
      <p:sp>
        <p:nvSpPr>
          <p:cNvPr id="110" name="Google Shape;110;p21"/>
          <p:cNvSpPr txBox="1"/>
          <p:nvPr>
            <p:ph idx="1" type="body"/>
          </p:nvPr>
        </p:nvSpPr>
        <p:spPr>
          <a:xfrm>
            <a:off x="368425" y="1161925"/>
            <a:ext cx="4539300" cy="3216300"/>
          </a:xfrm>
          <a:prstGeom prst="rect">
            <a:avLst/>
          </a:prstGeom>
        </p:spPr>
        <p:txBody>
          <a:bodyPr anchorCtr="0" anchor="t" bIns="91425" lIns="91425" spcFirstLastPara="1" rIns="91425" wrap="square" tIns="91425">
            <a:normAutofit/>
          </a:bodyPr>
          <a:lstStyle/>
          <a:p>
            <a:pPr indent="-314325" lvl="0" marL="457200" rtl="0" algn="l">
              <a:lnSpc>
                <a:spcPct val="100000"/>
              </a:lnSpc>
              <a:spcBef>
                <a:spcPts val="0"/>
              </a:spcBef>
              <a:spcAft>
                <a:spcPts val="0"/>
              </a:spcAft>
              <a:buClr>
                <a:srgbClr val="333333"/>
              </a:buClr>
              <a:buSzPts val="1350"/>
              <a:buFont typeface="Georgia"/>
              <a:buChar char="●"/>
            </a:pPr>
            <a:r>
              <a:rPr lang="ko" sz="1350">
                <a:solidFill>
                  <a:srgbClr val="333333"/>
                </a:solidFill>
                <a:highlight>
                  <a:srgbClr val="FFFFFF"/>
                </a:highlight>
                <a:latin typeface="Georgia"/>
                <a:ea typeface="Georgia"/>
                <a:cs typeface="Georgia"/>
                <a:sym typeface="Georgia"/>
              </a:rPr>
              <a:t>The evaluation metrics used in the experiment are mIoU, Aver_dice, and Loss.</a:t>
            </a:r>
            <a:endParaRPr sz="1350">
              <a:solidFill>
                <a:srgbClr val="333333"/>
              </a:solidFill>
              <a:highlight>
                <a:srgbClr val="FFFFFF"/>
              </a:highlight>
              <a:latin typeface="Georgia"/>
              <a:ea typeface="Georgia"/>
              <a:cs typeface="Georgia"/>
              <a:sym typeface="Georgia"/>
            </a:endParaRPr>
          </a:p>
          <a:p>
            <a:pPr indent="-314325" lvl="0" marL="457200" rtl="0" algn="l">
              <a:lnSpc>
                <a:spcPct val="100000"/>
              </a:lnSpc>
              <a:spcBef>
                <a:spcPts val="0"/>
              </a:spcBef>
              <a:spcAft>
                <a:spcPts val="0"/>
              </a:spcAft>
              <a:buClr>
                <a:srgbClr val="333333"/>
              </a:buClr>
              <a:buSzPts val="1350"/>
              <a:buFont typeface="Georgia"/>
              <a:buChar char="-"/>
            </a:pPr>
            <a:r>
              <a:rPr lang="ko" sz="1350">
                <a:solidFill>
                  <a:srgbClr val="333333"/>
                </a:solidFill>
                <a:highlight>
                  <a:srgbClr val="FFFFFF"/>
                </a:highlight>
                <a:latin typeface="Georgia"/>
                <a:ea typeface="Georgia"/>
                <a:cs typeface="Georgia"/>
                <a:sym typeface="Georgia"/>
              </a:rPr>
              <a:t>The mIoU is defined as the intersection of the predicted and actual regions for each class divided by the concatenated set IoU of the predicted and actual regions, summed and then averaged, and the IoU formula is defined as</a:t>
            </a:r>
            <a:endParaRPr sz="1350">
              <a:solidFill>
                <a:srgbClr val="333333"/>
              </a:solidFill>
              <a:highlight>
                <a:srgbClr val="FFFFFF"/>
              </a:highlight>
              <a:latin typeface="Georgia"/>
              <a:ea typeface="Georgia"/>
              <a:cs typeface="Georgia"/>
              <a:sym typeface="Georgia"/>
            </a:endParaRPr>
          </a:p>
          <a:p>
            <a:pPr indent="-314325" lvl="0" marL="457200" rtl="0" algn="l">
              <a:lnSpc>
                <a:spcPct val="100000"/>
              </a:lnSpc>
              <a:spcBef>
                <a:spcPts val="0"/>
              </a:spcBef>
              <a:spcAft>
                <a:spcPts val="0"/>
              </a:spcAft>
              <a:buClr>
                <a:srgbClr val="333333"/>
              </a:buClr>
              <a:buSzPts val="1350"/>
              <a:buFont typeface="Georgia"/>
              <a:buChar char="-"/>
            </a:pPr>
            <a:r>
              <a:rPr lang="ko" sz="1350">
                <a:solidFill>
                  <a:srgbClr val="333333"/>
                </a:solidFill>
                <a:highlight>
                  <a:srgbClr val="FFFFFF"/>
                </a:highlight>
                <a:latin typeface="Georgia"/>
                <a:ea typeface="Georgia"/>
                <a:cs typeface="Georgia"/>
                <a:sym typeface="Georgia"/>
              </a:rPr>
              <a:t>Aver_dice is defined as the intersection of twice divided by the pixel sum, summed and then averaged. The formula is defined as</a:t>
            </a:r>
            <a:endParaRPr sz="1350">
              <a:solidFill>
                <a:srgbClr val="333333"/>
              </a:solidFill>
              <a:highlight>
                <a:srgbClr val="FFFFFF"/>
              </a:highlight>
              <a:latin typeface="Georgia"/>
              <a:ea typeface="Georgia"/>
              <a:cs typeface="Georgia"/>
              <a:sym typeface="Georgia"/>
            </a:endParaRPr>
          </a:p>
          <a:p>
            <a:pPr indent="-314325" lvl="0" marL="457200" rtl="0" algn="l">
              <a:lnSpc>
                <a:spcPct val="100000"/>
              </a:lnSpc>
              <a:spcBef>
                <a:spcPts val="0"/>
              </a:spcBef>
              <a:spcAft>
                <a:spcPts val="0"/>
              </a:spcAft>
              <a:buClr>
                <a:srgbClr val="333333"/>
              </a:buClr>
              <a:buSzPts val="1350"/>
              <a:buFont typeface="Georgia"/>
              <a:buChar char="-"/>
            </a:pPr>
            <a:r>
              <a:rPr lang="ko" sz="1350">
                <a:solidFill>
                  <a:srgbClr val="333333"/>
                </a:solidFill>
                <a:highlight>
                  <a:srgbClr val="FFFFFF"/>
                </a:highlight>
                <a:latin typeface="Georgia"/>
                <a:ea typeface="Georgia"/>
                <a:cs typeface="Georgia"/>
                <a:sym typeface="Georgia"/>
              </a:rPr>
              <a:t>Loss is the cross-entropy loss function commonly used in pytorch</a:t>
            </a:r>
            <a:endParaRPr sz="1350">
              <a:solidFill>
                <a:srgbClr val="333333"/>
              </a:solidFill>
              <a:highlight>
                <a:srgbClr val="FFFFFF"/>
              </a:highlight>
              <a:latin typeface="Georgia"/>
              <a:ea typeface="Georgia"/>
              <a:cs typeface="Georgia"/>
              <a:sym typeface="Georgia"/>
            </a:endParaRPr>
          </a:p>
        </p:txBody>
      </p:sp>
      <p:pic>
        <p:nvPicPr>
          <p:cNvPr id="111" name="Google Shape;111;p21"/>
          <p:cNvPicPr preferRelativeResize="0"/>
          <p:nvPr/>
        </p:nvPicPr>
        <p:blipFill>
          <a:blip r:embed="rId3">
            <a:alphaModFix/>
          </a:blip>
          <a:stretch>
            <a:fillRect/>
          </a:stretch>
        </p:blipFill>
        <p:spPr>
          <a:xfrm>
            <a:off x="5156870" y="1308025"/>
            <a:ext cx="3826700" cy="980350"/>
          </a:xfrm>
          <a:prstGeom prst="rect">
            <a:avLst/>
          </a:prstGeom>
          <a:noFill/>
          <a:ln>
            <a:noFill/>
          </a:ln>
        </p:spPr>
      </p:pic>
      <p:pic>
        <p:nvPicPr>
          <p:cNvPr id="112" name="Google Shape;112;p21"/>
          <p:cNvPicPr preferRelativeResize="0"/>
          <p:nvPr/>
        </p:nvPicPr>
        <p:blipFill>
          <a:blip r:embed="rId4">
            <a:alphaModFix/>
          </a:blip>
          <a:stretch>
            <a:fillRect/>
          </a:stretch>
        </p:blipFill>
        <p:spPr>
          <a:xfrm>
            <a:off x="5539919" y="2578669"/>
            <a:ext cx="2970500" cy="733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ko" sz="1500">
                <a:solidFill>
                  <a:srgbClr val="333333"/>
                </a:solidFill>
                <a:highlight>
                  <a:srgbClr val="FFFFFF"/>
                </a:highlight>
                <a:latin typeface="Georgia"/>
                <a:ea typeface="Georgia"/>
                <a:cs typeface="Georgia"/>
                <a:sym typeface="Georgia"/>
              </a:rPr>
              <a:t>Experimental Results </a:t>
            </a:r>
            <a:endParaRPr b="1">
              <a:solidFill>
                <a:srgbClr val="3A3838"/>
              </a:solidFill>
            </a:endParaRPr>
          </a:p>
        </p:txBody>
      </p:sp>
      <p:sp>
        <p:nvSpPr>
          <p:cNvPr id="118" name="Google Shape;118;p22"/>
          <p:cNvSpPr txBox="1"/>
          <p:nvPr>
            <p:ph idx="1" type="body"/>
          </p:nvPr>
        </p:nvSpPr>
        <p:spPr>
          <a:xfrm>
            <a:off x="368425" y="1161925"/>
            <a:ext cx="4539300" cy="3216300"/>
          </a:xfrm>
          <a:prstGeom prst="rect">
            <a:avLst/>
          </a:prstGeom>
        </p:spPr>
        <p:txBody>
          <a:bodyPr anchorCtr="0" anchor="t" bIns="91425" lIns="91425" spcFirstLastPara="1" rIns="91425" wrap="square" tIns="91425">
            <a:normAutofit/>
          </a:bodyPr>
          <a:lstStyle/>
          <a:p>
            <a:pPr indent="-314325" lvl="0" marL="457200" rtl="0" algn="l">
              <a:lnSpc>
                <a:spcPct val="100000"/>
              </a:lnSpc>
              <a:spcBef>
                <a:spcPts val="0"/>
              </a:spcBef>
              <a:spcAft>
                <a:spcPts val="0"/>
              </a:spcAft>
              <a:buClr>
                <a:srgbClr val="333333"/>
              </a:buClr>
              <a:buSzPts val="1350"/>
              <a:buFont typeface="Georgia"/>
              <a:buChar char="-"/>
            </a:pPr>
            <a:r>
              <a:rPr lang="ko" sz="1350">
                <a:solidFill>
                  <a:srgbClr val="333333"/>
                </a:solidFill>
                <a:highlight>
                  <a:srgbClr val="FFFFFF"/>
                </a:highlight>
                <a:latin typeface="Georgia"/>
                <a:ea typeface="Georgia"/>
                <a:cs typeface="Georgia"/>
                <a:sym typeface="Georgia"/>
              </a:rPr>
              <a:t>The public medical image dataset used for the experiments is shown</a:t>
            </a:r>
            <a:endParaRPr sz="1350">
              <a:solidFill>
                <a:srgbClr val="333333"/>
              </a:solidFill>
              <a:highlight>
                <a:srgbClr val="FFFFFF"/>
              </a:highlight>
              <a:latin typeface="Georgia"/>
              <a:ea typeface="Georgia"/>
              <a:cs typeface="Georgia"/>
              <a:sym typeface="Georgia"/>
            </a:endParaRPr>
          </a:p>
          <a:p>
            <a:pPr indent="-314325" lvl="0" marL="457200" rtl="0" algn="l">
              <a:lnSpc>
                <a:spcPct val="100000"/>
              </a:lnSpc>
              <a:spcBef>
                <a:spcPts val="0"/>
              </a:spcBef>
              <a:spcAft>
                <a:spcPts val="0"/>
              </a:spcAft>
              <a:buClr>
                <a:srgbClr val="333333"/>
              </a:buClr>
              <a:buSzPts val="1350"/>
              <a:buFont typeface="Georgia"/>
              <a:buChar char="-"/>
            </a:pPr>
            <a:r>
              <a:rPr lang="ko" sz="1350">
                <a:solidFill>
                  <a:srgbClr val="333333"/>
                </a:solidFill>
                <a:highlight>
                  <a:srgbClr val="FFFFFF"/>
                </a:highlight>
                <a:latin typeface="Georgia"/>
                <a:ea typeface="Georgia"/>
                <a:cs typeface="Georgia"/>
                <a:sym typeface="Georgia"/>
              </a:rPr>
              <a:t>In order to verify the effectiveness of the improvements in this paper, the classical U-Net and the improved U-Net and FCN-8s </a:t>
            </a:r>
            <a:r>
              <a:rPr lang="ko" sz="1350">
                <a:solidFill>
                  <a:srgbClr val="006699"/>
                </a:solidFill>
                <a:highlight>
                  <a:srgbClr val="FFFFFF"/>
                </a:highlight>
                <a:latin typeface="Georgia"/>
                <a:ea typeface="Georgia"/>
                <a:cs typeface="Georgia"/>
                <a:sym typeface="Georgia"/>
              </a:rPr>
              <a:t>[10]</a:t>
            </a:r>
            <a:r>
              <a:rPr lang="ko" sz="1350">
                <a:solidFill>
                  <a:srgbClr val="333333"/>
                </a:solidFill>
                <a:highlight>
                  <a:srgbClr val="FFFFFF"/>
                </a:highlight>
                <a:latin typeface="Georgia"/>
                <a:ea typeface="Georgia"/>
                <a:cs typeface="Georgia"/>
                <a:sym typeface="Georgia"/>
              </a:rPr>
              <a:t> (VGG16) in this paper are used for a </a:t>
            </a:r>
            <a:r>
              <a:rPr b="1" lang="ko" sz="1350">
                <a:solidFill>
                  <a:srgbClr val="333333"/>
                </a:solidFill>
                <a:highlight>
                  <a:srgbClr val="FFFFFF"/>
                </a:highlight>
                <a:latin typeface="Georgia"/>
                <a:ea typeface="Georgia"/>
                <a:cs typeface="Georgia"/>
                <a:sym typeface="Georgia"/>
              </a:rPr>
              <a:t>comparative study</a:t>
            </a:r>
            <a:r>
              <a:rPr lang="ko" sz="1350">
                <a:solidFill>
                  <a:srgbClr val="333333"/>
                </a:solidFill>
                <a:highlight>
                  <a:srgbClr val="FFFFFF"/>
                </a:highlight>
                <a:latin typeface="Georgia"/>
                <a:ea typeface="Georgia"/>
                <a:cs typeface="Georgia"/>
                <a:sym typeface="Georgia"/>
              </a:rPr>
              <a:t>, and the number of parameters of each model is shown.</a:t>
            </a:r>
            <a:endParaRPr sz="1350">
              <a:solidFill>
                <a:srgbClr val="333333"/>
              </a:solidFill>
              <a:highlight>
                <a:srgbClr val="FFFFFF"/>
              </a:highlight>
              <a:latin typeface="Georgia"/>
              <a:ea typeface="Georgia"/>
              <a:cs typeface="Georgia"/>
              <a:sym typeface="Georgia"/>
            </a:endParaRPr>
          </a:p>
          <a:p>
            <a:pPr indent="-314325" lvl="0" marL="457200" rtl="0" algn="l">
              <a:lnSpc>
                <a:spcPct val="100000"/>
              </a:lnSpc>
              <a:spcBef>
                <a:spcPts val="0"/>
              </a:spcBef>
              <a:spcAft>
                <a:spcPts val="0"/>
              </a:spcAft>
              <a:buClr>
                <a:srgbClr val="333333"/>
              </a:buClr>
              <a:buSzPts val="1350"/>
              <a:buFont typeface="Georgia"/>
              <a:buChar char="-"/>
            </a:pPr>
            <a:r>
              <a:rPr lang="ko" sz="1350">
                <a:solidFill>
                  <a:srgbClr val="333333"/>
                </a:solidFill>
                <a:highlight>
                  <a:srgbClr val="FFFFFF"/>
                </a:highlight>
                <a:latin typeface="Georgia"/>
                <a:ea typeface="Georgia"/>
                <a:cs typeface="Georgia"/>
                <a:sym typeface="Georgia"/>
              </a:rPr>
              <a:t>From the table, it is known that the two models Ours1 and Ours2 improved in this paper have slightly higher number of parameters than classical U-Net</a:t>
            </a:r>
            <a:endParaRPr sz="1350">
              <a:solidFill>
                <a:srgbClr val="333333"/>
              </a:solidFill>
              <a:highlight>
                <a:srgbClr val="FFFFFF"/>
              </a:highlight>
              <a:latin typeface="Georgia"/>
              <a:ea typeface="Georgia"/>
              <a:cs typeface="Georgia"/>
              <a:sym typeface="Georgia"/>
            </a:endParaRPr>
          </a:p>
        </p:txBody>
      </p:sp>
      <p:pic>
        <p:nvPicPr>
          <p:cNvPr id="119" name="Google Shape;119;p22"/>
          <p:cNvPicPr preferRelativeResize="0"/>
          <p:nvPr/>
        </p:nvPicPr>
        <p:blipFill>
          <a:blip r:embed="rId3">
            <a:alphaModFix/>
          </a:blip>
          <a:stretch>
            <a:fillRect/>
          </a:stretch>
        </p:blipFill>
        <p:spPr>
          <a:xfrm>
            <a:off x="5114973" y="1161926"/>
            <a:ext cx="3717327" cy="572700"/>
          </a:xfrm>
          <a:prstGeom prst="rect">
            <a:avLst/>
          </a:prstGeom>
          <a:noFill/>
          <a:ln>
            <a:noFill/>
          </a:ln>
        </p:spPr>
      </p:pic>
      <p:pic>
        <p:nvPicPr>
          <p:cNvPr id="120" name="Google Shape;120;p22"/>
          <p:cNvPicPr preferRelativeResize="0"/>
          <p:nvPr/>
        </p:nvPicPr>
        <p:blipFill>
          <a:blip r:embed="rId4">
            <a:alphaModFix/>
          </a:blip>
          <a:stretch>
            <a:fillRect/>
          </a:stretch>
        </p:blipFill>
        <p:spPr>
          <a:xfrm>
            <a:off x="5077013" y="2810850"/>
            <a:ext cx="3793250" cy="116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