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38DB83-1661-4193-B123-76EB7DE5ED65}" v="3" dt="2024-05-22T11:36:51.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nda Tan" userId="8b102fd3-10e0-4e93-9116-056158bf5668" providerId="ADAL" clId="{FA38DB83-1661-4193-B123-76EB7DE5ED65}"/>
    <pc:docChg chg="custSel addSld modSld">
      <pc:chgData name="Funda Tan" userId="8b102fd3-10e0-4e93-9116-056158bf5668" providerId="ADAL" clId="{FA38DB83-1661-4193-B123-76EB7DE5ED65}" dt="2024-05-22T11:37:26.768" v="215" actId="6549"/>
      <pc:docMkLst>
        <pc:docMk/>
      </pc:docMkLst>
      <pc:sldChg chg="modSp mod">
        <pc:chgData name="Funda Tan" userId="8b102fd3-10e0-4e93-9116-056158bf5668" providerId="ADAL" clId="{FA38DB83-1661-4193-B123-76EB7DE5ED65}" dt="2024-05-22T11:11:10.194" v="34" actId="13926"/>
        <pc:sldMkLst>
          <pc:docMk/>
          <pc:sldMk cId="1433553025" sldId="256"/>
        </pc:sldMkLst>
        <pc:spChg chg="mod">
          <ac:chgData name="Funda Tan" userId="8b102fd3-10e0-4e93-9116-056158bf5668" providerId="ADAL" clId="{FA38DB83-1661-4193-B123-76EB7DE5ED65}" dt="2024-05-22T11:11:10.194" v="34" actId="13926"/>
          <ac:spMkLst>
            <pc:docMk/>
            <pc:sldMk cId="1433553025" sldId="256"/>
            <ac:spMk id="6" creationId="{1E749100-FE6B-79E6-7093-09CA9DD6A466}"/>
          </ac:spMkLst>
        </pc:spChg>
      </pc:sldChg>
      <pc:sldChg chg="addSp delSp modSp mod">
        <pc:chgData name="Funda Tan" userId="8b102fd3-10e0-4e93-9116-056158bf5668" providerId="ADAL" clId="{FA38DB83-1661-4193-B123-76EB7DE5ED65}" dt="2024-05-22T11:19:42.502" v="80" actId="1076"/>
        <pc:sldMkLst>
          <pc:docMk/>
          <pc:sldMk cId="2067009345" sldId="257"/>
        </pc:sldMkLst>
        <pc:spChg chg="del mod">
          <ac:chgData name="Funda Tan" userId="8b102fd3-10e0-4e93-9116-056158bf5668" providerId="ADAL" clId="{FA38DB83-1661-4193-B123-76EB7DE5ED65}" dt="2024-05-22T11:10:55.358" v="32" actId="478"/>
          <ac:spMkLst>
            <pc:docMk/>
            <pc:sldMk cId="2067009345" sldId="257"/>
            <ac:spMk id="2" creationId="{067C901D-0F8E-F338-17CF-8B6D46E96409}"/>
          </ac:spMkLst>
        </pc:spChg>
        <pc:spChg chg="del mod">
          <ac:chgData name="Funda Tan" userId="8b102fd3-10e0-4e93-9116-056158bf5668" providerId="ADAL" clId="{FA38DB83-1661-4193-B123-76EB7DE5ED65}" dt="2024-05-22T11:19:29.456" v="76" actId="478"/>
          <ac:spMkLst>
            <pc:docMk/>
            <pc:sldMk cId="2067009345" sldId="257"/>
            <ac:spMk id="3" creationId="{74F2C9BB-A8F5-080D-D9B1-7CAE9CD3F48A}"/>
          </ac:spMkLst>
        </pc:spChg>
        <pc:spChg chg="add del mod">
          <ac:chgData name="Funda Tan" userId="8b102fd3-10e0-4e93-9116-056158bf5668" providerId="ADAL" clId="{FA38DB83-1661-4193-B123-76EB7DE5ED65}" dt="2024-05-22T11:10:57.529" v="33" actId="478"/>
          <ac:spMkLst>
            <pc:docMk/>
            <pc:sldMk cId="2067009345" sldId="257"/>
            <ac:spMk id="5" creationId="{700600D6-9D5A-42F4-7E2F-867395DEF23F}"/>
          </ac:spMkLst>
        </pc:spChg>
        <pc:spChg chg="add del mod">
          <ac:chgData name="Funda Tan" userId="8b102fd3-10e0-4e93-9116-056158bf5668" providerId="ADAL" clId="{FA38DB83-1661-4193-B123-76EB7DE5ED65}" dt="2024-05-22T11:19:33.410" v="77" actId="478"/>
          <ac:spMkLst>
            <pc:docMk/>
            <pc:sldMk cId="2067009345" sldId="257"/>
            <ac:spMk id="7" creationId="{8360B74A-55EC-9B05-90DE-38B9545E99A5}"/>
          </ac:spMkLst>
        </pc:spChg>
        <pc:picChg chg="add mod">
          <ac:chgData name="Funda Tan" userId="8b102fd3-10e0-4e93-9116-056158bf5668" providerId="ADAL" clId="{FA38DB83-1661-4193-B123-76EB7DE5ED65}" dt="2024-05-22T11:19:42.502" v="80" actId="1076"/>
          <ac:picMkLst>
            <pc:docMk/>
            <pc:sldMk cId="2067009345" sldId="257"/>
            <ac:picMk id="9" creationId="{E5596A11-7C73-8171-BEA5-F3B05F7F01EB}"/>
          </ac:picMkLst>
        </pc:picChg>
      </pc:sldChg>
      <pc:sldChg chg="modSp mod">
        <pc:chgData name="Funda Tan" userId="8b102fd3-10e0-4e93-9116-056158bf5668" providerId="ADAL" clId="{FA38DB83-1661-4193-B123-76EB7DE5ED65}" dt="2024-05-22T11:28:36.708" v="153" actId="20577"/>
        <pc:sldMkLst>
          <pc:docMk/>
          <pc:sldMk cId="2342029769" sldId="258"/>
        </pc:sldMkLst>
        <pc:spChg chg="mod">
          <ac:chgData name="Funda Tan" userId="8b102fd3-10e0-4e93-9116-056158bf5668" providerId="ADAL" clId="{FA38DB83-1661-4193-B123-76EB7DE5ED65}" dt="2024-05-22T11:26:55.105" v="128" actId="1076"/>
          <ac:spMkLst>
            <pc:docMk/>
            <pc:sldMk cId="2342029769" sldId="258"/>
            <ac:spMk id="2" creationId="{067C901D-0F8E-F338-17CF-8B6D46E96409}"/>
          </ac:spMkLst>
        </pc:spChg>
        <pc:spChg chg="mod">
          <ac:chgData name="Funda Tan" userId="8b102fd3-10e0-4e93-9116-056158bf5668" providerId="ADAL" clId="{FA38DB83-1661-4193-B123-76EB7DE5ED65}" dt="2024-05-22T11:28:36.708" v="153" actId="20577"/>
          <ac:spMkLst>
            <pc:docMk/>
            <pc:sldMk cId="2342029769" sldId="258"/>
            <ac:spMk id="3" creationId="{74F2C9BB-A8F5-080D-D9B1-7CAE9CD3F48A}"/>
          </ac:spMkLst>
        </pc:spChg>
      </pc:sldChg>
      <pc:sldChg chg="modSp add mod">
        <pc:chgData name="Funda Tan" userId="8b102fd3-10e0-4e93-9116-056158bf5668" providerId="ADAL" clId="{FA38DB83-1661-4193-B123-76EB7DE5ED65}" dt="2024-05-22T11:35:36.403" v="197" actId="20577"/>
        <pc:sldMkLst>
          <pc:docMk/>
          <pc:sldMk cId="2156877837" sldId="259"/>
        </pc:sldMkLst>
        <pc:spChg chg="mod">
          <ac:chgData name="Funda Tan" userId="8b102fd3-10e0-4e93-9116-056158bf5668" providerId="ADAL" clId="{FA38DB83-1661-4193-B123-76EB7DE5ED65}" dt="2024-05-22T11:29:00.989" v="155" actId="20577"/>
          <ac:spMkLst>
            <pc:docMk/>
            <pc:sldMk cId="2156877837" sldId="259"/>
            <ac:spMk id="2" creationId="{067C901D-0F8E-F338-17CF-8B6D46E96409}"/>
          </ac:spMkLst>
        </pc:spChg>
        <pc:spChg chg="mod">
          <ac:chgData name="Funda Tan" userId="8b102fd3-10e0-4e93-9116-056158bf5668" providerId="ADAL" clId="{FA38DB83-1661-4193-B123-76EB7DE5ED65}" dt="2024-05-22T11:35:36.403" v="197" actId="20577"/>
          <ac:spMkLst>
            <pc:docMk/>
            <pc:sldMk cId="2156877837" sldId="259"/>
            <ac:spMk id="3" creationId="{74F2C9BB-A8F5-080D-D9B1-7CAE9CD3F48A}"/>
          </ac:spMkLst>
        </pc:spChg>
      </pc:sldChg>
      <pc:sldChg chg="modSp add mod">
        <pc:chgData name="Funda Tan" userId="8b102fd3-10e0-4e93-9116-056158bf5668" providerId="ADAL" clId="{FA38DB83-1661-4193-B123-76EB7DE5ED65}" dt="2024-05-22T11:35:27.357" v="193" actId="6549"/>
        <pc:sldMkLst>
          <pc:docMk/>
          <pc:sldMk cId="2683521040" sldId="260"/>
        </pc:sldMkLst>
        <pc:spChg chg="mod">
          <ac:chgData name="Funda Tan" userId="8b102fd3-10e0-4e93-9116-056158bf5668" providerId="ADAL" clId="{FA38DB83-1661-4193-B123-76EB7DE5ED65}" dt="2024-05-22T11:33:06.845" v="174" actId="20577"/>
          <ac:spMkLst>
            <pc:docMk/>
            <pc:sldMk cId="2683521040" sldId="260"/>
            <ac:spMk id="2" creationId="{067C901D-0F8E-F338-17CF-8B6D46E96409}"/>
          </ac:spMkLst>
        </pc:spChg>
        <pc:spChg chg="mod">
          <ac:chgData name="Funda Tan" userId="8b102fd3-10e0-4e93-9116-056158bf5668" providerId="ADAL" clId="{FA38DB83-1661-4193-B123-76EB7DE5ED65}" dt="2024-05-22T11:35:27.357" v="193" actId="6549"/>
          <ac:spMkLst>
            <pc:docMk/>
            <pc:sldMk cId="2683521040" sldId="260"/>
            <ac:spMk id="3" creationId="{74F2C9BB-A8F5-080D-D9B1-7CAE9CD3F48A}"/>
          </ac:spMkLst>
        </pc:spChg>
      </pc:sldChg>
      <pc:sldChg chg="modSp add mod">
        <pc:chgData name="Funda Tan" userId="8b102fd3-10e0-4e93-9116-056158bf5668" providerId="ADAL" clId="{FA38DB83-1661-4193-B123-76EB7DE5ED65}" dt="2024-05-22T11:37:26.768" v="215" actId="6549"/>
        <pc:sldMkLst>
          <pc:docMk/>
          <pc:sldMk cId="2982914674" sldId="261"/>
        </pc:sldMkLst>
        <pc:spChg chg="mod">
          <ac:chgData name="Funda Tan" userId="8b102fd3-10e0-4e93-9116-056158bf5668" providerId="ADAL" clId="{FA38DB83-1661-4193-B123-76EB7DE5ED65}" dt="2024-05-22T11:37:06.475" v="199" actId="20577"/>
          <ac:spMkLst>
            <pc:docMk/>
            <pc:sldMk cId="2982914674" sldId="261"/>
            <ac:spMk id="2" creationId="{067C901D-0F8E-F338-17CF-8B6D46E96409}"/>
          </ac:spMkLst>
        </pc:spChg>
        <pc:spChg chg="mod">
          <ac:chgData name="Funda Tan" userId="8b102fd3-10e0-4e93-9116-056158bf5668" providerId="ADAL" clId="{FA38DB83-1661-4193-B123-76EB7DE5ED65}" dt="2024-05-22T11:37:26.768" v="215" actId="6549"/>
          <ac:spMkLst>
            <pc:docMk/>
            <pc:sldMk cId="2982914674" sldId="261"/>
            <ac:spMk id="3" creationId="{74F2C9BB-A8F5-080D-D9B1-7CAE9CD3F4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0CEE-0A4F-B7DC-174F-4C575FB38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46FCF92-D1B1-927E-FF60-DBA8C86C6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222AFC49-4FCF-D95F-7C42-63A9C31C7AD8}"/>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5" name="Footer Placeholder 4">
            <a:extLst>
              <a:ext uri="{FF2B5EF4-FFF2-40B4-BE49-F238E27FC236}">
                <a16:creationId xmlns:a16="http://schemas.microsoft.com/office/drawing/2014/main" id="{9EE7CB67-4C67-6DD6-0D1B-95E493B1EE4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A5ADD12-9B16-1875-4E7F-70317BD36D5D}"/>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48610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5BCF-0751-3910-D2F7-3117C1E747E0}"/>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511D5059-835E-44FA-D2E3-496895FC5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41CAB85-177C-1A9C-C1D3-DD3E1E85549F}"/>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5" name="Footer Placeholder 4">
            <a:extLst>
              <a:ext uri="{FF2B5EF4-FFF2-40B4-BE49-F238E27FC236}">
                <a16:creationId xmlns:a16="http://schemas.microsoft.com/office/drawing/2014/main" id="{F4CA6560-8F7E-22B9-F4DD-C84F2C4371A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C0C78AF-7C7F-1C64-679E-9CBB9EE25996}"/>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84432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62A718-223E-40A0-000B-CE9781209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5E4D5AF0-78D0-5167-371F-C229067FB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7B46753-51F8-BE7D-FD55-1BDB4462B1EB}"/>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5" name="Footer Placeholder 4">
            <a:extLst>
              <a:ext uri="{FF2B5EF4-FFF2-40B4-BE49-F238E27FC236}">
                <a16:creationId xmlns:a16="http://schemas.microsoft.com/office/drawing/2014/main" id="{ADA9C39A-192B-778C-99B1-14602E12C11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787FA4-F631-A251-7D06-256C91A8BFCB}"/>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63816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F389-35E5-0235-4AE8-9E5621F5D2D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3C0674D-B1A7-F6AF-5E6E-610D26E19A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FC502F7-114D-404D-2D23-715E44D3A1DA}"/>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5" name="Footer Placeholder 4">
            <a:extLst>
              <a:ext uri="{FF2B5EF4-FFF2-40B4-BE49-F238E27FC236}">
                <a16:creationId xmlns:a16="http://schemas.microsoft.com/office/drawing/2014/main" id="{A073D6E9-54B5-6595-8816-9370300198A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555EB0E-AC32-4070-0B49-C8391C380383}"/>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411226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68AC-C594-D690-8793-CBBD9DF39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A4E0ADAE-8D48-05CF-D0C0-9342E4178F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207DD-F68A-A604-49ED-0BD1304B6090}"/>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5" name="Footer Placeholder 4">
            <a:extLst>
              <a:ext uri="{FF2B5EF4-FFF2-40B4-BE49-F238E27FC236}">
                <a16:creationId xmlns:a16="http://schemas.microsoft.com/office/drawing/2014/main" id="{66EF9410-C339-5687-74A2-BBD61D28A16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60A20E9-0E3B-7A50-22BC-40CFB77CFB95}"/>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51921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8EE0-57F6-0C86-969B-C8DA823FEC6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C1A7FEE-E36D-C14D-A1CE-A374A8909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DA495D31-6D6A-78FE-57DE-8CCF6865C1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DFE6743C-5F26-F179-3728-7434C29BAC51}"/>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6" name="Footer Placeholder 5">
            <a:extLst>
              <a:ext uri="{FF2B5EF4-FFF2-40B4-BE49-F238E27FC236}">
                <a16:creationId xmlns:a16="http://schemas.microsoft.com/office/drawing/2014/main" id="{ED588131-44A1-7AAF-DEA6-9576FBBACAC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E06258B-DDE8-76C8-9CBA-5CA9AEB1981D}"/>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16264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BD3F-2C7D-2180-532F-65C3178E63E2}"/>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06380D4E-E1F9-B805-16AB-5F18A9027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9ADF47-E66D-EE2B-08F0-808A74ADB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4636B64-1AB3-4A43-9B23-5F5836DBB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9C6A2-5A87-2A98-6C5F-D056719C9F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27C8F24-D4BC-D66D-51E3-86726B07FDC6}"/>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8" name="Footer Placeholder 7">
            <a:extLst>
              <a:ext uri="{FF2B5EF4-FFF2-40B4-BE49-F238E27FC236}">
                <a16:creationId xmlns:a16="http://schemas.microsoft.com/office/drawing/2014/main" id="{B0FDF229-7102-CCCA-FF21-20A05D533C66}"/>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EEF8D5D5-10B6-AE10-0D91-A7D7EA30F895}"/>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239811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A45B-9B26-9655-28B1-2601D2BCCDC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3D4F994D-E58E-4722-109D-ACF5E6068400}"/>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4" name="Footer Placeholder 3">
            <a:extLst>
              <a:ext uri="{FF2B5EF4-FFF2-40B4-BE49-F238E27FC236}">
                <a16:creationId xmlns:a16="http://schemas.microsoft.com/office/drawing/2014/main" id="{0847818C-B7F8-FF03-BD0C-582E65E66DA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A878439-0093-CB26-BF4D-DE76461B021A}"/>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291360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FB928-2B0E-9315-67B6-654226E9666E}"/>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3" name="Footer Placeholder 2">
            <a:extLst>
              <a:ext uri="{FF2B5EF4-FFF2-40B4-BE49-F238E27FC236}">
                <a16:creationId xmlns:a16="http://schemas.microsoft.com/office/drawing/2014/main" id="{078B8B1C-8A43-20EE-3418-8CC58626A198}"/>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4C3F78CB-1F15-88FA-54E3-6C2EE5541381}"/>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42220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F7E1-1BB6-1798-0313-F9AC6BFD5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A77CDEB-B0F0-ADFA-FD9F-71FCE84B2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E1C8B7EE-17AF-9CEB-288F-E39806DB3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A6829-C7C6-821C-7E0E-F9D9A8EAD751}"/>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6" name="Footer Placeholder 5">
            <a:extLst>
              <a:ext uri="{FF2B5EF4-FFF2-40B4-BE49-F238E27FC236}">
                <a16:creationId xmlns:a16="http://schemas.microsoft.com/office/drawing/2014/main" id="{61A177E9-B449-CE70-C472-C284A72122B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818E9BB5-D03C-02A1-CC22-1F05CD7F7273}"/>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25204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59C4-EDED-ECB7-7E65-BB0B3E328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3B8FB6E3-BF16-E622-A6AA-0D20683E1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F38CD15B-384C-E6AD-50E5-5DB8A2B46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443D1-C7C9-0136-B9DB-49AB0358B39A}"/>
              </a:ext>
            </a:extLst>
          </p:cNvPr>
          <p:cNvSpPr>
            <a:spLocks noGrp="1"/>
          </p:cNvSpPr>
          <p:nvPr>
            <p:ph type="dt" sz="half" idx="10"/>
          </p:nvPr>
        </p:nvSpPr>
        <p:spPr/>
        <p:txBody>
          <a:bodyPr/>
          <a:lstStyle/>
          <a:p>
            <a:fld id="{D7495B43-9A31-4558-9293-99A8DDE644A7}" type="datetimeFigureOut">
              <a:rPr lang="tr-TR" smtClean="0"/>
              <a:t>22.05.2024</a:t>
            </a:fld>
            <a:endParaRPr lang="tr-TR"/>
          </a:p>
        </p:txBody>
      </p:sp>
      <p:sp>
        <p:nvSpPr>
          <p:cNvPr id="6" name="Footer Placeholder 5">
            <a:extLst>
              <a:ext uri="{FF2B5EF4-FFF2-40B4-BE49-F238E27FC236}">
                <a16:creationId xmlns:a16="http://schemas.microsoft.com/office/drawing/2014/main" id="{6C897EF1-F1F1-8855-4200-A324515FFB1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891A332-A2E7-D005-079D-5D88BF9FEE1F}"/>
              </a:ext>
            </a:extLst>
          </p:cNvPr>
          <p:cNvSpPr>
            <a:spLocks noGrp="1"/>
          </p:cNvSpPr>
          <p:nvPr>
            <p:ph type="sldNum" sz="quarter" idx="12"/>
          </p:nvPr>
        </p:nvSpPr>
        <p:spPr/>
        <p:txBody>
          <a:bodyPr/>
          <a:lstStyle/>
          <a:p>
            <a:fld id="{636BE43F-0945-4A09-92CD-EAD96189CEF0}" type="slidenum">
              <a:rPr lang="tr-TR" smtClean="0"/>
              <a:t>‹#›</a:t>
            </a:fld>
            <a:endParaRPr lang="tr-TR"/>
          </a:p>
        </p:txBody>
      </p:sp>
    </p:spTree>
    <p:extLst>
      <p:ext uri="{BB962C8B-B14F-4D97-AF65-F5344CB8AC3E}">
        <p14:creationId xmlns:p14="http://schemas.microsoft.com/office/powerpoint/2010/main" val="46636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EBC63-115C-2C9C-8FFC-C441291FF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7164D98-1512-DF6C-6A45-A3FF19683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4245376-02EA-C337-20DF-7F078B6C01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495B43-9A31-4558-9293-99A8DDE644A7}" type="datetimeFigureOut">
              <a:rPr lang="tr-TR" smtClean="0"/>
              <a:t>22.05.2024</a:t>
            </a:fld>
            <a:endParaRPr lang="tr-TR"/>
          </a:p>
        </p:txBody>
      </p:sp>
      <p:sp>
        <p:nvSpPr>
          <p:cNvPr id="5" name="Footer Placeholder 4">
            <a:extLst>
              <a:ext uri="{FF2B5EF4-FFF2-40B4-BE49-F238E27FC236}">
                <a16:creationId xmlns:a16="http://schemas.microsoft.com/office/drawing/2014/main" id="{D38F700B-7AEE-A1B0-0A75-DF0FB725E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1A794FF-27F2-5600-299B-5025F42D6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6BE43F-0945-4A09-92CD-EAD96189CEF0}" type="slidenum">
              <a:rPr lang="tr-TR" smtClean="0"/>
              <a:t>‹#›</a:t>
            </a:fld>
            <a:endParaRPr lang="tr-TR"/>
          </a:p>
        </p:txBody>
      </p:sp>
      <p:sp>
        <p:nvSpPr>
          <p:cNvPr id="7" name="MSIPCMContentMarking" descr="{&quot;HashCode&quot;:1175969561,&quot;Placement&quot;:&quot;Footer&quot;,&quot;Top&quot;:517.997253,&quot;Left&quot;:0.0,&quot;SlideWidth&quot;:960,&quot;SlideHeight&quot;:540}">
            <a:extLst>
              <a:ext uri="{FF2B5EF4-FFF2-40B4-BE49-F238E27FC236}">
                <a16:creationId xmlns:a16="http://schemas.microsoft.com/office/drawing/2014/main" id="{1F7CB1F9-93CE-CBB3-35CA-52C16709DE70}"/>
              </a:ext>
            </a:extLst>
          </p:cNvPr>
          <p:cNvSpPr txBox="1"/>
          <p:nvPr userDrawn="1"/>
        </p:nvSpPr>
        <p:spPr>
          <a:xfrm>
            <a:off x="0" y="6578565"/>
            <a:ext cx="2964203" cy="279435"/>
          </a:xfrm>
          <a:prstGeom prst="rect">
            <a:avLst/>
          </a:prstGeom>
          <a:noFill/>
        </p:spPr>
        <p:txBody>
          <a:bodyPr vert="horz" wrap="square" lIns="0" tIns="0" rIns="0" bIns="0" rtlCol="0" anchor="ctr" anchorCtr="1">
            <a:spAutoFit/>
          </a:bodyPr>
          <a:lstStyle/>
          <a:p>
            <a:pPr algn="l">
              <a:spcBef>
                <a:spcPts val="0"/>
              </a:spcBef>
              <a:spcAft>
                <a:spcPts val="0"/>
              </a:spcAft>
            </a:pPr>
            <a:r>
              <a:rPr lang="tr-TR" sz="1100">
                <a:solidFill>
                  <a:srgbClr val="FF8C00"/>
                </a:solidFill>
                <a:latin typeface="Calibri" panose="020F0502020204030204" pitchFamily="34" charset="0"/>
              </a:rPr>
              <a:t>Gizlilik Sınıflandırması : KoçSistem İçi Paylaşım</a:t>
            </a:r>
          </a:p>
        </p:txBody>
      </p:sp>
    </p:spTree>
    <p:extLst>
      <p:ext uri="{BB962C8B-B14F-4D97-AF65-F5344CB8AC3E}">
        <p14:creationId xmlns:p14="http://schemas.microsoft.com/office/powerpoint/2010/main" val="223334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150644-850E-78E4-9E03-08BEFA4829B3}"/>
              </a:ext>
            </a:extLst>
          </p:cNvPr>
          <p:cNvPicPr>
            <a:picLocks noChangeAspect="1"/>
          </p:cNvPicPr>
          <p:nvPr/>
        </p:nvPicPr>
        <p:blipFill>
          <a:blip r:embed="rId2"/>
          <a:stretch>
            <a:fillRect/>
          </a:stretch>
        </p:blipFill>
        <p:spPr>
          <a:xfrm>
            <a:off x="2258657" y="200719"/>
            <a:ext cx="7529212" cy="3962743"/>
          </a:xfrm>
          <a:prstGeom prst="rect">
            <a:avLst/>
          </a:prstGeom>
        </p:spPr>
      </p:pic>
      <p:sp>
        <p:nvSpPr>
          <p:cNvPr id="6" name="TextBox 5">
            <a:extLst>
              <a:ext uri="{FF2B5EF4-FFF2-40B4-BE49-F238E27FC236}">
                <a16:creationId xmlns:a16="http://schemas.microsoft.com/office/drawing/2014/main" id="{1E749100-FE6B-79E6-7093-09CA9DD6A466}"/>
              </a:ext>
            </a:extLst>
          </p:cNvPr>
          <p:cNvSpPr txBox="1"/>
          <p:nvPr/>
        </p:nvSpPr>
        <p:spPr>
          <a:xfrm>
            <a:off x="1319645" y="4353791"/>
            <a:ext cx="9944100" cy="1569660"/>
          </a:xfrm>
          <a:prstGeom prst="rect">
            <a:avLst/>
          </a:prstGeom>
          <a:noFill/>
        </p:spPr>
        <p:txBody>
          <a:bodyPr wrap="square" rtlCol="0">
            <a:spAutoFit/>
          </a:bodyPr>
          <a:lstStyle/>
          <a:p>
            <a:r>
              <a:rPr lang="en-US" sz="1200" b="1" i="0" dirty="0">
                <a:solidFill>
                  <a:srgbClr val="FF0000"/>
                </a:solidFill>
                <a:effectLst/>
                <a:latin typeface="Roboto" panose="02000000000000000000" pitchFamily="2" charset="0"/>
              </a:rPr>
              <a:t>Burn Down Chart</a:t>
            </a:r>
            <a:r>
              <a:rPr lang="en-US" sz="1200" b="0" i="0" dirty="0">
                <a:solidFill>
                  <a:srgbClr val="3C4043"/>
                </a:solidFill>
                <a:effectLst/>
                <a:latin typeface="Roboto" panose="02000000000000000000" pitchFamily="2" charset="0"/>
              </a:rPr>
              <a:t>: I </a:t>
            </a:r>
            <a:r>
              <a:rPr lang="tr-TR" sz="1200" b="0" i="0" dirty="0" err="1">
                <a:solidFill>
                  <a:srgbClr val="3C4043"/>
                </a:solidFill>
                <a:effectLst/>
                <a:latin typeface="Roboto" panose="02000000000000000000" pitchFamily="2" charset="0"/>
              </a:rPr>
              <a:t>would</a:t>
            </a:r>
            <a:r>
              <a:rPr lang="tr-TR" sz="1200" b="0" i="0" dirty="0">
                <a:solidFill>
                  <a:srgbClr val="3C4043"/>
                </a:solidFill>
                <a:effectLst/>
                <a:latin typeface="Roboto" panose="02000000000000000000" pitchFamily="2" charset="0"/>
              </a:rPr>
              <a:t> </a:t>
            </a:r>
            <a:r>
              <a:rPr lang="en-US" sz="1200" b="0" i="0" dirty="0">
                <a:solidFill>
                  <a:srgbClr val="3C4043"/>
                </a:solidFill>
                <a:effectLst/>
                <a:latin typeface="Roboto" panose="02000000000000000000" pitchFamily="2" charset="0"/>
              </a:rPr>
              <a:t>use this chart to show the amount of work performed throughout an iteration or project. This way, I can show that the amount of work is decreasing over time and whether we are reaching the goal. </a:t>
            </a:r>
            <a:endParaRPr lang="tr-TR" sz="1200" b="0" i="0" dirty="0">
              <a:solidFill>
                <a:srgbClr val="3C4043"/>
              </a:solidFill>
              <a:effectLst/>
              <a:latin typeface="Roboto" panose="02000000000000000000" pitchFamily="2" charset="0"/>
            </a:endParaRPr>
          </a:p>
          <a:p>
            <a:r>
              <a:rPr lang="en-US" sz="1200" b="1" i="0" dirty="0">
                <a:solidFill>
                  <a:srgbClr val="FF0000"/>
                </a:solidFill>
                <a:effectLst/>
                <a:latin typeface="Roboto" panose="02000000000000000000" pitchFamily="2" charset="0"/>
              </a:rPr>
              <a:t>Burn Up Chart</a:t>
            </a:r>
            <a:r>
              <a:rPr lang="en-US" sz="1200" b="0" i="0" dirty="0">
                <a:solidFill>
                  <a:srgbClr val="3C4043"/>
                </a:solidFill>
                <a:effectLst/>
                <a:latin typeface="Roboto" panose="02000000000000000000" pitchFamily="2" charset="0"/>
              </a:rPr>
              <a:t>: I </a:t>
            </a:r>
            <a:r>
              <a:rPr lang="tr-TR" sz="1200" b="0" i="0" dirty="0" err="1">
                <a:solidFill>
                  <a:srgbClr val="3C4043"/>
                </a:solidFill>
                <a:effectLst/>
                <a:latin typeface="Roboto" panose="02000000000000000000" pitchFamily="2" charset="0"/>
              </a:rPr>
              <a:t>would</a:t>
            </a:r>
            <a:r>
              <a:rPr lang="tr-TR" sz="1200" b="0" i="0" dirty="0">
                <a:solidFill>
                  <a:srgbClr val="3C4043"/>
                </a:solidFill>
                <a:effectLst/>
                <a:latin typeface="Roboto" panose="02000000000000000000" pitchFamily="2" charset="0"/>
              </a:rPr>
              <a:t> </a:t>
            </a:r>
            <a:r>
              <a:rPr lang="en-US" sz="1200" b="0" i="0" dirty="0">
                <a:solidFill>
                  <a:srgbClr val="3C4043"/>
                </a:solidFill>
                <a:effectLst/>
                <a:latin typeface="Roboto" panose="02000000000000000000" pitchFamily="2" charset="0"/>
              </a:rPr>
              <a:t>use this chart to show the amount of work accomplished throughout an iteration or project. Even if the amount of work increases over time, it can be monitored whether the target has been achieved or not. </a:t>
            </a:r>
            <a:endParaRPr lang="tr-TR" sz="1200" b="0" i="0" dirty="0">
              <a:solidFill>
                <a:srgbClr val="3C4043"/>
              </a:solidFill>
              <a:effectLst/>
              <a:latin typeface="Roboto" panose="02000000000000000000" pitchFamily="2" charset="0"/>
            </a:endParaRPr>
          </a:p>
          <a:p>
            <a:r>
              <a:rPr lang="en-US" sz="1200" b="1" i="0" dirty="0">
                <a:solidFill>
                  <a:srgbClr val="FF0000"/>
                </a:solidFill>
                <a:effectLst/>
                <a:latin typeface="Roboto" panose="02000000000000000000" pitchFamily="2" charset="0"/>
              </a:rPr>
              <a:t>Committed vs. Delivered Chart</a:t>
            </a:r>
            <a:r>
              <a:rPr lang="en-US" sz="1200" b="0" i="0" dirty="0">
                <a:solidFill>
                  <a:srgbClr val="3C4043"/>
                </a:solidFill>
                <a:effectLst/>
                <a:latin typeface="Roboto" panose="02000000000000000000" pitchFamily="2" charset="0"/>
              </a:rPr>
              <a:t>: This chart compares the amount of work committed to the amount of work performed over the course of an iteration or project. In this way, the team's performance in fulfilling its commitments can be demonstrated. </a:t>
            </a:r>
            <a:endParaRPr lang="tr-TR" sz="1200" b="0" i="0" dirty="0">
              <a:solidFill>
                <a:srgbClr val="3C4043"/>
              </a:solidFill>
              <a:effectLst/>
              <a:latin typeface="Roboto" panose="02000000000000000000" pitchFamily="2" charset="0"/>
            </a:endParaRPr>
          </a:p>
          <a:p>
            <a:r>
              <a:rPr lang="en-US" sz="1200" b="1" i="0" dirty="0">
                <a:solidFill>
                  <a:srgbClr val="FF0000"/>
                </a:solidFill>
                <a:effectLst/>
                <a:latin typeface="Roboto" panose="02000000000000000000" pitchFamily="2" charset="0"/>
              </a:rPr>
              <a:t>Story Point Cost per Team Chart</a:t>
            </a:r>
            <a:r>
              <a:rPr lang="en-US" sz="1200" b="0" i="0" dirty="0">
                <a:solidFill>
                  <a:srgbClr val="3C4043"/>
                </a:solidFill>
                <a:effectLst/>
                <a:latin typeface="Roboto" panose="02000000000000000000" pitchFamily="2" charset="0"/>
              </a:rPr>
              <a:t>: This chart shows the cost of each story point to the team throughout an iteration or project. This is used to evaluate the team's ability to estimate and plan the amount of work.</a:t>
            </a:r>
            <a:endParaRPr lang="tr-TR" sz="1200" dirty="0"/>
          </a:p>
        </p:txBody>
      </p:sp>
    </p:spTree>
    <p:extLst>
      <p:ext uri="{BB962C8B-B14F-4D97-AF65-F5344CB8AC3E}">
        <p14:creationId xmlns:p14="http://schemas.microsoft.com/office/powerpoint/2010/main" val="143355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596A11-7C73-8171-BEA5-F3B05F7F01EB}"/>
              </a:ext>
            </a:extLst>
          </p:cNvPr>
          <p:cNvPicPr>
            <a:picLocks noChangeAspect="1"/>
          </p:cNvPicPr>
          <p:nvPr/>
        </p:nvPicPr>
        <p:blipFill>
          <a:blip r:embed="rId2"/>
          <a:stretch>
            <a:fillRect/>
          </a:stretch>
        </p:blipFill>
        <p:spPr>
          <a:xfrm>
            <a:off x="814940" y="822700"/>
            <a:ext cx="10707594" cy="4963218"/>
          </a:xfrm>
          <a:prstGeom prst="rect">
            <a:avLst/>
          </a:prstGeom>
        </p:spPr>
      </p:pic>
    </p:spTree>
    <p:extLst>
      <p:ext uri="{BB962C8B-B14F-4D97-AF65-F5344CB8AC3E}">
        <p14:creationId xmlns:p14="http://schemas.microsoft.com/office/powerpoint/2010/main" val="206700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901D-0F8E-F338-17CF-8B6D46E96409}"/>
              </a:ext>
            </a:extLst>
          </p:cNvPr>
          <p:cNvSpPr>
            <a:spLocks noGrp="1"/>
          </p:cNvSpPr>
          <p:nvPr>
            <p:ph type="ctrTitle"/>
          </p:nvPr>
        </p:nvSpPr>
        <p:spPr>
          <a:xfrm>
            <a:off x="1451264" y="384608"/>
            <a:ext cx="9144000" cy="644092"/>
          </a:xfrm>
        </p:spPr>
        <p:txBody>
          <a:bodyPr>
            <a:normAutofit/>
          </a:bodyPr>
          <a:lstStyle/>
          <a:p>
            <a:r>
              <a:rPr lang="tr-TR" sz="3600" dirty="0" err="1"/>
              <a:t>Questions</a:t>
            </a:r>
            <a:r>
              <a:rPr lang="tr-TR" sz="3600" dirty="0"/>
              <a:t> </a:t>
            </a:r>
            <a:r>
              <a:rPr lang="tr-TR" sz="3600" dirty="0" err="1"/>
              <a:t>From</a:t>
            </a:r>
            <a:r>
              <a:rPr lang="tr-TR" sz="3600" dirty="0"/>
              <a:t> Management – Q1:</a:t>
            </a:r>
          </a:p>
        </p:txBody>
      </p:sp>
      <p:sp>
        <p:nvSpPr>
          <p:cNvPr id="3" name="Subtitle 2">
            <a:extLst>
              <a:ext uri="{FF2B5EF4-FFF2-40B4-BE49-F238E27FC236}">
                <a16:creationId xmlns:a16="http://schemas.microsoft.com/office/drawing/2014/main" id="{74F2C9BB-A8F5-080D-D9B1-7CAE9CD3F48A}"/>
              </a:ext>
            </a:extLst>
          </p:cNvPr>
          <p:cNvSpPr>
            <a:spLocks noGrp="1"/>
          </p:cNvSpPr>
          <p:nvPr>
            <p:ph type="subTitle" idx="1"/>
          </p:nvPr>
        </p:nvSpPr>
        <p:spPr>
          <a:xfrm>
            <a:off x="1524000" y="1298864"/>
            <a:ext cx="9144000" cy="3958936"/>
          </a:xfrm>
        </p:spPr>
        <p:txBody>
          <a:bodyPr>
            <a:normAutofit fontScale="70000" lnSpcReduction="20000"/>
          </a:bodyPr>
          <a:lstStyle/>
          <a:p>
            <a:pPr algn="l"/>
            <a:r>
              <a:rPr lang="en-US" sz="2000" dirty="0"/>
              <a:t>Dear CFO,</a:t>
            </a:r>
          </a:p>
          <a:p>
            <a:pPr algn="l"/>
            <a:r>
              <a:rPr lang="en-US" sz="2000" dirty="0"/>
              <a:t>Thank you for your feedback. The MVP strategy focuses on the advantages of bringing a product or service to market before it is completely perfect. Our goal is to continually develop and improve our product based on customer feedback.</a:t>
            </a:r>
          </a:p>
          <a:p>
            <a:pPr algn="l"/>
            <a:endParaRPr lang="en-US" sz="2000" dirty="0"/>
          </a:p>
          <a:p>
            <a:pPr algn="l"/>
            <a:r>
              <a:rPr lang="en-US" sz="2000" dirty="0"/>
              <a:t>The MVP approach provides an opportunity to test real-world use of the product and get real customer feedback. This ensures that the final product is more effective and better suited to customer needs.</a:t>
            </a:r>
          </a:p>
          <a:p>
            <a:pPr algn="l"/>
            <a:endParaRPr lang="tr-TR" sz="2000" dirty="0"/>
          </a:p>
          <a:p>
            <a:pPr algn="l"/>
            <a:r>
              <a:rPr lang="en-US" sz="2000" dirty="0"/>
              <a:t>Perfection is a goal in the process of continuous improvement and iteration. By releasing the first version, we are creating a foundation to further perfect our product based on customer feedback.</a:t>
            </a:r>
          </a:p>
          <a:p>
            <a:pPr algn="l"/>
            <a:endParaRPr lang="en-US" sz="2000" dirty="0"/>
          </a:p>
          <a:p>
            <a:pPr algn="l"/>
            <a:r>
              <a:rPr lang="en-US" sz="2000" dirty="0"/>
              <a:t>I suggest we meet in a more detailed meeting to discuss the long-term benefits of the MVP strategy and review our strategic goals.</a:t>
            </a:r>
          </a:p>
          <a:p>
            <a:pPr algn="l"/>
            <a:endParaRPr lang="en-US" sz="2000" dirty="0"/>
          </a:p>
          <a:p>
            <a:pPr algn="l"/>
            <a:r>
              <a:rPr lang="en-US" sz="2000" dirty="0"/>
              <a:t>Kind regards,</a:t>
            </a:r>
          </a:p>
          <a:p>
            <a:pPr algn="l"/>
            <a:r>
              <a:rPr lang="tr-TR" sz="2000" dirty="0"/>
              <a:t>Funda Tan</a:t>
            </a:r>
          </a:p>
        </p:txBody>
      </p:sp>
    </p:spTree>
    <p:extLst>
      <p:ext uri="{BB962C8B-B14F-4D97-AF65-F5344CB8AC3E}">
        <p14:creationId xmlns:p14="http://schemas.microsoft.com/office/powerpoint/2010/main" val="234202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901D-0F8E-F338-17CF-8B6D46E96409}"/>
              </a:ext>
            </a:extLst>
          </p:cNvPr>
          <p:cNvSpPr>
            <a:spLocks noGrp="1"/>
          </p:cNvSpPr>
          <p:nvPr>
            <p:ph type="ctrTitle"/>
          </p:nvPr>
        </p:nvSpPr>
        <p:spPr>
          <a:xfrm>
            <a:off x="1451264" y="384608"/>
            <a:ext cx="9144000" cy="644092"/>
          </a:xfrm>
        </p:spPr>
        <p:txBody>
          <a:bodyPr>
            <a:normAutofit/>
          </a:bodyPr>
          <a:lstStyle/>
          <a:p>
            <a:r>
              <a:rPr lang="tr-TR" sz="3600" dirty="0" err="1"/>
              <a:t>Questions</a:t>
            </a:r>
            <a:r>
              <a:rPr lang="tr-TR" sz="3600" dirty="0"/>
              <a:t> </a:t>
            </a:r>
            <a:r>
              <a:rPr lang="tr-TR" sz="3600" dirty="0" err="1"/>
              <a:t>From</a:t>
            </a:r>
            <a:r>
              <a:rPr lang="tr-TR" sz="3600" dirty="0"/>
              <a:t> Management – Q2:</a:t>
            </a:r>
          </a:p>
        </p:txBody>
      </p:sp>
      <p:sp>
        <p:nvSpPr>
          <p:cNvPr id="3" name="Subtitle 2">
            <a:extLst>
              <a:ext uri="{FF2B5EF4-FFF2-40B4-BE49-F238E27FC236}">
                <a16:creationId xmlns:a16="http://schemas.microsoft.com/office/drawing/2014/main" id="{74F2C9BB-A8F5-080D-D9B1-7CAE9CD3F48A}"/>
              </a:ext>
            </a:extLst>
          </p:cNvPr>
          <p:cNvSpPr>
            <a:spLocks noGrp="1"/>
          </p:cNvSpPr>
          <p:nvPr>
            <p:ph type="subTitle" idx="1"/>
          </p:nvPr>
        </p:nvSpPr>
        <p:spPr>
          <a:xfrm>
            <a:off x="1513609" y="1122218"/>
            <a:ext cx="9144000" cy="3958936"/>
          </a:xfrm>
        </p:spPr>
        <p:txBody>
          <a:bodyPr>
            <a:noAutofit/>
          </a:bodyPr>
          <a:lstStyle/>
          <a:p>
            <a:pPr algn="l"/>
            <a:r>
              <a:rPr lang="en-US" sz="1400" dirty="0"/>
              <a:t>Dear CMO,</a:t>
            </a:r>
          </a:p>
          <a:p>
            <a:pPr algn="l"/>
            <a:endParaRPr lang="en-US" sz="1400" dirty="0"/>
          </a:p>
          <a:p>
            <a:pPr algn="l"/>
            <a:r>
              <a:rPr lang="en-US" sz="1400" dirty="0"/>
              <a:t>I understand your concern about not completing our plan and the work we have committed to accomplish. During the current period, it was not possible to complete all the work from the backlog due to some changes and priorities.</a:t>
            </a:r>
          </a:p>
          <a:p>
            <a:pPr algn="l"/>
            <a:r>
              <a:rPr lang="en-US" sz="1400" dirty="0"/>
              <a:t>As a team, we thought we needed to be flexible, taking into account customer feedback and changing needs in the market. That's why we prioritized specific priorities and urgent tasks and focused on work that would have the biggest impact.</a:t>
            </a:r>
          </a:p>
          <a:p>
            <a:pPr algn="l"/>
            <a:r>
              <a:rPr lang="en-US" sz="1400" dirty="0"/>
              <a:t>However, the flexibility and focus we created during this process did not create a situation that would prevent the completion of the work. We have completed most of the work we planned and continue to move towards our goals.</a:t>
            </a:r>
          </a:p>
          <a:p>
            <a:pPr algn="l"/>
            <a:r>
              <a:rPr lang="en-US" sz="1400" dirty="0"/>
              <a:t>In the future, we will strive to adhere more closely to the plan through better communication and cooperation.</a:t>
            </a:r>
          </a:p>
          <a:p>
            <a:pPr algn="l"/>
            <a:r>
              <a:rPr lang="en-US" sz="1400" dirty="0"/>
              <a:t>If you have any concerns or additional questions, please let me know.</a:t>
            </a:r>
          </a:p>
          <a:p>
            <a:pPr algn="l"/>
            <a:endParaRPr lang="en-US" sz="1400" dirty="0"/>
          </a:p>
          <a:p>
            <a:pPr algn="l"/>
            <a:r>
              <a:rPr lang="en-US" sz="1400" dirty="0"/>
              <a:t>Kind regards,</a:t>
            </a:r>
            <a:endParaRPr lang="tr-TR" sz="1400" dirty="0"/>
          </a:p>
          <a:p>
            <a:pPr algn="l"/>
            <a:r>
              <a:rPr lang="tr-TR" sz="1400" dirty="0"/>
              <a:t>Funda Tan</a:t>
            </a:r>
          </a:p>
        </p:txBody>
      </p:sp>
    </p:spTree>
    <p:extLst>
      <p:ext uri="{BB962C8B-B14F-4D97-AF65-F5344CB8AC3E}">
        <p14:creationId xmlns:p14="http://schemas.microsoft.com/office/powerpoint/2010/main" val="215687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901D-0F8E-F338-17CF-8B6D46E96409}"/>
              </a:ext>
            </a:extLst>
          </p:cNvPr>
          <p:cNvSpPr>
            <a:spLocks noGrp="1"/>
          </p:cNvSpPr>
          <p:nvPr>
            <p:ph type="ctrTitle"/>
          </p:nvPr>
        </p:nvSpPr>
        <p:spPr>
          <a:xfrm>
            <a:off x="1451264" y="384608"/>
            <a:ext cx="9144000" cy="644092"/>
          </a:xfrm>
        </p:spPr>
        <p:txBody>
          <a:bodyPr>
            <a:normAutofit/>
          </a:bodyPr>
          <a:lstStyle/>
          <a:p>
            <a:r>
              <a:rPr lang="tr-TR" sz="3600" dirty="0" err="1"/>
              <a:t>Questions</a:t>
            </a:r>
            <a:r>
              <a:rPr lang="tr-TR" sz="3600" dirty="0"/>
              <a:t> </a:t>
            </a:r>
            <a:r>
              <a:rPr lang="tr-TR" sz="3600" dirty="0" err="1"/>
              <a:t>From</a:t>
            </a:r>
            <a:r>
              <a:rPr lang="tr-TR" sz="3600" dirty="0"/>
              <a:t> Management – Q3:</a:t>
            </a:r>
          </a:p>
        </p:txBody>
      </p:sp>
      <p:sp>
        <p:nvSpPr>
          <p:cNvPr id="3" name="Subtitle 2">
            <a:extLst>
              <a:ext uri="{FF2B5EF4-FFF2-40B4-BE49-F238E27FC236}">
                <a16:creationId xmlns:a16="http://schemas.microsoft.com/office/drawing/2014/main" id="{74F2C9BB-A8F5-080D-D9B1-7CAE9CD3F48A}"/>
              </a:ext>
            </a:extLst>
          </p:cNvPr>
          <p:cNvSpPr>
            <a:spLocks noGrp="1"/>
          </p:cNvSpPr>
          <p:nvPr>
            <p:ph type="subTitle" idx="1"/>
          </p:nvPr>
        </p:nvSpPr>
        <p:spPr>
          <a:xfrm>
            <a:off x="1524000" y="1298864"/>
            <a:ext cx="9144000" cy="3958936"/>
          </a:xfrm>
        </p:spPr>
        <p:txBody>
          <a:bodyPr>
            <a:noAutofit/>
          </a:bodyPr>
          <a:lstStyle/>
          <a:p>
            <a:pPr algn="l"/>
            <a:r>
              <a:rPr lang="en-US" sz="1400" dirty="0"/>
              <a:t>Dear CEO,</a:t>
            </a:r>
          </a:p>
          <a:p>
            <a:pPr algn="l"/>
            <a:endParaRPr lang="en-US" sz="1400" dirty="0"/>
          </a:p>
          <a:p>
            <a:pPr algn="l"/>
            <a:r>
              <a:rPr lang="en-US" sz="1400" dirty="0"/>
              <a:t>I understand your concern and I would like to share my explanations about the situation. </a:t>
            </a:r>
          </a:p>
          <a:p>
            <a:pPr algn="l"/>
            <a:r>
              <a:rPr lang="en-US" sz="1400" dirty="0"/>
              <a:t>The decisions we made with our team regarding authorization were taken to meet our project goals and customer expectations. These decisions were taken as a result of discussions and evaluations within the team, taking into account the current situation and resources. </a:t>
            </a:r>
          </a:p>
          <a:p>
            <a:pPr algn="l"/>
            <a:r>
              <a:rPr lang="en-US" sz="1400" dirty="0"/>
              <a:t>I guarantee that our team members and I do our best to complete all work on time. However, we believe that we must avoid overwork in order to maintain humane working conditions for our employees and maintain their productivity. Constant overwork can have negative effects on productivity and morale and harm long-term success.</a:t>
            </a:r>
          </a:p>
          <a:p>
            <a:pPr algn="l"/>
            <a:r>
              <a:rPr lang="en-US" sz="1400" dirty="0"/>
              <a:t>Additionally, in some cases, a 24/7 work model can increase the risk of fatigue and errors and jeopardize long-term success. Therefore, we adopted a balanced work plan and effective resource management strategies within the team.</a:t>
            </a:r>
          </a:p>
          <a:p>
            <a:pPr algn="l"/>
            <a:r>
              <a:rPr lang="en-US" sz="1400" dirty="0"/>
              <a:t>If you would like to provide more details on this topic or have any other questions, please let me know. </a:t>
            </a:r>
          </a:p>
          <a:p>
            <a:pPr algn="l"/>
            <a:endParaRPr lang="en-US" sz="1400" dirty="0"/>
          </a:p>
          <a:p>
            <a:pPr algn="l"/>
            <a:r>
              <a:rPr lang="en-US" sz="1400" dirty="0"/>
              <a:t>Kind regards,</a:t>
            </a:r>
          </a:p>
          <a:p>
            <a:pPr algn="l"/>
            <a:r>
              <a:rPr lang="tr-TR" sz="1400" dirty="0"/>
              <a:t>Funda Tan</a:t>
            </a:r>
          </a:p>
        </p:txBody>
      </p:sp>
    </p:spTree>
    <p:extLst>
      <p:ext uri="{BB962C8B-B14F-4D97-AF65-F5344CB8AC3E}">
        <p14:creationId xmlns:p14="http://schemas.microsoft.com/office/powerpoint/2010/main" val="268352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901D-0F8E-F338-17CF-8B6D46E96409}"/>
              </a:ext>
            </a:extLst>
          </p:cNvPr>
          <p:cNvSpPr>
            <a:spLocks noGrp="1"/>
          </p:cNvSpPr>
          <p:nvPr>
            <p:ph type="ctrTitle"/>
          </p:nvPr>
        </p:nvSpPr>
        <p:spPr>
          <a:xfrm>
            <a:off x="1451264" y="384608"/>
            <a:ext cx="9144000" cy="644092"/>
          </a:xfrm>
        </p:spPr>
        <p:txBody>
          <a:bodyPr>
            <a:normAutofit/>
          </a:bodyPr>
          <a:lstStyle/>
          <a:p>
            <a:r>
              <a:rPr lang="tr-TR" sz="3600" dirty="0" err="1"/>
              <a:t>Questions</a:t>
            </a:r>
            <a:r>
              <a:rPr lang="tr-TR" sz="3600" dirty="0"/>
              <a:t> </a:t>
            </a:r>
            <a:r>
              <a:rPr lang="tr-TR" sz="3600" dirty="0" err="1"/>
              <a:t>From</a:t>
            </a:r>
            <a:r>
              <a:rPr lang="tr-TR" sz="3600" dirty="0"/>
              <a:t> Management – Q4:</a:t>
            </a:r>
          </a:p>
        </p:txBody>
      </p:sp>
      <p:sp>
        <p:nvSpPr>
          <p:cNvPr id="3" name="Subtitle 2">
            <a:extLst>
              <a:ext uri="{FF2B5EF4-FFF2-40B4-BE49-F238E27FC236}">
                <a16:creationId xmlns:a16="http://schemas.microsoft.com/office/drawing/2014/main" id="{74F2C9BB-A8F5-080D-D9B1-7CAE9CD3F48A}"/>
              </a:ext>
            </a:extLst>
          </p:cNvPr>
          <p:cNvSpPr>
            <a:spLocks noGrp="1"/>
          </p:cNvSpPr>
          <p:nvPr>
            <p:ph type="subTitle" idx="1"/>
          </p:nvPr>
        </p:nvSpPr>
        <p:spPr>
          <a:xfrm>
            <a:off x="1524000" y="1298864"/>
            <a:ext cx="9144000" cy="3958936"/>
          </a:xfrm>
        </p:spPr>
        <p:txBody>
          <a:bodyPr>
            <a:noAutofit/>
          </a:bodyPr>
          <a:lstStyle/>
          <a:p>
            <a:pPr algn="l"/>
            <a:r>
              <a:rPr lang="en-US" sz="1400" dirty="0"/>
              <a:t>Dear CTO,</a:t>
            </a:r>
          </a:p>
          <a:p>
            <a:pPr algn="l"/>
            <a:r>
              <a:rPr lang="en-US" sz="1400" dirty="0"/>
              <a:t>There are several factors to consider when making this decision. First, we need to evaluate the progress we have made over the 6 sprints and how close we are to our goals. If we have completed most of the work necessary to achieve our goals and the remaining work is small-scale and not time-consuming, it may make sense to complete the 7th sprint.</a:t>
            </a:r>
          </a:p>
          <a:p>
            <a:pPr algn="l"/>
            <a:r>
              <a:rPr lang="en-US" sz="1400" dirty="0"/>
              <a:t>However, if we could not achieve the goals set during 6 sprints or if the remaining work is large-scale and time-consuming, it may be more logical to turn to other priority projects rather than adding an additional sprint to complete the project. In this case, we can contribute more to company goals by using our resources in the most efficient way.</a:t>
            </a:r>
          </a:p>
          <a:p>
            <a:pPr algn="l"/>
            <a:r>
              <a:rPr lang="en-US" sz="1400" dirty="0"/>
              <a:t>In summary, when deciding whether to add sprint 7 or move on to other projects, we must take into account the results we have achieved, the magnitude of remaining work and the overall priority of the project. When making this decision, we must also consider the company's overall strategic goals and the most effective use of resources.</a:t>
            </a:r>
          </a:p>
          <a:p>
            <a:pPr algn="l"/>
            <a:r>
              <a:rPr lang="en-US" sz="1400" dirty="0"/>
              <a:t>If any additional information or analysis is required, please let me know.</a:t>
            </a:r>
          </a:p>
          <a:p>
            <a:pPr algn="l"/>
            <a:endParaRPr lang="en-US" sz="1400" dirty="0"/>
          </a:p>
          <a:p>
            <a:pPr algn="l"/>
            <a:r>
              <a:rPr lang="en-US" sz="1400" dirty="0"/>
              <a:t>Kind regards,</a:t>
            </a:r>
          </a:p>
          <a:p>
            <a:pPr algn="l"/>
            <a:r>
              <a:rPr lang="tr-TR" sz="1400" dirty="0"/>
              <a:t>Funda Tan</a:t>
            </a:r>
          </a:p>
        </p:txBody>
      </p:sp>
    </p:spTree>
    <p:extLst>
      <p:ext uri="{BB962C8B-B14F-4D97-AF65-F5344CB8AC3E}">
        <p14:creationId xmlns:p14="http://schemas.microsoft.com/office/powerpoint/2010/main" val="298291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919</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Calibri</vt:lpstr>
      <vt:lpstr>Roboto</vt:lpstr>
      <vt:lpstr>Office Theme</vt:lpstr>
      <vt:lpstr>PowerPoint Presentation</vt:lpstr>
      <vt:lpstr>PowerPoint Presentation</vt:lpstr>
      <vt:lpstr>Questions From Management – Q1:</vt:lpstr>
      <vt:lpstr>Questions From Management – Q2:</vt:lpstr>
      <vt:lpstr>Questions From Management – Q3:</vt:lpstr>
      <vt:lpstr>Questions From Management – Q4: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Funda Tan</dc:creator>
  <cp:lastModifiedBy>Funda Tan</cp:lastModifiedBy>
  <cp:revision>1</cp:revision>
  <dcterms:created xsi:type="dcterms:W3CDTF">2024-05-22T10:45:58Z</dcterms:created>
  <dcterms:modified xsi:type="dcterms:W3CDTF">2024-05-22T11:37:28Z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a606a-32e8-4525-b201-a4312de7ecf8_Enabled">
    <vt:lpwstr>true</vt:lpwstr>
  </property>
  <property fmtid="{D5CDD505-2E9C-101B-9397-08002B2CF9AE}" pid="3" name="MSIP_Label_9d2a606a-32e8-4525-b201-a4312de7ecf8_SetDate">
    <vt:lpwstr>2024-05-22T11:00:04Z</vt:lpwstr>
  </property>
  <property fmtid="{D5CDD505-2E9C-101B-9397-08002B2CF9AE}" pid="4" name="MSIP_Label_9d2a606a-32e8-4525-b201-a4312de7ecf8_Method">
    <vt:lpwstr>Standard</vt:lpwstr>
  </property>
  <property fmtid="{D5CDD505-2E9C-101B-9397-08002B2CF9AE}" pid="5" name="MSIP_Label_9d2a606a-32e8-4525-b201-a4312de7ecf8_Name">
    <vt:lpwstr>KOÇSİSTEM İÇİ</vt:lpwstr>
  </property>
  <property fmtid="{D5CDD505-2E9C-101B-9397-08002B2CF9AE}" pid="6" name="MSIP_Label_9d2a606a-32e8-4525-b201-a4312de7ecf8_SiteId">
    <vt:lpwstr>1e1aa76b-4b02-45f4-9417-2e13eb0da973</vt:lpwstr>
  </property>
  <property fmtid="{D5CDD505-2E9C-101B-9397-08002B2CF9AE}" pid="7" name="MSIP_Label_9d2a606a-32e8-4525-b201-a4312de7ecf8_ActionId">
    <vt:lpwstr>6e966e3a-29e2-40b7-8212-037dda9fd74d</vt:lpwstr>
  </property>
  <property fmtid="{D5CDD505-2E9C-101B-9397-08002B2CF9AE}" pid="8" name="MSIP_Label_9d2a606a-32e8-4525-b201-a4312de7ecf8_ContentBits">
    <vt:lpwstr>2</vt:lpwstr>
  </property>
</Properties>
</file>