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82" r:id="rId4"/>
    <p:sldId id="283" r:id="rId5"/>
    <p:sldId id="285" r:id="rId6"/>
    <p:sldId id="286" r:id="rId7"/>
    <p:sldId id="259" r:id="rId8"/>
    <p:sldId id="288" r:id="rId9"/>
    <p:sldId id="258" r:id="rId10"/>
    <p:sldId id="291" r:id="rId11"/>
    <p:sldId id="290" r:id="rId12"/>
    <p:sldId id="289" r:id="rId13"/>
    <p:sldId id="260" r:id="rId14"/>
    <p:sldId id="269" r:id="rId15"/>
    <p:sldId id="267" r:id="rId16"/>
    <p:sldId id="277" r:id="rId17"/>
    <p:sldId id="27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008"/>
    <p:restoredTop sz="94681"/>
  </p:normalViewPr>
  <p:slideViewPr>
    <p:cSldViewPr snapToGrid="0" snapToObjects="1" showGuides="1">
      <p:cViewPr varScale="1">
        <p:scale>
          <a:sx n="78" d="100"/>
          <a:sy n="78" d="100"/>
        </p:scale>
        <p:origin x="96" y="226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521564" cy="215443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6600"/>
                </a:solidFill>
              </a:rPr>
              <a:t>G2M insight for Cab Investment firm</a:t>
            </a:r>
          </a:p>
          <a:p>
            <a:r>
              <a:rPr lang="en-US" sz="2500" dirty="0">
                <a:solidFill>
                  <a:srgbClr val="FF6600"/>
                </a:solidFill>
              </a:rPr>
              <a:t>Virtual</a:t>
            </a:r>
            <a:r>
              <a:rPr lang="en-US" sz="2500" dirty="0"/>
              <a:t> </a:t>
            </a:r>
            <a:r>
              <a:rPr lang="en-US" sz="2500" dirty="0">
                <a:solidFill>
                  <a:srgbClr val="FF6600"/>
                </a:solidFill>
              </a:rPr>
              <a:t>Internship</a:t>
            </a:r>
          </a:p>
          <a:p>
            <a:endParaRPr lang="en-US" sz="4000" dirty="0"/>
          </a:p>
          <a:p>
            <a:r>
              <a:rPr lang="en-US" sz="2500" dirty="0">
                <a:solidFill>
                  <a:srgbClr val="FF6600"/>
                </a:solidFill>
              </a:rPr>
              <a:t>March – May 2025</a:t>
            </a: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A629C-B274-A157-C30B-5A0813A5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41A3AF57-4F15-37F2-2305-4F47B2D4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90103-D3F7-B86B-15F3-C6B4B88411A8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47B8A-373C-C921-26A9-28A5375A0864}"/>
              </a:ext>
            </a:extLst>
          </p:cNvPr>
          <p:cNvSpPr txBox="1"/>
          <p:nvPr/>
        </p:nvSpPr>
        <p:spPr>
          <a:xfrm>
            <a:off x="0" y="1391019"/>
            <a:ext cx="68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Distribution of trip cost vs price charged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BEC7F-8033-A7A5-325D-DEE14DDDFB2C}"/>
              </a:ext>
            </a:extLst>
          </p:cNvPr>
          <p:cNvSpPr txBox="1"/>
          <p:nvPr/>
        </p:nvSpPr>
        <p:spPr>
          <a:xfrm>
            <a:off x="5998714" y="3127035"/>
            <a:ext cx="5968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Yellow Cab </a:t>
            </a:r>
            <a:r>
              <a:rPr lang="en-US" dirty="0"/>
              <a:t>has significantly higher average </a:t>
            </a:r>
            <a:r>
              <a:rPr lang="en-US" b="1" dirty="0"/>
              <a:t>profit</a:t>
            </a:r>
            <a:r>
              <a:rPr lang="en-US" dirty="0"/>
              <a:t> than Pink Cab, suggesting better market share, pricing, or efficiency. Further analysis on ride volume, expenses, and pricing strategy could explain this difference.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2FCCC-EC30-AC49-5DFA-FFAA105A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7" y="2428945"/>
            <a:ext cx="5902857" cy="32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2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524D9-8BEF-1C07-3EC4-EA710382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A5A4D15-1B36-D27E-F775-FFFA617A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B424A-D040-A990-B542-0D1302324C8E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Profit Analysis By Company, City and Market Share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67732-B14B-55BA-4E90-B6FE030A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99218"/>
            <a:ext cx="3510116" cy="2711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8E59C2-6E34-78B7-9FD8-A38CBD3FA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885" y="1527037"/>
            <a:ext cx="3391391" cy="221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C90908-AEA7-FE6F-3605-8016B5FA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836" y="1527037"/>
            <a:ext cx="4626873" cy="2994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761DF-58D8-186F-611B-A0476C3A983C}"/>
              </a:ext>
            </a:extLst>
          </p:cNvPr>
          <p:cNvSpPr txBox="1"/>
          <p:nvPr/>
        </p:nvSpPr>
        <p:spPr>
          <a:xfrm>
            <a:off x="186813" y="4660490"/>
            <a:ext cx="1188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Yellow Cab has a </a:t>
            </a:r>
            <a:r>
              <a:rPr lang="en-US" b="1" dirty="0"/>
              <a:t>higher cost per KM (13.2) compared to Pink Cab (11.0)</a:t>
            </a:r>
            <a:r>
              <a:rPr lang="en-US" dirty="0"/>
              <a:t>, which could indicate premium services or higher operational costs.</a:t>
            </a:r>
          </a:p>
          <a:p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Yellow Cab dominates the market with </a:t>
            </a:r>
            <a:r>
              <a:rPr lang="en-US" b="1" dirty="0"/>
              <a:t>274,681 trips</a:t>
            </a:r>
            <a:r>
              <a:rPr lang="en-US" dirty="0"/>
              <a:t>, significantly more than Pink Cab's </a:t>
            </a:r>
            <a:r>
              <a:rPr lang="en-US" b="1" dirty="0"/>
              <a:t>84,711 trips</a:t>
            </a:r>
            <a:r>
              <a:rPr lang="en-US" dirty="0"/>
              <a:t>, giving it a clear edge in customer reach.</a:t>
            </a:r>
          </a:p>
          <a:p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en-US" b="1" dirty="0"/>
              <a:t>Yellow Cab leads in total profit</a:t>
            </a:r>
            <a:r>
              <a:rPr lang="en-US" dirty="0"/>
              <a:t>, with cities like </a:t>
            </a:r>
            <a:r>
              <a:rPr lang="en-US" b="1" dirty="0"/>
              <a:t>New York contributing the highest (~26M USD)</a:t>
            </a:r>
            <a:r>
              <a:rPr lang="en-US" dirty="0"/>
              <a:t>.</a:t>
            </a: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Pink Cab has lower profits across cities, indicating </a:t>
            </a:r>
            <a:r>
              <a:rPr lang="en-US" b="1" dirty="0"/>
              <a:t>less market presence or lower pricing power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799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15DA-9DA1-B815-DADD-4631C84FF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1BD02C9-6C26-5481-04EF-950CC631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D34687-B8C8-40AC-E6BA-A4B2541BF82F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Profit Analysis By gender, Age and Income Group 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158BA0-B655-67DC-C67B-7B1FC930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581"/>
            <a:ext cx="4464934" cy="2637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7DDA2-85F4-E4B0-62EB-D4568183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34" y="1612643"/>
            <a:ext cx="3605894" cy="23958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34F41E-A4CA-2954-8D80-7EC32346A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588" y="1491581"/>
            <a:ext cx="3869751" cy="2304540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5E31FE32-5BDB-46EF-B487-AFB66184C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4630994"/>
            <a:ext cx="91262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Influence: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Males contribute more to profits than females.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&amp; Income: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Older and wealthier customers generate more profit.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Declining Profits in 2018: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Pink Cab sees a decline in 2018 across various segments.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 Company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Yellow Cab is more profitable than Pink Cab. </a:t>
            </a:r>
          </a:p>
        </p:txBody>
      </p:sp>
    </p:spTree>
    <p:extLst>
      <p:ext uri="{BB962C8B-B14F-4D97-AF65-F5344CB8AC3E}">
        <p14:creationId xmlns:p14="http://schemas.microsoft.com/office/powerpoint/2010/main" val="181161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14281-3974-8549-B509-9AD67893AA9A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Yearly Profit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C1D3D-E2C1-0A11-DA85-34F23C29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0" y="1440426"/>
            <a:ext cx="9226314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930E44-842B-1C4A-8E15-743CEE6E3FD1}"/>
              </a:ext>
            </a:extLst>
          </p:cNvPr>
          <p:cNvSpPr txBox="1"/>
          <p:nvPr/>
        </p:nvSpPr>
        <p:spPr>
          <a:xfrm>
            <a:off x="8396122" y="3068771"/>
            <a:ext cx="37362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From 2016 to 2018 they show a decline trends as well.</a:t>
            </a:r>
          </a:p>
          <a:p>
            <a:pPr algn="l"/>
            <a:r>
              <a:rPr lang="en-US" sz="1600" b="0" i="0" dirty="0">
                <a:solidFill>
                  <a:srgbClr val="414141"/>
                </a:solidFill>
                <a:effectLst/>
                <a:latin typeface="Arial" panose="020B0604020202020204" pitchFamily="34" charset="0"/>
              </a:rPr>
              <a:t>In the cab services between 2016 and 2017 most of the users retain 5 or 10 cabs. But none of the customers take both services 5 times or more.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FFC35-F427-364C-BA92-634BB6B2B5AC}"/>
              </a:ext>
            </a:extLst>
          </p:cNvPr>
          <p:cNvSpPr/>
          <p:nvPr/>
        </p:nvSpPr>
        <p:spPr>
          <a:xfrm>
            <a:off x="4903852" y="5927907"/>
            <a:ext cx="462500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E2ADCB-2F26-A940-B4CA-11022847FAA2}"/>
              </a:ext>
            </a:extLst>
          </p:cNvPr>
          <p:cNvSpPr/>
          <p:nvPr/>
        </p:nvSpPr>
        <p:spPr>
          <a:xfrm>
            <a:off x="0" y="-13733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Customer Retention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5C4E2-30A8-873B-A1BF-BF83A03C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" y="1376570"/>
            <a:ext cx="4068669" cy="432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D86AB-5C04-A43A-0B04-44620F3D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290" y="1370179"/>
            <a:ext cx="4161767" cy="44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0FFDF9-C4ED-BF4E-A844-65D93F5C14C8}"/>
              </a:ext>
            </a:extLst>
          </p:cNvPr>
          <p:cNvSpPr txBox="1"/>
          <p:nvPr/>
        </p:nvSpPr>
        <p:spPr>
          <a:xfrm>
            <a:off x="8216536" y="2448495"/>
            <a:ext cx="3879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component is present in</a:t>
            </a:r>
          </a:p>
          <a:p>
            <a:r>
              <a:rPr lang="en-US" dirty="0"/>
              <a:t>     both the cabs.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is high on 3</a:t>
            </a:r>
            <a:r>
              <a:rPr lang="en-US" baseline="30000" dirty="0"/>
              <a:t>rd</a:t>
            </a:r>
            <a:r>
              <a:rPr lang="en-US" dirty="0"/>
              <a:t> day of the </a:t>
            </a:r>
          </a:p>
          <a:p>
            <a:r>
              <a:rPr lang="en-US" dirty="0"/>
              <a:t>      month and it repeats similar</a:t>
            </a:r>
          </a:p>
          <a:p>
            <a:r>
              <a:rPr lang="en-US" dirty="0"/>
              <a:t>      pattern every 7 days 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125DC-4913-1143-875B-0F16168D9AB4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Seasonality in the demand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A4E46-13C1-57C9-4731-020FA45C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596704"/>
            <a:ext cx="7351540" cy="39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3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F0D0B7-B462-4649-82CE-ABF72A353792}"/>
              </a:ext>
            </a:extLst>
          </p:cNvPr>
          <p:cNvSpPr/>
          <p:nvPr/>
        </p:nvSpPr>
        <p:spPr>
          <a:xfrm>
            <a:off x="9488275" y="3084804"/>
            <a:ext cx="2844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Seasonal pattern 4 quarter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7DFF6F-A90B-6546-9D32-7DCBBCB30A48}"/>
              </a:ext>
            </a:extLst>
          </p:cNvPr>
          <p:cNvSpPr/>
          <p:nvPr/>
        </p:nvSpPr>
        <p:spPr>
          <a:xfrm>
            <a:off x="0" y="-12312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Profit Forecasting for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228F8-9A43-2098-278A-3DA2F3CCB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084"/>
            <a:ext cx="9381763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32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87AA53-A2BE-554B-AAE4-C6D527006499}"/>
              </a:ext>
            </a:extLst>
          </p:cNvPr>
          <p:cNvSpPr txBox="1"/>
          <p:nvPr/>
        </p:nvSpPr>
        <p:spPr>
          <a:xfrm>
            <a:off x="191729" y="1383912"/>
            <a:ext cx="114300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We have evaluated both the cab companies on following points and found Yellow cab better than Pink cab</a:t>
            </a:r>
            <a:r>
              <a:rPr lang="en-US" sz="1600" dirty="0"/>
              <a:t>:</a:t>
            </a:r>
            <a:endParaRPr lang="en-US" sz="1600" b="1" dirty="0"/>
          </a:p>
          <a:p>
            <a:endParaRPr lang="en-US"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Profitability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Yellow Cab generates significantly more profit across multiple cities, especially in high-revenue areas like New York.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Dominance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It has a much larger customer base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274,681 trips compared to Pink Cab's 84,711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steady revenue.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Pricing Power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Despite higher cost per KM (13.2 vs. 11.0), customers still prefer Yellow Cab, indicating strong brand value and demand.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 profit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unlike Pink Cab, which saw a decline in 2018.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Profitability: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Yellow Cab consistently generates more profit across all years.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Stronger Customer Base: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Older and high-income passengers prefer Yellow Cab, ensuring stable revenue.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Steady Performance: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Unlike Pink Cab, Yellow Cab maintains strong profits without major decline.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Gender Profit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Male users, who contribute more revenue, prefer Yellow Cab.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D046D-D4D3-5C48-9D68-AE42423390A9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     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544474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XYZ Private Equity Firm</a:t>
            </a:r>
            <a:r>
              <a:rPr lang="en-US" sz="1600" dirty="0"/>
              <a:t> is evaluating investment opportunities in the rapidly growing U.S. cab industry. With multiple key players in the market, identifying the right company for investment is crucial.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Objective:</a:t>
            </a:r>
          </a:p>
          <a:p>
            <a:pPr>
              <a:buNone/>
            </a:pPr>
            <a:r>
              <a:rPr lang="en-US" sz="1600" dirty="0"/>
              <a:t>Provide </a:t>
            </a:r>
            <a:r>
              <a:rPr lang="en-US" sz="1600" b="1" dirty="0"/>
              <a:t>actionable insights</a:t>
            </a:r>
            <a:r>
              <a:rPr lang="en-US" sz="1600" dirty="0"/>
              <a:t> to help XYZ firm make an informed investment decision by analyzing industry trends and company performance.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Analysis Approach:</a:t>
            </a:r>
          </a:p>
          <a:p>
            <a:r>
              <a:rPr lang="en-US" sz="1600" dirty="0"/>
              <a:t>The analysis is structured into four key areas:</a:t>
            </a:r>
            <a:br>
              <a:rPr lang="en-US" sz="1600" dirty="0"/>
            </a:br>
            <a:r>
              <a:rPr lang="en-US" sz="1600" dirty="0"/>
              <a:t>1️⃣ </a:t>
            </a:r>
            <a:r>
              <a:rPr lang="en-US" sz="1600" b="1" dirty="0"/>
              <a:t>Data Understanding</a:t>
            </a:r>
            <a:r>
              <a:rPr lang="en-US" sz="1600" dirty="0"/>
              <a:t> – Exploring market trends and key performance indicators.</a:t>
            </a:r>
            <a:br>
              <a:rPr lang="en-US" sz="1600" dirty="0"/>
            </a:br>
            <a:r>
              <a:rPr lang="en-US" sz="1600" dirty="0"/>
              <a:t>2️⃣ </a:t>
            </a:r>
            <a:r>
              <a:rPr lang="en-US" sz="1600" b="1" dirty="0"/>
              <a:t>Profit &amp; Ride Forecasting</a:t>
            </a:r>
            <a:r>
              <a:rPr lang="en-US" sz="1600" dirty="0"/>
              <a:t> – Predicting future profitability and ride demand for each cab type.</a:t>
            </a:r>
            <a:br>
              <a:rPr lang="en-US" sz="1600" dirty="0"/>
            </a:br>
            <a:r>
              <a:rPr lang="en-US" sz="1600" dirty="0"/>
              <a:t>3️⃣ </a:t>
            </a:r>
            <a:r>
              <a:rPr lang="en-US" sz="1600" b="1" dirty="0"/>
              <a:t>Company Profitability Analysis</a:t>
            </a:r>
            <a:r>
              <a:rPr lang="en-US" sz="1600" dirty="0"/>
              <a:t> – Identifying the most profitable cab service provider.</a:t>
            </a:r>
            <a:br>
              <a:rPr lang="en-US" sz="1600" dirty="0"/>
            </a:br>
            <a:r>
              <a:rPr lang="en-US" sz="1600" dirty="0"/>
              <a:t>4️⃣ </a:t>
            </a:r>
            <a:r>
              <a:rPr lang="en-US" sz="1600" b="1" dirty="0"/>
              <a:t>Investment Recommendations</a:t>
            </a:r>
            <a:r>
              <a:rPr lang="en-US" sz="1600" dirty="0"/>
              <a:t> – Strategic insights to guide investment decisions.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–G2M(cab industry) case study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CF4AC-D602-7134-DB5F-413F4037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45AA10E-7B08-5F00-490A-6DAC79CE9B24}"/>
              </a:ext>
            </a:extLst>
          </p:cNvPr>
          <p:cNvSpPr txBox="1"/>
          <p:nvPr/>
        </p:nvSpPr>
        <p:spPr>
          <a:xfrm>
            <a:off x="3230600" y="3044279"/>
            <a:ext cx="5482591" cy="76944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4400" dirty="0">
                <a:solidFill>
                  <a:srgbClr val="FF6600"/>
                </a:solidFill>
              </a:rPr>
              <a:t>Dataset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53584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EA4F-505B-C35E-F3A3-B024065ED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BEBB4-6D86-3AF4-0A76-8A9A2C629CF5}"/>
              </a:ext>
            </a:extLst>
          </p:cNvPr>
          <p:cNvSpPr txBox="1"/>
          <p:nvPr/>
        </p:nvSpPr>
        <p:spPr>
          <a:xfrm>
            <a:off x="802907" y="1371600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3F7BED-157D-926E-D092-28D488B6284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5F973F8D-AD0B-1C2A-E2C6-C2BD9762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9CD5F-E09B-07A0-E7BA-5F84A3D7ABDB}"/>
              </a:ext>
            </a:extLst>
          </p:cNvPr>
          <p:cNvSpPr txBox="1"/>
          <p:nvPr/>
        </p:nvSpPr>
        <p:spPr>
          <a:xfrm>
            <a:off x="90949" y="1617001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Understand the Field Names and Data Types</a:t>
            </a:r>
            <a:endParaRPr lang="en-IN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0A9D5D-2894-FE88-A27A-F989818F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823" y="2078666"/>
            <a:ext cx="5088473" cy="41809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01BF124-0DD0-38E0-FF28-BF360A1C6A51}"/>
              </a:ext>
            </a:extLst>
          </p:cNvPr>
          <p:cNvSpPr txBox="1"/>
          <p:nvPr/>
        </p:nvSpPr>
        <p:spPr>
          <a:xfrm>
            <a:off x="3163197" y="7118950"/>
            <a:ext cx="313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Dfs</a:t>
            </a:r>
            <a:endParaRPr lang="en-IN" dirty="0"/>
          </a:p>
          <a:p>
            <a:endParaRPr lang="en-IN" dirty="0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7ADFF5C2-DDA8-7160-CDBD-C15611BC205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0949" y="2149307"/>
            <a:ext cx="640775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I have four datasets: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Cab_data.csv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details of cab rides, including trip info, price, and cost.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Transaction_ID.csv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 transactions with customer IDs and payment modes.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City.csv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city-level data on population and users.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Customer_ID.csv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Contains customer demographics (age, gender, income).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7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73CE-2B15-B490-1472-A405DF15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6EAFD-AD1F-123A-1D91-D54204BEFF38}"/>
              </a:ext>
            </a:extLst>
          </p:cNvPr>
          <p:cNvSpPr txBox="1"/>
          <p:nvPr/>
        </p:nvSpPr>
        <p:spPr>
          <a:xfrm>
            <a:off x="802907" y="1371600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61193-D8D4-112B-FBE8-EA31C80AA400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19CFE7F1-CAA6-F3D2-5B48-986A96D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Relationships Across the File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889EB-B43D-3F7F-A601-A66C2DE55562}"/>
              </a:ext>
            </a:extLst>
          </p:cNvPr>
          <p:cNvSpPr txBox="1"/>
          <p:nvPr/>
        </p:nvSpPr>
        <p:spPr>
          <a:xfrm>
            <a:off x="90949" y="1617001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Understand the Field Names and Data Types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BF9437-5416-8A70-8BF9-BAE64950171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0949" y="2047069"/>
            <a:ext cx="85286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ID</a:t>
            </a:r>
            <a:r>
              <a:rPr lang="en-US" altLang="en-US" sz="800" dirty="0"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 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 each cab ride to a specific customer and payment mode.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ID</a:t>
            </a:r>
            <a:r>
              <a:rPr lang="en-US" altLang="en-US" dirty="0"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 each ride to a customer’s demographic details.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lang="en-US" altLang="en-US" dirty="0"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Connects cab rides with city-level data like population and user base.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AC2ECF3-4656-DA28-567A-75682605E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3756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5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16E9-B55E-E137-710B-77D7EF54F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93520-4262-9B9C-1794-60D0286BE815}"/>
              </a:ext>
            </a:extLst>
          </p:cNvPr>
          <p:cNvSpPr txBox="1"/>
          <p:nvPr/>
        </p:nvSpPr>
        <p:spPr>
          <a:xfrm>
            <a:off x="802907" y="1371600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F88C1A-7212-01CD-7E14-6928EB23E103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85737326-2002-D8A4-A97B-5ED8A3D7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Create Master Data &amp; Explain 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830D7-B7E9-4B2F-33C6-1782B494A165}"/>
              </a:ext>
            </a:extLst>
          </p:cNvPr>
          <p:cNvSpPr txBox="1"/>
          <p:nvPr/>
        </p:nvSpPr>
        <p:spPr>
          <a:xfrm>
            <a:off x="90949" y="1617001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Understand the Field Names and Data Types</a:t>
            </a:r>
            <a:endParaRPr lang="en-IN" sz="2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612F9B2-89B7-61D5-4256-5C092359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3756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E71E8-5CA2-47C9-410B-DDD73835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50" y="4261755"/>
            <a:ext cx="5446775" cy="1754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E543E-5603-105F-36E3-FC26B7AEBEA8}"/>
              </a:ext>
            </a:extLst>
          </p:cNvPr>
          <p:cNvSpPr txBox="1"/>
          <p:nvPr/>
        </p:nvSpPr>
        <p:spPr>
          <a:xfrm>
            <a:off x="90949" y="2540331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final master dataset</a:t>
            </a:r>
            <a:r>
              <a:rPr lang="en-US" dirty="0"/>
              <a:t> 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Ride details (company, distance, price, cost)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details (age, gender, income)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City details (population, users)</a:t>
            </a:r>
          </a:p>
          <a:p>
            <a:r>
              <a:rPr lang="en-US" dirty="0"/>
              <a:t>This allows us to </a:t>
            </a:r>
            <a:r>
              <a:rPr lang="en-US" b="1" dirty="0"/>
              <a:t>analyze profitability, customer segments, and city-wise trends</a:t>
            </a:r>
            <a:r>
              <a:rPr lang="en-US" dirty="0"/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A85269-51DF-5F48-8AD1-E5FDB72A8EA3}"/>
              </a:ext>
            </a:extLst>
          </p:cNvPr>
          <p:cNvGrpSpPr/>
          <p:nvPr/>
        </p:nvGrpSpPr>
        <p:grpSpPr>
          <a:xfrm>
            <a:off x="6668478" y="2123429"/>
            <a:ext cx="4738860" cy="2171228"/>
            <a:chOff x="1702411" y="3452991"/>
            <a:chExt cx="5168575" cy="438924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570A45-712A-FC4A-9402-2A4A4E723192}"/>
                </a:ext>
              </a:extLst>
            </p:cNvPr>
            <p:cNvGrpSpPr/>
            <p:nvPr/>
          </p:nvGrpSpPr>
          <p:grpSpPr>
            <a:xfrm>
              <a:off x="1702411" y="3452991"/>
              <a:ext cx="5168575" cy="1602250"/>
              <a:chOff x="1702411" y="4026102"/>
              <a:chExt cx="5168575" cy="1602250"/>
            </a:xfrm>
          </p:grpSpPr>
          <p:sp>
            <p:nvSpPr>
              <p:cNvPr id="10" name="Freeform 86">
                <a:extLst>
                  <a:ext uri="{FF2B5EF4-FFF2-40B4-BE49-F238E27FC236}">
                    <a16:creationId xmlns:a16="http://schemas.microsoft.com/office/drawing/2014/main" id="{A5420E7C-ED4E-3141-84D7-6FA339ADA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51395" y="4026103"/>
                <a:ext cx="662857" cy="926447"/>
              </a:xfrm>
              <a:custGeom>
                <a:avLst/>
                <a:gdLst>
                  <a:gd name="T0" fmla="*/ 97 w 472"/>
                  <a:gd name="T1" fmla="*/ 512 h 612"/>
                  <a:gd name="T2" fmla="*/ 97 w 472"/>
                  <a:gd name="T3" fmla="*/ 483 h 612"/>
                  <a:gd name="T4" fmla="*/ 390 w 472"/>
                  <a:gd name="T5" fmla="*/ 497 h 612"/>
                  <a:gd name="T6" fmla="*/ 375 w 472"/>
                  <a:gd name="T7" fmla="*/ 435 h 612"/>
                  <a:gd name="T8" fmla="*/ 82 w 472"/>
                  <a:gd name="T9" fmla="*/ 421 h 612"/>
                  <a:gd name="T10" fmla="*/ 375 w 472"/>
                  <a:gd name="T11" fmla="*/ 406 h 612"/>
                  <a:gd name="T12" fmla="*/ 375 w 472"/>
                  <a:gd name="T13" fmla="*/ 435 h 612"/>
                  <a:gd name="T14" fmla="*/ 97 w 472"/>
                  <a:gd name="T15" fmla="*/ 359 h 612"/>
                  <a:gd name="T16" fmla="*/ 97 w 472"/>
                  <a:gd name="T17" fmla="*/ 330 h 612"/>
                  <a:gd name="T18" fmla="*/ 390 w 472"/>
                  <a:gd name="T19" fmla="*/ 344 h 612"/>
                  <a:gd name="T20" fmla="*/ 375 w 472"/>
                  <a:gd name="T21" fmla="*/ 282 h 612"/>
                  <a:gd name="T22" fmla="*/ 82 w 472"/>
                  <a:gd name="T23" fmla="*/ 268 h 612"/>
                  <a:gd name="T24" fmla="*/ 375 w 472"/>
                  <a:gd name="T25" fmla="*/ 254 h 612"/>
                  <a:gd name="T26" fmla="*/ 375 w 472"/>
                  <a:gd name="T27" fmla="*/ 282 h 612"/>
                  <a:gd name="T28" fmla="*/ 97 w 472"/>
                  <a:gd name="T29" fmla="*/ 206 h 612"/>
                  <a:gd name="T30" fmla="*/ 97 w 472"/>
                  <a:gd name="T31" fmla="*/ 177 h 612"/>
                  <a:gd name="T32" fmla="*/ 260 w 472"/>
                  <a:gd name="T33" fmla="*/ 191 h 612"/>
                  <a:gd name="T34" fmla="*/ 246 w 472"/>
                  <a:gd name="T35" fmla="*/ 129 h 612"/>
                  <a:gd name="T36" fmla="*/ 82 w 472"/>
                  <a:gd name="T37" fmla="*/ 115 h 612"/>
                  <a:gd name="T38" fmla="*/ 246 w 472"/>
                  <a:gd name="T39" fmla="*/ 101 h 612"/>
                  <a:gd name="T40" fmla="*/ 246 w 472"/>
                  <a:gd name="T41" fmla="*/ 129 h 612"/>
                  <a:gd name="T42" fmla="*/ 0 w 472"/>
                  <a:gd name="T43" fmla="*/ 585 h 612"/>
                  <a:gd name="T44" fmla="*/ 27 w 472"/>
                  <a:gd name="T45" fmla="*/ 0 h 612"/>
                  <a:gd name="T46" fmla="*/ 346 w 472"/>
                  <a:gd name="T47" fmla="*/ 22 h 612"/>
                  <a:gd name="T48" fmla="*/ 472 w 472"/>
                  <a:gd name="T49" fmla="*/ 179 h 612"/>
                  <a:gd name="T50" fmla="*/ 445 w 472"/>
                  <a:gd name="T51" fmla="*/ 612 h 612"/>
                  <a:gd name="T52" fmla="*/ 75 w 472"/>
                  <a:gd name="T53" fmla="*/ 35 h 612"/>
                  <a:gd name="T54" fmla="*/ 35 w 472"/>
                  <a:gd name="T55" fmla="*/ 537 h 612"/>
                  <a:gd name="T56" fmla="*/ 397 w 472"/>
                  <a:gd name="T57" fmla="*/ 578 h 612"/>
                  <a:gd name="T58" fmla="*/ 437 w 472"/>
                  <a:gd name="T59" fmla="*/ 201 h 612"/>
                  <a:gd name="T60" fmla="*/ 332 w 472"/>
                  <a:gd name="T61" fmla="*/ 161 h 612"/>
                  <a:gd name="T62" fmla="*/ 304 w 472"/>
                  <a:gd name="T63" fmla="*/ 75 h 612"/>
                  <a:gd name="T64" fmla="*/ 75 w 472"/>
                  <a:gd name="T65" fmla="*/ 3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612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1" name="Freeform 86">
                <a:extLst>
                  <a:ext uri="{FF2B5EF4-FFF2-40B4-BE49-F238E27FC236}">
                    <a16:creationId xmlns:a16="http://schemas.microsoft.com/office/drawing/2014/main" id="{25FB5E9C-5F16-7840-91D4-0CA515F11B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61385" y="4026102"/>
                <a:ext cx="662857" cy="926447"/>
              </a:xfrm>
              <a:custGeom>
                <a:avLst/>
                <a:gdLst>
                  <a:gd name="T0" fmla="*/ 97 w 472"/>
                  <a:gd name="T1" fmla="*/ 512 h 612"/>
                  <a:gd name="T2" fmla="*/ 97 w 472"/>
                  <a:gd name="T3" fmla="*/ 483 h 612"/>
                  <a:gd name="T4" fmla="*/ 390 w 472"/>
                  <a:gd name="T5" fmla="*/ 497 h 612"/>
                  <a:gd name="T6" fmla="*/ 375 w 472"/>
                  <a:gd name="T7" fmla="*/ 435 h 612"/>
                  <a:gd name="T8" fmla="*/ 82 w 472"/>
                  <a:gd name="T9" fmla="*/ 421 h 612"/>
                  <a:gd name="T10" fmla="*/ 375 w 472"/>
                  <a:gd name="T11" fmla="*/ 406 h 612"/>
                  <a:gd name="T12" fmla="*/ 375 w 472"/>
                  <a:gd name="T13" fmla="*/ 435 h 612"/>
                  <a:gd name="T14" fmla="*/ 97 w 472"/>
                  <a:gd name="T15" fmla="*/ 359 h 612"/>
                  <a:gd name="T16" fmla="*/ 97 w 472"/>
                  <a:gd name="T17" fmla="*/ 330 h 612"/>
                  <a:gd name="T18" fmla="*/ 390 w 472"/>
                  <a:gd name="T19" fmla="*/ 344 h 612"/>
                  <a:gd name="T20" fmla="*/ 375 w 472"/>
                  <a:gd name="T21" fmla="*/ 282 h 612"/>
                  <a:gd name="T22" fmla="*/ 82 w 472"/>
                  <a:gd name="T23" fmla="*/ 268 h 612"/>
                  <a:gd name="T24" fmla="*/ 375 w 472"/>
                  <a:gd name="T25" fmla="*/ 254 h 612"/>
                  <a:gd name="T26" fmla="*/ 375 w 472"/>
                  <a:gd name="T27" fmla="*/ 282 h 612"/>
                  <a:gd name="T28" fmla="*/ 97 w 472"/>
                  <a:gd name="T29" fmla="*/ 206 h 612"/>
                  <a:gd name="T30" fmla="*/ 97 w 472"/>
                  <a:gd name="T31" fmla="*/ 177 h 612"/>
                  <a:gd name="T32" fmla="*/ 260 w 472"/>
                  <a:gd name="T33" fmla="*/ 191 h 612"/>
                  <a:gd name="T34" fmla="*/ 246 w 472"/>
                  <a:gd name="T35" fmla="*/ 129 h 612"/>
                  <a:gd name="T36" fmla="*/ 82 w 472"/>
                  <a:gd name="T37" fmla="*/ 115 h 612"/>
                  <a:gd name="T38" fmla="*/ 246 w 472"/>
                  <a:gd name="T39" fmla="*/ 101 h 612"/>
                  <a:gd name="T40" fmla="*/ 246 w 472"/>
                  <a:gd name="T41" fmla="*/ 129 h 612"/>
                  <a:gd name="T42" fmla="*/ 0 w 472"/>
                  <a:gd name="T43" fmla="*/ 585 h 612"/>
                  <a:gd name="T44" fmla="*/ 27 w 472"/>
                  <a:gd name="T45" fmla="*/ 0 h 612"/>
                  <a:gd name="T46" fmla="*/ 346 w 472"/>
                  <a:gd name="T47" fmla="*/ 22 h 612"/>
                  <a:gd name="T48" fmla="*/ 472 w 472"/>
                  <a:gd name="T49" fmla="*/ 179 h 612"/>
                  <a:gd name="T50" fmla="*/ 445 w 472"/>
                  <a:gd name="T51" fmla="*/ 612 h 612"/>
                  <a:gd name="T52" fmla="*/ 75 w 472"/>
                  <a:gd name="T53" fmla="*/ 35 h 612"/>
                  <a:gd name="T54" fmla="*/ 35 w 472"/>
                  <a:gd name="T55" fmla="*/ 537 h 612"/>
                  <a:gd name="T56" fmla="*/ 397 w 472"/>
                  <a:gd name="T57" fmla="*/ 578 h 612"/>
                  <a:gd name="T58" fmla="*/ 437 w 472"/>
                  <a:gd name="T59" fmla="*/ 201 h 612"/>
                  <a:gd name="T60" fmla="*/ 332 w 472"/>
                  <a:gd name="T61" fmla="*/ 161 h 612"/>
                  <a:gd name="T62" fmla="*/ 304 w 472"/>
                  <a:gd name="T63" fmla="*/ 75 h 612"/>
                  <a:gd name="T64" fmla="*/ 75 w 472"/>
                  <a:gd name="T65" fmla="*/ 3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612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86">
                <a:extLst>
                  <a:ext uri="{FF2B5EF4-FFF2-40B4-BE49-F238E27FC236}">
                    <a16:creationId xmlns:a16="http://schemas.microsoft.com/office/drawing/2014/main" id="{A48BBFCE-C9BD-954E-8191-614CE08493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43118" y="4026102"/>
                <a:ext cx="662857" cy="926447"/>
              </a:xfrm>
              <a:custGeom>
                <a:avLst/>
                <a:gdLst>
                  <a:gd name="T0" fmla="*/ 97 w 472"/>
                  <a:gd name="T1" fmla="*/ 512 h 612"/>
                  <a:gd name="T2" fmla="*/ 97 w 472"/>
                  <a:gd name="T3" fmla="*/ 483 h 612"/>
                  <a:gd name="T4" fmla="*/ 390 w 472"/>
                  <a:gd name="T5" fmla="*/ 497 h 612"/>
                  <a:gd name="T6" fmla="*/ 375 w 472"/>
                  <a:gd name="T7" fmla="*/ 435 h 612"/>
                  <a:gd name="T8" fmla="*/ 82 w 472"/>
                  <a:gd name="T9" fmla="*/ 421 h 612"/>
                  <a:gd name="T10" fmla="*/ 375 w 472"/>
                  <a:gd name="T11" fmla="*/ 406 h 612"/>
                  <a:gd name="T12" fmla="*/ 375 w 472"/>
                  <a:gd name="T13" fmla="*/ 435 h 612"/>
                  <a:gd name="T14" fmla="*/ 97 w 472"/>
                  <a:gd name="T15" fmla="*/ 359 h 612"/>
                  <a:gd name="T16" fmla="*/ 97 w 472"/>
                  <a:gd name="T17" fmla="*/ 330 h 612"/>
                  <a:gd name="T18" fmla="*/ 390 w 472"/>
                  <a:gd name="T19" fmla="*/ 344 h 612"/>
                  <a:gd name="T20" fmla="*/ 375 w 472"/>
                  <a:gd name="T21" fmla="*/ 282 h 612"/>
                  <a:gd name="T22" fmla="*/ 82 w 472"/>
                  <a:gd name="T23" fmla="*/ 268 h 612"/>
                  <a:gd name="T24" fmla="*/ 375 w 472"/>
                  <a:gd name="T25" fmla="*/ 254 h 612"/>
                  <a:gd name="T26" fmla="*/ 375 w 472"/>
                  <a:gd name="T27" fmla="*/ 282 h 612"/>
                  <a:gd name="T28" fmla="*/ 97 w 472"/>
                  <a:gd name="T29" fmla="*/ 206 h 612"/>
                  <a:gd name="T30" fmla="*/ 97 w 472"/>
                  <a:gd name="T31" fmla="*/ 177 h 612"/>
                  <a:gd name="T32" fmla="*/ 260 w 472"/>
                  <a:gd name="T33" fmla="*/ 191 h 612"/>
                  <a:gd name="T34" fmla="*/ 246 w 472"/>
                  <a:gd name="T35" fmla="*/ 129 h 612"/>
                  <a:gd name="T36" fmla="*/ 82 w 472"/>
                  <a:gd name="T37" fmla="*/ 115 h 612"/>
                  <a:gd name="T38" fmla="*/ 246 w 472"/>
                  <a:gd name="T39" fmla="*/ 101 h 612"/>
                  <a:gd name="T40" fmla="*/ 246 w 472"/>
                  <a:gd name="T41" fmla="*/ 129 h 612"/>
                  <a:gd name="T42" fmla="*/ 0 w 472"/>
                  <a:gd name="T43" fmla="*/ 585 h 612"/>
                  <a:gd name="T44" fmla="*/ 27 w 472"/>
                  <a:gd name="T45" fmla="*/ 0 h 612"/>
                  <a:gd name="T46" fmla="*/ 346 w 472"/>
                  <a:gd name="T47" fmla="*/ 22 h 612"/>
                  <a:gd name="T48" fmla="*/ 472 w 472"/>
                  <a:gd name="T49" fmla="*/ 179 h 612"/>
                  <a:gd name="T50" fmla="*/ 445 w 472"/>
                  <a:gd name="T51" fmla="*/ 612 h 612"/>
                  <a:gd name="T52" fmla="*/ 75 w 472"/>
                  <a:gd name="T53" fmla="*/ 35 h 612"/>
                  <a:gd name="T54" fmla="*/ 35 w 472"/>
                  <a:gd name="T55" fmla="*/ 537 h 612"/>
                  <a:gd name="T56" fmla="*/ 397 w 472"/>
                  <a:gd name="T57" fmla="*/ 578 h 612"/>
                  <a:gd name="T58" fmla="*/ 437 w 472"/>
                  <a:gd name="T59" fmla="*/ 201 h 612"/>
                  <a:gd name="T60" fmla="*/ 332 w 472"/>
                  <a:gd name="T61" fmla="*/ 161 h 612"/>
                  <a:gd name="T62" fmla="*/ 304 w 472"/>
                  <a:gd name="T63" fmla="*/ 75 h 612"/>
                  <a:gd name="T64" fmla="*/ 75 w 472"/>
                  <a:gd name="T65" fmla="*/ 3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612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4" name="Freeform 86">
                <a:extLst>
                  <a:ext uri="{FF2B5EF4-FFF2-40B4-BE49-F238E27FC236}">
                    <a16:creationId xmlns:a16="http://schemas.microsoft.com/office/drawing/2014/main" id="{3D562DC0-CBC2-BF44-AE9C-B6CF0C5141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97256" y="4026102"/>
                <a:ext cx="662857" cy="926447"/>
              </a:xfrm>
              <a:custGeom>
                <a:avLst/>
                <a:gdLst>
                  <a:gd name="T0" fmla="*/ 97 w 472"/>
                  <a:gd name="T1" fmla="*/ 512 h 612"/>
                  <a:gd name="T2" fmla="*/ 97 w 472"/>
                  <a:gd name="T3" fmla="*/ 483 h 612"/>
                  <a:gd name="T4" fmla="*/ 390 w 472"/>
                  <a:gd name="T5" fmla="*/ 497 h 612"/>
                  <a:gd name="T6" fmla="*/ 375 w 472"/>
                  <a:gd name="T7" fmla="*/ 435 h 612"/>
                  <a:gd name="T8" fmla="*/ 82 w 472"/>
                  <a:gd name="T9" fmla="*/ 421 h 612"/>
                  <a:gd name="T10" fmla="*/ 375 w 472"/>
                  <a:gd name="T11" fmla="*/ 406 h 612"/>
                  <a:gd name="T12" fmla="*/ 375 w 472"/>
                  <a:gd name="T13" fmla="*/ 435 h 612"/>
                  <a:gd name="T14" fmla="*/ 97 w 472"/>
                  <a:gd name="T15" fmla="*/ 359 h 612"/>
                  <a:gd name="T16" fmla="*/ 97 w 472"/>
                  <a:gd name="T17" fmla="*/ 330 h 612"/>
                  <a:gd name="T18" fmla="*/ 390 w 472"/>
                  <a:gd name="T19" fmla="*/ 344 h 612"/>
                  <a:gd name="T20" fmla="*/ 375 w 472"/>
                  <a:gd name="T21" fmla="*/ 282 h 612"/>
                  <a:gd name="T22" fmla="*/ 82 w 472"/>
                  <a:gd name="T23" fmla="*/ 268 h 612"/>
                  <a:gd name="T24" fmla="*/ 375 w 472"/>
                  <a:gd name="T25" fmla="*/ 254 h 612"/>
                  <a:gd name="T26" fmla="*/ 375 w 472"/>
                  <a:gd name="T27" fmla="*/ 282 h 612"/>
                  <a:gd name="T28" fmla="*/ 97 w 472"/>
                  <a:gd name="T29" fmla="*/ 206 h 612"/>
                  <a:gd name="T30" fmla="*/ 97 w 472"/>
                  <a:gd name="T31" fmla="*/ 177 h 612"/>
                  <a:gd name="T32" fmla="*/ 260 w 472"/>
                  <a:gd name="T33" fmla="*/ 191 h 612"/>
                  <a:gd name="T34" fmla="*/ 246 w 472"/>
                  <a:gd name="T35" fmla="*/ 129 h 612"/>
                  <a:gd name="T36" fmla="*/ 82 w 472"/>
                  <a:gd name="T37" fmla="*/ 115 h 612"/>
                  <a:gd name="T38" fmla="*/ 246 w 472"/>
                  <a:gd name="T39" fmla="*/ 101 h 612"/>
                  <a:gd name="T40" fmla="*/ 246 w 472"/>
                  <a:gd name="T41" fmla="*/ 129 h 612"/>
                  <a:gd name="T42" fmla="*/ 0 w 472"/>
                  <a:gd name="T43" fmla="*/ 585 h 612"/>
                  <a:gd name="T44" fmla="*/ 27 w 472"/>
                  <a:gd name="T45" fmla="*/ 0 h 612"/>
                  <a:gd name="T46" fmla="*/ 346 w 472"/>
                  <a:gd name="T47" fmla="*/ 22 h 612"/>
                  <a:gd name="T48" fmla="*/ 472 w 472"/>
                  <a:gd name="T49" fmla="*/ 179 h 612"/>
                  <a:gd name="T50" fmla="*/ 445 w 472"/>
                  <a:gd name="T51" fmla="*/ 612 h 612"/>
                  <a:gd name="T52" fmla="*/ 75 w 472"/>
                  <a:gd name="T53" fmla="*/ 35 h 612"/>
                  <a:gd name="T54" fmla="*/ 35 w 472"/>
                  <a:gd name="T55" fmla="*/ 537 h 612"/>
                  <a:gd name="T56" fmla="*/ 397 w 472"/>
                  <a:gd name="T57" fmla="*/ 578 h 612"/>
                  <a:gd name="T58" fmla="*/ 437 w 472"/>
                  <a:gd name="T59" fmla="*/ 201 h 612"/>
                  <a:gd name="T60" fmla="*/ 332 w 472"/>
                  <a:gd name="T61" fmla="*/ 161 h 612"/>
                  <a:gd name="T62" fmla="*/ 304 w 472"/>
                  <a:gd name="T63" fmla="*/ 75 h 612"/>
                  <a:gd name="T64" fmla="*/ 75 w 472"/>
                  <a:gd name="T65" fmla="*/ 35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2" h="612">
                    <a:moveTo>
                      <a:pt x="375" y="512"/>
                    </a:moveTo>
                    <a:cubicBezTo>
                      <a:pt x="97" y="512"/>
                      <a:pt x="97" y="512"/>
                      <a:pt x="97" y="512"/>
                    </a:cubicBezTo>
                    <a:cubicBezTo>
                      <a:pt x="89" y="512"/>
                      <a:pt x="82" y="505"/>
                      <a:pt x="82" y="497"/>
                    </a:cubicBezTo>
                    <a:cubicBezTo>
                      <a:pt x="82" y="489"/>
                      <a:pt x="89" y="483"/>
                      <a:pt x="97" y="483"/>
                    </a:cubicBezTo>
                    <a:cubicBezTo>
                      <a:pt x="375" y="483"/>
                      <a:pt x="375" y="483"/>
                      <a:pt x="375" y="483"/>
                    </a:cubicBezTo>
                    <a:cubicBezTo>
                      <a:pt x="383" y="483"/>
                      <a:pt x="390" y="489"/>
                      <a:pt x="390" y="497"/>
                    </a:cubicBezTo>
                    <a:cubicBezTo>
                      <a:pt x="390" y="505"/>
                      <a:pt x="383" y="512"/>
                      <a:pt x="375" y="512"/>
                    </a:cubicBezTo>
                    <a:close/>
                    <a:moveTo>
                      <a:pt x="375" y="435"/>
                    </a:moveTo>
                    <a:cubicBezTo>
                      <a:pt x="97" y="435"/>
                      <a:pt x="97" y="435"/>
                      <a:pt x="97" y="435"/>
                    </a:cubicBezTo>
                    <a:cubicBezTo>
                      <a:pt x="89" y="435"/>
                      <a:pt x="82" y="429"/>
                      <a:pt x="82" y="421"/>
                    </a:cubicBezTo>
                    <a:cubicBezTo>
                      <a:pt x="82" y="413"/>
                      <a:pt x="89" y="406"/>
                      <a:pt x="97" y="406"/>
                    </a:cubicBezTo>
                    <a:cubicBezTo>
                      <a:pt x="375" y="406"/>
                      <a:pt x="375" y="406"/>
                      <a:pt x="375" y="406"/>
                    </a:cubicBezTo>
                    <a:cubicBezTo>
                      <a:pt x="383" y="406"/>
                      <a:pt x="390" y="413"/>
                      <a:pt x="390" y="421"/>
                    </a:cubicBezTo>
                    <a:cubicBezTo>
                      <a:pt x="390" y="429"/>
                      <a:pt x="383" y="435"/>
                      <a:pt x="375" y="435"/>
                    </a:cubicBezTo>
                    <a:close/>
                    <a:moveTo>
                      <a:pt x="375" y="359"/>
                    </a:moveTo>
                    <a:cubicBezTo>
                      <a:pt x="97" y="359"/>
                      <a:pt x="97" y="359"/>
                      <a:pt x="97" y="359"/>
                    </a:cubicBezTo>
                    <a:cubicBezTo>
                      <a:pt x="89" y="359"/>
                      <a:pt x="82" y="352"/>
                      <a:pt x="82" y="344"/>
                    </a:cubicBezTo>
                    <a:cubicBezTo>
                      <a:pt x="82" y="336"/>
                      <a:pt x="89" y="330"/>
                      <a:pt x="97" y="330"/>
                    </a:cubicBezTo>
                    <a:cubicBezTo>
                      <a:pt x="375" y="330"/>
                      <a:pt x="375" y="330"/>
                      <a:pt x="375" y="330"/>
                    </a:cubicBezTo>
                    <a:cubicBezTo>
                      <a:pt x="383" y="330"/>
                      <a:pt x="390" y="336"/>
                      <a:pt x="390" y="344"/>
                    </a:cubicBezTo>
                    <a:cubicBezTo>
                      <a:pt x="390" y="352"/>
                      <a:pt x="383" y="359"/>
                      <a:pt x="375" y="359"/>
                    </a:cubicBezTo>
                    <a:close/>
                    <a:moveTo>
                      <a:pt x="375" y="282"/>
                    </a:moveTo>
                    <a:cubicBezTo>
                      <a:pt x="97" y="282"/>
                      <a:pt x="97" y="282"/>
                      <a:pt x="97" y="282"/>
                    </a:cubicBezTo>
                    <a:cubicBezTo>
                      <a:pt x="89" y="282"/>
                      <a:pt x="82" y="276"/>
                      <a:pt x="82" y="268"/>
                    </a:cubicBezTo>
                    <a:cubicBezTo>
                      <a:pt x="82" y="260"/>
                      <a:pt x="89" y="254"/>
                      <a:pt x="97" y="254"/>
                    </a:cubicBezTo>
                    <a:cubicBezTo>
                      <a:pt x="375" y="254"/>
                      <a:pt x="375" y="254"/>
                      <a:pt x="375" y="254"/>
                    </a:cubicBezTo>
                    <a:cubicBezTo>
                      <a:pt x="383" y="254"/>
                      <a:pt x="390" y="260"/>
                      <a:pt x="390" y="268"/>
                    </a:cubicBezTo>
                    <a:cubicBezTo>
                      <a:pt x="390" y="276"/>
                      <a:pt x="383" y="282"/>
                      <a:pt x="375" y="282"/>
                    </a:cubicBezTo>
                    <a:close/>
                    <a:moveTo>
                      <a:pt x="246" y="206"/>
                    </a:moveTo>
                    <a:cubicBezTo>
                      <a:pt x="97" y="206"/>
                      <a:pt x="97" y="206"/>
                      <a:pt x="97" y="206"/>
                    </a:cubicBezTo>
                    <a:cubicBezTo>
                      <a:pt x="89" y="206"/>
                      <a:pt x="82" y="199"/>
                      <a:pt x="82" y="191"/>
                    </a:cubicBezTo>
                    <a:cubicBezTo>
                      <a:pt x="82" y="183"/>
                      <a:pt x="89" y="177"/>
                      <a:pt x="97" y="177"/>
                    </a:cubicBezTo>
                    <a:cubicBezTo>
                      <a:pt x="246" y="177"/>
                      <a:pt x="246" y="177"/>
                      <a:pt x="246" y="177"/>
                    </a:cubicBezTo>
                    <a:cubicBezTo>
                      <a:pt x="254" y="177"/>
                      <a:pt x="260" y="183"/>
                      <a:pt x="260" y="191"/>
                    </a:cubicBezTo>
                    <a:cubicBezTo>
                      <a:pt x="260" y="199"/>
                      <a:pt x="254" y="206"/>
                      <a:pt x="246" y="206"/>
                    </a:cubicBezTo>
                    <a:close/>
                    <a:moveTo>
                      <a:pt x="246" y="129"/>
                    </a:moveTo>
                    <a:cubicBezTo>
                      <a:pt x="97" y="129"/>
                      <a:pt x="97" y="129"/>
                      <a:pt x="97" y="129"/>
                    </a:cubicBezTo>
                    <a:cubicBezTo>
                      <a:pt x="89" y="129"/>
                      <a:pt x="82" y="123"/>
                      <a:pt x="82" y="115"/>
                    </a:cubicBezTo>
                    <a:cubicBezTo>
                      <a:pt x="82" y="107"/>
                      <a:pt x="89" y="101"/>
                      <a:pt x="97" y="101"/>
                    </a:cubicBezTo>
                    <a:cubicBezTo>
                      <a:pt x="246" y="101"/>
                      <a:pt x="246" y="101"/>
                      <a:pt x="246" y="101"/>
                    </a:cubicBezTo>
                    <a:cubicBezTo>
                      <a:pt x="254" y="101"/>
                      <a:pt x="260" y="107"/>
                      <a:pt x="260" y="115"/>
                    </a:cubicBezTo>
                    <a:cubicBezTo>
                      <a:pt x="260" y="123"/>
                      <a:pt x="254" y="129"/>
                      <a:pt x="246" y="129"/>
                    </a:cubicBezTo>
                    <a:close/>
                    <a:moveTo>
                      <a:pt x="27" y="612"/>
                    </a:moveTo>
                    <a:cubicBezTo>
                      <a:pt x="12" y="612"/>
                      <a:pt x="0" y="600"/>
                      <a:pt x="0" y="58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310" y="0"/>
                      <a:pt x="334" y="10"/>
                      <a:pt x="346" y="22"/>
                    </a:cubicBezTo>
                    <a:cubicBezTo>
                      <a:pt x="450" y="126"/>
                      <a:pt x="450" y="126"/>
                      <a:pt x="450" y="126"/>
                    </a:cubicBezTo>
                    <a:cubicBezTo>
                      <a:pt x="462" y="138"/>
                      <a:pt x="472" y="162"/>
                      <a:pt x="472" y="179"/>
                    </a:cubicBezTo>
                    <a:cubicBezTo>
                      <a:pt x="472" y="585"/>
                      <a:pt x="472" y="585"/>
                      <a:pt x="472" y="585"/>
                    </a:cubicBezTo>
                    <a:cubicBezTo>
                      <a:pt x="472" y="600"/>
                      <a:pt x="460" y="612"/>
                      <a:pt x="445" y="612"/>
                    </a:cubicBezTo>
                    <a:lnTo>
                      <a:pt x="27" y="612"/>
                    </a:lnTo>
                    <a:close/>
                    <a:moveTo>
                      <a:pt x="75" y="35"/>
                    </a:moveTo>
                    <a:cubicBezTo>
                      <a:pt x="53" y="35"/>
                      <a:pt x="35" y="53"/>
                      <a:pt x="35" y="75"/>
                    </a:cubicBezTo>
                    <a:cubicBezTo>
                      <a:pt x="35" y="537"/>
                      <a:pt x="35" y="537"/>
                      <a:pt x="35" y="537"/>
                    </a:cubicBezTo>
                    <a:cubicBezTo>
                      <a:pt x="35" y="560"/>
                      <a:pt x="53" y="578"/>
                      <a:pt x="75" y="578"/>
                    </a:cubicBezTo>
                    <a:cubicBezTo>
                      <a:pt x="397" y="578"/>
                      <a:pt x="397" y="578"/>
                      <a:pt x="397" y="578"/>
                    </a:cubicBezTo>
                    <a:cubicBezTo>
                      <a:pt x="419" y="578"/>
                      <a:pt x="437" y="560"/>
                      <a:pt x="437" y="537"/>
                    </a:cubicBezTo>
                    <a:cubicBezTo>
                      <a:pt x="437" y="201"/>
                      <a:pt x="437" y="201"/>
                      <a:pt x="437" y="201"/>
                    </a:cubicBezTo>
                    <a:cubicBezTo>
                      <a:pt x="437" y="179"/>
                      <a:pt x="419" y="161"/>
                      <a:pt x="397" y="161"/>
                    </a:cubicBezTo>
                    <a:cubicBezTo>
                      <a:pt x="332" y="161"/>
                      <a:pt x="332" y="161"/>
                      <a:pt x="332" y="161"/>
                    </a:cubicBezTo>
                    <a:cubicBezTo>
                      <a:pt x="317" y="161"/>
                      <a:pt x="304" y="149"/>
                      <a:pt x="304" y="134"/>
                    </a:cubicBezTo>
                    <a:cubicBezTo>
                      <a:pt x="304" y="75"/>
                      <a:pt x="304" y="75"/>
                      <a:pt x="304" y="75"/>
                    </a:cubicBezTo>
                    <a:cubicBezTo>
                      <a:pt x="304" y="53"/>
                      <a:pt x="286" y="35"/>
                      <a:pt x="264" y="35"/>
                    </a:cubicBezTo>
                    <a:lnTo>
                      <a:pt x="75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17AD06-A64A-D646-AFEE-C6362DD5F738}"/>
                  </a:ext>
                </a:extLst>
              </p:cNvPr>
              <p:cNvSpPr txBox="1"/>
              <p:nvPr/>
            </p:nvSpPr>
            <p:spPr>
              <a:xfrm>
                <a:off x="1702411" y="5212301"/>
                <a:ext cx="1121326" cy="41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Cab_Data.csv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0D3DAE-96EE-934F-9AF0-0620F641D805}"/>
                  </a:ext>
                </a:extLst>
              </p:cNvPr>
              <p:cNvSpPr txBox="1"/>
              <p:nvPr/>
            </p:nvSpPr>
            <p:spPr>
              <a:xfrm>
                <a:off x="3097359" y="5212301"/>
                <a:ext cx="12640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Customer_ID.csv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AD77A3-4610-5746-A31C-60C6F70B1C43}"/>
                  </a:ext>
                </a:extLst>
              </p:cNvPr>
              <p:cNvSpPr txBox="1"/>
              <p:nvPr/>
            </p:nvSpPr>
            <p:spPr>
              <a:xfrm>
                <a:off x="4525356" y="5212302"/>
                <a:ext cx="13763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Transaction_ID.csv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3521C2-5790-E344-BD1C-0D4FC1CF26FD}"/>
                  </a:ext>
                </a:extLst>
              </p:cNvPr>
              <p:cNvSpPr txBox="1"/>
              <p:nvPr/>
            </p:nvSpPr>
            <p:spPr>
              <a:xfrm>
                <a:off x="6120505" y="5212301"/>
                <a:ext cx="750481" cy="41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City.csv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D6DE20A-0E01-EE4B-8044-8894936D49AA}"/>
                </a:ext>
              </a:extLst>
            </p:cNvPr>
            <p:cNvCxnSpPr>
              <a:cxnSpLocks/>
            </p:cNvCxnSpPr>
            <p:nvPr/>
          </p:nvCxnSpPr>
          <p:spPr>
            <a:xfrm>
              <a:off x="2624242" y="4379438"/>
              <a:ext cx="1826170" cy="1511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31A592-54E9-AD42-9CA5-EC9F54EC6F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570" y="4455645"/>
              <a:ext cx="782456" cy="1256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CA411C-EB3C-BF4E-8B97-C5C9F4789282}"/>
                </a:ext>
              </a:extLst>
            </p:cNvPr>
            <p:cNvCxnSpPr>
              <a:cxnSpLocks/>
            </p:cNvCxnSpPr>
            <p:nvPr/>
          </p:nvCxnSpPr>
          <p:spPr>
            <a:xfrm>
              <a:off x="3729359" y="4367355"/>
              <a:ext cx="827805" cy="133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B23A854-A3FF-3E4C-A3DC-825DBDF2081C}"/>
                </a:ext>
              </a:extLst>
            </p:cNvPr>
            <p:cNvCxnSpPr>
              <a:cxnSpLocks/>
            </p:cNvCxnSpPr>
            <p:nvPr/>
          </p:nvCxnSpPr>
          <p:spPr>
            <a:xfrm>
              <a:off x="4861033" y="4457496"/>
              <a:ext cx="0" cy="1167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8424D5D8-D1A2-C448-A948-5F5D29EA0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0553" y="5755223"/>
              <a:ext cx="662857" cy="926448"/>
            </a:xfrm>
            <a:custGeom>
              <a:avLst/>
              <a:gdLst>
                <a:gd name="T0" fmla="*/ 97 w 472"/>
                <a:gd name="T1" fmla="*/ 512 h 612"/>
                <a:gd name="T2" fmla="*/ 97 w 472"/>
                <a:gd name="T3" fmla="*/ 483 h 612"/>
                <a:gd name="T4" fmla="*/ 390 w 472"/>
                <a:gd name="T5" fmla="*/ 497 h 612"/>
                <a:gd name="T6" fmla="*/ 375 w 472"/>
                <a:gd name="T7" fmla="*/ 435 h 612"/>
                <a:gd name="T8" fmla="*/ 82 w 472"/>
                <a:gd name="T9" fmla="*/ 421 h 612"/>
                <a:gd name="T10" fmla="*/ 375 w 472"/>
                <a:gd name="T11" fmla="*/ 406 h 612"/>
                <a:gd name="T12" fmla="*/ 375 w 472"/>
                <a:gd name="T13" fmla="*/ 435 h 612"/>
                <a:gd name="T14" fmla="*/ 97 w 472"/>
                <a:gd name="T15" fmla="*/ 359 h 612"/>
                <a:gd name="T16" fmla="*/ 97 w 472"/>
                <a:gd name="T17" fmla="*/ 330 h 612"/>
                <a:gd name="T18" fmla="*/ 390 w 472"/>
                <a:gd name="T19" fmla="*/ 344 h 612"/>
                <a:gd name="T20" fmla="*/ 375 w 472"/>
                <a:gd name="T21" fmla="*/ 282 h 612"/>
                <a:gd name="T22" fmla="*/ 82 w 472"/>
                <a:gd name="T23" fmla="*/ 268 h 612"/>
                <a:gd name="T24" fmla="*/ 375 w 472"/>
                <a:gd name="T25" fmla="*/ 254 h 612"/>
                <a:gd name="T26" fmla="*/ 375 w 472"/>
                <a:gd name="T27" fmla="*/ 282 h 612"/>
                <a:gd name="T28" fmla="*/ 97 w 472"/>
                <a:gd name="T29" fmla="*/ 206 h 612"/>
                <a:gd name="T30" fmla="*/ 97 w 472"/>
                <a:gd name="T31" fmla="*/ 177 h 612"/>
                <a:gd name="T32" fmla="*/ 260 w 472"/>
                <a:gd name="T33" fmla="*/ 191 h 612"/>
                <a:gd name="T34" fmla="*/ 246 w 472"/>
                <a:gd name="T35" fmla="*/ 129 h 612"/>
                <a:gd name="T36" fmla="*/ 82 w 472"/>
                <a:gd name="T37" fmla="*/ 115 h 612"/>
                <a:gd name="T38" fmla="*/ 246 w 472"/>
                <a:gd name="T39" fmla="*/ 101 h 612"/>
                <a:gd name="T40" fmla="*/ 246 w 472"/>
                <a:gd name="T41" fmla="*/ 129 h 612"/>
                <a:gd name="T42" fmla="*/ 0 w 472"/>
                <a:gd name="T43" fmla="*/ 585 h 612"/>
                <a:gd name="T44" fmla="*/ 27 w 472"/>
                <a:gd name="T45" fmla="*/ 0 h 612"/>
                <a:gd name="T46" fmla="*/ 346 w 472"/>
                <a:gd name="T47" fmla="*/ 22 h 612"/>
                <a:gd name="T48" fmla="*/ 472 w 472"/>
                <a:gd name="T49" fmla="*/ 179 h 612"/>
                <a:gd name="T50" fmla="*/ 445 w 472"/>
                <a:gd name="T51" fmla="*/ 612 h 612"/>
                <a:gd name="T52" fmla="*/ 75 w 472"/>
                <a:gd name="T53" fmla="*/ 35 h 612"/>
                <a:gd name="T54" fmla="*/ 35 w 472"/>
                <a:gd name="T55" fmla="*/ 537 h 612"/>
                <a:gd name="T56" fmla="*/ 397 w 472"/>
                <a:gd name="T57" fmla="*/ 578 h 612"/>
                <a:gd name="T58" fmla="*/ 437 w 472"/>
                <a:gd name="T59" fmla="*/ 201 h 612"/>
                <a:gd name="T60" fmla="*/ 332 w 472"/>
                <a:gd name="T61" fmla="*/ 161 h 612"/>
                <a:gd name="T62" fmla="*/ 304 w 472"/>
                <a:gd name="T63" fmla="*/ 75 h 612"/>
                <a:gd name="T64" fmla="*/ 75 w 472"/>
                <a:gd name="T65" fmla="*/ 3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2" h="612">
                  <a:moveTo>
                    <a:pt x="375" y="512"/>
                  </a:moveTo>
                  <a:cubicBezTo>
                    <a:pt x="97" y="512"/>
                    <a:pt x="97" y="512"/>
                    <a:pt x="97" y="512"/>
                  </a:cubicBezTo>
                  <a:cubicBezTo>
                    <a:pt x="89" y="512"/>
                    <a:pt x="82" y="505"/>
                    <a:pt x="82" y="497"/>
                  </a:cubicBezTo>
                  <a:cubicBezTo>
                    <a:pt x="82" y="489"/>
                    <a:pt x="89" y="483"/>
                    <a:pt x="97" y="483"/>
                  </a:cubicBezTo>
                  <a:cubicBezTo>
                    <a:pt x="375" y="483"/>
                    <a:pt x="375" y="483"/>
                    <a:pt x="375" y="483"/>
                  </a:cubicBezTo>
                  <a:cubicBezTo>
                    <a:pt x="383" y="483"/>
                    <a:pt x="390" y="489"/>
                    <a:pt x="390" y="497"/>
                  </a:cubicBezTo>
                  <a:cubicBezTo>
                    <a:pt x="390" y="505"/>
                    <a:pt x="383" y="512"/>
                    <a:pt x="375" y="512"/>
                  </a:cubicBezTo>
                  <a:close/>
                  <a:moveTo>
                    <a:pt x="375" y="435"/>
                  </a:moveTo>
                  <a:cubicBezTo>
                    <a:pt x="97" y="435"/>
                    <a:pt x="97" y="435"/>
                    <a:pt x="97" y="435"/>
                  </a:cubicBezTo>
                  <a:cubicBezTo>
                    <a:pt x="89" y="435"/>
                    <a:pt x="82" y="429"/>
                    <a:pt x="82" y="421"/>
                  </a:cubicBezTo>
                  <a:cubicBezTo>
                    <a:pt x="82" y="413"/>
                    <a:pt x="89" y="406"/>
                    <a:pt x="97" y="406"/>
                  </a:cubicBezTo>
                  <a:cubicBezTo>
                    <a:pt x="375" y="406"/>
                    <a:pt x="375" y="406"/>
                    <a:pt x="375" y="406"/>
                  </a:cubicBezTo>
                  <a:cubicBezTo>
                    <a:pt x="383" y="406"/>
                    <a:pt x="390" y="413"/>
                    <a:pt x="390" y="421"/>
                  </a:cubicBezTo>
                  <a:cubicBezTo>
                    <a:pt x="390" y="429"/>
                    <a:pt x="383" y="435"/>
                    <a:pt x="375" y="435"/>
                  </a:cubicBezTo>
                  <a:close/>
                  <a:moveTo>
                    <a:pt x="375" y="359"/>
                  </a:moveTo>
                  <a:cubicBezTo>
                    <a:pt x="97" y="359"/>
                    <a:pt x="97" y="359"/>
                    <a:pt x="97" y="359"/>
                  </a:cubicBezTo>
                  <a:cubicBezTo>
                    <a:pt x="89" y="359"/>
                    <a:pt x="82" y="352"/>
                    <a:pt x="82" y="344"/>
                  </a:cubicBezTo>
                  <a:cubicBezTo>
                    <a:pt x="82" y="336"/>
                    <a:pt x="89" y="330"/>
                    <a:pt x="97" y="330"/>
                  </a:cubicBezTo>
                  <a:cubicBezTo>
                    <a:pt x="375" y="330"/>
                    <a:pt x="375" y="330"/>
                    <a:pt x="375" y="330"/>
                  </a:cubicBezTo>
                  <a:cubicBezTo>
                    <a:pt x="383" y="330"/>
                    <a:pt x="390" y="336"/>
                    <a:pt x="390" y="344"/>
                  </a:cubicBezTo>
                  <a:cubicBezTo>
                    <a:pt x="390" y="352"/>
                    <a:pt x="383" y="359"/>
                    <a:pt x="375" y="359"/>
                  </a:cubicBezTo>
                  <a:close/>
                  <a:moveTo>
                    <a:pt x="375" y="282"/>
                  </a:moveTo>
                  <a:cubicBezTo>
                    <a:pt x="97" y="282"/>
                    <a:pt x="97" y="282"/>
                    <a:pt x="97" y="282"/>
                  </a:cubicBezTo>
                  <a:cubicBezTo>
                    <a:pt x="89" y="282"/>
                    <a:pt x="82" y="276"/>
                    <a:pt x="82" y="268"/>
                  </a:cubicBezTo>
                  <a:cubicBezTo>
                    <a:pt x="82" y="260"/>
                    <a:pt x="89" y="254"/>
                    <a:pt x="97" y="254"/>
                  </a:cubicBezTo>
                  <a:cubicBezTo>
                    <a:pt x="375" y="254"/>
                    <a:pt x="375" y="254"/>
                    <a:pt x="375" y="254"/>
                  </a:cubicBezTo>
                  <a:cubicBezTo>
                    <a:pt x="383" y="254"/>
                    <a:pt x="390" y="260"/>
                    <a:pt x="390" y="268"/>
                  </a:cubicBezTo>
                  <a:cubicBezTo>
                    <a:pt x="390" y="276"/>
                    <a:pt x="383" y="282"/>
                    <a:pt x="375" y="282"/>
                  </a:cubicBezTo>
                  <a:close/>
                  <a:moveTo>
                    <a:pt x="246" y="206"/>
                  </a:moveTo>
                  <a:cubicBezTo>
                    <a:pt x="97" y="206"/>
                    <a:pt x="97" y="206"/>
                    <a:pt x="97" y="206"/>
                  </a:cubicBezTo>
                  <a:cubicBezTo>
                    <a:pt x="89" y="206"/>
                    <a:pt x="82" y="199"/>
                    <a:pt x="82" y="191"/>
                  </a:cubicBezTo>
                  <a:cubicBezTo>
                    <a:pt x="82" y="183"/>
                    <a:pt x="89" y="177"/>
                    <a:pt x="97" y="177"/>
                  </a:cubicBezTo>
                  <a:cubicBezTo>
                    <a:pt x="246" y="177"/>
                    <a:pt x="246" y="177"/>
                    <a:pt x="246" y="177"/>
                  </a:cubicBezTo>
                  <a:cubicBezTo>
                    <a:pt x="254" y="177"/>
                    <a:pt x="260" y="183"/>
                    <a:pt x="260" y="191"/>
                  </a:cubicBezTo>
                  <a:cubicBezTo>
                    <a:pt x="260" y="199"/>
                    <a:pt x="254" y="206"/>
                    <a:pt x="246" y="206"/>
                  </a:cubicBezTo>
                  <a:close/>
                  <a:moveTo>
                    <a:pt x="246" y="129"/>
                  </a:moveTo>
                  <a:cubicBezTo>
                    <a:pt x="97" y="129"/>
                    <a:pt x="97" y="129"/>
                    <a:pt x="97" y="129"/>
                  </a:cubicBezTo>
                  <a:cubicBezTo>
                    <a:pt x="89" y="129"/>
                    <a:pt x="82" y="123"/>
                    <a:pt x="82" y="115"/>
                  </a:cubicBezTo>
                  <a:cubicBezTo>
                    <a:pt x="82" y="107"/>
                    <a:pt x="89" y="101"/>
                    <a:pt x="97" y="101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54" y="101"/>
                    <a:pt x="260" y="107"/>
                    <a:pt x="260" y="115"/>
                  </a:cubicBezTo>
                  <a:cubicBezTo>
                    <a:pt x="260" y="123"/>
                    <a:pt x="254" y="129"/>
                    <a:pt x="246" y="129"/>
                  </a:cubicBezTo>
                  <a:close/>
                  <a:moveTo>
                    <a:pt x="27" y="612"/>
                  </a:moveTo>
                  <a:cubicBezTo>
                    <a:pt x="12" y="612"/>
                    <a:pt x="0" y="600"/>
                    <a:pt x="0" y="58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310" y="0"/>
                    <a:pt x="334" y="10"/>
                    <a:pt x="346" y="22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62" y="138"/>
                    <a:pt x="472" y="162"/>
                    <a:pt x="472" y="179"/>
                  </a:cubicBezTo>
                  <a:cubicBezTo>
                    <a:pt x="472" y="585"/>
                    <a:pt x="472" y="585"/>
                    <a:pt x="472" y="585"/>
                  </a:cubicBezTo>
                  <a:cubicBezTo>
                    <a:pt x="472" y="600"/>
                    <a:pt x="460" y="612"/>
                    <a:pt x="445" y="612"/>
                  </a:cubicBezTo>
                  <a:lnTo>
                    <a:pt x="27" y="612"/>
                  </a:lnTo>
                  <a:close/>
                  <a:moveTo>
                    <a:pt x="75" y="35"/>
                  </a:moveTo>
                  <a:cubicBezTo>
                    <a:pt x="53" y="35"/>
                    <a:pt x="35" y="53"/>
                    <a:pt x="35" y="75"/>
                  </a:cubicBezTo>
                  <a:cubicBezTo>
                    <a:pt x="35" y="537"/>
                    <a:pt x="35" y="537"/>
                    <a:pt x="35" y="537"/>
                  </a:cubicBezTo>
                  <a:cubicBezTo>
                    <a:pt x="35" y="560"/>
                    <a:pt x="53" y="578"/>
                    <a:pt x="75" y="578"/>
                  </a:cubicBezTo>
                  <a:cubicBezTo>
                    <a:pt x="397" y="578"/>
                    <a:pt x="397" y="578"/>
                    <a:pt x="397" y="578"/>
                  </a:cubicBezTo>
                  <a:cubicBezTo>
                    <a:pt x="419" y="578"/>
                    <a:pt x="437" y="560"/>
                    <a:pt x="437" y="537"/>
                  </a:cubicBezTo>
                  <a:cubicBezTo>
                    <a:pt x="437" y="201"/>
                    <a:pt x="437" y="201"/>
                    <a:pt x="437" y="201"/>
                  </a:cubicBezTo>
                  <a:cubicBezTo>
                    <a:pt x="437" y="179"/>
                    <a:pt x="419" y="161"/>
                    <a:pt x="397" y="161"/>
                  </a:cubicBezTo>
                  <a:cubicBezTo>
                    <a:pt x="332" y="161"/>
                    <a:pt x="332" y="161"/>
                    <a:pt x="332" y="161"/>
                  </a:cubicBezTo>
                  <a:cubicBezTo>
                    <a:pt x="317" y="161"/>
                    <a:pt x="304" y="149"/>
                    <a:pt x="304" y="134"/>
                  </a:cubicBezTo>
                  <a:cubicBezTo>
                    <a:pt x="304" y="75"/>
                    <a:pt x="304" y="75"/>
                    <a:pt x="304" y="75"/>
                  </a:cubicBezTo>
                  <a:cubicBezTo>
                    <a:pt x="304" y="53"/>
                    <a:pt x="286" y="35"/>
                    <a:pt x="264" y="35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94446E-F265-1F4C-A70C-A6364F7F2A13}"/>
                </a:ext>
              </a:extLst>
            </p:cNvPr>
            <p:cNvSpPr txBox="1"/>
            <p:nvPr/>
          </p:nvSpPr>
          <p:spPr>
            <a:xfrm>
              <a:off x="4381330" y="6722303"/>
              <a:ext cx="1108531" cy="1119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merged_data</a:t>
              </a:r>
              <a:endParaRPr lang="en-US" sz="1200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53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11D69B-28FC-79A1-2BCC-ACC35624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26" y="2843484"/>
            <a:ext cx="3131187" cy="22851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802907" y="1371600"/>
            <a:ext cx="10356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 Features( including 12 derived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Timeframe of the data: 2016-01-02 to 2018-12-31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data points :359392</a:t>
            </a:r>
          </a:p>
          <a:p>
            <a:endParaRPr lang="en-US" dirty="0"/>
          </a:p>
          <a:p>
            <a:r>
              <a:rPr lang="en-US" b="1" dirty="0"/>
              <a:t>Findings and Assumptions: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duplicates found in the merge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found it, there is an outlier present in the Price Changed column,</a:t>
            </a:r>
          </a:p>
          <a:p>
            <a:r>
              <a:rPr lang="en-US" dirty="0"/>
              <a:t>      and the number of the outlier is 5969 which is around 1.65 percent of the </a:t>
            </a:r>
          </a:p>
          <a:p>
            <a:r>
              <a:rPr lang="en-US" dirty="0"/>
              <a:t>      total data so, instead of dropping this information,</a:t>
            </a:r>
          </a:p>
          <a:p>
            <a:r>
              <a:rPr lang="en-US" dirty="0"/>
              <a:t>      I will retain it due to lack of journey duration.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5E0D-4F66-20F8-9268-4103590A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46156-D987-BAD0-93CD-684CC2E3A2FB}"/>
              </a:ext>
            </a:extLst>
          </p:cNvPr>
          <p:cNvSpPr txBox="1"/>
          <p:nvPr/>
        </p:nvSpPr>
        <p:spPr>
          <a:xfrm>
            <a:off x="802907" y="1371600"/>
            <a:ext cx="78415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 of rides are calculated keeping other factors constant and only </a:t>
            </a:r>
          </a:p>
          <a:p>
            <a:r>
              <a:rPr lang="en-US" dirty="0"/>
              <a:t>      Price_Charged and Cost_of_Trip features used to calculate profit.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feature of city dataset is treated as number of cab users in the city.</a:t>
            </a:r>
          </a:p>
          <a:p>
            <a:r>
              <a:rPr lang="en-US" dirty="0"/>
              <a:t>      we have assumed that this can be other cab users as well(including Yellow and</a:t>
            </a:r>
          </a:p>
          <a:p>
            <a:r>
              <a:rPr lang="en-US" dirty="0"/>
              <a:t>      Pink cab)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EAF9F3-82C2-D714-4F50-87D7F8C09BD8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837528D7-3125-12ED-4768-C78110815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23440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F258E9D-9119-1149-9B49-FE0FF5A3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07"/>
            <a:ext cx="10498930" cy="135938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</a:rPr>
              <a:t>Profit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79C949-80B5-CA4E-B810-B4F62F4B63E7}"/>
              </a:ext>
            </a:extLst>
          </p:cNvPr>
          <p:cNvSpPr/>
          <p:nvPr/>
        </p:nvSpPr>
        <p:spPr>
          <a:xfrm>
            <a:off x="0" y="0"/>
            <a:ext cx="12192000" cy="138391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accent2"/>
                </a:solidFill>
                <a:latin typeface="+mj-lt"/>
              </a:rPr>
              <a:t>      Profit Analysis</a:t>
            </a:r>
            <a:endParaRPr lang="en-US" sz="4400" b="1" dirty="0">
              <a:solidFill>
                <a:schemeClr val="bg2">
                  <a:lumMod val="25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987F5-F8EF-C22D-3B0C-2534578F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904"/>
            <a:ext cx="5968181" cy="3862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6252B9-3D9C-E3AD-BBAF-ECE49840CD3E}"/>
              </a:ext>
            </a:extLst>
          </p:cNvPr>
          <p:cNvSpPr txBox="1"/>
          <p:nvPr/>
        </p:nvSpPr>
        <p:spPr>
          <a:xfrm>
            <a:off x="0" y="1391019"/>
            <a:ext cx="68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Distribution of trip cost vs price charged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F7D5E-AEB3-5F3B-A879-5382448B899E}"/>
              </a:ext>
            </a:extLst>
          </p:cNvPr>
          <p:cNvSpPr txBox="1"/>
          <p:nvPr/>
        </p:nvSpPr>
        <p:spPr>
          <a:xfrm>
            <a:off x="6011465" y="1770183"/>
            <a:ext cx="5968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distributions are right-skewed, meaning most trips have lower prices/costs, but there are a few high-value trips. Overlap in Lower Range.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Cost of Trip (red) and Price Charged (blue)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overlap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significantly in the lower price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 (0-500).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suggests that for most trips, the cost and price charged are closely aligned. Higher Price Charged Beyond Cost.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Beyond 500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Charged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(blue)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dominates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meaning the fare charged is significantly higher than the cost. This implies that higher-priced trips have a greater markup, likely due to premium services, distance, or surge pricing. Sharp Decline in Cost of Trip.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11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1171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Wingdings</vt:lpstr>
      <vt:lpstr>Office Theme</vt:lpstr>
      <vt:lpstr>PowerPoint Presentation</vt:lpstr>
      <vt:lpstr>Background –G2M(cab industry) case study</vt:lpstr>
      <vt:lpstr>PowerPoint Presentation</vt:lpstr>
      <vt:lpstr>Data Exploration</vt:lpstr>
      <vt:lpstr>Relationships Across the File</vt:lpstr>
      <vt:lpstr>Create Master Data &amp; Explain Relationships</vt:lpstr>
      <vt:lpstr>Data Exploration</vt:lpstr>
      <vt:lpstr>Data Exploration</vt:lpstr>
      <vt:lpstr>Profit Analysis</vt:lpstr>
      <vt:lpstr>Profit Analysis</vt:lpstr>
      <vt:lpstr>Profit Analysis</vt:lpstr>
      <vt:lpstr>Profit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MOHAMMADISTIYAK MOHAMMADASFAK SHAIKH</cp:lastModifiedBy>
  <cp:revision>188</cp:revision>
  <cp:lastPrinted>2019-08-24T08:13:50Z</cp:lastPrinted>
  <dcterms:created xsi:type="dcterms:W3CDTF">2019-08-19T15:39:24Z</dcterms:created>
  <dcterms:modified xsi:type="dcterms:W3CDTF">2025-03-21T23:10:57Z</dcterms:modified>
</cp:coreProperties>
</file>