
<file path=[Content_Types].xml><?xml version="1.0" encoding="utf-8"?>
<Types xmlns="http://schemas.openxmlformats.org/package/2006/content-types">
  <Default ContentType="application/vnd.openxmlformats-officedocument.oleObject" Extension="bin"/>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Fraunces Semi-Bold" charset="1" panose="00000000000000000000"/>
      <p:regular r:id="rId24"/>
    </p:embeddedFont>
    <p:embeddedFont>
      <p:font typeface="DM Sans" charset="1" panose="00000000000000000000"/>
      <p:regular r:id="rId25"/>
    </p:embeddedFont>
    <p:embeddedFont>
      <p:font typeface="Fraunces Heavy" charset="1" panose="00000000000000000000"/>
      <p:regular r:id="rId26"/>
    </p:embeddedFont>
    <p:embeddedFont>
      <p:font typeface="DM Sans Bold" charset="1" panose="00000000000000000000"/>
      <p:regular r:id="rId27"/>
    </p:embeddedFont>
    <p:embeddedFont>
      <p:font typeface="Fraunces" charset="1" panose="00000000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embeddings/oleObject2.bin" Type="http://schemas.openxmlformats.org/officeDocument/2006/relationships/oleObjec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4.png" Type="http://schemas.openxmlformats.org/officeDocument/2006/relationships/image"/><Relationship Id="rId7" Target="../embeddings/oleObject3.bin" Type="http://schemas.openxmlformats.org/officeDocument/2006/relationships/oleObjec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5.png" Type="http://schemas.openxmlformats.org/officeDocument/2006/relationships/image"/><Relationship Id="rId7" Target="../media/image16.png" Type="http://schemas.openxmlformats.org/officeDocument/2006/relationships/image"/><Relationship Id="rId8" Target="../embeddings/oleObject4.bin" Type="http://schemas.openxmlformats.org/officeDocument/2006/relationships/oleObjec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8.png" Type="http://schemas.openxmlformats.org/officeDocument/2006/relationships/image"/><Relationship Id="rId7" Target="../embeddings/oleObject5.bin" Type="http://schemas.openxmlformats.org/officeDocument/2006/relationships/oleObjec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9.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embeddings/oleObject1.bin" Type="http://schemas.openxmlformats.org/officeDocument/2006/relationships/oleObjec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3507075" y="5505392"/>
            <a:ext cx="6179809" cy="3382041"/>
          </a:xfrm>
          <a:custGeom>
            <a:avLst/>
            <a:gdLst/>
            <a:ahLst/>
            <a:cxnLst/>
            <a:rect r="r" b="b" t="t" l="l"/>
            <a:pathLst>
              <a:path h="3382041" w="6179809">
                <a:moveTo>
                  <a:pt x="0" y="0"/>
                </a:moveTo>
                <a:lnTo>
                  <a:pt x="6179809" y="0"/>
                </a:lnTo>
                <a:lnTo>
                  <a:pt x="6179809" y="3382041"/>
                </a:lnTo>
                <a:lnTo>
                  <a:pt x="0" y="33820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0" y="0"/>
            <a:ext cx="1028700" cy="1028700"/>
          </a:xfrm>
          <a:custGeom>
            <a:avLst/>
            <a:gdLst/>
            <a:ahLst/>
            <a:cxnLst/>
            <a:rect r="r" b="b" t="t" l="l"/>
            <a:pathLst>
              <a:path h="1028700" w="1028700">
                <a:moveTo>
                  <a:pt x="1028700" y="0"/>
                </a:moveTo>
                <a:lnTo>
                  <a:pt x="0" y="0"/>
                </a:lnTo>
                <a:lnTo>
                  <a:pt x="0" y="1028700"/>
                </a:lnTo>
                <a:lnTo>
                  <a:pt x="1028700" y="1028700"/>
                </a:lnTo>
                <a:lnTo>
                  <a:pt x="10287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rot="5400000">
            <a:off x="-3605352" y="5652265"/>
            <a:ext cx="9258579" cy="0"/>
          </a:xfrm>
          <a:prstGeom prst="line">
            <a:avLst/>
          </a:prstGeom>
          <a:ln cap="flat" w="9525">
            <a:solidFill>
              <a:srgbClr val="2D2D2D"/>
            </a:solidFill>
            <a:prstDash val="solid"/>
            <a:headEnd type="none" len="sm" w="sm"/>
            <a:tailEnd type="none" len="sm" w="sm"/>
          </a:ln>
        </p:spPr>
      </p:sp>
      <p:sp>
        <p:nvSpPr>
          <p:cNvPr name="AutoShape 5" id="5"/>
          <p:cNvSpPr/>
          <p:nvPr/>
        </p:nvSpPr>
        <p:spPr>
          <a:xfrm rot="-10800000">
            <a:off x="1028700" y="1008688"/>
            <a:ext cx="17259300" cy="0"/>
          </a:xfrm>
          <a:prstGeom prst="line">
            <a:avLst/>
          </a:prstGeom>
          <a:ln cap="flat" w="9525">
            <a:solidFill>
              <a:srgbClr val="2D2D2D"/>
            </a:solidFill>
            <a:prstDash val="solid"/>
            <a:headEnd type="none" len="sm" w="sm"/>
            <a:tailEnd type="none" len="sm" w="sm"/>
          </a:ln>
        </p:spPr>
      </p:sp>
      <p:sp>
        <p:nvSpPr>
          <p:cNvPr name="TextBox 6" id="6"/>
          <p:cNvSpPr txBox="true"/>
          <p:nvPr/>
        </p:nvSpPr>
        <p:spPr>
          <a:xfrm rot="0">
            <a:off x="1993519" y="2923233"/>
            <a:ext cx="10167162" cy="3805180"/>
          </a:xfrm>
          <a:prstGeom prst="rect">
            <a:avLst/>
          </a:prstGeom>
        </p:spPr>
        <p:txBody>
          <a:bodyPr anchor="t" rtlCol="false" tIns="0" lIns="0" bIns="0" rIns="0">
            <a:spAutoFit/>
          </a:bodyPr>
          <a:lstStyle/>
          <a:p>
            <a:pPr algn="l">
              <a:lnSpc>
                <a:spcPts val="9893"/>
              </a:lnSpc>
            </a:pPr>
            <a:r>
              <a:rPr lang="en-US" sz="9893" b="true">
                <a:solidFill>
                  <a:srgbClr val="2D2D2D"/>
                </a:solidFill>
                <a:latin typeface="Fraunces Semi-Bold"/>
                <a:ea typeface="Fraunces Semi-Bold"/>
                <a:cs typeface="Fraunces Semi-Bold"/>
                <a:sym typeface="Fraunces Semi-Bold"/>
              </a:rPr>
              <a:t>Persistancy Of Drugs</a:t>
            </a:r>
          </a:p>
          <a:p>
            <a:pPr algn="l">
              <a:lnSpc>
                <a:spcPts val="9893"/>
              </a:lnSpc>
            </a:pPr>
          </a:p>
        </p:txBody>
      </p:sp>
      <p:sp>
        <p:nvSpPr>
          <p:cNvPr name="TextBox 7" id="7"/>
          <p:cNvSpPr txBox="true"/>
          <p:nvPr/>
        </p:nvSpPr>
        <p:spPr>
          <a:xfrm rot="0">
            <a:off x="7013499" y="8852535"/>
            <a:ext cx="3986767" cy="405765"/>
          </a:xfrm>
          <a:prstGeom prst="rect">
            <a:avLst/>
          </a:prstGeom>
        </p:spPr>
        <p:txBody>
          <a:bodyPr anchor="t" rtlCol="false" tIns="0" lIns="0" bIns="0" rIns="0">
            <a:spAutoFit/>
          </a:bodyPr>
          <a:lstStyle/>
          <a:p>
            <a:pPr algn="l">
              <a:lnSpc>
                <a:spcPts val="3359"/>
              </a:lnSpc>
            </a:pPr>
            <a:r>
              <a:rPr lang="en-US" sz="2400">
                <a:solidFill>
                  <a:srgbClr val="2D2D2D"/>
                </a:solidFill>
                <a:latin typeface="DM Sans"/>
                <a:ea typeface="DM Sans"/>
                <a:cs typeface="DM Sans"/>
                <a:sym typeface="DM Sans"/>
              </a:rPr>
              <a:t>Istiyak Shaikh</a:t>
            </a:r>
          </a:p>
        </p:txBody>
      </p:sp>
      <p:sp>
        <p:nvSpPr>
          <p:cNvPr name="TextBox 8" id="8"/>
          <p:cNvSpPr txBox="true"/>
          <p:nvPr/>
        </p:nvSpPr>
        <p:spPr>
          <a:xfrm rot="0">
            <a:off x="7013499" y="8390255"/>
            <a:ext cx="3986767" cy="405765"/>
          </a:xfrm>
          <a:prstGeom prst="rect">
            <a:avLst/>
          </a:prstGeom>
        </p:spPr>
        <p:txBody>
          <a:bodyPr anchor="t" rtlCol="false" tIns="0" lIns="0" bIns="0" rIns="0">
            <a:spAutoFit/>
          </a:bodyPr>
          <a:lstStyle/>
          <a:p>
            <a:pPr algn="l">
              <a:lnSpc>
                <a:spcPts val="3359"/>
              </a:lnSpc>
            </a:pPr>
            <a:r>
              <a:rPr lang="en-US" sz="2400">
                <a:solidFill>
                  <a:srgbClr val="2D2D2D"/>
                </a:solidFill>
                <a:latin typeface="DM Sans"/>
                <a:ea typeface="DM Sans"/>
                <a:cs typeface="DM Sans"/>
                <a:sym typeface="DM Sans"/>
              </a:rPr>
              <a:t>2025 May</a:t>
            </a:r>
          </a:p>
        </p:txBody>
      </p:sp>
      <p:sp>
        <p:nvSpPr>
          <p:cNvPr name="TextBox 9" id="9"/>
          <p:cNvSpPr txBox="true"/>
          <p:nvPr/>
        </p:nvSpPr>
        <p:spPr>
          <a:xfrm rot="0">
            <a:off x="1993519" y="8390255"/>
            <a:ext cx="3428162" cy="405765"/>
          </a:xfrm>
          <a:prstGeom prst="rect">
            <a:avLst/>
          </a:prstGeom>
        </p:spPr>
        <p:txBody>
          <a:bodyPr anchor="t" rtlCol="false" tIns="0" lIns="0" bIns="0" rIns="0">
            <a:spAutoFit/>
          </a:bodyPr>
          <a:lstStyle/>
          <a:p>
            <a:pPr algn="l">
              <a:lnSpc>
                <a:spcPts val="3359"/>
              </a:lnSpc>
            </a:pPr>
            <a:r>
              <a:rPr lang="en-US" sz="2400">
                <a:solidFill>
                  <a:srgbClr val="2D2D2D"/>
                </a:solidFill>
                <a:latin typeface="DM Sans"/>
                <a:ea typeface="DM Sans"/>
                <a:cs typeface="DM Sans"/>
                <a:sym typeface="DM Sans"/>
              </a:rPr>
              <a:t>For Data Glaciers</a:t>
            </a:r>
          </a:p>
        </p:txBody>
      </p:sp>
      <p:sp>
        <p:nvSpPr>
          <p:cNvPr name="TextBox 10" id="10"/>
          <p:cNvSpPr txBox="true"/>
          <p:nvPr/>
        </p:nvSpPr>
        <p:spPr>
          <a:xfrm rot="0">
            <a:off x="1993519" y="8852535"/>
            <a:ext cx="3428162" cy="405765"/>
          </a:xfrm>
          <a:prstGeom prst="rect">
            <a:avLst/>
          </a:prstGeom>
        </p:spPr>
        <p:txBody>
          <a:bodyPr anchor="t" rtlCol="false" tIns="0" lIns="0" bIns="0" rIns="0">
            <a:spAutoFit/>
          </a:bodyPr>
          <a:lstStyle/>
          <a:p>
            <a:pPr algn="l">
              <a:lnSpc>
                <a:spcPts val="3359"/>
              </a:lnSpc>
            </a:pPr>
            <a:r>
              <a:rPr lang="en-US" sz="2400">
                <a:solidFill>
                  <a:srgbClr val="2D2D2D"/>
                </a:solidFill>
                <a:latin typeface="DM Sans"/>
                <a:ea typeface="DM Sans"/>
                <a:cs typeface="DM Sans"/>
                <a:sym typeface="DM Sans"/>
              </a:rPr>
              <a:t>Internship - LISUM43</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27762" y="9258300"/>
            <a:ext cx="1060238" cy="1028700"/>
            <a:chOff x="0" y="0"/>
            <a:chExt cx="523379" cy="507811"/>
          </a:xfrm>
        </p:grpSpPr>
        <p:sp>
          <p:nvSpPr>
            <p:cNvPr name="Freeform 3" id="3"/>
            <p:cNvSpPr/>
            <p:nvPr/>
          </p:nvSpPr>
          <p:spPr>
            <a:xfrm flipH="false" flipV="false" rot="0">
              <a:off x="0" y="0"/>
              <a:ext cx="523379" cy="507811"/>
            </a:xfrm>
            <a:custGeom>
              <a:avLst/>
              <a:gdLst/>
              <a:ahLst/>
              <a:cxnLst/>
              <a:rect r="r" b="b" t="t" l="l"/>
              <a:pathLst>
                <a:path h="507811" w="523379">
                  <a:moveTo>
                    <a:pt x="0" y="0"/>
                  </a:moveTo>
                  <a:lnTo>
                    <a:pt x="523379" y="0"/>
                  </a:lnTo>
                  <a:lnTo>
                    <a:pt x="523379" y="507811"/>
                  </a:lnTo>
                  <a:lnTo>
                    <a:pt x="0" y="507811"/>
                  </a:lnTo>
                  <a:close/>
                </a:path>
              </a:pathLst>
            </a:custGeom>
            <a:solidFill>
              <a:srgbClr val="2D2D2D"/>
            </a:solidFill>
          </p:spPr>
        </p:sp>
      </p:grpSp>
      <p:sp>
        <p:nvSpPr>
          <p:cNvPr name="Freeform 4" id="4"/>
          <p:cNvSpPr/>
          <p:nvPr/>
        </p:nvSpPr>
        <p:spPr>
          <a:xfrm flipH="true" flipV="false" rot="0">
            <a:off x="0" y="0"/>
            <a:ext cx="1028700" cy="1028700"/>
          </a:xfrm>
          <a:custGeom>
            <a:avLst/>
            <a:gdLst/>
            <a:ahLst/>
            <a:cxnLst/>
            <a:rect r="r" b="b" t="t" l="l"/>
            <a:pathLst>
              <a:path h="1028700" w="1028700">
                <a:moveTo>
                  <a:pt x="1028700" y="0"/>
                </a:moveTo>
                <a:lnTo>
                  <a:pt x="0" y="0"/>
                </a:lnTo>
                <a:lnTo>
                  <a:pt x="0" y="1028700"/>
                </a:lnTo>
                <a:lnTo>
                  <a:pt x="1028700" y="1028700"/>
                </a:lnTo>
                <a:lnTo>
                  <a:pt x="10287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rot="5400000">
            <a:off x="-3605352" y="5652265"/>
            <a:ext cx="9258579" cy="0"/>
          </a:xfrm>
          <a:prstGeom prst="line">
            <a:avLst/>
          </a:prstGeom>
          <a:ln cap="flat" w="9525">
            <a:solidFill>
              <a:srgbClr val="2D2D2D"/>
            </a:solidFill>
            <a:prstDash val="solid"/>
            <a:headEnd type="none" len="sm" w="sm"/>
            <a:tailEnd type="none" len="sm" w="sm"/>
          </a:ln>
        </p:spPr>
      </p:sp>
      <p:sp>
        <p:nvSpPr>
          <p:cNvPr name="AutoShape 6" id="6"/>
          <p:cNvSpPr/>
          <p:nvPr/>
        </p:nvSpPr>
        <p:spPr>
          <a:xfrm rot="-10800000">
            <a:off x="1028700" y="1008688"/>
            <a:ext cx="17259300" cy="0"/>
          </a:xfrm>
          <a:prstGeom prst="line">
            <a:avLst/>
          </a:prstGeom>
          <a:ln cap="flat" w="9525">
            <a:solidFill>
              <a:srgbClr val="2D2D2D"/>
            </a:solidFill>
            <a:prstDash val="solid"/>
            <a:headEnd type="none" len="sm" w="sm"/>
            <a:tailEnd type="none" len="sm" w="sm"/>
          </a:ln>
        </p:spPr>
      </p:sp>
      <p:sp>
        <p:nvSpPr>
          <p:cNvPr name="Freeform 7" id="7"/>
          <p:cNvSpPr/>
          <p:nvPr/>
        </p:nvSpPr>
        <p:spPr>
          <a:xfrm flipH="false" flipV="false" rot="0">
            <a:off x="1023938" y="4650105"/>
            <a:ext cx="1593840" cy="4608195"/>
          </a:xfrm>
          <a:custGeom>
            <a:avLst/>
            <a:gdLst/>
            <a:ahLst/>
            <a:cxnLst/>
            <a:rect r="r" b="b" t="t" l="l"/>
            <a:pathLst>
              <a:path h="4608195" w="1593840">
                <a:moveTo>
                  <a:pt x="0" y="0"/>
                </a:moveTo>
                <a:lnTo>
                  <a:pt x="1593840" y="0"/>
                </a:lnTo>
                <a:lnTo>
                  <a:pt x="1593840" y="4608195"/>
                </a:lnTo>
                <a:lnTo>
                  <a:pt x="0" y="4608195"/>
                </a:lnTo>
                <a:lnTo>
                  <a:pt x="0" y="0"/>
                </a:lnTo>
                <a:close/>
              </a:path>
            </a:pathLst>
          </a:custGeom>
          <a:blipFill>
            <a:blip r:embed="rId4">
              <a:extLst>
                <a:ext uri="{96DAC541-7B7A-43D3-8B79-37D633B846F1}">
                  <asvg:svgBlip xmlns:asvg="http://schemas.microsoft.com/office/drawing/2016/SVG/main" r:embed="rId5"/>
                </a:ext>
              </a:extLst>
            </a:blip>
            <a:stretch>
              <a:fillRect l="-88719" t="0" r="0" b="0"/>
            </a:stretch>
          </a:blipFill>
        </p:spPr>
      </p:sp>
      <p:sp>
        <p:nvSpPr>
          <p:cNvPr name="TextBox 8" id="8"/>
          <p:cNvSpPr txBox="true"/>
          <p:nvPr/>
        </p:nvSpPr>
        <p:spPr>
          <a:xfrm rot="0">
            <a:off x="1699106" y="933450"/>
            <a:ext cx="15560194" cy="821055"/>
          </a:xfrm>
          <a:prstGeom prst="rect">
            <a:avLst/>
          </a:prstGeom>
        </p:spPr>
        <p:txBody>
          <a:bodyPr anchor="t" rtlCol="false" tIns="0" lIns="0" bIns="0" rIns="0">
            <a:spAutoFit/>
          </a:bodyPr>
          <a:lstStyle/>
          <a:p>
            <a:pPr algn="l">
              <a:lnSpc>
                <a:spcPts val="6719"/>
              </a:lnSpc>
            </a:pPr>
            <a:r>
              <a:rPr lang="en-US" sz="4800" b="true">
                <a:solidFill>
                  <a:srgbClr val="2D2D2D"/>
                </a:solidFill>
                <a:latin typeface="Fraunces Heavy"/>
                <a:ea typeface="Fraunces Heavy"/>
                <a:cs typeface="Fraunces Heavy"/>
                <a:sym typeface="Fraunces Heavy"/>
              </a:rPr>
              <a:t> Technical Slide – Model Recommendation</a:t>
            </a:r>
          </a:p>
        </p:txBody>
      </p:sp>
      <p:sp>
        <p:nvSpPr>
          <p:cNvPr name="TextBox 9" id="9"/>
          <p:cNvSpPr txBox="true"/>
          <p:nvPr/>
        </p:nvSpPr>
        <p:spPr>
          <a:xfrm rot="0">
            <a:off x="17371077" y="9465628"/>
            <a:ext cx="773608" cy="547370"/>
          </a:xfrm>
          <a:prstGeom prst="rect">
            <a:avLst/>
          </a:prstGeom>
        </p:spPr>
        <p:txBody>
          <a:bodyPr anchor="t" rtlCol="false" tIns="0" lIns="0" bIns="0" rIns="0">
            <a:spAutoFit/>
          </a:bodyPr>
          <a:lstStyle/>
          <a:p>
            <a:pPr algn="ctr">
              <a:lnSpc>
                <a:spcPts val="4480"/>
              </a:lnSpc>
            </a:pPr>
            <a:r>
              <a:rPr lang="en-US" sz="3200">
                <a:solidFill>
                  <a:srgbClr val="E0DDAA"/>
                </a:solidFill>
                <a:latin typeface="DM Sans"/>
                <a:ea typeface="DM Sans"/>
                <a:cs typeface="DM Sans"/>
                <a:sym typeface="DM Sans"/>
              </a:rPr>
              <a:t>10</a:t>
            </a:r>
          </a:p>
        </p:txBody>
      </p:sp>
      <p:sp>
        <p:nvSpPr>
          <p:cNvPr name="TextBox 10" id="10"/>
          <p:cNvSpPr txBox="true"/>
          <p:nvPr/>
        </p:nvSpPr>
        <p:spPr>
          <a:xfrm rot="0">
            <a:off x="2918057" y="4229495"/>
            <a:ext cx="13122292" cy="2634667"/>
          </a:xfrm>
          <a:prstGeom prst="rect">
            <a:avLst/>
          </a:prstGeom>
        </p:spPr>
        <p:txBody>
          <a:bodyPr anchor="t" rtlCol="false" tIns="0" lIns="0" bIns="0" rIns="0">
            <a:spAutoFit/>
          </a:bodyPr>
          <a:lstStyle/>
          <a:p>
            <a:pPr algn="just" marL="615020" indent="-307510" lvl="1">
              <a:lnSpc>
                <a:spcPts val="4272"/>
              </a:lnSpc>
              <a:buFont typeface="Arial"/>
              <a:buChar char="•"/>
            </a:pPr>
            <a:r>
              <a:rPr lang="en-US" b="true" sz="2848">
                <a:solidFill>
                  <a:srgbClr val="2D2D2D"/>
                </a:solidFill>
                <a:latin typeface="DM Sans Bold"/>
                <a:ea typeface="DM Sans Bold"/>
                <a:cs typeface="DM Sans Bold"/>
                <a:sym typeface="DM Sans Bold"/>
              </a:rPr>
              <a:t>Recommended Model: Gradient Boosting + SHAP</a:t>
            </a:r>
          </a:p>
          <a:p>
            <a:pPr algn="just" marL="615020" indent="-307510" lvl="1">
              <a:lnSpc>
                <a:spcPts val="4272"/>
              </a:lnSpc>
              <a:buFont typeface="Arial"/>
              <a:buChar char="•"/>
            </a:pPr>
            <a:r>
              <a:rPr lang="en-US" b="true" sz="2848">
                <a:solidFill>
                  <a:srgbClr val="2D2D2D"/>
                </a:solidFill>
                <a:latin typeface="DM Sans Bold"/>
                <a:ea typeface="DM Sans Bold"/>
                <a:cs typeface="DM Sans Bold"/>
                <a:sym typeface="DM Sans Bold"/>
              </a:rPr>
              <a:t>Be</a:t>
            </a:r>
            <a:r>
              <a:rPr lang="en-US" b="true" sz="2848">
                <a:solidFill>
                  <a:srgbClr val="2D2D2D"/>
                </a:solidFill>
                <a:latin typeface="DM Sans Bold"/>
                <a:ea typeface="DM Sans Bold"/>
                <a:cs typeface="DM Sans Bold"/>
                <a:sym typeface="DM Sans Bold"/>
              </a:rPr>
              <a:t>st perfor</a:t>
            </a:r>
            <a:r>
              <a:rPr lang="en-US" b="true" sz="2848">
                <a:solidFill>
                  <a:srgbClr val="2D2D2D"/>
                </a:solidFill>
                <a:latin typeface="DM Sans Bold"/>
                <a:ea typeface="DM Sans Bold"/>
                <a:cs typeface="DM Sans Bold"/>
                <a:sym typeface="DM Sans Bold"/>
              </a:rPr>
              <a:t>m</a:t>
            </a:r>
            <a:r>
              <a:rPr lang="en-US" b="true" sz="2848">
                <a:solidFill>
                  <a:srgbClr val="2D2D2D"/>
                </a:solidFill>
                <a:latin typeface="DM Sans Bold"/>
                <a:ea typeface="DM Sans Bold"/>
                <a:cs typeface="DM Sans Bold"/>
                <a:sym typeface="DM Sans Bold"/>
              </a:rPr>
              <a:t>ance on hold-out set</a:t>
            </a:r>
          </a:p>
          <a:p>
            <a:pPr algn="just" marL="615020" indent="-307510" lvl="1">
              <a:lnSpc>
                <a:spcPts val="4272"/>
              </a:lnSpc>
              <a:buFont typeface="Arial"/>
              <a:buChar char="•"/>
            </a:pPr>
            <a:r>
              <a:rPr lang="en-US" b="true" sz="2848">
                <a:solidFill>
                  <a:srgbClr val="2D2D2D"/>
                </a:solidFill>
                <a:latin typeface="DM Sans Bold"/>
                <a:ea typeface="DM Sans Bold"/>
                <a:cs typeface="DM Sans Bold"/>
                <a:sym typeface="DM Sans Bold"/>
              </a:rPr>
              <a:t>SHAP</a:t>
            </a:r>
            <a:r>
              <a:rPr lang="en-US" b="true" sz="2848">
                <a:solidFill>
                  <a:srgbClr val="2D2D2D"/>
                </a:solidFill>
                <a:latin typeface="DM Sans Bold"/>
                <a:ea typeface="DM Sans Bold"/>
                <a:cs typeface="DM Sans Bold"/>
                <a:sym typeface="DM Sans Bold"/>
              </a:rPr>
              <a:t> values used for feature-level interpretability</a:t>
            </a:r>
          </a:p>
          <a:p>
            <a:pPr algn="just" marL="615020" indent="-307510" lvl="1">
              <a:lnSpc>
                <a:spcPts val="4272"/>
              </a:lnSpc>
              <a:buFont typeface="Arial"/>
              <a:buChar char="•"/>
            </a:pPr>
            <a:r>
              <a:rPr lang="en-US" b="true" sz="2848">
                <a:solidFill>
                  <a:srgbClr val="2D2D2D"/>
                </a:solidFill>
                <a:latin typeface="DM Sans Bold"/>
                <a:ea typeface="DM Sans Bold"/>
                <a:cs typeface="DM Sans Bold"/>
                <a:sym typeface="DM Sans Bold"/>
              </a:rPr>
              <a:t>Aligns with business need for actionable insights</a:t>
            </a:r>
          </a:p>
          <a:p>
            <a:pPr algn="just">
              <a:lnSpc>
                <a:spcPts val="4272"/>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27762" y="9258300"/>
            <a:ext cx="1060238" cy="1028700"/>
            <a:chOff x="0" y="0"/>
            <a:chExt cx="523379" cy="507811"/>
          </a:xfrm>
        </p:grpSpPr>
        <p:sp>
          <p:nvSpPr>
            <p:cNvPr name="Freeform 3" id="3"/>
            <p:cNvSpPr/>
            <p:nvPr/>
          </p:nvSpPr>
          <p:spPr>
            <a:xfrm flipH="false" flipV="false" rot="0">
              <a:off x="0" y="0"/>
              <a:ext cx="523379" cy="507811"/>
            </a:xfrm>
            <a:custGeom>
              <a:avLst/>
              <a:gdLst/>
              <a:ahLst/>
              <a:cxnLst/>
              <a:rect r="r" b="b" t="t" l="l"/>
              <a:pathLst>
                <a:path h="507811" w="523379">
                  <a:moveTo>
                    <a:pt x="0" y="0"/>
                  </a:moveTo>
                  <a:lnTo>
                    <a:pt x="523379" y="0"/>
                  </a:lnTo>
                  <a:lnTo>
                    <a:pt x="523379" y="507811"/>
                  </a:lnTo>
                  <a:lnTo>
                    <a:pt x="0" y="507811"/>
                  </a:lnTo>
                  <a:close/>
                </a:path>
              </a:pathLst>
            </a:custGeom>
            <a:solidFill>
              <a:srgbClr val="2D2D2D"/>
            </a:solidFill>
          </p:spPr>
        </p:sp>
      </p:grpSp>
      <p:sp>
        <p:nvSpPr>
          <p:cNvPr name="Freeform 4" id="4"/>
          <p:cNvSpPr/>
          <p:nvPr/>
        </p:nvSpPr>
        <p:spPr>
          <a:xfrm flipH="true" flipV="false" rot="0">
            <a:off x="0" y="0"/>
            <a:ext cx="1028700" cy="1028700"/>
          </a:xfrm>
          <a:custGeom>
            <a:avLst/>
            <a:gdLst/>
            <a:ahLst/>
            <a:cxnLst/>
            <a:rect r="r" b="b" t="t" l="l"/>
            <a:pathLst>
              <a:path h="1028700" w="1028700">
                <a:moveTo>
                  <a:pt x="1028700" y="0"/>
                </a:moveTo>
                <a:lnTo>
                  <a:pt x="0" y="0"/>
                </a:lnTo>
                <a:lnTo>
                  <a:pt x="0" y="1028700"/>
                </a:lnTo>
                <a:lnTo>
                  <a:pt x="1028700" y="1028700"/>
                </a:lnTo>
                <a:lnTo>
                  <a:pt x="10287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rot="5400000">
            <a:off x="-3605352" y="5652265"/>
            <a:ext cx="9258579" cy="0"/>
          </a:xfrm>
          <a:prstGeom prst="line">
            <a:avLst/>
          </a:prstGeom>
          <a:ln cap="flat" w="9525">
            <a:solidFill>
              <a:srgbClr val="2D2D2D"/>
            </a:solidFill>
            <a:prstDash val="solid"/>
            <a:headEnd type="none" len="sm" w="sm"/>
            <a:tailEnd type="none" len="sm" w="sm"/>
          </a:ln>
        </p:spPr>
      </p:sp>
      <p:sp>
        <p:nvSpPr>
          <p:cNvPr name="AutoShape 6" id="6"/>
          <p:cNvSpPr/>
          <p:nvPr/>
        </p:nvSpPr>
        <p:spPr>
          <a:xfrm rot="-10800000">
            <a:off x="1028700" y="1008688"/>
            <a:ext cx="17259300" cy="0"/>
          </a:xfrm>
          <a:prstGeom prst="line">
            <a:avLst/>
          </a:prstGeom>
          <a:ln cap="flat" w="9525">
            <a:solidFill>
              <a:srgbClr val="2D2D2D"/>
            </a:solidFill>
            <a:prstDash val="solid"/>
            <a:headEnd type="none" len="sm" w="sm"/>
            <a:tailEnd type="none" len="sm" w="sm"/>
          </a:ln>
        </p:spPr>
      </p:sp>
      <p:sp>
        <p:nvSpPr>
          <p:cNvPr name="Freeform 7" id="7"/>
          <p:cNvSpPr/>
          <p:nvPr/>
        </p:nvSpPr>
        <p:spPr>
          <a:xfrm flipH="false" flipV="false" rot="0">
            <a:off x="1023938" y="4650105"/>
            <a:ext cx="1593840" cy="4608195"/>
          </a:xfrm>
          <a:custGeom>
            <a:avLst/>
            <a:gdLst/>
            <a:ahLst/>
            <a:cxnLst/>
            <a:rect r="r" b="b" t="t" l="l"/>
            <a:pathLst>
              <a:path h="4608195" w="1593840">
                <a:moveTo>
                  <a:pt x="0" y="0"/>
                </a:moveTo>
                <a:lnTo>
                  <a:pt x="1593840" y="0"/>
                </a:lnTo>
                <a:lnTo>
                  <a:pt x="1593840" y="4608195"/>
                </a:lnTo>
                <a:lnTo>
                  <a:pt x="0" y="4608195"/>
                </a:lnTo>
                <a:lnTo>
                  <a:pt x="0" y="0"/>
                </a:lnTo>
                <a:close/>
              </a:path>
            </a:pathLst>
          </a:custGeom>
          <a:blipFill>
            <a:blip r:embed="rId4">
              <a:extLst>
                <a:ext uri="{96DAC541-7B7A-43D3-8B79-37D633B846F1}">
                  <asvg:svgBlip xmlns:asvg="http://schemas.microsoft.com/office/drawing/2016/SVG/main" r:embed="rId5"/>
                </a:ext>
              </a:extLst>
            </a:blip>
            <a:stretch>
              <a:fillRect l="-88719" t="0" r="0" b="0"/>
            </a:stretch>
          </a:blipFill>
        </p:spPr>
      </p:sp>
      <p:sp>
        <p:nvSpPr>
          <p:cNvPr name="TextBox 8" id="8"/>
          <p:cNvSpPr txBox="true"/>
          <p:nvPr/>
        </p:nvSpPr>
        <p:spPr>
          <a:xfrm rot="0">
            <a:off x="1699106" y="933450"/>
            <a:ext cx="15560194" cy="821055"/>
          </a:xfrm>
          <a:prstGeom prst="rect">
            <a:avLst/>
          </a:prstGeom>
        </p:spPr>
        <p:txBody>
          <a:bodyPr anchor="t" rtlCol="false" tIns="0" lIns="0" bIns="0" rIns="0">
            <a:spAutoFit/>
          </a:bodyPr>
          <a:lstStyle/>
          <a:p>
            <a:pPr algn="l">
              <a:lnSpc>
                <a:spcPts val="6719"/>
              </a:lnSpc>
            </a:pPr>
            <a:r>
              <a:rPr lang="en-US" sz="4800" b="true">
                <a:solidFill>
                  <a:srgbClr val="2D2D2D"/>
                </a:solidFill>
                <a:latin typeface="Fraunces Heavy"/>
                <a:ea typeface="Fraunces Heavy"/>
                <a:cs typeface="Fraunces Heavy"/>
                <a:sym typeface="Fraunces Heavy"/>
              </a:rPr>
              <a:t> Technical Slide – Model Recommendation</a:t>
            </a:r>
          </a:p>
        </p:txBody>
      </p:sp>
      <p:sp>
        <p:nvSpPr>
          <p:cNvPr name="TextBox 9" id="9"/>
          <p:cNvSpPr txBox="true"/>
          <p:nvPr/>
        </p:nvSpPr>
        <p:spPr>
          <a:xfrm rot="0">
            <a:off x="17371077" y="9465628"/>
            <a:ext cx="773608" cy="547370"/>
          </a:xfrm>
          <a:prstGeom prst="rect">
            <a:avLst/>
          </a:prstGeom>
        </p:spPr>
        <p:txBody>
          <a:bodyPr anchor="t" rtlCol="false" tIns="0" lIns="0" bIns="0" rIns="0">
            <a:spAutoFit/>
          </a:bodyPr>
          <a:lstStyle/>
          <a:p>
            <a:pPr algn="ctr">
              <a:lnSpc>
                <a:spcPts val="4480"/>
              </a:lnSpc>
            </a:pPr>
            <a:r>
              <a:rPr lang="en-US" sz="3200">
                <a:solidFill>
                  <a:srgbClr val="E0DDAA"/>
                </a:solidFill>
                <a:latin typeface="DM Sans"/>
                <a:ea typeface="DM Sans"/>
                <a:cs typeface="DM Sans"/>
                <a:sym typeface="DM Sans"/>
              </a:rPr>
              <a:t>11</a:t>
            </a:r>
          </a:p>
        </p:txBody>
      </p:sp>
      <p:graphicFrame>
        <p:nvGraphicFramePr>
          <p:cNvPr name="Object 10" id="10"/>
          <p:cNvGraphicFramePr/>
          <p:nvPr/>
        </p:nvGraphicFramePr>
        <p:xfrm>
          <a:off x="3376506" y="3308976"/>
          <a:ext cx="3771900" cy="2095500"/>
        </p:xfrm>
        <a:graphic>
          <a:graphicData uri="http://schemas.openxmlformats.org/presentationml/2006/ole">
            <p:oleObj imgW="4521200" imgH="2844800" r:id="rId7" progId="Excel.Sheet.12" name="Worksheet">
              <p:embed/>
              <p:pic>
                <p:nvPicPr>
                  <p:cNvPr name="" id="0"/>
                  <p:cNvPicPr/>
                  <p:nvPr/>
                </p:nvPicPr>
                <p:blipFill>
                  <a:blip r:embed="rId6"/>
                  <a:stretch>
                    <a:fillRect/>
                  </a:stretch>
                </p:blipFill>
                <p:spPr>
                  <a:xfrm>
                    <a:off x="1270000" y="1270000"/>
                    <a:ext cx="1270000" cy="1270000"/>
                  </a:xfrm>
                  <a:prstGeom prst="rect"/>
                </p:spPr>
              </p:pic>
            </p:oleObj>
          </a:graphicData>
        </a:graphic>
      </p:graphicFrame>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27762" y="9258300"/>
            <a:ext cx="1060238" cy="1028700"/>
            <a:chOff x="0" y="0"/>
            <a:chExt cx="523379" cy="507811"/>
          </a:xfrm>
        </p:grpSpPr>
        <p:sp>
          <p:nvSpPr>
            <p:cNvPr name="Freeform 3" id="3"/>
            <p:cNvSpPr/>
            <p:nvPr/>
          </p:nvSpPr>
          <p:spPr>
            <a:xfrm flipH="false" flipV="false" rot="0">
              <a:off x="0" y="0"/>
              <a:ext cx="523379" cy="507811"/>
            </a:xfrm>
            <a:custGeom>
              <a:avLst/>
              <a:gdLst/>
              <a:ahLst/>
              <a:cxnLst/>
              <a:rect r="r" b="b" t="t" l="l"/>
              <a:pathLst>
                <a:path h="507811" w="523379">
                  <a:moveTo>
                    <a:pt x="0" y="0"/>
                  </a:moveTo>
                  <a:lnTo>
                    <a:pt x="523379" y="0"/>
                  </a:lnTo>
                  <a:lnTo>
                    <a:pt x="523379" y="507811"/>
                  </a:lnTo>
                  <a:lnTo>
                    <a:pt x="0" y="507811"/>
                  </a:lnTo>
                  <a:close/>
                </a:path>
              </a:pathLst>
            </a:custGeom>
            <a:solidFill>
              <a:srgbClr val="2D2D2D"/>
            </a:solidFill>
          </p:spPr>
        </p:sp>
      </p:grpSp>
      <p:sp>
        <p:nvSpPr>
          <p:cNvPr name="Freeform 4" id="4"/>
          <p:cNvSpPr/>
          <p:nvPr/>
        </p:nvSpPr>
        <p:spPr>
          <a:xfrm flipH="true" flipV="false" rot="0">
            <a:off x="0" y="0"/>
            <a:ext cx="1028700" cy="1028700"/>
          </a:xfrm>
          <a:custGeom>
            <a:avLst/>
            <a:gdLst/>
            <a:ahLst/>
            <a:cxnLst/>
            <a:rect r="r" b="b" t="t" l="l"/>
            <a:pathLst>
              <a:path h="1028700" w="1028700">
                <a:moveTo>
                  <a:pt x="1028700" y="0"/>
                </a:moveTo>
                <a:lnTo>
                  <a:pt x="0" y="0"/>
                </a:lnTo>
                <a:lnTo>
                  <a:pt x="0" y="1028700"/>
                </a:lnTo>
                <a:lnTo>
                  <a:pt x="1028700" y="1028700"/>
                </a:lnTo>
                <a:lnTo>
                  <a:pt x="10287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rot="5400000">
            <a:off x="-3605352" y="5652265"/>
            <a:ext cx="9258579" cy="0"/>
          </a:xfrm>
          <a:prstGeom prst="line">
            <a:avLst/>
          </a:prstGeom>
          <a:ln cap="flat" w="9525">
            <a:solidFill>
              <a:srgbClr val="2D2D2D"/>
            </a:solidFill>
            <a:prstDash val="solid"/>
            <a:headEnd type="none" len="sm" w="sm"/>
            <a:tailEnd type="none" len="sm" w="sm"/>
          </a:ln>
        </p:spPr>
      </p:sp>
      <p:sp>
        <p:nvSpPr>
          <p:cNvPr name="AutoShape 6" id="6"/>
          <p:cNvSpPr/>
          <p:nvPr/>
        </p:nvSpPr>
        <p:spPr>
          <a:xfrm rot="-10800000">
            <a:off x="1028700" y="1008688"/>
            <a:ext cx="17259300" cy="0"/>
          </a:xfrm>
          <a:prstGeom prst="line">
            <a:avLst/>
          </a:prstGeom>
          <a:ln cap="flat" w="9525">
            <a:solidFill>
              <a:srgbClr val="2D2D2D"/>
            </a:solidFill>
            <a:prstDash val="solid"/>
            <a:headEnd type="none" len="sm" w="sm"/>
            <a:tailEnd type="none" len="sm" w="sm"/>
          </a:ln>
        </p:spPr>
      </p:sp>
      <p:sp>
        <p:nvSpPr>
          <p:cNvPr name="Freeform 7" id="7"/>
          <p:cNvSpPr/>
          <p:nvPr/>
        </p:nvSpPr>
        <p:spPr>
          <a:xfrm flipH="false" flipV="false" rot="0">
            <a:off x="1023938" y="4650105"/>
            <a:ext cx="1593840" cy="4608195"/>
          </a:xfrm>
          <a:custGeom>
            <a:avLst/>
            <a:gdLst/>
            <a:ahLst/>
            <a:cxnLst/>
            <a:rect r="r" b="b" t="t" l="l"/>
            <a:pathLst>
              <a:path h="4608195" w="1593840">
                <a:moveTo>
                  <a:pt x="0" y="0"/>
                </a:moveTo>
                <a:lnTo>
                  <a:pt x="1593840" y="0"/>
                </a:lnTo>
                <a:lnTo>
                  <a:pt x="1593840" y="4608195"/>
                </a:lnTo>
                <a:lnTo>
                  <a:pt x="0" y="4608195"/>
                </a:lnTo>
                <a:lnTo>
                  <a:pt x="0" y="0"/>
                </a:lnTo>
                <a:close/>
              </a:path>
            </a:pathLst>
          </a:custGeom>
          <a:blipFill>
            <a:blip r:embed="rId4">
              <a:extLst>
                <a:ext uri="{96DAC541-7B7A-43D3-8B79-37D633B846F1}">
                  <asvg:svgBlip xmlns:asvg="http://schemas.microsoft.com/office/drawing/2016/SVG/main" r:embed="rId5"/>
                </a:ext>
              </a:extLst>
            </a:blip>
            <a:stretch>
              <a:fillRect l="-88719" t="0" r="0" b="0"/>
            </a:stretch>
          </a:blipFill>
        </p:spPr>
      </p:sp>
      <p:sp>
        <p:nvSpPr>
          <p:cNvPr name="TextBox 8" id="8"/>
          <p:cNvSpPr txBox="true"/>
          <p:nvPr/>
        </p:nvSpPr>
        <p:spPr>
          <a:xfrm rot="0">
            <a:off x="1699106" y="933450"/>
            <a:ext cx="15560194" cy="821055"/>
          </a:xfrm>
          <a:prstGeom prst="rect">
            <a:avLst/>
          </a:prstGeom>
        </p:spPr>
        <p:txBody>
          <a:bodyPr anchor="t" rtlCol="false" tIns="0" lIns="0" bIns="0" rIns="0">
            <a:spAutoFit/>
          </a:bodyPr>
          <a:lstStyle/>
          <a:p>
            <a:pPr algn="l">
              <a:lnSpc>
                <a:spcPts val="6719"/>
              </a:lnSpc>
            </a:pPr>
            <a:r>
              <a:rPr lang="en-US" sz="4800" b="true">
                <a:solidFill>
                  <a:srgbClr val="2D2D2D"/>
                </a:solidFill>
                <a:latin typeface="Fraunces Heavy"/>
                <a:ea typeface="Fraunces Heavy"/>
                <a:cs typeface="Fraunces Heavy"/>
                <a:sym typeface="Fraunces Heavy"/>
              </a:rPr>
              <a:t>Model Selection &amp; Logistic Regression Findings</a:t>
            </a:r>
          </a:p>
        </p:txBody>
      </p:sp>
      <p:sp>
        <p:nvSpPr>
          <p:cNvPr name="TextBox 9" id="9"/>
          <p:cNvSpPr txBox="true"/>
          <p:nvPr/>
        </p:nvSpPr>
        <p:spPr>
          <a:xfrm rot="0">
            <a:off x="17371077" y="9465628"/>
            <a:ext cx="773608" cy="547370"/>
          </a:xfrm>
          <a:prstGeom prst="rect">
            <a:avLst/>
          </a:prstGeom>
        </p:spPr>
        <p:txBody>
          <a:bodyPr anchor="t" rtlCol="false" tIns="0" lIns="0" bIns="0" rIns="0">
            <a:spAutoFit/>
          </a:bodyPr>
          <a:lstStyle/>
          <a:p>
            <a:pPr algn="ctr">
              <a:lnSpc>
                <a:spcPts val="4480"/>
              </a:lnSpc>
            </a:pPr>
            <a:r>
              <a:rPr lang="en-US" sz="3200">
                <a:solidFill>
                  <a:srgbClr val="E0DDAA"/>
                </a:solidFill>
                <a:latin typeface="DM Sans"/>
                <a:ea typeface="DM Sans"/>
                <a:cs typeface="DM Sans"/>
                <a:sym typeface="DM Sans"/>
              </a:rPr>
              <a:t>12</a:t>
            </a:r>
          </a:p>
        </p:txBody>
      </p:sp>
      <p:graphicFrame>
        <p:nvGraphicFramePr>
          <p:cNvPr name="Object 10" id="10"/>
          <p:cNvGraphicFramePr/>
          <p:nvPr/>
        </p:nvGraphicFramePr>
        <p:xfrm>
          <a:off x="4177006" y="3855403"/>
          <a:ext cx="6286500" cy="2095500"/>
        </p:xfrm>
        <a:graphic>
          <a:graphicData uri="http://schemas.openxmlformats.org/presentationml/2006/ole">
            <p:oleObj imgW="7543800" imgH="3352800" r:id="rId7" progId="Excel.Sheet.12" name="Worksheet">
              <p:embed/>
              <p:pic>
                <p:nvPicPr>
                  <p:cNvPr name="" id="0"/>
                  <p:cNvPicPr/>
                  <p:nvPr/>
                </p:nvPicPr>
                <p:blipFill>
                  <a:blip r:embed="rId6"/>
                  <a:stretch>
                    <a:fillRect/>
                  </a:stretch>
                </p:blipFill>
                <p:spPr>
                  <a:xfrm>
                    <a:off x="1270000" y="1270000"/>
                    <a:ext cx="1270000" cy="1270000"/>
                  </a:xfrm>
                  <a:prstGeom prst="rect"/>
                </p:spPr>
              </p:pic>
            </p:oleObj>
          </a:graphicData>
        </a:graphic>
      </p:graphicFrame>
      <p:sp>
        <p:nvSpPr>
          <p:cNvPr name="TextBox 11" id="11"/>
          <p:cNvSpPr txBox="true"/>
          <p:nvPr/>
        </p:nvSpPr>
        <p:spPr>
          <a:xfrm rot="0">
            <a:off x="4177006" y="2886653"/>
            <a:ext cx="15560194" cy="821055"/>
          </a:xfrm>
          <a:prstGeom prst="rect">
            <a:avLst/>
          </a:prstGeom>
        </p:spPr>
        <p:txBody>
          <a:bodyPr anchor="t" rtlCol="false" tIns="0" lIns="0" bIns="0" rIns="0">
            <a:spAutoFit/>
          </a:bodyPr>
          <a:lstStyle/>
          <a:p>
            <a:pPr algn="l">
              <a:lnSpc>
                <a:spcPts val="6719"/>
              </a:lnSpc>
            </a:pPr>
            <a:r>
              <a:rPr lang="en-US" sz="4800">
                <a:solidFill>
                  <a:srgbClr val="2D2D2D"/>
                </a:solidFill>
                <a:latin typeface="Fraunces"/>
                <a:ea typeface="Fraunces"/>
                <a:cs typeface="Fraunces"/>
                <a:sym typeface="Fraunces"/>
              </a:rPr>
              <a:t>Model Comparison Table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27762" y="9258300"/>
            <a:ext cx="1060238" cy="1028700"/>
            <a:chOff x="0" y="0"/>
            <a:chExt cx="523379" cy="507811"/>
          </a:xfrm>
        </p:grpSpPr>
        <p:sp>
          <p:nvSpPr>
            <p:cNvPr name="Freeform 3" id="3"/>
            <p:cNvSpPr/>
            <p:nvPr/>
          </p:nvSpPr>
          <p:spPr>
            <a:xfrm flipH="false" flipV="false" rot="0">
              <a:off x="0" y="0"/>
              <a:ext cx="523379" cy="507811"/>
            </a:xfrm>
            <a:custGeom>
              <a:avLst/>
              <a:gdLst/>
              <a:ahLst/>
              <a:cxnLst/>
              <a:rect r="r" b="b" t="t" l="l"/>
              <a:pathLst>
                <a:path h="507811" w="523379">
                  <a:moveTo>
                    <a:pt x="0" y="0"/>
                  </a:moveTo>
                  <a:lnTo>
                    <a:pt x="523379" y="0"/>
                  </a:lnTo>
                  <a:lnTo>
                    <a:pt x="523379" y="507811"/>
                  </a:lnTo>
                  <a:lnTo>
                    <a:pt x="0" y="507811"/>
                  </a:lnTo>
                  <a:close/>
                </a:path>
              </a:pathLst>
            </a:custGeom>
            <a:solidFill>
              <a:srgbClr val="2D2D2D"/>
            </a:solidFill>
          </p:spPr>
        </p:sp>
      </p:grpSp>
      <p:sp>
        <p:nvSpPr>
          <p:cNvPr name="Freeform 4" id="4"/>
          <p:cNvSpPr/>
          <p:nvPr/>
        </p:nvSpPr>
        <p:spPr>
          <a:xfrm flipH="true" flipV="false" rot="0">
            <a:off x="0" y="0"/>
            <a:ext cx="1028700" cy="1028700"/>
          </a:xfrm>
          <a:custGeom>
            <a:avLst/>
            <a:gdLst/>
            <a:ahLst/>
            <a:cxnLst/>
            <a:rect r="r" b="b" t="t" l="l"/>
            <a:pathLst>
              <a:path h="1028700" w="1028700">
                <a:moveTo>
                  <a:pt x="1028700" y="0"/>
                </a:moveTo>
                <a:lnTo>
                  <a:pt x="0" y="0"/>
                </a:lnTo>
                <a:lnTo>
                  <a:pt x="0" y="1028700"/>
                </a:lnTo>
                <a:lnTo>
                  <a:pt x="1028700" y="1028700"/>
                </a:lnTo>
                <a:lnTo>
                  <a:pt x="10287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rot="5400000">
            <a:off x="-3605352" y="5652265"/>
            <a:ext cx="9258579" cy="0"/>
          </a:xfrm>
          <a:prstGeom prst="line">
            <a:avLst/>
          </a:prstGeom>
          <a:ln cap="flat" w="9525">
            <a:solidFill>
              <a:srgbClr val="2D2D2D"/>
            </a:solidFill>
            <a:prstDash val="solid"/>
            <a:headEnd type="none" len="sm" w="sm"/>
            <a:tailEnd type="none" len="sm" w="sm"/>
          </a:ln>
        </p:spPr>
      </p:sp>
      <p:sp>
        <p:nvSpPr>
          <p:cNvPr name="AutoShape 6" id="6"/>
          <p:cNvSpPr/>
          <p:nvPr/>
        </p:nvSpPr>
        <p:spPr>
          <a:xfrm rot="-10800000">
            <a:off x="1028700" y="1008688"/>
            <a:ext cx="17259300" cy="0"/>
          </a:xfrm>
          <a:prstGeom prst="line">
            <a:avLst/>
          </a:prstGeom>
          <a:ln cap="flat" w="9525">
            <a:solidFill>
              <a:srgbClr val="2D2D2D"/>
            </a:solidFill>
            <a:prstDash val="solid"/>
            <a:headEnd type="none" len="sm" w="sm"/>
            <a:tailEnd type="none" len="sm" w="sm"/>
          </a:ln>
        </p:spPr>
      </p:sp>
      <p:sp>
        <p:nvSpPr>
          <p:cNvPr name="Freeform 7" id="7"/>
          <p:cNvSpPr/>
          <p:nvPr/>
        </p:nvSpPr>
        <p:spPr>
          <a:xfrm flipH="false" flipV="false" rot="0">
            <a:off x="1023938" y="4650105"/>
            <a:ext cx="1593840" cy="4608195"/>
          </a:xfrm>
          <a:custGeom>
            <a:avLst/>
            <a:gdLst/>
            <a:ahLst/>
            <a:cxnLst/>
            <a:rect r="r" b="b" t="t" l="l"/>
            <a:pathLst>
              <a:path h="4608195" w="1593840">
                <a:moveTo>
                  <a:pt x="0" y="0"/>
                </a:moveTo>
                <a:lnTo>
                  <a:pt x="1593840" y="0"/>
                </a:lnTo>
                <a:lnTo>
                  <a:pt x="1593840" y="4608195"/>
                </a:lnTo>
                <a:lnTo>
                  <a:pt x="0" y="4608195"/>
                </a:lnTo>
                <a:lnTo>
                  <a:pt x="0" y="0"/>
                </a:lnTo>
                <a:close/>
              </a:path>
            </a:pathLst>
          </a:custGeom>
          <a:blipFill>
            <a:blip r:embed="rId4">
              <a:extLst>
                <a:ext uri="{96DAC541-7B7A-43D3-8B79-37D633B846F1}">
                  <asvg:svgBlip xmlns:asvg="http://schemas.microsoft.com/office/drawing/2016/SVG/main" r:embed="rId5"/>
                </a:ext>
              </a:extLst>
            </a:blip>
            <a:stretch>
              <a:fillRect l="-88719" t="0" r="0" b="0"/>
            </a:stretch>
          </a:blipFill>
        </p:spPr>
      </p:sp>
      <p:sp>
        <p:nvSpPr>
          <p:cNvPr name="Freeform 8" id="8"/>
          <p:cNvSpPr/>
          <p:nvPr/>
        </p:nvSpPr>
        <p:spPr>
          <a:xfrm flipH="false" flipV="false" rot="0">
            <a:off x="10969200" y="3131157"/>
            <a:ext cx="6290100" cy="5644962"/>
          </a:xfrm>
          <a:custGeom>
            <a:avLst/>
            <a:gdLst/>
            <a:ahLst/>
            <a:cxnLst/>
            <a:rect r="r" b="b" t="t" l="l"/>
            <a:pathLst>
              <a:path h="5644962" w="6290100">
                <a:moveTo>
                  <a:pt x="0" y="0"/>
                </a:moveTo>
                <a:lnTo>
                  <a:pt x="6290100" y="0"/>
                </a:lnTo>
                <a:lnTo>
                  <a:pt x="6290100" y="5644962"/>
                </a:lnTo>
                <a:lnTo>
                  <a:pt x="0" y="5644962"/>
                </a:lnTo>
                <a:lnTo>
                  <a:pt x="0" y="0"/>
                </a:lnTo>
                <a:close/>
              </a:path>
            </a:pathLst>
          </a:custGeom>
          <a:blipFill>
            <a:blip r:embed="rId6"/>
            <a:stretch>
              <a:fillRect l="0" t="0" r="0" b="0"/>
            </a:stretch>
          </a:blipFill>
        </p:spPr>
      </p:sp>
      <p:sp>
        <p:nvSpPr>
          <p:cNvPr name="TextBox 9" id="9"/>
          <p:cNvSpPr txBox="true"/>
          <p:nvPr/>
        </p:nvSpPr>
        <p:spPr>
          <a:xfrm rot="0">
            <a:off x="1699106" y="933450"/>
            <a:ext cx="15560194" cy="821055"/>
          </a:xfrm>
          <a:prstGeom prst="rect">
            <a:avLst/>
          </a:prstGeom>
        </p:spPr>
        <p:txBody>
          <a:bodyPr anchor="t" rtlCol="false" tIns="0" lIns="0" bIns="0" rIns="0">
            <a:spAutoFit/>
          </a:bodyPr>
          <a:lstStyle/>
          <a:p>
            <a:pPr algn="l">
              <a:lnSpc>
                <a:spcPts val="6719"/>
              </a:lnSpc>
            </a:pPr>
            <a:r>
              <a:rPr lang="en-US" sz="4800" b="true">
                <a:solidFill>
                  <a:srgbClr val="2D2D2D"/>
                </a:solidFill>
                <a:latin typeface="Fraunces Heavy"/>
                <a:ea typeface="Fraunces Heavy"/>
                <a:cs typeface="Fraunces Heavy"/>
                <a:sym typeface="Fraunces Heavy"/>
              </a:rPr>
              <a:t>Logistic Regression Model Findings</a:t>
            </a:r>
          </a:p>
        </p:txBody>
      </p:sp>
      <p:sp>
        <p:nvSpPr>
          <p:cNvPr name="TextBox 10" id="10"/>
          <p:cNvSpPr txBox="true"/>
          <p:nvPr/>
        </p:nvSpPr>
        <p:spPr>
          <a:xfrm rot="0">
            <a:off x="17371077" y="9465628"/>
            <a:ext cx="773608" cy="547370"/>
          </a:xfrm>
          <a:prstGeom prst="rect">
            <a:avLst/>
          </a:prstGeom>
        </p:spPr>
        <p:txBody>
          <a:bodyPr anchor="t" rtlCol="false" tIns="0" lIns="0" bIns="0" rIns="0">
            <a:spAutoFit/>
          </a:bodyPr>
          <a:lstStyle/>
          <a:p>
            <a:pPr algn="ctr">
              <a:lnSpc>
                <a:spcPts val="4480"/>
              </a:lnSpc>
            </a:pPr>
            <a:r>
              <a:rPr lang="en-US" sz="3200">
                <a:solidFill>
                  <a:srgbClr val="E0DDAA"/>
                </a:solidFill>
                <a:latin typeface="DM Sans"/>
                <a:ea typeface="DM Sans"/>
                <a:cs typeface="DM Sans"/>
                <a:sym typeface="DM Sans"/>
              </a:rPr>
              <a:t>13</a:t>
            </a:r>
          </a:p>
        </p:txBody>
      </p:sp>
      <p:graphicFrame>
        <p:nvGraphicFramePr>
          <p:cNvPr name="Object 11" id="11"/>
          <p:cNvGraphicFramePr/>
          <p:nvPr/>
        </p:nvGraphicFramePr>
        <p:xfrm>
          <a:off x="4142197" y="3380899"/>
          <a:ext cx="3771900" cy="1257300"/>
        </p:xfrm>
        <a:graphic>
          <a:graphicData uri="http://schemas.openxmlformats.org/presentationml/2006/ole">
            <p:oleObj imgW="4521200" imgH="2006600" r:id="rId8" progId="Excel.Sheet.12" name="Worksheet">
              <p:embed/>
              <p:pic>
                <p:nvPicPr>
                  <p:cNvPr name="" id="0"/>
                  <p:cNvPicPr/>
                  <p:nvPr/>
                </p:nvPicPr>
                <p:blipFill>
                  <a:blip r:embed="rId7"/>
                  <a:stretch>
                    <a:fillRect/>
                  </a:stretch>
                </p:blipFill>
                <p:spPr>
                  <a:xfrm>
                    <a:off x="1270000" y="1270000"/>
                    <a:ext cx="1270000" cy="1270000"/>
                  </a:xfrm>
                  <a:prstGeom prst="rect"/>
                </p:spPr>
              </p:pic>
            </p:oleObj>
          </a:graphicData>
        </a:graphic>
      </p:graphicFrame>
      <p:sp>
        <p:nvSpPr>
          <p:cNvPr name="TextBox 12" id="12"/>
          <p:cNvSpPr txBox="true"/>
          <p:nvPr/>
        </p:nvSpPr>
        <p:spPr>
          <a:xfrm rot="0">
            <a:off x="2584491" y="1984678"/>
            <a:ext cx="15560194" cy="821055"/>
          </a:xfrm>
          <a:prstGeom prst="rect">
            <a:avLst/>
          </a:prstGeom>
        </p:spPr>
        <p:txBody>
          <a:bodyPr anchor="t" rtlCol="false" tIns="0" lIns="0" bIns="0" rIns="0">
            <a:spAutoFit/>
          </a:bodyPr>
          <a:lstStyle/>
          <a:p>
            <a:pPr algn="ctr">
              <a:lnSpc>
                <a:spcPts val="6719"/>
              </a:lnSpc>
            </a:pPr>
            <a:r>
              <a:rPr lang="en-US" sz="4800">
                <a:solidFill>
                  <a:srgbClr val="2D2D2D"/>
                </a:solidFill>
                <a:latin typeface="Fraunces"/>
                <a:ea typeface="Fraunces"/>
                <a:cs typeface="Fraunces"/>
                <a:sym typeface="Fraunces"/>
              </a:rPr>
              <a:t>Confusion Matrix</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27762" y="9258300"/>
            <a:ext cx="1060238" cy="1028700"/>
            <a:chOff x="0" y="0"/>
            <a:chExt cx="523379" cy="507811"/>
          </a:xfrm>
        </p:grpSpPr>
        <p:sp>
          <p:nvSpPr>
            <p:cNvPr name="Freeform 3" id="3"/>
            <p:cNvSpPr/>
            <p:nvPr/>
          </p:nvSpPr>
          <p:spPr>
            <a:xfrm flipH="false" flipV="false" rot="0">
              <a:off x="0" y="0"/>
              <a:ext cx="523379" cy="507811"/>
            </a:xfrm>
            <a:custGeom>
              <a:avLst/>
              <a:gdLst/>
              <a:ahLst/>
              <a:cxnLst/>
              <a:rect r="r" b="b" t="t" l="l"/>
              <a:pathLst>
                <a:path h="507811" w="523379">
                  <a:moveTo>
                    <a:pt x="0" y="0"/>
                  </a:moveTo>
                  <a:lnTo>
                    <a:pt x="523379" y="0"/>
                  </a:lnTo>
                  <a:lnTo>
                    <a:pt x="523379" y="507811"/>
                  </a:lnTo>
                  <a:lnTo>
                    <a:pt x="0" y="507811"/>
                  </a:lnTo>
                  <a:close/>
                </a:path>
              </a:pathLst>
            </a:custGeom>
            <a:solidFill>
              <a:srgbClr val="2D2D2D"/>
            </a:solidFill>
          </p:spPr>
        </p:sp>
      </p:grpSp>
      <p:sp>
        <p:nvSpPr>
          <p:cNvPr name="Freeform 4" id="4"/>
          <p:cNvSpPr/>
          <p:nvPr/>
        </p:nvSpPr>
        <p:spPr>
          <a:xfrm flipH="true" flipV="false" rot="0">
            <a:off x="0" y="0"/>
            <a:ext cx="1028700" cy="1028700"/>
          </a:xfrm>
          <a:custGeom>
            <a:avLst/>
            <a:gdLst/>
            <a:ahLst/>
            <a:cxnLst/>
            <a:rect r="r" b="b" t="t" l="l"/>
            <a:pathLst>
              <a:path h="1028700" w="1028700">
                <a:moveTo>
                  <a:pt x="1028700" y="0"/>
                </a:moveTo>
                <a:lnTo>
                  <a:pt x="0" y="0"/>
                </a:lnTo>
                <a:lnTo>
                  <a:pt x="0" y="1028700"/>
                </a:lnTo>
                <a:lnTo>
                  <a:pt x="1028700" y="1028700"/>
                </a:lnTo>
                <a:lnTo>
                  <a:pt x="10287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rot="5400000">
            <a:off x="-3605352" y="5652265"/>
            <a:ext cx="9258579" cy="0"/>
          </a:xfrm>
          <a:prstGeom prst="line">
            <a:avLst/>
          </a:prstGeom>
          <a:ln cap="flat" w="9525">
            <a:solidFill>
              <a:srgbClr val="2D2D2D"/>
            </a:solidFill>
            <a:prstDash val="solid"/>
            <a:headEnd type="none" len="sm" w="sm"/>
            <a:tailEnd type="none" len="sm" w="sm"/>
          </a:ln>
        </p:spPr>
      </p:sp>
      <p:sp>
        <p:nvSpPr>
          <p:cNvPr name="AutoShape 6" id="6"/>
          <p:cNvSpPr/>
          <p:nvPr/>
        </p:nvSpPr>
        <p:spPr>
          <a:xfrm rot="-10800000">
            <a:off x="1028700" y="1008688"/>
            <a:ext cx="17259300" cy="0"/>
          </a:xfrm>
          <a:prstGeom prst="line">
            <a:avLst/>
          </a:prstGeom>
          <a:ln cap="flat" w="9525">
            <a:solidFill>
              <a:srgbClr val="2D2D2D"/>
            </a:solidFill>
            <a:prstDash val="solid"/>
            <a:headEnd type="none" len="sm" w="sm"/>
            <a:tailEnd type="none" len="sm" w="sm"/>
          </a:ln>
        </p:spPr>
      </p:sp>
      <p:sp>
        <p:nvSpPr>
          <p:cNvPr name="Freeform 7" id="7"/>
          <p:cNvSpPr/>
          <p:nvPr/>
        </p:nvSpPr>
        <p:spPr>
          <a:xfrm flipH="false" flipV="false" rot="0">
            <a:off x="1023938" y="4650105"/>
            <a:ext cx="1593840" cy="4608195"/>
          </a:xfrm>
          <a:custGeom>
            <a:avLst/>
            <a:gdLst/>
            <a:ahLst/>
            <a:cxnLst/>
            <a:rect r="r" b="b" t="t" l="l"/>
            <a:pathLst>
              <a:path h="4608195" w="1593840">
                <a:moveTo>
                  <a:pt x="0" y="0"/>
                </a:moveTo>
                <a:lnTo>
                  <a:pt x="1593840" y="0"/>
                </a:lnTo>
                <a:lnTo>
                  <a:pt x="1593840" y="4608195"/>
                </a:lnTo>
                <a:lnTo>
                  <a:pt x="0" y="4608195"/>
                </a:lnTo>
                <a:lnTo>
                  <a:pt x="0" y="0"/>
                </a:lnTo>
                <a:close/>
              </a:path>
            </a:pathLst>
          </a:custGeom>
          <a:blipFill>
            <a:blip r:embed="rId4">
              <a:extLst>
                <a:ext uri="{96DAC541-7B7A-43D3-8B79-37D633B846F1}">
                  <asvg:svgBlip xmlns:asvg="http://schemas.microsoft.com/office/drawing/2016/SVG/main" r:embed="rId5"/>
                </a:ext>
              </a:extLst>
            </a:blip>
            <a:stretch>
              <a:fillRect l="-88719" t="0" r="0" b="0"/>
            </a:stretch>
          </a:blipFill>
        </p:spPr>
      </p:sp>
      <p:sp>
        <p:nvSpPr>
          <p:cNvPr name="Freeform 8" id="8"/>
          <p:cNvSpPr/>
          <p:nvPr/>
        </p:nvSpPr>
        <p:spPr>
          <a:xfrm flipH="false" flipV="false" rot="0">
            <a:off x="9652856" y="2918874"/>
            <a:ext cx="8491829" cy="6226285"/>
          </a:xfrm>
          <a:custGeom>
            <a:avLst/>
            <a:gdLst/>
            <a:ahLst/>
            <a:cxnLst/>
            <a:rect r="r" b="b" t="t" l="l"/>
            <a:pathLst>
              <a:path h="6226285" w="8491829">
                <a:moveTo>
                  <a:pt x="0" y="0"/>
                </a:moveTo>
                <a:lnTo>
                  <a:pt x="8491829" y="0"/>
                </a:lnTo>
                <a:lnTo>
                  <a:pt x="8491829" y="6226285"/>
                </a:lnTo>
                <a:lnTo>
                  <a:pt x="0" y="6226285"/>
                </a:lnTo>
                <a:lnTo>
                  <a:pt x="0" y="0"/>
                </a:lnTo>
                <a:close/>
              </a:path>
            </a:pathLst>
          </a:custGeom>
          <a:blipFill>
            <a:blip r:embed="rId6"/>
            <a:stretch>
              <a:fillRect l="0" t="0" r="0" b="0"/>
            </a:stretch>
          </a:blipFill>
        </p:spPr>
      </p:sp>
      <p:sp>
        <p:nvSpPr>
          <p:cNvPr name="TextBox 9" id="9"/>
          <p:cNvSpPr txBox="true"/>
          <p:nvPr/>
        </p:nvSpPr>
        <p:spPr>
          <a:xfrm rot="0">
            <a:off x="1699106" y="933450"/>
            <a:ext cx="15560194" cy="821055"/>
          </a:xfrm>
          <a:prstGeom prst="rect">
            <a:avLst/>
          </a:prstGeom>
        </p:spPr>
        <p:txBody>
          <a:bodyPr anchor="t" rtlCol="false" tIns="0" lIns="0" bIns="0" rIns="0">
            <a:spAutoFit/>
          </a:bodyPr>
          <a:lstStyle/>
          <a:p>
            <a:pPr algn="l">
              <a:lnSpc>
                <a:spcPts val="6719"/>
              </a:lnSpc>
            </a:pPr>
            <a:r>
              <a:rPr lang="en-US" sz="4800" b="true">
                <a:solidFill>
                  <a:srgbClr val="2D2D2D"/>
                </a:solidFill>
                <a:latin typeface="Fraunces Heavy"/>
                <a:ea typeface="Fraunces Heavy"/>
                <a:cs typeface="Fraunces Heavy"/>
                <a:sym typeface="Fraunces Heavy"/>
              </a:rPr>
              <a:t>Logistic Regression Model Findings</a:t>
            </a:r>
          </a:p>
        </p:txBody>
      </p:sp>
      <p:sp>
        <p:nvSpPr>
          <p:cNvPr name="TextBox 10" id="10"/>
          <p:cNvSpPr txBox="true"/>
          <p:nvPr/>
        </p:nvSpPr>
        <p:spPr>
          <a:xfrm rot="0">
            <a:off x="17371077" y="9465628"/>
            <a:ext cx="773608" cy="547370"/>
          </a:xfrm>
          <a:prstGeom prst="rect">
            <a:avLst/>
          </a:prstGeom>
        </p:spPr>
        <p:txBody>
          <a:bodyPr anchor="t" rtlCol="false" tIns="0" lIns="0" bIns="0" rIns="0">
            <a:spAutoFit/>
          </a:bodyPr>
          <a:lstStyle/>
          <a:p>
            <a:pPr algn="ctr">
              <a:lnSpc>
                <a:spcPts val="4480"/>
              </a:lnSpc>
            </a:pPr>
            <a:r>
              <a:rPr lang="en-US" sz="3200">
                <a:solidFill>
                  <a:srgbClr val="E0DDAA"/>
                </a:solidFill>
                <a:latin typeface="DM Sans"/>
                <a:ea typeface="DM Sans"/>
                <a:cs typeface="DM Sans"/>
                <a:sym typeface="DM Sans"/>
              </a:rPr>
              <a:t>14</a:t>
            </a:r>
          </a:p>
        </p:txBody>
      </p:sp>
      <p:sp>
        <p:nvSpPr>
          <p:cNvPr name="TextBox 11" id="11"/>
          <p:cNvSpPr txBox="true"/>
          <p:nvPr/>
        </p:nvSpPr>
        <p:spPr>
          <a:xfrm rot="0">
            <a:off x="3189664" y="4563746"/>
            <a:ext cx="6289539" cy="3586833"/>
          </a:xfrm>
          <a:prstGeom prst="rect">
            <a:avLst/>
          </a:prstGeom>
        </p:spPr>
        <p:txBody>
          <a:bodyPr anchor="t" rtlCol="false" tIns="0" lIns="0" bIns="0" rIns="0">
            <a:spAutoFit/>
          </a:bodyPr>
          <a:lstStyle/>
          <a:p>
            <a:pPr algn="l">
              <a:lnSpc>
                <a:spcPts val="4124"/>
              </a:lnSpc>
              <a:spcBef>
                <a:spcPct val="0"/>
              </a:spcBef>
            </a:pPr>
            <a:r>
              <a:rPr lang="en-US" sz="2945">
                <a:solidFill>
                  <a:srgbClr val="000000"/>
                </a:solidFill>
                <a:latin typeface="DM Sans"/>
                <a:ea typeface="DM Sans"/>
                <a:cs typeface="DM Sans"/>
                <a:sym typeface="DM Sans"/>
              </a:rPr>
              <a:t>AUC (Area Under Curve) </a:t>
            </a:r>
          </a:p>
          <a:p>
            <a:pPr algn="l">
              <a:lnSpc>
                <a:spcPts val="4124"/>
              </a:lnSpc>
              <a:spcBef>
                <a:spcPct val="0"/>
              </a:spcBef>
            </a:pPr>
            <a:r>
              <a:rPr lang="en-US" sz="2945">
                <a:solidFill>
                  <a:srgbClr val="000000"/>
                </a:solidFill>
                <a:latin typeface="DM Sans"/>
                <a:ea typeface="DM Sans"/>
                <a:cs typeface="DM Sans"/>
                <a:sym typeface="DM Sans"/>
              </a:rPr>
              <a:t>= 0.88 — This is quite good. </a:t>
            </a:r>
          </a:p>
          <a:p>
            <a:pPr algn="l">
              <a:lnSpc>
                <a:spcPts val="4124"/>
              </a:lnSpc>
              <a:spcBef>
                <a:spcPct val="0"/>
              </a:spcBef>
            </a:pPr>
          </a:p>
          <a:p>
            <a:pPr algn="l">
              <a:lnSpc>
                <a:spcPts val="4124"/>
              </a:lnSpc>
              <a:spcBef>
                <a:spcPct val="0"/>
              </a:spcBef>
            </a:pPr>
            <a:r>
              <a:rPr lang="en-US" sz="2945">
                <a:solidFill>
                  <a:srgbClr val="000000"/>
                </a:solidFill>
                <a:latin typeface="DM Sans"/>
                <a:ea typeface="DM Sans"/>
                <a:cs typeface="DM Sans"/>
                <a:sym typeface="DM Sans"/>
              </a:rPr>
              <a:t>It means:</a:t>
            </a:r>
          </a:p>
          <a:p>
            <a:pPr algn="l">
              <a:lnSpc>
                <a:spcPts val="4124"/>
              </a:lnSpc>
              <a:spcBef>
                <a:spcPct val="0"/>
              </a:spcBef>
            </a:pPr>
            <a:r>
              <a:rPr lang="en-US" sz="2945">
                <a:solidFill>
                  <a:srgbClr val="000000"/>
                </a:solidFill>
                <a:latin typeface="DM Sans"/>
                <a:ea typeface="DM Sans"/>
                <a:cs typeface="DM Sans"/>
                <a:sym typeface="DM Sans"/>
              </a:rPr>
              <a:t>There's an 88% chance the model ranks a random positive example higher than a random negative one.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27762" y="9258300"/>
            <a:ext cx="1060238" cy="1028700"/>
            <a:chOff x="0" y="0"/>
            <a:chExt cx="523379" cy="507811"/>
          </a:xfrm>
        </p:grpSpPr>
        <p:sp>
          <p:nvSpPr>
            <p:cNvPr name="Freeform 3" id="3"/>
            <p:cNvSpPr/>
            <p:nvPr/>
          </p:nvSpPr>
          <p:spPr>
            <a:xfrm flipH="false" flipV="false" rot="0">
              <a:off x="0" y="0"/>
              <a:ext cx="523379" cy="507811"/>
            </a:xfrm>
            <a:custGeom>
              <a:avLst/>
              <a:gdLst/>
              <a:ahLst/>
              <a:cxnLst/>
              <a:rect r="r" b="b" t="t" l="l"/>
              <a:pathLst>
                <a:path h="507811" w="523379">
                  <a:moveTo>
                    <a:pt x="0" y="0"/>
                  </a:moveTo>
                  <a:lnTo>
                    <a:pt x="523379" y="0"/>
                  </a:lnTo>
                  <a:lnTo>
                    <a:pt x="523379" y="507811"/>
                  </a:lnTo>
                  <a:lnTo>
                    <a:pt x="0" y="507811"/>
                  </a:lnTo>
                  <a:close/>
                </a:path>
              </a:pathLst>
            </a:custGeom>
            <a:solidFill>
              <a:srgbClr val="2D2D2D"/>
            </a:solidFill>
          </p:spPr>
        </p:sp>
      </p:grpSp>
      <p:sp>
        <p:nvSpPr>
          <p:cNvPr name="Freeform 4" id="4"/>
          <p:cNvSpPr/>
          <p:nvPr/>
        </p:nvSpPr>
        <p:spPr>
          <a:xfrm flipH="true" flipV="false" rot="0">
            <a:off x="0" y="0"/>
            <a:ext cx="1028700" cy="1028700"/>
          </a:xfrm>
          <a:custGeom>
            <a:avLst/>
            <a:gdLst/>
            <a:ahLst/>
            <a:cxnLst/>
            <a:rect r="r" b="b" t="t" l="l"/>
            <a:pathLst>
              <a:path h="1028700" w="1028700">
                <a:moveTo>
                  <a:pt x="1028700" y="0"/>
                </a:moveTo>
                <a:lnTo>
                  <a:pt x="0" y="0"/>
                </a:lnTo>
                <a:lnTo>
                  <a:pt x="0" y="1028700"/>
                </a:lnTo>
                <a:lnTo>
                  <a:pt x="1028700" y="1028700"/>
                </a:lnTo>
                <a:lnTo>
                  <a:pt x="10287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rot="5400000">
            <a:off x="-3605352" y="5652265"/>
            <a:ext cx="9258579" cy="0"/>
          </a:xfrm>
          <a:prstGeom prst="line">
            <a:avLst/>
          </a:prstGeom>
          <a:ln cap="flat" w="9525">
            <a:solidFill>
              <a:srgbClr val="2D2D2D"/>
            </a:solidFill>
            <a:prstDash val="solid"/>
            <a:headEnd type="none" len="sm" w="sm"/>
            <a:tailEnd type="none" len="sm" w="sm"/>
          </a:ln>
        </p:spPr>
      </p:sp>
      <p:sp>
        <p:nvSpPr>
          <p:cNvPr name="AutoShape 6" id="6"/>
          <p:cNvSpPr/>
          <p:nvPr/>
        </p:nvSpPr>
        <p:spPr>
          <a:xfrm rot="-10800000">
            <a:off x="1028700" y="1008688"/>
            <a:ext cx="17259300" cy="0"/>
          </a:xfrm>
          <a:prstGeom prst="line">
            <a:avLst/>
          </a:prstGeom>
          <a:ln cap="flat" w="9525">
            <a:solidFill>
              <a:srgbClr val="2D2D2D"/>
            </a:solidFill>
            <a:prstDash val="solid"/>
            <a:headEnd type="none" len="sm" w="sm"/>
            <a:tailEnd type="none" len="sm" w="sm"/>
          </a:ln>
        </p:spPr>
      </p:sp>
      <p:sp>
        <p:nvSpPr>
          <p:cNvPr name="Freeform 7" id="7"/>
          <p:cNvSpPr/>
          <p:nvPr/>
        </p:nvSpPr>
        <p:spPr>
          <a:xfrm flipH="false" flipV="false" rot="0">
            <a:off x="1023938" y="4650105"/>
            <a:ext cx="1593840" cy="4608195"/>
          </a:xfrm>
          <a:custGeom>
            <a:avLst/>
            <a:gdLst/>
            <a:ahLst/>
            <a:cxnLst/>
            <a:rect r="r" b="b" t="t" l="l"/>
            <a:pathLst>
              <a:path h="4608195" w="1593840">
                <a:moveTo>
                  <a:pt x="0" y="0"/>
                </a:moveTo>
                <a:lnTo>
                  <a:pt x="1593840" y="0"/>
                </a:lnTo>
                <a:lnTo>
                  <a:pt x="1593840" y="4608195"/>
                </a:lnTo>
                <a:lnTo>
                  <a:pt x="0" y="4608195"/>
                </a:lnTo>
                <a:lnTo>
                  <a:pt x="0" y="0"/>
                </a:lnTo>
                <a:close/>
              </a:path>
            </a:pathLst>
          </a:custGeom>
          <a:blipFill>
            <a:blip r:embed="rId4">
              <a:extLst>
                <a:ext uri="{96DAC541-7B7A-43D3-8B79-37D633B846F1}">
                  <asvg:svgBlip xmlns:asvg="http://schemas.microsoft.com/office/drawing/2016/SVG/main" r:embed="rId5"/>
                </a:ext>
              </a:extLst>
            </a:blip>
            <a:stretch>
              <a:fillRect l="-88719" t="0" r="0" b="0"/>
            </a:stretch>
          </a:blipFill>
        </p:spPr>
      </p:sp>
      <p:sp>
        <p:nvSpPr>
          <p:cNvPr name="TextBox 8" id="8"/>
          <p:cNvSpPr txBox="true"/>
          <p:nvPr/>
        </p:nvSpPr>
        <p:spPr>
          <a:xfrm rot="0">
            <a:off x="1699106" y="933450"/>
            <a:ext cx="15560194" cy="821055"/>
          </a:xfrm>
          <a:prstGeom prst="rect">
            <a:avLst/>
          </a:prstGeom>
        </p:spPr>
        <p:txBody>
          <a:bodyPr anchor="t" rtlCol="false" tIns="0" lIns="0" bIns="0" rIns="0">
            <a:spAutoFit/>
          </a:bodyPr>
          <a:lstStyle/>
          <a:p>
            <a:pPr algn="l">
              <a:lnSpc>
                <a:spcPts val="6719"/>
              </a:lnSpc>
            </a:pPr>
            <a:r>
              <a:rPr lang="en-US" sz="4800" b="true">
                <a:solidFill>
                  <a:srgbClr val="2D2D2D"/>
                </a:solidFill>
                <a:latin typeface="Fraunces Heavy"/>
                <a:ea typeface="Fraunces Heavy"/>
                <a:cs typeface="Fraunces Heavy"/>
                <a:sym typeface="Fraunces Heavy"/>
              </a:rPr>
              <a:t>Logistic Regression Model Findings</a:t>
            </a:r>
          </a:p>
        </p:txBody>
      </p:sp>
      <p:sp>
        <p:nvSpPr>
          <p:cNvPr name="TextBox 9" id="9"/>
          <p:cNvSpPr txBox="true"/>
          <p:nvPr/>
        </p:nvSpPr>
        <p:spPr>
          <a:xfrm rot="0">
            <a:off x="17371077" y="9465628"/>
            <a:ext cx="773608" cy="547370"/>
          </a:xfrm>
          <a:prstGeom prst="rect">
            <a:avLst/>
          </a:prstGeom>
        </p:spPr>
        <p:txBody>
          <a:bodyPr anchor="t" rtlCol="false" tIns="0" lIns="0" bIns="0" rIns="0">
            <a:spAutoFit/>
          </a:bodyPr>
          <a:lstStyle/>
          <a:p>
            <a:pPr algn="ctr">
              <a:lnSpc>
                <a:spcPts val="4480"/>
              </a:lnSpc>
            </a:pPr>
            <a:r>
              <a:rPr lang="en-US" sz="3200">
                <a:solidFill>
                  <a:srgbClr val="E0DDAA"/>
                </a:solidFill>
                <a:latin typeface="DM Sans"/>
                <a:ea typeface="DM Sans"/>
                <a:cs typeface="DM Sans"/>
                <a:sym typeface="DM Sans"/>
              </a:rPr>
              <a:t>15</a:t>
            </a:r>
          </a:p>
        </p:txBody>
      </p:sp>
      <p:sp>
        <p:nvSpPr>
          <p:cNvPr name="TextBox 10" id="10"/>
          <p:cNvSpPr txBox="true"/>
          <p:nvPr/>
        </p:nvSpPr>
        <p:spPr>
          <a:xfrm rot="0">
            <a:off x="3460718" y="3309173"/>
            <a:ext cx="13216681" cy="5605145"/>
          </a:xfrm>
          <a:prstGeom prst="rect">
            <a:avLst/>
          </a:prstGeom>
        </p:spPr>
        <p:txBody>
          <a:bodyPr anchor="t" rtlCol="false" tIns="0" lIns="0" bIns="0" rIns="0">
            <a:spAutoFit/>
          </a:bodyPr>
          <a:lstStyle/>
          <a:p>
            <a:pPr algn="l" marL="690881" indent="-345440" lvl="1">
              <a:lnSpc>
                <a:spcPts val="4480"/>
              </a:lnSpc>
              <a:spcBef>
                <a:spcPct val="0"/>
              </a:spcBef>
              <a:buFont typeface="Arial"/>
              <a:buChar char="•"/>
            </a:pPr>
            <a:r>
              <a:rPr lang="en-US" sz="3200">
                <a:solidFill>
                  <a:srgbClr val="000000"/>
                </a:solidFill>
                <a:latin typeface="DM Sans"/>
                <a:ea typeface="DM Sans"/>
                <a:cs typeface="DM Sans"/>
                <a:sym typeface="DM Sans"/>
              </a:rPr>
              <a:t>The</a:t>
            </a:r>
            <a:r>
              <a:rPr lang="en-US" sz="3200">
                <a:solidFill>
                  <a:srgbClr val="000000"/>
                </a:solidFill>
                <a:latin typeface="DM Sans"/>
                <a:ea typeface="DM Sans"/>
                <a:cs typeface="DM Sans"/>
                <a:sym typeface="DM Sans"/>
              </a:rPr>
              <a:t> logistic regression model helps physicians identify patients likely to persist with their medication, enabling more personalized and effective care plans.</a:t>
            </a:r>
          </a:p>
          <a:p>
            <a:pPr algn="l" marL="690881" indent="-345440" lvl="1">
              <a:lnSpc>
                <a:spcPts val="4480"/>
              </a:lnSpc>
              <a:spcBef>
                <a:spcPct val="0"/>
              </a:spcBef>
              <a:buFont typeface="Arial"/>
              <a:buChar char="•"/>
            </a:pPr>
            <a:r>
              <a:rPr lang="en-US" sz="3200">
                <a:solidFill>
                  <a:srgbClr val="000000"/>
                </a:solidFill>
                <a:latin typeface="DM Sans"/>
                <a:ea typeface="DM Sans"/>
                <a:cs typeface="DM Sans"/>
                <a:sym typeface="DM Sans"/>
              </a:rPr>
              <a:t>High interpretability of logistic regression ensures transparency, making it ideal for regulatory compliance and clear communication with stakeholders.</a:t>
            </a:r>
          </a:p>
          <a:p>
            <a:pPr algn="l" marL="690881" indent="-345440" lvl="1">
              <a:lnSpc>
                <a:spcPts val="4480"/>
              </a:lnSpc>
              <a:spcBef>
                <a:spcPct val="0"/>
              </a:spcBef>
              <a:buFont typeface="Arial"/>
              <a:buChar char="•"/>
            </a:pPr>
            <a:r>
              <a:rPr lang="en-US" sz="3200">
                <a:solidFill>
                  <a:srgbClr val="000000"/>
                </a:solidFill>
                <a:latin typeface="DM Sans"/>
                <a:ea typeface="DM Sans"/>
                <a:cs typeface="DM Sans"/>
                <a:sym typeface="DM Sans"/>
              </a:rPr>
              <a:t>This transparency builds trust with healthcare providers and supports informed decision-making based on understandable model outputs.</a:t>
            </a:r>
          </a:p>
          <a:p>
            <a:pPr algn="l">
              <a:lnSpc>
                <a:spcPts val="4480"/>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27762" y="9258300"/>
            <a:ext cx="1060238" cy="1028700"/>
            <a:chOff x="0" y="0"/>
            <a:chExt cx="523379" cy="507811"/>
          </a:xfrm>
        </p:grpSpPr>
        <p:sp>
          <p:nvSpPr>
            <p:cNvPr name="Freeform 3" id="3"/>
            <p:cNvSpPr/>
            <p:nvPr/>
          </p:nvSpPr>
          <p:spPr>
            <a:xfrm flipH="false" flipV="false" rot="0">
              <a:off x="0" y="0"/>
              <a:ext cx="523379" cy="507811"/>
            </a:xfrm>
            <a:custGeom>
              <a:avLst/>
              <a:gdLst/>
              <a:ahLst/>
              <a:cxnLst/>
              <a:rect r="r" b="b" t="t" l="l"/>
              <a:pathLst>
                <a:path h="507811" w="523379">
                  <a:moveTo>
                    <a:pt x="0" y="0"/>
                  </a:moveTo>
                  <a:lnTo>
                    <a:pt x="523379" y="0"/>
                  </a:lnTo>
                  <a:lnTo>
                    <a:pt x="523379" y="507811"/>
                  </a:lnTo>
                  <a:lnTo>
                    <a:pt x="0" y="507811"/>
                  </a:lnTo>
                  <a:close/>
                </a:path>
              </a:pathLst>
            </a:custGeom>
            <a:solidFill>
              <a:srgbClr val="2D2D2D"/>
            </a:solidFill>
          </p:spPr>
        </p:sp>
      </p:grpSp>
      <p:sp>
        <p:nvSpPr>
          <p:cNvPr name="Freeform 4" id="4"/>
          <p:cNvSpPr/>
          <p:nvPr/>
        </p:nvSpPr>
        <p:spPr>
          <a:xfrm flipH="true" flipV="false" rot="0">
            <a:off x="0" y="0"/>
            <a:ext cx="1028700" cy="1028700"/>
          </a:xfrm>
          <a:custGeom>
            <a:avLst/>
            <a:gdLst/>
            <a:ahLst/>
            <a:cxnLst/>
            <a:rect r="r" b="b" t="t" l="l"/>
            <a:pathLst>
              <a:path h="1028700" w="1028700">
                <a:moveTo>
                  <a:pt x="1028700" y="0"/>
                </a:moveTo>
                <a:lnTo>
                  <a:pt x="0" y="0"/>
                </a:lnTo>
                <a:lnTo>
                  <a:pt x="0" y="1028700"/>
                </a:lnTo>
                <a:lnTo>
                  <a:pt x="1028700" y="1028700"/>
                </a:lnTo>
                <a:lnTo>
                  <a:pt x="10287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rot="5400000">
            <a:off x="-3605352" y="5652265"/>
            <a:ext cx="9258579" cy="0"/>
          </a:xfrm>
          <a:prstGeom prst="line">
            <a:avLst/>
          </a:prstGeom>
          <a:ln cap="flat" w="9525">
            <a:solidFill>
              <a:srgbClr val="2D2D2D"/>
            </a:solidFill>
            <a:prstDash val="solid"/>
            <a:headEnd type="none" len="sm" w="sm"/>
            <a:tailEnd type="none" len="sm" w="sm"/>
          </a:ln>
        </p:spPr>
      </p:sp>
      <p:sp>
        <p:nvSpPr>
          <p:cNvPr name="AutoShape 6" id="6"/>
          <p:cNvSpPr/>
          <p:nvPr/>
        </p:nvSpPr>
        <p:spPr>
          <a:xfrm rot="-10800000">
            <a:off x="1028700" y="1008688"/>
            <a:ext cx="17259300" cy="0"/>
          </a:xfrm>
          <a:prstGeom prst="line">
            <a:avLst/>
          </a:prstGeom>
          <a:ln cap="flat" w="9525">
            <a:solidFill>
              <a:srgbClr val="2D2D2D"/>
            </a:solidFill>
            <a:prstDash val="solid"/>
            <a:headEnd type="none" len="sm" w="sm"/>
            <a:tailEnd type="none" len="sm" w="sm"/>
          </a:ln>
        </p:spPr>
      </p:sp>
      <p:sp>
        <p:nvSpPr>
          <p:cNvPr name="Freeform 7" id="7"/>
          <p:cNvSpPr/>
          <p:nvPr/>
        </p:nvSpPr>
        <p:spPr>
          <a:xfrm flipH="false" flipV="false" rot="0">
            <a:off x="1023938" y="4650105"/>
            <a:ext cx="1593840" cy="4608195"/>
          </a:xfrm>
          <a:custGeom>
            <a:avLst/>
            <a:gdLst/>
            <a:ahLst/>
            <a:cxnLst/>
            <a:rect r="r" b="b" t="t" l="l"/>
            <a:pathLst>
              <a:path h="4608195" w="1593840">
                <a:moveTo>
                  <a:pt x="0" y="0"/>
                </a:moveTo>
                <a:lnTo>
                  <a:pt x="1593840" y="0"/>
                </a:lnTo>
                <a:lnTo>
                  <a:pt x="1593840" y="4608195"/>
                </a:lnTo>
                <a:lnTo>
                  <a:pt x="0" y="4608195"/>
                </a:lnTo>
                <a:lnTo>
                  <a:pt x="0" y="0"/>
                </a:lnTo>
                <a:close/>
              </a:path>
            </a:pathLst>
          </a:custGeom>
          <a:blipFill>
            <a:blip r:embed="rId4">
              <a:extLst>
                <a:ext uri="{96DAC541-7B7A-43D3-8B79-37D633B846F1}">
                  <asvg:svgBlip xmlns:asvg="http://schemas.microsoft.com/office/drawing/2016/SVG/main" r:embed="rId5"/>
                </a:ext>
              </a:extLst>
            </a:blip>
            <a:stretch>
              <a:fillRect l="-88719" t="0" r="0" b="0"/>
            </a:stretch>
          </a:blipFill>
        </p:spPr>
      </p:sp>
      <p:sp>
        <p:nvSpPr>
          <p:cNvPr name="TextBox 8" id="8"/>
          <p:cNvSpPr txBox="true"/>
          <p:nvPr/>
        </p:nvSpPr>
        <p:spPr>
          <a:xfrm rot="0">
            <a:off x="1699106" y="933450"/>
            <a:ext cx="15560194" cy="821055"/>
          </a:xfrm>
          <a:prstGeom prst="rect">
            <a:avLst/>
          </a:prstGeom>
        </p:spPr>
        <p:txBody>
          <a:bodyPr anchor="t" rtlCol="false" tIns="0" lIns="0" bIns="0" rIns="0">
            <a:spAutoFit/>
          </a:bodyPr>
          <a:lstStyle/>
          <a:p>
            <a:pPr algn="l">
              <a:lnSpc>
                <a:spcPts val="6719"/>
              </a:lnSpc>
            </a:pPr>
            <a:r>
              <a:rPr lang="en-US" sz="4800" b="true">
                <a:solidFill>
                  <a:srgbClr val="2D2D2D"/>
                </a:solidFill>
                <a:latin typeface="Fraunces Heavy"/>
                <a:ea typeface="Fraunces Heavy"/>
                <a:cs typeface="Fraunces Heavy"/>
                <a:sym typeface="Fraunces Heavy"/>
              </a:rPr>
              <a:t>Model Selection &amp; Logistic Regression Findings</a:t>
            </a:r>
          </a:p>
        </p:txBody>
      </p:sp>
      <p:sp>
        <p:nvSpPr>
          <p:cNvPr name="TextBox 9" id="9"/>
          <p:cNvSpPr txBox="true"/>
          <p:nvPr/>
        </p:nvSpPr>
        <p:spPr>
          <a:xfrm rot="0">
            <a:off x="17371077" y="9465628"/>
            <a:ext cx="773608" cy="547370"/>
          </a:xfrm>
          <a:prstGeom prst="rect">
            <a:avLst/>
          </a:prstGeom>
        </p:spPr>
        <p:txBody>
          <a:bodyPr anchor="t" rtlCol="false" tIns="0" lIns="0" bIns="0" rIns="0">
            <a:spAutoFit/>
          </a:bodyPr>
          <a:lstStyle/>
          <a:p>
            <a:pPr algn="ctr">
              <a:lnSpc>
                <a:spcPts val="4480"/>
              </a:lnSpc>
            </a:pPr>
            <a:r>
              <a:rPr lang="en-US" sz="3200">
                <a:solidFill>
                  <a:srgbClr val="E0DDAA"/>
                </a:solidFill>
                <a:latin typeface="DM Sans"/>
                <a:ea typeface="DM Sans"/>
                <a:cs typeface="DM Sans"/>
                <a:sym typeface="DM Sans"/>
              </a:rPr>
              <a:t>16</a:t>
            </a:r>
          </a:p>
        </p:txBody>
      </p:sp>
      <p:graphicFrame>
        <p:nvGraphicFramePr>
          <p:cNvPr name="Object 10" id="10"/>
          <p:cNvGraphicFramePr/>
          <p:nvPr/>
        </p:nvGraphicFramePr>
        <p:xfrm>
          <a:off x="4177006" y="3855403"/>
          <a:ext cx="6286500" cy="2095500"/>
        </p:xfrm>
        <a:graphic>
          <a:graphicData uri="http://schemas.openxmlformats.org/presentationml/2006/ole">
            <p:oleObj imgW="7543800" imgH="3352800" r:id="rId7" progId="Excel.Sheet.12" name="Worksheet">
              <p:embed/>
              <p:pic>
                <p:nvPicPr>
                  <p:cNvPr name="" id="0"/>
                  <p:cNvPicPr/>
                  <p:nvPr/>
                </p:nvPicPr>
                <p:blipFill>
                  <a:blip r:embed="rId6"/>
                  <a:stretch>
                    <a:fillRect/>
                  </a:stretch>
                </p:blipFill>
                <p:spPr>
                  <a:xfrm>
                    <a:off x="1270000" y="1270000"/>
                    <a:ext cx="1270000" cy="1270000"/>
                  </a:xfrm>
                  <a:prstGeom prst="rect"/>
                </p:spPr>
              </p:pic>
            </p:oleObj>
          </a:graphicData>
        </a:graphic>
      </p:graphicFrame>
      <p:sp>
        <p:nvSpPr>
          <p:cNvPr name="TextBox 11" id="11"/>
          <p:cNvSpPr txBox="true"/>
          <p:nvPr/>
        </p:nvSpPr>
        <p:spPr>
          <a:xfrm rot="0">
            <a:off x="4177006" y="2886653"/>
            <a:ext cx="15560194" cy="821055"/>
          </a:xfrm>
          <a:prstGeom prst="rect">
            <a:avLst/>
          </a:prstGeom>
        </p:spPr>
        <p:txBody>
          <a:bodyPr anchor="t" rtlCol="false" tIns="0" lIns="0" bIns="0" rIns="0">
            <a:spAutoFit/>
          </a:bodyPr>
          <a:lstStyle/>
          <a:p>
            <a:pPr algn="l">
              <a:lnSpc>
                <a:spcPts val="6719"/>
              </a:lnSpc>
            </a:pPr>
            <a:r>
              <a:rPr lang="en-US" sz="4800">
                <a:solidFill>
                  <a:srgbClr val="2D2D2D"/>
                </a:solidFill>
                <a:latin typeface="Fraunces"/>
                <a:ea typeface="Fraunces"/>
                <a:cs typeface="Fraunces"/>
                <a:sym typeface="Fraunces"/>
              </a:rPr>
              <a:t>Model Comparison Table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grpSp>
        <p:nvGrpSpPr>
          <p:cNvPr name="Group 2" id="2"/>
          <p:cNvGrpSpPr/>
          <p:nvPr/>
        </p:nvGrpSpPr>
        <p:grpSpPr>
          <a:xfrm rot="0">
            <a:off x="17227762" y="9258300"/>
            <a:ext cx="1060238" cy="1028700"/>
            <a:chOff x="0" y="0"/>
            <a:chExt cx="523379" cy="507811"/>
          </a:xfrm>
        </p:grpSpPr>
        <p:sp>
          <p:nvSpPr>
            <p:cNvPr name="Freeform 3" id="3"/>
            <p:cNvSpPr/>
            <p:nvPr/>
          </p:nvSpPr>
          <p:spPr>
            <a:xfrm flipH="false" flipV="false" rot="0">
              <a:off x="0" y="0"/>
              <a:ext cx="523379" cy="507811"/>
            </a:xfrm>
            <a:custGeom>
              <a:avLst/>
              <a:gdLst/>
              <a:ahLst/>
              <a:cxnLst/>
              <a:rect r="r" b="b" t="t" l="l"/>
              <a:pathLst>
                <a:path h="507811" w="523379">
                  <a:moveTo>
                    <a:pt x="0" y="0"/>
                  </a:moveTo>
                  <a:lnTo>
                    <a:pt x="523379" y="0"/>
                  </a:lnTo>
                  <a:lnTo>
                    <a:pt x="523379" y="507811"/>
                  </a:lnTo>
                  <a:lnTo>
                    <a:pt x="0" y="507811"/>
                  </a:lnTo>
                  <a:close/>
                </a:path>
              </a:pathLst>
            </a:custGeom>
            <a:solidFill>
              <a:srgbClr val="2D2D2D"/>
            </a:solidFill>
          </p:spPr>
        </p:sp>
      </p:grpSp>
      <p:sp>
        <p:nvSpPr>
          <p:cNvPr name="Freeform 4" id="4"/>
          <p:cNvSpPr/>
          <p:nvPr/>
        </p:nvSpPr>
        <p:spPr>
          <a:xfrm flipH="true" flipV="false" rot="0">
            <a:off x="0" y="0"/>
            <a:ext cx="1028700" cy="1028700"/>
          </a:xfrm>
          <a:custGeom>
            <a:avLst/>
            <a:gdLst/>
            <a:ahLst/>
            <a:cxnLst/>
            <a:rect r="r" b="b" t="t" l="l"/>
            <a:pathLst>
              <a:path h="1028700" w="1028700">
                <a:moveTo>
                  <a:pt x="1028700" y="0"/>
                </a:moveTo>
                <a:lnTo>
                  <a:pt x="0" y="0"/>
                </a:lnTo>
                <a:lnTo>
                  <a:pt x="0" y="1028700"/>
                </a:lnTo>
                <a:lnTo>
                  <a:pt x="1028700" y="1028700"/>
                </a:lnTo>
                <a:lnTo>
                  <a:pt x="10287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rot="5400000">
            <a:off x="-3605352" y="5652265"/>
            <a:ext cx="9258579" cy="0"/>
          </a:xfrm>
          <a:prstGeom prst="line">
            <a:avLst/>
          </a:prstGeom>
          <a:ln cap="flat" w="9525">
            <a:solidFill>
              <a:srgbClr val="2D2D2D"/>
            </a:solidFill>
            <a:prstDash val="solid"/>
            <a:headEnd type="none" len="sm" w="sm"/>
            <a:tailEnd type="none" len="sm" w="sm"/>
          </a:ln>
        </p:spPr>
      </p:sp>
      <p:sp>
        <p:nvSpPr>
          <p:cNvPr name="AutoShape 6" id="6"/>
          <p:cNvSpPr/>
          <p:nvPr/>
        </p:nvSpPr>
        <p:spPr>
          <a:xfrm rot="-10800000">
            <a:off x="1028700" y="1008688"/>
            <a:ext cx="17259300" cy="0"/>
          </a:xfrm>
          <a:prstGeom prst="line">
            <a:avLst/>
          </a:prstGeom>
          <a:ln cap="flat" w="9525">
            <a:solidFill>
              <a:srgbClr val="2D2D2D"/>
            </a:solidFill>
            <a:prstDash val="solid"/>
            <a:headEnd type="none" len="sm" w="sm"/>
            <a:tailEnd type="none" len="sm" w="sm"/>
          </a:ln>
        </p:spPr>
      </p:sp>
      <p:sp>
        <p:nvSpPr>
          <p:cNvPr name="TextBox 7" id="7"/>
          <p:cNvSpPr txBox="true"/>
          <p:nvPr/>
        </p:nvSpPr>
        <p:spPr>
          <a:xfrm rot="0">
            <a:off x="17371077" y="9465628"/>
            <a:ext cx="773608" cy="547370"/>
          </a:xfrm>
          <a:prstGeom prst="rect">
            <a:avLst/>
          </a:prstGeom>
        </p:spPr>
        <p:txBody>
          <a:bodyPr anchor="t" rtlCol="false" tIns="0" lIns="0" bIns="0" rIns="0">
            <a:spAutoFit/>
          </a:bodyPr>
          <a:lstStyle/>
          <a:p>
            <a:pPr algn="ctr">
              <a:lnSpc>
                <a:spcPts val="4480"/>
              </a:lnSpc>
            </a:pPr>
            <a:r>
              <a:rPr lang="en-US" sz="3200">
                <a:solidFill>
                  <a:srgbClr val="E0DDAA"/>
                </a:solidFill>
                <a:latin typeface="DM Sans"/>
                <a:ea typeface="DM Sans"/>
                <a:cs typeface="DM Sans"/>
                <a:sym typeface="DM Sans"/>
              </a:rPr>
              <a:t>17</a:t>
            </a:r>
          </a:p>
        </p:txBody>
      </p:sp>
      <p:sp>
        <p:nvSpPr>
          <p:cNvPr name="TextBox 8" id="8"/>
          <p:cNvSpPr txBox="true"/>
          <p:nvPr/>
        </p:nvSpPr>
        <p:spPr>
          <a:xfrm rot="0">
            <a:off x="6233946" y="1888817"/>
            <a:ext cx="6848808" cy="821055"/>
          </a:xfrm>
          <a:prstGeom prst="rect">
            <a:avLst/>
          </a:prstGeom>
        </p:spPr>
        <p:txBody>
          <a:bodyPr anchor="t" rtlCol="false" tIns="0" lIns="0" bIns="0" rIns="0">
            <a:spAutoFit/>
          </a:bodyPr>
          <a:lstStyle/>
          <a:p>
            <a:pPr algn="ctr">
              <a:lnSpc>
                <a:spcPts val="6719"/>
              </a:lnSpc>
            </a:pPr>
            <a:r>
              <a:rPr lang="en-US" b="true" sz="4800">
                <a:solidFill>
                  <a:srgbClr val="2D2D2D"/>
                </a:solidFill>
                <a:latin typeface="Fraunces Heavy"/>
                <a:ea typeface="Fraunces Heavy"/>
                <a:cs typeface="Fraunces Heavy"/>
                <a:sym typeface="Fraunces Heavy"/>
              </a:rPr>
              <a:t>Our Team</a:t>
            </a:r>
          </a:p>
        </p:txBody>
      </p:sp>
      <p:grpSp>
        <p:nvGrpSpPr>
          <p:cNvPr name="Group 9" id="9"/>
          <p:cNvGrpSpPr>
            <a:grpSpLocks noChangeAspect="true"/>
          </p:cNvGrpSpPr>
          <p:nvPr/>
        </p:nvGrpSpPr>
        <p:grpSpPr>
          <a:xfrm rot="0">
            <a:off x="7619750" y="3485083"/>
            <a:ext cx="4077217" cy="4077201"/>
            <a:chOff x="0" y="0"/>
            <a:chExt cx="6350000" cy="6349975"/>
          </a:xfrm>
        </p:grpSpPr>
        <p:sp>
          <p:nvSpPr>
            <p:cNvPr name="Freeform 10" id="10"/>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4"/>
              <a:stretch>
                <a:fillRect l="-771" t="0" r="-771" b="0"/>
              </a:stretch>
            </a:blipFill>
          </p:spPr>
        </p:sp>
      </p:grpSp>
      <p:sp>
        <p:nvSpPr>
          <p:cNvPr name="TextBox 11" id="11"/>
          <p:cNvSpPr txBox="true"/>
          <p:nvPr/>
        </p:nvSpPr>
        <p:spPr>
          <a:xfrm rot="0">
            <a:off x="7681381" y="8176593"/>
            <a:ext cx="3953953" cy="613410"/>
          </a:xfrm>
          <a:prstGeom prst="rect">
            <a:avLst/>
          </a:prstGeom>
        </p:spPr>
        <p:txBody>
          <a:bodyPr anchor="t" rtlCol="false" tIns="0" lIns="0" bIns="0" rIns="0">
            <a:spAutoFit/>
          </a:bodyPr>
          <a:lstStyle/>
          <a:p>
            <a:pPr algn="ctr">
              <a:lnSpc>
                <a:spcPts val="5040"/>
              </a:lnSpc>
            </a:pPr>
            <a:r>
              <a:rPr lang="en-US" b="true" sz="3600">
                <a:solidFill>
                  <a:srgbClr val="2D2D2D"/>
                </a:solidFill>
                <a:latin typeface="DM Sans Bold"/>
                <a:ea typeface="DM Sans Bold"/>
                <a:cs typeface="DM Sans Bold"/>
                <a:sym typeface="DM Sans Bold"/>
              </a:rPr>
              <a:t>Istiyak Shaikh</a:t>
            </a:r>
          </a:p>
        </p:txBody>
      </p:sp>
      <p:sp>
        <p:nvSpPr>
          <p:cNvPr name="TextBox 12" id="12"/>
          <p:cNvSpPr txBox="true"/>
          <p:nvPr/>
        </p:nvSpPr>
        <p:spPr>
          <a:xfrm rot="0">
            <a:off x="7681381" y="8702675"/>
            <a:ext cx="3953953" cy="555625"/>
          </a:xfrm>
          <a:prstGeom prst="rect">
            <a:avLst/>
          </a:prstGeom>
        </p:spPr>
        <p:txBody>
          <a:bodyPr anchor="t" rtlCol="false" tIns="0" lIns="0" bIns="0" rIns="0">
            <a:spAutoFit/>
          </a:bodyPr>
          <a:lstStyle/>
          <a:p>
            <a:pPr algn="ctr">
              <a:lnSpc>
                <a:spcPts val="4759"/>
              </a:lnSpc>
            </a:pPr>
            <a:r>
              <a:rPr lang="en-US" sz="2799">
                <a:solidFill>
                  <a:srgbClr val="2D2D2D"/>
                </a:solidFill>
                <a:latin typeface="DM Sans"/>
                <a:ea typeface="DM Sans"/>
                <a:cs typeface="DM Sans"/>
                <a:sym typeface="DM Sans"/>
              </a:rPr>
              <a:t>Data Scientist</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sp>
        <p:nvSpPr>
          <p:cNvPr name="Freeform 2" id="2"/>
          <p:cNvSpPr/>
          <p:nvPr/>
        </p:nvSpPr>
        <p:spPr>
          <a:xfrm flipH="true" flipV="false" rot="0">
            <a:off x="0" y="0"/>
            <a:ext cx="1028700" cy="1028700"/>
          </a:xfrm>
          <a:custGeom>
            <a:avLst/>
            <a:gdLst/>
            <a:ahLst/>
            <a:cxnLst/>
            <a:rect r="r" b="b" t="t" l="l"/>
            <a:pathLst>
              <a:path h="1028700" w="1028700">
                <a:moveTo>
                  <a:pt x="1028700" y="0"/>
                </a:moveTo>
                <a:lnTo>
                  <a:pt x="0" y="0"/>
                </a:lnTo>
                <a:lnTo>
                  <a:pt x="0" y="1028700"/>
                </a:lnTo>
                <a:lnTo>
                  <a:pt x="1028700" y="1028700"/>
                </a:lnTo>
                <a:lnTo>
                  <a:pt x="10287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5400000">
            <a:off x="-3605352" y="5652265"/>
            <a:ext cx="9258579" cy="0"/>
          </a:xfrm>
          <a:prstGeom prst="line">
            <a:avLst/>
          </a:prstGeom>
          <a:ln cap="flat" w="9525">
            <a:solidFill>
              <a:srgbClr val="2D2D2D"/>
            </a:solidFill>
            <a:prstDash val="solid"/>
            <a:headEnd type="none" len="sm" w="sm"/>
            <a:tailEnd type="none" len="sm" w="sm"/>
          </a:ln>
        </p:spPr>
      </p:sp>
      <p:sp>
        <p:nvSpPr>
          <p:cNvPr name="AutoShape 4" id="4"/>
          <p:cNvSpPr/>
          <p:nvPr/>
        </p:nvSpPr>
        <p:spPr>
          <a:xfrm rot="-10800000">
            <a:off x="1028700" y="1008688"/>
            <a:ext cx="17259300" cy="0"/>
          </a:xfrm>
          <a:prstGeom prst="line">
            <a:avLst/>
          </a:prstGeom>
          <a:ln cap="flat" w="9525">
            <a:solidFill>
              <a:srgbClr val="2D2D2D"/>
            </a:solidFill>
            <a:prstDash val="solid"/>
            <a:headEnd type="none" len="sm" w="sm"/>
            <a:tailEnd type="none" len="sm" w="sm"/>
          </a:ln>
        </p:spPr>
      </p:sp>
      <p:sp>
        <p:nvSpPr>
          <p:cNvPr name="TextBox 5" id="5"/>
          <p:cNvSpPr txBox="true"/>
          <p:nvPr/>
        </p:nvSpPr>
        <p:spPr>
          <a:xfrm rot="0">
            <a:off x="2466230" y="4639363"/>
            <a:ext cx="8028708" cy="1308919"/>
          </a:xfrm>
          <a:prstGeom prst="rect">
            <a:avLst/>
          </a:prstGeom>
        </p:spPr>
        <p:txBody>
          <a:bodyPr anchor="t" rtlCol="false" tIns="0" lIns="0" bIns="0" rIns="0">
            <a:spAutoFit/>
          </a:bodyPr>
          <a:lstStyle/>
          <a:p>
            <a:pPr algn="l">
              <a:lnSpc>
                <a:spcPts val="9893"/>
              </a:lnSpc>
            </a:pPr>
            <a:r>
              <a:rPr lang="en-US" sz="9893" b="true">
                <a:solidFill>
                  <a:srgbClr val="2D2D2D"/>
                </a:solidFill>
                <a:latin typeface="Fraunces Semi-Bold"/>
                <a:ea typeface="Fraunces Semi-Bold"/>
                <a:cs typeface="Fraunces Semi-Bold"/>
                <a:sym typeface="Fraunces Semi-Bold"/>
              </a:rPr>
              <a:t>Thank you</a:t>
            </a:r>
          </a:p>
        </p:txBody>
      </p:sp>
      <p:sp>
        <p:nvSpPr>
          <p:cNvPr name="Freeform 6" id="6"/>
          <p:cNvSpPr/>
          <p:nvPr/>
        </p:nvSpPr>
        <p:spPr>
          <a:xfrm flipH="false" flipV="false" rot="5400000">
            <a:off x="13507075" y="5505392"/>
            <a:ext cx="6179809" cy="3382041"/>
          </a:xfrm>
          <a:custGeom>
            <a:avLst/>
            <a:gdLst/>
            <a:ahLst/>
            <a:cxnLst/>
            <a:rect r="r" b="b" t="t" l="l"/>
            <a:pathLst>
              <a:path h="3382041" w="6179809">
                <a:moveTo>
                  <a:pt x="0" y="0"/>
                </a:moveTo>
                <a:lnTo>
                  <a:pt x="6179809" y="0"/>
                </a:lnTo>
                <a:lnTo>
                  <a:pt x="6179809" y="3382041"/>
                </a:lnTo>
                <a:lnTo>
                  <a:pt x="0" y="33820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grpSp>
        <p:nvGrpSpPr>
          <p:cNvPr name="Group 2" id="2"/>
          <p:cNvGrpSpPr/>
          <p:nvPr/>
        </p:nvGrpSpPr>
        <p:grpSpPr>
          <a:xfrm rot="0">
            <a:off x="17227762" y="9258300"/>
            <a:ext cx="1060238" cy="1028700"/>
            <a:chOff x="0" y="0"/>
            <a:chExt cx="523379" cy="507811"/>
          </a:xfrm>
        </p:grpSpPr>
        <p:sp>
          <p:nvSpPr>
            <p:cNvPr name="Freeform 3" id="3"/>
            <p:cNvSpPr/>
            <p:nvPr/>
          </p:nvSpPr>
          <p:spPr>
            <a:xfrm flipH="false" flipV="false" rot="0">
              <a:off x="0" y="0"/>
              <a:ext cx="523379" cy="507811"/>
            </a:xfrm>
            <a:custGeom>
              <a:avLst/>
              <a:gdLst/>
              <a:ahLst/>
              <a:cxnLst/>
              <a:rect r="r" b="b" t="t" l="l"/>
              <a:pathLst>
                <a:path h="507811" w="523379">
                  <a:moveTo>
                    <a:pt x="0" y="0"/>
                  </a:moveTo>
                  <a:lnTo>
                    <a:pt x="523379" y="0"/>
                  </a:lnTo>
                  <a:lnTo>
                    <a:pt x="523379" y="507811"/>
                  </a:lnTo>
                  <a:lnTo>
                    <a:pt x="0" y="507811"/>
                  </a:lnTo>
                  <a:close/>
                </a:path>
              </a:pathLst>
            </a:custGeom>
            <a:solidFill>
              <a:srgbClr val="2D2D2D"/>
            </a:solidFill>
          </p:spPr>
        </p:sp>
      </p:grpSp>
      <p:sp>
        <p:nvSpPr>
          <p:cNvPr name="Freeform 4" id="4"/>
          <p:cNvSpPr/>
          <p:nvPr/>
        </p:nvSpPr>
        <p:spPr>
          <a:xfrm flipH="false" flipV="true" rot="0">
            <a:off x="12686811" y="8118609"/>
            <a:ext cx="2216016" cy="2216016"/>
          </a:xfrm>
          <a:custGeom>
            <a:avLst/>
            <a:gdLst/>
            <a:ahLst/>
            <a:cxnLst/>
            <a:rect r="r" b="b" t="t" l="l"/>
            <a:pathLst>
              <a:path h="2216016" w="2216016">
                <a:moveTo>
                  <a:pt x="0" y="2216016"/>
                </a:moveTo>
                <a:lnTo>
                  <a:pt x="2216016" y="2216016"/>
                </a:lnTo>
                <a:lnTo>
                  <a:pt x="2216016" y="0"/>
                </a:lnTo>
                <a:lnTo>
                  <a:pt x="0" y="0"/>
                </a:lnTo>
                <a:lnTo>
                  <a:pt x="0" y="221601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0" y="0"/>
            <a:ext cx="1028700" cy="1028700"/>
          </a:xfrm>
          <a:custGeom>
            <a:avLst/>
            <a:gdLst/>
            <a:ahLst/>
            <a:cxnLst/>
            <a:rect r="r" b="b" t="t" l="l"/>
            <a:pathLst>
              <a:path h="1028700" w="1028700">
                <a:moveTo>
                  <a:pt x="1028700" y="0"/>
                </a:moveTo>
                <a:lnTo>
                  <a:pt x="0" y="0"/>
                </a:lnTo>
                <a:lnTo>
                  <a:pt x="0" y="1028700"/>
                </a:lnTo>
                <a:lnTo>
                  <a:pt x="1028700" y="1028700"/>
                </a:lnTo>
                <a:lnTo>
                  <a:pt x="10287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rot="5400000">
            <a:off x="-3605352" y="5652265"/>
            <a:ext cx="9258579" cy="0"/>
          </a:xfrm>
          <a:prstGeom prst="line">
            <a:avLst/>
          </a:prstGeom>
          <a:ln cap="flat" w="9525">
            <a:solidFill>
              <a:srgbClr val="2D2D2D"/>
            </a:solidFill>
            <a:prstDash val="solid"/>
            <a:headEnd type="none" len="sm" w="sm"/>
            <a:tailEnd type="none" len="sm" w="sm"/>
          </a:ln>
        </p:spPr>
      </p:sp>
      <p:sp>
        <p:nvSpPr>
          <p:cNvPr name="AutoShape 7" id="7"/>
          <p:cNvSpPr/>
          <p:nvPr/>
        </p:nvSpPr>
        <p:spPr>
          <a:xfrm rot="-10800000">
            <a:off x="1028700" y="1008688"/>
            <a:ext cx="17259300" cy="0"/>
          </a:xfrm>
          <a:prstGeom prst="line">
            <a:avLst/>
          </a:prstGeom>
          <a:ln cap="flat" w="9525">
            <a:solidFill>
              <a:srgbClr val="2D2D2D"/>
            </a:solidFill>
            <a:prstDash val="solid"/>
            <a:headEnd type="none" len="sm" w="sm"/>
            <a:tailEnd type="none" len="sm" w="sm"/>
          </a:ln>
        </p:spPr>
      </p:sp>
      <p:sp>
        <p:nvSpPr>
          <p:cNvPr name="Freeform 8" id="8"/>
          <p:cNvSpPr/>
          <p:nvPr/>
        </p:nvSpPr>
        <p:spPr>
          <a:xfrm flipH="false" flipV="false" rot="-10800000">
            <a:off x="14902827" y="2981483"/>
            <a:ext cx="4512899" cy="4488283"/>
          </a:xfrm>
          <a:custGeom>
            <a:avLst/>
            <a:gdLst/>
            <a:ahLst/>
            <a:cxnLst/>
            <a:rect r="r" b="b" t="t" l="l"/>
            <a:pathLst>
              <a:path h="4488283" w="4512899">
                <a:moveTo>
                  <a:pt x="0" y="0"/>
                </a:moveTo>
                <a:lnTo>
                  <a:pt x="4512899" y="0"/>
                </a:lnTo>
                <a:lnTo>
                  <a:pt x="4512899" y="4488283"/>
                </a:lnTo>
                <a:lnTo>
                  <a:pt x="0" y="44882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993519" y="1888817"/>
            <a:ext cx="6848808" cy="821055"/>
          </a:xfrm>
          <a:prstGeom prst="rect">
            <a:avLst/>
          </a:prstGeom>
        </p:spPr>
        <p:txBody>
          <a:bodyPr anchor="t" rtlCol="false" tIns="0" lIns="0" bIns="0" rIns="0">
            <a:spAutoFit/>
          </a:bodyPr>
          <a:lstStyle/>
          <a:p>
            <a:pPr algn="l">
              <a:lnSpc>
                <a:spcPts val="6719"/>
              </a:lnSpc>
            </a:pPr>
            <a:r>
              <a:rPr lang="en-US" sz="4800" b="true">
                <a:solidFill>
                  <a:srgbClr val="2D2D2D"/>
                </a:solidFill>
                <a:latin typeface="Fraunces Heavy"/>
                <a:ea typeface="Fraunces Heavy"/>
                <a:cs typeface="Fraunces Heavy"/>
                <a:sym typeface="Fraunces Heavy"/>
              </a:rPr>
              <a:t>Overview</a:t>
            </a:r>
          </a:p>
        </p:txBody>
      </p:sp>
      <p:sp>
        <p:nvSpPr>
          <p:cNvPr name="TextBox 10" id="10"/>
          <p:cNvSpPr txBox="true"/>
          <p:nvPr/>
        </p:nvSpPr>
        <p:spPr>
          <a:xfrm rot="0">
            <a:off x="1993519" y="2905283"/>
            <a:ext cx="8028708" cy="5732145"/>
          </a:xfrm>
          <a:prstGeom prst="rect">
            <a:avLst/>
          </a:prstGeom>
        </p:spPr>
        <p:txBody>
          <a:bodyPr anchor="t" rtlCol="false" tIns="0" lIns="0" bIns="0" rIns="0">
            <a:spAutoFit/>
          </a:bodyPr>
          <a:lstStyle/>
          <a:p>
            <a:pPr algn="just">
              <a:lnSpc>
                <a:spcPts val="4199"/>
              </a:lnSpc>
            </a:pPr>
            <a:r>
              <a:rPr lang="en-US" sz="2799">
                <a:solidFill>
                  <a:srgbClr val="2D2D2D"/>
                </a:solidFill>
                <a:latin typeface="DM Sans"/>
                <a:ea typeface="DM Sans"/>
                <a:cs typeface="DM Sans"/>
                <a:sym typeface="DM Sans"/>
              </a:rPr>
              <a:t>ABC Pha</a:t>
            </a:r>
            <a:r>
              <a:rPr lang="en-US" sz="2799">
                <a:solidFill>
                  <a:srgbClr val="2D2D2D"/>
                </a:solidFill>
                <a:latin typeface="DM Sans"/>
                <a:ea typeface="DM Sans"/>
                <a:cs typeface="DM Sans"/>
                <a:sym typeface="DM Sans"/>
              </a:rPr>
              <a:t>rma wants to understand patient drug persistency—whether patients continue to take their medications as prescribed by physicians. The goal is to build a machine learning model that predicts persistency using patient demographics, clinical history, risk factors, and treatment behavior. Automating this process will help physicians and the pharma company improve adherence strategies and personalize patient interventions.</a:t>
            </a:r>
          </a:p>
          <a:p>
            <a:pPr algn="just">
              <a:lnSpc>
                <a:spcPts val="4199"/>
              </a:lnSpc>
            </a:pPr>
          </a:p>
        </p:txBody>
      </p:sp>
      <p:sp>
        <p:nvSpPr>
          <p:cNvPr name="TextBox 11" id="11"/>
          <p:cNvSpPr txBox="true"/>
          <p:nvPr/>
        </p:nvSpPr>
        <p:spPr>
          <a:xfrm rot="0">
            <a:off x="17371077" y="9465628"/>
            <a:ext cx="773608" cy="547370"/>
          </a:xfrm>
          <a:prstGeom prst="rect">
            <a:avLst/>
          </a:prstGeom>
        </p:spPr>
        <p:txBody>
          <a:bodyPr anchor="t" rtlCol="false" tIns="0" lIns="0" bIns="0" rIns="0">
            <a:spAutoFit/>
          </a:bodyPr>
          <a:lstStyle/>
          <a:p>
            <a:pPr algn="ctr">
              <a:lnSpc>
                <a:spcPts val="4480"/>
              </a:lnSpc>
            </a:pPr>
            <a:r>
              <a:rPr lang="en-US" sz="3200">
                <a:solidFill>
                  <a:srgbClr val="E0DDAA"/>
                </a:solidFill>
                <a:latin typeface="DM Sans"/>
                <a:ea typeface="DM Sans"/>
                <a:cs typeface="DM Sans"/>
                <a:sym typeface="DM Sans"/>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27762" y="9258300"/>
            <a:ext cx="1060238" cy="1028700"/>
            <a:chOff x="0" y="0"/>
            <a:chExt cx="523379" cy="507811"/>
          </a:xfrm>
        </p:grpSpPr>
        <p:sp>
          <p:nvSpPr>
            <p:cNvPr name="Freeform 3" id="3"/>
            <p:cNvSpPr/>
            <p:nvPr/>
          </p:nvSpPr>
          <p:spPr>
            <a:xfrm flipH="false" flipV="false" rot="0">
              <a:off x="0" y="0"/>
              <a:ext cx="523379" cy="507811"/>
            </a:xfrm>
            <a:custGeom>
              <a:avLst/>
              <a:gdLst/>
              <a:ahLst/>
              <a:cxnLst/>
              <a:rect r="r" b="b" t="t" l="l"/>
              <a:pathLst>
                <a:path h="507811" w="523379">
                  <a:moveTo>
                    <a:pt x="0" y="0"/>
                  </a:moveTo>
                  <a:lnTo>
                    <a:pt x="523379" y="0"/>
                  </a:lnTo>
                  <a:lnTo>
                    <a:pt x="523379" y="507811"/>
                  </a:lnTo>
                  <a:lnTo>
                    <a:pt x="0" y="507811"/>
                  </a:lnTo>
                  <a:close/>
                </a:path>
              </a:pathLst>
            </a:custGeom>
            <a:solidFill>
              <a:srgbClr val="2D2D2D"/>
            </a:solidFill>
          </p:spPr>
        </p:sp>
      </p:grpSp>
      <p:sp>
        <p:nvSpPr>
          <p:cNvPr name="Freeform 4" id="4"/>
          <p:cNvSpPr/>
          <p:nvPr/>
        </p:nvSpPr>
        <p:spPr>
          <a:xfrm flipH="true" flipV="false" rot="0">
            <a:off x="0" y="0"/>
            <a:ext cx="1028700" cy="1028700"/>
          </a:xfrm>
          <a:custGeom>
            <a:avLst/>
            <a:gdLst/>
            <a:ahLst/>
            <a:cxnLst/>
            <a:rect r="r" b="b" t="t" l="l"/>
            <a:pathLst>
              <a:path h="1028700" w="1028700">
                <a:moveTo>
                  <a:pt x="1028700" y="0"/>
                </a:moveTo>
                <a:lnTo>
                  <a:pt x="0" y="0"/>
                </a:lnTo>
                <a:lnTo>
                  <a:pt x="0" y="1028700"/>
                </a:lnTo>
                <a:lnTo>
                  <a:pt x="1028700" y="1028700"/>
                </a:lnTo>
                <a:lnTo>
                  <a:pt x="10287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rot="5400000">
            <a:off x="-3605352" y="5652265"/>
            <a:ext cx="9258579" cy="0"/>
          </a:xfrm>
          <a:prstGeom prst="line">
            <a:avLst/>
          </a:prstGeom>
          <a:ln cap="flat" w="9525">
            <a:solidFill>
              <a:srgbClr val="2D2D2D"/>
            </a:solidFill>
            <a:prstDash val="solid"/>
            <a:headEnd type="none" len="sm" w="sm"/>
            <a:tailEnd type="none" len="sm" w="sm"/>
          </a:ln>
        </p:spPr>
      </p:sp>
      <p:sp>
        <p:nvSpPr>
          <p:cNvPr name="AutoShape 6" id="6"/>
          <p:cNvSpPr/>
          <p:nvPr/>
        </p:nvSpPr>
        <p:spPr>
          <a:xfrm rot="-10800000">
            <a:off x="1028700" y="1008688"/>
            <a:ext cx="17259300" cy="0"/>
          </a:xfrm>
          <a:prstGeom prst="line">
            <a:avLst/>
          </a:prstGeom>
          <a:ln cap="flat" w="9525">
            <a:solidFill>
              <a:srgbClr val="2D2D2D"/>
            </a:solidFill>
            <a:prstDash val="solid"/>
            <a:headEnd type="none" len="sm" w="sm"/>
            <a:tailEnd type="none" len="sm" w="sm"/>
          </a:ln>
        </p:spPr>
      </p:sp>
      <p:sp>
        <p:nvSpPr>
          <p:cNvPr name="Freeform 7" id="7"/>
          <p:cNvSpPr/>
          <p:nvPr/>
        </p:nvSpPr>
        <p:spPr>
          <a:xfrm flipH="false" flipV="false" rot="0">
            <a:off x="1023938" y="4650105"/>
            <a:ext cx="1593840" cy="4608195"/>
          </a:xfrm>
          <a:custGeom>
            <a:avLst/>
            <a:gdLst/>
            <a:ahLst/>
            <a:cxnLst/>
            <a:rect r="r" b="b" t="t" l="l"/>
            <a:pathLst>
              <a:path h="4608195" w="1593840">
                <a:moveTo>
                  <a:pt x="0" y="0"/>
                </a:moveTo>
                <a:lnTo>
                  <a:pt x="1593840" y="0"/>
                </a:lnTo>
                <a:lnTo>
                  <a:pt x="1593840" y="4608195"/>
                </a:lnTo>
                <a:lnTo>
                  <a:pt x="0" y="4608195"/>
                </a:lnTo>
                <a:lnTo>
                  <a:pt x="0" y="0"/>
                </a:lnTo>
                <a:close/>
              </a:path>
            </a:pathLst>
          </a:custGeom>
          <a:blipFill>
            <a:blip r:embed="rId4">
              <a:extLst>
                <a:ext uri="{96DAC541-7B7A-43D3-8B79-37D633B846F1}">
                  <asvg:svgBlip xmlns:asvg="http://schemas.microsoft.com/office/drawing/2016/SVG/main" r:embed="rId5"/>
                </a:ext>
              </a:extLst>
            </a:blip>
            <a:stretch>
              <a:fillRect l="-88719" t="0" r="0" b="0"/>
            </a:stretch>
          </a:blipFill>
        </p:spPr>
      </p:sp>
      <p:sp>
        <p:nvSpPr>
          <p:cNvPr name="TextBox 8" id="8"/>
          <p:cNvSpPr txBox="true"/>
          <p:nvPr/>
        </p:nvSpPr>
        <p:spPr>
          <a:xfrm rot="0">
            <a:off x="1699106" y="933450"/>
            <a:ext cx="15560194" cy="1668780"/>
          </a:xfrm>
          <a:prstGeom prst="rect">
            <a:avLst/>
          </a:prstGeom>
        </p:spPr>
        <p:txBody>
          <a:bodyPr anchor="t" rtlCol="false" tIns="0" lIns="0" bIns="0" rIns="0">
            <a:spAutoFit/>
          </a:bodyPr>
          <a:lstStyle/>
          <a:p>
            <a:pPr algn="l">
              <a:lnSpc>
                <a:spcPts val="6719"/>
              </a:lnSpc>
            </a:pPr>
            <a:r>
              <a:rPr lang="en-US" sz="4800" b="true">
                <a:solidFill>
                  <a:srgbClr val="2D2D2D"/>
                </a:solidFill>
                <a:latin typeface="Fraunces Heavy"/>
                <a:ea typeface="Fraunces Heavy"/>
                <a:cs typeface="Fraunces Heavy"/>
                <a:sym typeface="Fraunces Heavy"/>
              </a:rPr>
              <a:t>Predicting Patient Drug Persistency for ABC Pharma</a:t>
            </a:r>
          </a:p>
        </p:txBody>
      </p:sp>
      <p:sp>
        <p:nvSpPr>
          <p:cNvPr name="TextBox 9" id="9"/>
          <p:cNvSpPr txBox="true"/>
          <p:nvPr/>
        </p:nvSpPr>
        <p:spPr>
          <a:xfrm rot="0">
            <a:off x="17638402" y="9465628"/>
            <a:ext cx="238958" cy="547370"/>
          </a:xfrm>
          <a:prstGeom prst="rect">
            <a:avLst/>
          </a:prstGeom>
        </p:spPr>
        <p:txBody>
          <a:bodyPr anchor="t" rtlCol="false" tIns="0" lIns="0" bIns="0" rIns="0">
            <a:spAutoFit/>
          </a:bodyPr>
          <a:lstStyle/>
          <a:p>
            <a:pPr algn="ctr">
              <a:lnSpc>
                <a:spcPts val="4480"/>
              </a:lnSpc>
            </a:pPr>
            <a:r>
              <a:rPr lang="en-US" sz="3200">
                <a:solidFill>
                  <a:srgbClr val="E0DDAA"/>
                </a:solidFill>
                <a:latin typeface="DM Sans"/>
                <a:ea typeface="DM Sans"/>
                <a:cs typeface="DM Sans"/>
                <a:sym typeface="DM Sans"/>
              </a:rPr>
              <a:t>3</a:t>
            </a:r>
          </a:p>
        </p:txBody>
      </p:sp>
      <p:sp>
        <p:nvSpPr>
          <p:cNvPr name="TextBox 10" id="10"/>
          <p:cNvSpPr txBox="true"/>
          <p:nvPr/>
        </p:nvSpPr>
        <p:spPr>
          <a:xfrm rot="0">
            <a:off x="2774156" y="3133262"/>
            <a:ext cx="13122292" cy="7968667"/>
          </a:xfrm>
          <a:prstGeom prst="rect">
            <a:avLst/>
          </a:prstGeom>
        </p:spPr>
        <p:txBody>
          <a:bodyPr anchor="t" rtlCol="false" tIns="0" lIns="0" bIns="0" rIns="0">
            <a:spAutoFit/>
          </a:bodyPr>
          <a:lstStyle/>
          <a:p>
            <a:pPr algn="just">
              <a:lnSpc>
                <a:spcPts val="4272"/>
              </a:lnSpc>
            </a:pPr>
            <a:r>
              <a:rPr lang="en-US" sz="2848" b="true">
                <a:solidFill>
                  <a:srgbClr val="2D2D2D"/>
                </a:solidFill>
                <a:latin typeface="DM Sans Bold"/>
                <a:ea typeface="DM Sans Bold"/>
                <a:cs typeface="DM Sans Bold"/>
                <a:sym typeface="DM Sans Bold"/>
              </a:rPr>
              <a:t>Business Goal:</a:t>
            </a:r>
            <a:r>
              <a:rPr lang="en-US" sz="2848">
                <a:solidFill>
                  <a:srgbClr val="2D2D2D"/>
                </a:solidFill>
                <a:latin typeface="DM Sans"/>
                <a:ea typeface="DM Sans"/>
                <a:cs typeface="DM Sans"/>
                <a:sym typeface="DM Sans"/>
              </a:rPr>
              <a:t> Identify patients at risk of non-persistence to improve adherence and personalize interventions.</a:t>
            </a:r>
          </a:p>
          <a:p>
            <a:pPr algn="just">
              <a:lnSpc>
                <a:spcPts val="4272"/>
              </a:lnSpc>
            </a:pPr>
          </a:p>
          <a:p>
            <a:pPr algn="just">
              <a:lnSpc>
                <a:spcPts val="4272"/>
              </a:lnSpc>
            </a:pPr>
            <a:r>
              <a:rPr lang="en-US" sz="2848" b="true">
                <a:solidFill>
                  <a:srgbClr val="2D2D2D"/>
                </a:solidFill>
                <a:latin typeface="DM Sans Bold"/>
                <a:ea typeface="DM Sans Bold"/>
                <a:cs typeface="DM Sans Bold"/>
                <a:sym typeface="DM Sans Bold"/>
              </a:rPr>
              <a:t>Value Proposition:</a:t>
            </a:r>
          </a:p>
          <a:p>
            <a:pPr algn="just" marL="615020" indent="-307510" lvl="1">
              <a:lnSpc>
                <a:spcPts val="4272"/>
              </a:lnSpc>
              <a:buFont typeface="Arial"/>
              <a:buChar char="•"/>
            </a:pPr>
            <a:r>
              <a:rPr lang="en-US" sz="2848">
                <a:solidFill>
                  <a:srgbClr val="2D2D2D"/>
                </a:solidFill>
                <a:latin typeface="DM Sans"/>
                <a:ea typeface="DM Sans"/>
                <a:cs typeface="DM Sans"/>
                <a:sym typeface="DM Sans"/>
              </a:rPr>
              <a:t>Improve health outcomes</a:t>
            </a:r>
          </a:p>
          <a:p>
            <a:pPr algn="just" marL="615020" indent="-307510" lvl="1">
              <a:lnSpc>
                <a:spcPts val="4272"/>
              </a:lnSpc>
              <a:buFont typeface="Arial"/>
              <a:buChar char="•"/>
            </a:pPr>
            <a:r>
              <a:rPr lang="en-US" sz="2848">
                <a:solidFill>
                  <a:srgbClr val="2D2D2D"/>
                </a:solidFill>
                <a:latin typeface="DM Sans"/>
                <a:ea typeface="DM Sans"/>
                <a:cs typeface="DM Sans"/>
                <a:sym typeface="DM Sans"/>
              </a:rPr>
              <a:t>Reduce cost from non-adherence</a:t>
            </a:r>
          </a:p>
          <a:p>
            <a:pPr algn="just" marL="615020" indent="-307510" lvl="1">
              <a:lnSpc>
                <a:spcPts val="4272"/>
              </a:lnSpc>
              <a:buFont typeface="Arial"/>
              <a:buChar char="•"/>
            </a:pPr>
            <a:r>
              <a:rPr lang="en-US" sz="2848">
                <a:solidFill>
                  <a:srgbClr val="2D2D2D"/>
                </a:solidFill>
                <a:latin typeface="DM Sans"/>
                <a:ea typeface="DM Sans"/>
                <a:cs typeface="DM Sans"/>
                <a:sym typeface="DM Sans"/>
              </a:rPr>
              <a:t>Enable proactive outreach by physicians</a:t>
            </a:r>
          </a:p>
          <a:p>
            <a:pPr algn="just">
              <a:lnSpc>
                <a:spcPts val="4272"/>
              </a:lnSpc>
            </a:pPr>
          </a:p>
          <a:p>
            <a:pPr algn="just">
              <a:lnSpc>
                <a:spcPts val="4272"/>
              </a:lnSpc>
            </a:pPr>
          </a:p>
          <a:p>
            <a:pPr algn="just">
              <a:lnSpc>
                <a:spcPts val="4272"/>
              </a:lnSpc>
            </a:pPr>
          </a:p>
          <a:p>
            <a:pPr algn="just">
              <a:lnSpc>
                <a:spcPts val="4272"/>
              </a:lnSpc>
            </a:pPr>
          </a:p>
          <a:p>
            <a:pPr algn="just">
              <a:lnSpc>
                <a:spcPts val="4272"/>
              </a:lnSpc>
            </a:pPr>
          </a:p>
          <a:p>
            <a:pPr algn="just">
              <a:lnSpc>
                <a:spcPts val="4272"/>
              </a:lnSpc>
            </a:pPr>
          </a:p>
          <a:p>
            <a:pPr algn="just">
              <a:lnSpc>
                <a:spcPts val="4272"/>
              </a:lnSpc>
            </a:pPr>
          </a:p>
          <a:p>
            <a:pPr algn="just">
              <a:lnSpc>
                <a:spcPts val="4272"/>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27762" y="9258300"/>
            <a:ext cx="1060238" cy="1028700"/>
            <a:chOff x="0" y="0"/>
            <a:chExt cx="523379" cy="507811"/>
          </a:xfrm>
        </p:grpSpPr>
        <p:sp>
          <p:nvSpPr>
            <p:cNvPr name="Freeform 3" id="3"/>
            <p:cNvSpPr/>
            <p:nvPr/>
          </p:nvSpPr>
          <p:spPr>
            <a:xfrm flipH="false" flipV="false" rot="0">
              <a:off x="0" y="0"/>
              <a:ext cx="523379" cy="507811"/>
            </a:xfrm>
            <a:custGeom>
              <a:avLst/>
              <a:gdLst/>
              <a:ahLst/>
              <a:cxnLst/>
              <a:rect r="r" b="b" t="t" l="l"/>
              <a:pathLst>
                <a:path h="507811" w="523379">
                  <a:moveTo>
                    <a:pt x="0" y="0"/>
                  </a:moveTo>
                  <a:lnTo>
                    <a:pt x="523379" y="0"/>
                  </a:lnTo>
                  <a:lnTo>
                    <a:pt x="523379" y="507811"/>
                  </a:lnTo>
                  <a:lnTo>
                    <a:pt x="0" y="507811"/>
                  </a:lnTo>
                  <a:close/>
                </a:path>
              </a:pathLst>
            </a:custGeom>
            <a:solidFill>
              <a:srgbClr val="2D2D2D"/>
            </a:solidFill>
          </p:spPr>
        </p:sp>
      </p:grpSp>
      <p:sp>
        <p:nvSpPr>
          <p:cNvPr name="Freeform 4" id="4"/>
          <p:cNvSpPr/>
          <p:nvPr/>
        </p:nvSpPr>
        <p:spPr>
          <a:xfrm flipH="true" flipV="false" rot="0">
            <a:off x="0" y="0"/>
            <a:ext cx="1028700" cy="1028700"/>
          </a:xfrm>
          <a:custGeom>
            <a:avLst/>
            <a:gdLst/>
            <a:ahLst/>
            <a:cxnLst/>
            <a:rect r="r" b="b" t="t" l="l"/>
            <a:pathLst>
              <a:path h="1028700" w="1028700">
                <a:moveTo>
                  <a:pt x="1028700" y="0"/>
                </a:moveTo>
                <a:lnTo>
                  <a:pt x="0" y="0"/>
                </a:lnTo>
                <a:lnTo>
                  <a:pt x="0" y="1028700"/>
                </a:lnTo>
                <a:lnTo>
                  <a:pt x="1028700" y="1028700"/>
                </a:lnTo>
                <a:lnTo>
                  <a:pt x="10287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rot="5400000">
            <a:off x="-3605352" y="5652265"/>
            <a:ext cx="9258579" cy="0"/>
          </a:xfrm>
          <a:prstGeom prst="line">
            <a:avLst/>
          </a:prstGeom>
          <a:ln cap="flat" w="9525">
            <a:solidFill>
              <a:srgbClr val="2D2D2D"/>
            </a:solidFill>
            <a:prstDash val="solid"/>
            <a:headEnd type="none" len="sm" w="sm"/>
            <a:tailEnd type="none" len="sm" w="sm"/>
          </a:ln>
        </p:spPr>
      </p:sp>
      <p:sp>
        <p:nvSpPr>
          <p:cNvPr name="AutoShape 6" id="6"/>
          <p:cNvSpPr/>
          <p:nvPr/>
        </p:nvSpPr>
        <p:spPr>
          <a:xfrm rot="-10800000">
            <a:off x="1028700" y="1008688"/>
            <a:ext cx="17259300" cy="0"/>
          </a:xfrm>
          <a:prstGeom prst="line">
            <a:avLst/>
          </a:prstGeom>
          <a:ln cap="flat" w="9525">
            <a:solidFill>
              <a:srgbClr val="2D2D2D"/>
            </a:solidFill>
            <a:prstDash val="solid"/>
            <a:headEnd type="none" len="sm" w="sm"/>
            <a:tailEnd type="none" len="sm" w="sm"/>
          </a:ln>
        </p:spPr>
      </p:sp>
      <p:sp>
        <p:nvSpPr>
          <p:cNvPr name="Freeform 7" id="7"/>
          <p:cNvSpPr/>
          <p:nvPr/>
        </p:nvSpPr>
        <p:spPr>
          <a:xfrm flipH="false" flipV="false" rot="0">
            <a:off x="1023938" y="4650105"/>
            <a:ext cx="1593840" cy="4608195"/>
          </a:xfrm>
          <a:custGeom>
            <a:avLst/>
            <a:gdLst/>
            <a:ahLst/>
            <a:cxnLst/>
            <a:rect r="r" b="b" t="t" l="l"/>
            <a:pathLst>
              <a:path h="4608195" w="1593840">
                <a:moveTo>
                  <a:pt x="0" y="0"/>
                </a:moveTo>
                <a:lnTo>
                  <a:pt x="1593840" y="0"/>
                </a:lnTo>
                <a:lnTo>
                  <a:pt x="1593840" y="4608195"/>
                </a:lnTo>
                <a:lnTo>
                  <a:pt x="0" y="4608195"/>
                </a:lnTo>
                <a:lnTo>
                  <a:pt x="0" y="0"/>
                </a:lnTo>
                <a:close/>
              </a:path>
            </a:pathLst>
          </a:custGeom>
          <a:blipFill>
            <a:blip r:embed="rId4">
              <a:extLst>
                <a:ext uri="{96DAC541-7B7A-43D3-8B79-37D633B846F1}">
                  <asvg:svgBlip xmlns:asvg="http://schemas.microsoft.com/office/drawing/2016/SVG/main" r:embed="rId5"/>
                </a:ext>
              </a:extLst>
            </a:blip>
            <a:stretch>
              <a:fillRect l="-88719" t="0" r="0" b="0"/>
            </a:stretch>
          </a:blipFill>
        </p:spPr>
      </p:sp>
      <p:sp>
        <p:nvSpPr>
          <p:cNvPr name="TextBox 8" id="8"/>
          <p:cNvSpPr txBox="true"/>
          <p:nvPr/>
        </p:nvSpPr>
        <p:spPr>
          <a:xfrm rot="0">
            <a:off x="1699106" y="933450"/>
            <a:ext cx="15560194" cy="821055"/>
          </a:xfrm>
          <a:prstGeom prst="rect">
            <a:avLst/>
          </a:prstGeom>
        </p:spPr>
        <p:txBody>
          <a:bodyPr anchor="t" rtlCol="false" tIns="0" lIns="0" bIns="0" rIns="0">
            <a:spAutoFit/>
          </a:bodyPr>
          <a:lstStyle/>
          <a:p>
            <a:pPr algn="l">
              <a:lnSpc>
                <a:spcPts val="6719"/>
              </a:lnSpc>
            </a:pPr>
            <a:r>
              <a:rPr lang="en-US" sz="4800" b="true">
                <a:solidFill>
                  <a:srgbClr val="2D2D2D"/>
                </a:solidFill>
                <a:latin typeface="Fraunces Heavy"/>
                <a:ea typeface="Fraunces Heavy"/>
                <a:cs typeface="Fraunces Heavy"/>
                <a:sym typeface="Fraunces Heavy"/>
              </a:rPr>
              <a:t>Dataset Summary</a:t>
            </a:r>
          </a:p>
        </p:txBody>
      </p:sp>
      <p:sp>
        <p:nvSpPr>
          <p:cNvPr name="TextBox 9" id="9"/>
          <p:cNvSpPr txBox="true"/>
          <p:nvPr/>
        </p:nvSpPr>
        <p:spPr>
          <a:xfrm rot="0">
            <a:off x="17371077" y="9465628"/>
            <a:ext cx="773608" cy="547370"/>
          </a:xfrm>
          <a:prstGeom prst="rect">
            <a:avLst/>
          </a:prstGeom>
        </p:spPr>
        <p:txBody>
          <a:bodyPr anchor="t" rtlCol="false" tIns="0" lIns="0" bIns="0" rIns="0">
            <a:spAutoFit/>
          </a:bodyPr>
          <a:lstStyle/>
          <a:p>
            <a:pPr algn="ctr">
              <a:lnSpc>
                <a:spcPts val="4480"/>
              </a:lnSpc>
            </a:pPr>
            <a:r>
              <a:rPr lang="en-US" sz="3200">
                <a:solidFill>
                  <a:srgbClr val="E0DDAA"/>
                </a:solidFill>
                <a:latin typeface="DM Sans"/>
                <a:ea typeface="DM Sans"/>
                <a:cs typeface="DM Sans"/>
                <a:sym typeface="DM Sans"/>
              </a:rPr>
              <a:t>4</a:t>
            </a:r>
          </a:p>
        </p:txBody>
      </p:sp>
      <p:graphicFrame>
        <p:nvGraphicFramePr>
          <p:cNvPr name="Object 10" id="10"/>
          <p:cNvGraphicFramePr/>
          <p:nvPr/>
        </p:nvGraphicFramePr>
        <p:xfrm>
          <a:off x="4209377" y="2791245"/>
          <a:ext cx="2514600" cy="2933700"/>
        </p:xfrm>
        <a:graphic>
          <a:graphicData uri="http://schemas.openxmlformats.org/presentationml/2006/ole">
            <p:oleObj imgW="3098800" imgH="3517900" r:id="rId7" progId="Excel.Sheet.12" name="Worksheet">
              <p:embed/>
              <p:pic>
                <p:nvPicPr>
                  <p:cNvPr name="" id="0"/>
                  <p:cNvPicPr/>
                  <p:nvPr/>
                </p:nvPicPr>
                <p:blipFill>
                  <a:blip r:embed="rId6"/>
                  <a:stretch>
                    <a:fillRect/>
                  </a:stretch>
                </p:blipFill>
                <p:spPr>
                  <a:xfrm>
                    <a:off x="1270000" y="1270000"/>
                    <a:ext cx="1270000" cy="1270000"/>
                  </a:xfrm>
                  <a:prstGeom prst="rect"/>
                </p:spPr>
              </p:pic>
            </p:oleObj>
          </a:graphicData>
        </a:graphic>
      </p:graphicFrame>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27762" y="9258300"/>
            <a:ext cx="1060238" cy="1028700"/>
            <a:chOff x="0" y="0"/>
            <a:chExt cx="523379" cy="507811"/>
          </a:xfrm>
        </p:grpSpPr>
        <p:sp>
          <p:nvSpPr>
            <p:cNvPr name="Freeform 3" id="3"/>
            <p:cNvSpPr/>
            <p:nvPr/>
          </p:nvSpPr>
          <p:spPr>
            <a:xfrm flipH="false" flipV="false" rot="0">
              <a:off x="0" y="0"/>
              <a:ext cx="523379" cy="507811"/>
            </a:xfrm>
            <a:custGeom>
              <a:avLst/>
              <a:gdLst/>
              <a:ahLst/>
              <a:cxnLst/>
              <a:rect r="r" b="b" t="t" l="l"/>
              <a:pathLst>
                <a:path h="507811" w="523379">
                  <a:moveTo>
                    <a:pt x="0" y="0"/>
                  </a:moveTo>
                  <a:lnTo>
                    <a:pt x="523379" y="0"/>
                  </a:lnTo>
                  <a:lnTo>
                    <a:pt x="523379" y="507811"/>
                  </a:lnTo>
                  <a:lnTo>
                    <a:pt x="0" y="507811"/>
                  </a:lnTo>
                  <a:close/>
                </a:path>
              </a:pathLst>
            </a:custGeom>
            <a:solidFill>
              <a:srgbClr val="2D2D2D"/>
            </a:solidFill>
          </p:spPr>
        </p:sp>
      </p:grpSp>
      <p:sp>
        <p:nvSpPr>
          <p:cNvPr name="Freeform 4" id="4"/>
          <p:cNvSpPr/>
          <p:nvPr/>
        </p:nvSpPr>
        <p:spPr>
          <a:xfrm flipH="true" flipV="false" rot="0">
            <a:off x="0" y="0"/>
            <a:ext cx="1028700" cy="1028700"/>
          </a:xfrm>
          <a:custGeom>
            <a:avLst/>
            <a:gdLst/>
            <a:ahLst/>
            <a:cxnLst/>
            <a:rect r="r" b="b" t="t" l="l"/>
            <a:pathLst>
              <a:path h="1028700" w="1028700">
                <a:moveTo>
                  <a:pt x="1028700" y="0"/>
                </a:moveTo>
                <a:lnTo>
                  <a:pt x="0" y="0"/>
                </a:lnTo>
                <a:lnTo>
                  <a:pt x="0" y="1028700"/>
                </a:lnTo>
                <a:lnTo>
                  <a:pt x="1028700" y="1028700"/>
                </a:lnTo>
                <a:lnTo>
                  <a:pt x="10287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rot="5400000">
            <a:off x="-3605352" y="5652265"/>
            <a:ext cx="9258579" cy="0"/>
          </a:xfrm>
          <a:prstGeom prst="line">
            <a:avLst/>
          </a:prstGeom>
          <a:ln cap="flat" w="9525">
            <a:solidFill>
              <a:srgbClr val="2D2D2D"/>
            </a:solidFill>
            <a:prstDash val="solid"/>
            <a:headEnd type="none" len="sm" w="sm"/>
            <a:tailEnd type="none" len="sm" w="sm"/>
          </a:ln>
        </p:spPr>
      </p:sp>
      <p:sp>
        <p:nvSpPr>
          <p:cNvPr name="AutoShape 6" id="6"/>
          <p:cNvSpPr/>
          <p:nvPr/>
        </p:nvSpPr>
        <p:spPr>
          <a:xfrm rot="-10800000">
            <a:off x="1028700" y="1008688"/>
            <a:ext cx="17259300" cy="0"/>
          </a:xfrm>
          <a:prstGeom prst="line">
            <a:avLst/>
          </a:prstGeom>
          <a:ln cap="flat" w="9525">
            <a:solidFill>
              <a:srgbClr val="2D2D2D"/>
            </a:solidFill>
            <a:prstDash val="solid"/>
            <a:headEnd type="none" len="sm" w="sm"/>
            <a:tailEnd type="none" len="sm" w="sm"/>
          </a:ln>
        </p:spPr>
      </p:sp>
      <p:sp>
        <p:nvSpPr>
          <p:cNvPr name="Freeform 7" id="7"/>
          <p:cNvSpPr/>
          <p:nvPr/>
        </p:nvSpPr>
        <p:spPr>
          <a:xfrm flipH="false" flipV="false" rot="0">
            <a:off x="1023938" y="4650105"/>
            <a:ext cx="1593840" cy="4608195"/>
          </a:xfrm>
          <a:custGeom>
            <a:avLst/>
            <a:gdLst/>
            <a:ahLst/>
            <a:cxnLst/>
            <a:rect r="r" b="b" t="t" l="l"/>
            <a:pathLst>
              <a:path h="4608195" w="1593840">
                <a:moveTo>
                  <a:pt x="0" y="0"/>
                </a:moveTo>
                <a:lnTo>
                  <a:pt x="1593840" y="0"/>
                </a:lnTo>
                <a:lnTo>
                  <a:pt x="1593840" y="4608195"/>
                </a:lnTo>
                <a:lnTo>
                  <a:pt x="0" y="4608195"/>
                </a:lnTo>
                <a:lnTo>
                  <a:pt x="0" y="0"/>
                </a:lnTo>
                <a:close/>
              </a:path>
            </a:pathLst>
          </a:custGeom>
          <a:blipFill>
            <a:blip r:embed="rId4">
              <a:extLst>
                <a:ext uri="{96DAC541-7B7A-43D3-8B79-37D633B846F1}">
                  <asvg:svgBlip xmlns:asvg="http://schemas.microsoft.com/office/drawing/2016/SVG/main" r:embed="rId5"/>
                </a:ext>
              </a:extLst>
            </a:blip>
            <a:stretch>
              <a:fillRect l="-88719" t="0" r="0" b="0"/>
            </a:stretch>
          </a:blipFill>
        </p:spPr>
      </p:sp>
      <p:sp>
        <p:nvSpPr>
          <p:cNvPr name="Freeform 8" id="8"/>
          <p:cNvSpPr/>
          <p:nvPr/>
        </p:nvSpPr>
        <p:spPr>
          <a:xfrm flipH="false" flipV="false" rot="0">
            <a:off x="10562105" y="1827624"/>
            <a:ext cx="7195776" cy="5644962"/>
          </a:xfrm>
          <a:custGeom>
            <a:avLst/>
            <a:gdLst/>
            <a:ahLst/>
            <a:cxnLst/>
            <a:rect r="r" b="b" t="t" l="l"/>
            <a:pathLst>
              <a:path h="5644962" w="7195776">
                <a:moveTo>
                  <a:pt x="0" y="0"/>
                </a:moveTo>
                <a:lnTo>
                  <a:pt x="7195776" y="0"/>
                </a:lnTo>
                <a:lnTo>
                  <a:pt x="7195776" y="5644962"/>
                </a:lnTo>
                <a:lnTo>
                  <a:pt x="0" y="5644962"/>
                </a:lnTo>
                <a:lnTo>
                  <a:pt x="0" y="0"/>
                </a:lnTo>
                <a:close/>
              </a:path>
            </a:pathLst>
          </a:custGeom>
          <a:blipFill>
            <a:blip r:embed="rId6"/>
            <a:stretch>
              <a:fillRect l="0" t="0" r="0" b="0"/>
            </a:stretch>
          </a:blipFill>
        </p:spPr>
      </p:sp>
      <p:sp>
        <p:nvSpPr>
          <p:cNvPr name="TextBox 9" id="9"/>
          <p:cNvSpPr txBox="true"/>
          <p:nvPr/>
        </p:nvSpPr>
        <p:spPr>
          <a:xfrm rot="0">
            <a:off x="1699106" y="933450"/>
            <a:ext cx="15560194" cy="821055"/>
          </a:xfrm>
          <a:prstGeom prst="rect">
            <a:avLst/>
          </a:prstGeom>
        </p:spPr>
        <p:txBody>
          <a:bodyPr anchor="t" rtlCol="false" tIns="0" lIns="0" bIns="0" rIns="0">
            <a:spAutoFit/>
          </a:bodyPr>
          <a:lstStyle/>
          <a:p>
            <a:pPr algn="l">
              <a:lnSpc>
                <a:spcPts val="6719"/>
              </a:lnSpc>
            </a:pPr>
            <a:r>
              <a:rPr lang="en-US" sz="4800" b="true">
                <a:solidFill>
                  <a:srgbClr val="2D2D2D"/>
                </a:solidFill>
                <a:latin typeface="Fraunces Heavy"/>
                <a:ea typeface="Fraunces Heavy"/>
                <a:cs typeface="Fraunces Heavy"/>
                <a:sym typeface="Fraunces Heavy"/>
              </a:rPr>
              <a:t>Target Variable Distribution</a:t>
            </a:r>
          </a:p>
        </p:txBody>
      </p:sp>
      <p:sp>
        <p:nvSpPr>
          <p:cNvPr name="TextBox 10" id="10"/>
          <p:cNvSpPr txBox="true"/>
          <p:nvPr/>
        </p:nvSpPr>
        <p:spPr>
          <a:xfrm rot="0">
            <a:off x="17371077" y="9465628"/>
            <a:ext cx="773608" cy="547370"/>
          </a:xfrm>
          <a:prstGeom prst="rect">
            <a:avLst/>
          </a:prstGeom>
        </p:spPr>
        <p:txBody>
          <a:bodyPr anchor="t" rtlCol="false" tIns="0" lIns="0" bIns="0" rIns="0">
            <a:spAutoFit/>
          </a:bodyPr>
          <a:lstStyle/>
          <a:p>
            <a:pPr algn="ctr">
              <a:lnSpc>
                <a:spcPts val="4480"/>
              </a:lnSpc>
            </a:pPr>
            <a:r>
              <a:rPr lang="en-US" sz="3200">
                <a:solidFill>
                  <a:srgbClr val="E0DDAA"/>
                </a:solidFill>
                <a:latin typeface="DM Sans"/>
                <a:ea typeface="DM Sans"/>
                <a:cs typeface="DM Sans"/>
                <a:sym typeface="DM Sans"/>
              </a:rPr>
              <a:t>5</a:t>
            </a:r>
          </a:p>
        </p:txBody>
      </p:sp>
      <p:sp>
        <p:nvSpPr>
          <p:cNvPr name="TextBox 11" id="11"/>
          <p:cNvSpPr txBox="true"/>
          <p:nvPr/>
        </p:nvSpPr>
        <p:spPr>
          <a:xfrm rot="0">
            <a:off x="2882634" y="2706236"/>
            <a:ext cx="7414615" cy="6256020"/>
          </a:xfrm>
          <a:prstGeom prst="rect">
            <a:avLst/>
          </a:prstGeom>
        </p:spPr>
        <p:txBody>
          <a:bodyPr anchor="t" rtlCol="false" tIns="0" lIns="0" bIns="0" rIns="0">
            <a:spAutoFit/>
          </a:bodyPr>
          <a:lstStyle/>
          <a:p>
            <a:pPr algn="just">
              <a:lnSpc>
                <a:spcPts val="4199"/>
              </a:lnSpc>
            </a:pPr>
            <a:r>
              <a:rPr lang="en-US" sz="2799" b="true">
                <a:solidFill>
                  <a:srgbClr val="2D2D2D"/>
                </a:solidFill>
                <a:latin typeface="DM Sans Bold"/>
                <a:ea typeface="DM Sans Bold"/>
                <a:cs typeface="DM Sans Bold"/>
                <a:sym typeface="DM Sans Bold"/>
              </a:rPr>
              <a:t>Persistency Status:</a:t>
            </a:r>
          </a:p>
          <a:p>
            <a:pPr algn="just">
              <a:lnSpc>
                <a:spcPts val="4199"/>
              </a:lnSpc>
            </a:pPr>
          </a:p>
          <a:p>
            <a:pPr algn="just">
              <a:lnSpc>
                <a:spcPts val="4199"/>
              </a:lnSpc>
            </a:pPr>
            <a:r>
              <a:rPr lang="en-US" sz="2799" b="true">
                <a:solidFill>
                  <a:srgbClr val="2D2D2D"/>
                </a:solidFill>
                <a:latin typeface="DM Sans Bold"/>
                <a:ea typeface="DM Sans Bold"/>
                <a:cs typeface="DM Sans Bold"/>
                <a:sym typeface="DM Sans Bold"/>
              </a:rPr>
              <a:t>Persistent: 38%</a:t>
            </a:r>
          </a:p>
          <a:p>
            <a:pPr algn="just">
              <a:lnSpc>
                <a:spcPts val="4199"/>
              </a:lnSpc>
            </a:pPr>
            <a:r>
              <a:rPr lang="en-US" sz="2799" b="true">
                <a:solidFill>
                  <a:srgbClr val="2D2D2D"/>
                </a:solidFill>
                <a:latin typeface="DM Sans Bold"/>
                <a:ea typeface="DM Sans Bold"/>
                <a:cs typeface="DM Sans Bold"/>
                <a:sym typeface="DM Sans Bold"/>
              </a:rPr>
              <a:t>Non-Persistent: 62%</a:t>
            </a:r>
          </a:p>
          <a:p>
            <a:pPr algn="just">
              <a:lnSpc>
                <a:spcPts val="4199"/>
              </a:lnSpc>
            </a:pPr>
          </a:p>
          <a:p>
            <a:pPr algn="just">
              <a:lnSpc>
                <a:spcPts val="4199"/>
              </a:lnSpc>
            </a:pPr>
          </a:p>
          <a:p>
            <a:pPr algn="just">
              <a:lnSpc>
                <a:spcPts val="4199"/>
              </a:lnSpc>
            </a:pPr>
            <a:r>
              <a:rPr lang="en-US" sz="2799" b="true">
                <a:solidFill>
                  <a:srgbClr val="2D2D2D"/>
                </a:solidFill>
                <a:latin typeface="DM Sans Bold"/>
                <a:ea typeface="DM Sans Bold"/>
                <a:cs typeface="DM Sans Bold"/>
                <a:sym typeface="DM Sans Bold"/>
              </a:rPr>
              <a:t>🔍 Observation: The data is imbalanced toward non-persistent patients.</a:t>
            </a:r>
          </a:p>
          <a:p>
            <a:pPr algn="just">
              <a:lnSpc>
                <a:spcPts val="4199"/>
              </a:lnSpc>
            </a:pPr>
          </a:p>
          <a:p>
            <a:pPr algn="just">
              <a:lnSpc>
                <a:spcPts val="4199"/>
              </a:lnSpc>
            </a:pPr>
            <a:r>
              <a:rPr lang="en-US" b="true" sz="2799">
                <a:solidFill>
                  <a:srgbClr val="2D2D2D"/>
                </a:solidFill>
                <a:latin typeface="DM Sans Bold"/>
                <a:ea typeface="DM Sans Bold"/>
                <a:cs typeface="DM Sans Bold"/>
                <a:sym typeface="DM Sans Bold"/>
              </a:rPr>
              <a:t>📈 Implication: Business should focus interventions on this larger group.</a:t>
            </a:r>
          </a:p>
          <a:p>
            <a:pPr algn="just">
              <a:lnSpc>
                <a:spcPts val="419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27762" y="9258300"/>
            <a:ext cx="1060238" cy="1028700"/>
            <a:chOff x="0" y="0"/>
            <a:chExt cx="523379" cy="507811"/>
          </a:xfrm>
        </p:grpSpPr>
        <p:sp>
          <p:nvSpPr>
            <p:cNvPr name="Freeform 3" id="3"/>
            <p:cNvSpPr/>
            <p:nvPr/>
          </p:nvSpPr>
          <p:spPr>
            <a:xfrm flipH="false" flipV="false" rot="0">
              <a:off x="0" y="0"/>
              <a:ext cx="523379" cy="507811"/>
            </a:xfrm>
            <a:custGeom>
              <a:avLst/>
              <a:gdLst/>
              <a:ahLst/>
              <a:cxnLst/>
              <a:rect r="r" b="b" t="t" l="l"/>
              <a:pathLst>
                <a:path h="507811" w="523379">
                  <a:moveTo>
                    <a:pt x="0" y="0"/>
                  </a:moveTo>
                  <a:lnTo>
                    <a:pt x="523379" y="0"/>
                  </a:lnTo>
                  <a:lnTo>
                    <a:pt x="523379" y="507811"/>
                  </a:lnTo>
                  <a:lnTo>
                    <a:pt x="0" y="507811"/>
                  </a:lnTo>
                  <a:close/>
                </a:path>
              </a:pathLst>
            </a:custGeom>
            <a:solidFill>
              <a:srgbClr val="2D2D2D"/>
            </a:solidFill>
          </p:spPr>
        </p:sp>
      </p:grpSp>
      <p:sp>
        <p:nvSpPr>
          <p:cNvPr name="Freeform 4" id="4"/>
          <p:cNvSpPr/>
          <p:nvPr/>
        </p:nvSpPr>
        <p:spPr>
          <a:xfrm flipH="true" flipV="false" rot="0">
            <a:off x="0" y="0"/>
            <a:ext cx="1028700" cy="1028700"/>
          </a:xfrm>
          <a:custGeom>
            <a:avLst/>
            <a:gdLst/>
            <a:ahLst/>
            <a:cxnLst/>
            <a:rect r="r" b="b" t="t" l="l"/>
            <a:pathLst>
              <a:path h="1028700" w="1028700">
                <a:moveTo>
                  <a:pt x="1028700" y="0"/>
                </a:moveTo>
                <a:lnTo>
                  <a:pt x="0" y="0"/>
                </a:lnTo>
                <a:lnTo>
                  <a:pt x="0" y="1028700"/>
                </a:lnTo>
                <a:lnTo>
                  <a:pt x="1028700" y="1028700"/>
                </a:lnTo>
                <a:lnTo>
                  <a:pt x="10287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rot="5400000">
            <a:off x="-3605352" y="5652265"/>
            <a:ext cx="9258579" cy="0"/>
          </a:xfrm>
          <a:prstGeom prst="line">
            <a:avLst/>
          </a:prstGeom>
          <a:ln cap="flat" w="9525">
            <a:solidFill>
              <a:srgbClr val="2D2D2D"/>
            </a:solidFill>
            <a:prstDash val="solid"/>
            <a:headEnd type="none" len="sm" w="sm"/>
            <a:tailEnd type="none" len="sm" w="sm"/>
          </a:ln>
        </p:spPr>
      </p:sp>
      <p:sp>
        <p:nvSpPr>
          <p:cNvPr name="AutoShape 6" id="6"/>
          <p:cNvSpPr/>
          <p:nvPr/>
        </p:nvSpPr>
        <p:spPr>
          <a:xfrm rot="-10800000">
            <a:off x="1028700" y="1008688"/>
            <a:ext cx="17259300" cy="0"/>
          </a:xfrm>
          <a:prstGeom prst="line">
            <a:avLst/>
          </a:prstGeom>
          <a:ln cap="flat" w="9525">
            <a:solidFill>
              <a:srgbClr val="2D2D2D"/>
            </a:solidFill>
            <a:prstDash val="solid"/>
            <a:headEnd type="none" len="sm" w="sm"/>
            <a:tailEnd type="none" len="sm" w="sm"/>
          </a:ln>
        </p:spPr>
      </p:sp>
      <p:sp>
        <p:nvSpPr>
          <p:cNvPr name="Freeform 7" id="7"/>
          <p:cNvSpPr/>
          <p:nvPr/>
        </p:nvSpPr>
        <p:spPr>
          <a:xfrm flipH="false" flipV="false" rot="0">
            <a:off x="1023938" y="4650105"/>
            <a:ext cx="1593840" cy="4608195"/>
          </a:xfrm>
          <a:custGeom>
            <a:avLst/>
            <a:gdLst/>
            <a:ahLst/>
            <a:cxnLst/>
            <a:rect r="r" b="b" t="t" l="l"/>
            <a:pathLst>
              <a:path h="4608195" w="1593840">
                <a:moveTo>
                  <a:pt x="0" y="0"/>
                </a:moveTo>
                <a:lnTo>
                  <a:pt x="1593840" y="0"/>
                </a:lnTo>
                <a:lnTo>
                  <a:pt x="1593840" y="4608195"/>
                </a:lnTo>
                <a:lnTo>
                  <a:pt x="0" y="4608195"/>
                </a:lnTo>
                <a:lnTo>
                  <a:pt x="0" y="0"/>
                </a:lnTo>
                <a:close/>
              </a:path>
            </a:pathLst>
          </a:custGeom>
          <a:blipFill>
            <a:blip r:embed="rId4">
              <a:extLst>
                <a:ext uri="{96DAC541-7B7A-43D3-8B79-37D633B846F1}">
                  <asvg:svgBlip xmlns:asvg="http://schemas.microsoft.com/office/drawing/2016/SVG/main" r:embed="rId5"/>
                </a:ext>
              </a:extLst>
            </a:blip>
            <a:stretch>
              <a:fillRect l="-88719" t="0" r="0" b="0"/>
            </a:stretch>
          </a:blipFill>
        </p:spPr>
      </p:sp>
      <p:sp>
        <p:nvSpPr>
          <p:cNvPr name="TextBox 8" id="8"/>
          <p:cNvSpPr txBox="true"/>
          <p:nvPr/>
        </p:nvSpPr>
        <p:spPr>
          <a:xfrm rot="0">
            <a:off x="1699106" y="933450"/>
            <a:ext cx="15560194" cy="821055"/>
          </a:xfrm>
          <a:prstGeom prst="rect">
            <a:avLst/>
          </a:prstGeom>
        </p:spPr>
        <p:txBody>
          <a:bodyPr anchor="t" rtlCol="false" tIns="0" lIns="0" bIns="0" rIns="0">
            <a:spAutoFit/>
          </a:bodyPr>
          <a:lstStyle/>
          <a:p>
            <a:pPr algn="l">
              <a:lnSpc>
                <a:spcPts val="6719"/>
              </a:lnSpc>
            </a:pPr>
            <a:r>
              <a:rPr lang="en-US" sz="4800" b="true">
                <a:solidFill>
                  <a:srgbClr val="2D2D2D"/>
                </a:solidFill>
                <a:latin typeface="Fraunces Heavy"/>
                <a:ea typeface="Fraunces Heavy"/>
                <a:cs typeface="Fraunces Heavy"/>
                <a:sym typeface="Fraunces Heavy"/>
              </a:rPr>
              <a:t>Patient Demographics</a:t>
            </a:r>
          </a:p>
        </p:txBody>
      </p:sp>
      <p:sp>
        <p:nvSpPr>
          <p:cNvPr name="TextBox 9" id="9"/>
          <p:cNvSpPr txBox="true"/>
          <p:nvPr/>
        </p:nvSpPr>
        <p:spPr>
          <a:xfrm rot="0">
            <a:off x="17371077" y="9465628"/>
            <a:ext cx="773608" cy="547370"/>
          </a:xfrm>
          <a:prstGeom prst="rect">
            <a:avLst/>
          </a:prstGeom>
        </p:spPr>
        <p:txBody>
          <a:bodyPr anchor="t" rtlCol="false" tIns="0" lIns="0" bIns="0" rIns="0">
            <a:spAutoFit/>
          </a:bodyPr>
          <a:lstStyle/>
          <a:p>
            <a:pPr algn="ctr">
              <a:lnSpc>
                <a:spcPts val="4480"/>
              </a:lnSpc>
            </a:pPr>
            <a:r>
              <a:rPr lang="en-US" sz="3200">
                <a:solidFill>
                  <a:srgbClr val="E0DDAA"/>
                </a:solidFill>
                <a:latin typeface="DM Sans"/>
                <a:ea typeface="DM Sans"/>
                <a:cs typeface="DM Sans"/>
                <a:sym typeface="DM Sans"/>
              </a:rPr>
              <a:t>6</a:t>
            </a:r>
          </a:p>
        </p:txBody>
      </p:sp>
      <p:sp>
        <p:nvSpPr>
          <p:cNvPr name="TextBox 10" id="10"/>
          <p:cNvSpPr txBox="true"/>
          <p:nvPr/>
        </p:nvSpPr>
        <p:spPr>
          <a:xfrm rot="0">
            <a:off x="2918057" y="4265269"/>
            <a:ext cx="13122292" cy="5301667"/>
          </a:xfrm>
          <a:prstGeom prst="rect">
            <a:avLst/>
          </a:prstGeom>
        </p:spPr>
        <p:txBody>
          <a:bodyPr anchor="t" rtlCol="false" tIns="0" lIns="0" bIns="0" rIns="0">
            <a:spAutoFit/>
          </a:bodyPr>
          <a:lstStyle/>
          <a:p>
            <a:pPr algn="just">
              <a:lnSpc>
                <a:spcPts val="4272"/>
              </a:lnSpc>
            </a:pPr>
            <a:r>
              <a:rPr lang="en-US" sz="2848" b="true">
                <a:solidFill>
                  <a:srgbClr val="2D2D2D"/>
                </a:solidFill>
                <a:latin typeface="DM Sans Bold"/>
                <a:ea typeface="DM Sans Bold"/>
                <a:cs typeface="DM Sans Bold"/>
                <a:sym typeface="DM Sans Bold"/>
              </a:rPr>
              <a:t>Age Buckets</a:t>
            </a:r>
            <a:r>
              <a:rPr lang="en-US" sz="2848">
                <a:solidFill>
                  <a:srgbClr val="2D2D2D"/>
                </a:solidFill>
                <a:latin typeface="DM Sans"/>
                <a:ea typeface="DM Sans"/>
                <a:cs typeface="DM Sans"/>
                <a:sym typeface="DM Sans"/>
              </a:rPr>
              <a:t>: Persistency slightly higher in patients &gt;75 (1400+)</a:t>
            </a:r>
          </a:p>
          <a:p>
            <a:pPr algn="just">
              <a:lnSpc>
                <a:spcPts val="4272"/>
              </a:lnSpc>
            </a:pPr>
          </a:p>
          <a:p>
            <a:pPr algn="just">
              <a:lnSpc>
                <a:spcPts val="4272"/>
              </a:lnSpc>
            </a:pPr>
            <a:r>
              <a:rPr lang="en-US" sz="2848" b="true">
                <a:solidFill>
                  <a:srgbClr val="2D2D2D"/>
                </a:solidFill>
                <a:latin typeface="DM Sans Bold"/>
                <a:ea typeface="DM Sans Bold"/>
                <a:cs typeface="DM Sans Bold"/>
                <a:sym typeface="DM Sans Bold"/>
              </a:rPr>
              <a:t>Gender:</a:t>
            </a:r>
            <a:r>
              <a:rPr lang="en-US" sz="2848">
                <a:solidFill>
                  <a:srgbClr val="2D2D2D"/>
                </a:solidFill>
                <a:latin typeface="DM Sans"/>
                <a:ea typeface="DM Sans"/>
                <a:cs typeface="DM Sans"/>
                <a:sym typeface="DM Sans"/>
              </a:rPr>
              <a:t> Large variation (Only 194 male data)</a:t>
            </a:r>
          </a:p>
          <a:p>
            <a:pPr algn="just">
              <a:lnSpc>
                <a:spcPts val="4272"/>
              </a:lnSpc>
            </a:pPr>
          </a:p>
          <a:p>
            <a:pPr algn="just">
              <a:lnSpc>
                <a:spcPts val="4272"/>
              </a:lnSpc>
            </a:pPr>
            <a:r>
              <a:rPr lang="en-US" sz="2848" b="true">
                <a:solidFill>
                  <a:srgbClr val="2D2D2D"/>
                </a:solidFill>
                <a:latin typeface="DM Sans Bold"/>
                <a:ea typeface="DM Sans Bold"/>
                <a:cs typeface="DM Sans Bold"/>
                <a:sym typeface="DM Sans Bold"/>
              </a:rPr>
              <a:t>Race &amp; Ethnicity:</a:t>
            </a:r>
            <a:r>
              <a:rPr lang="en-US" sz="2848">
                <a:solidFill>
                  <a:srgbClr val="2D2D2D"/>
                </a:solidFill>
                <a:latin typeface="DM Sans"/>
                <a:ea typeface="DM Sans"/>
                <a:cs typeface="DM Sans"/>
                <a:sym typeface="DM Sans"/>
              </a:rPr>
              <a:t> Certain</a:t>
            </a:r>
            <a:r>
              <a:rPr lang="en-US" sz="2848">
                <a:solidFill>
                  <a:srgbClr val="2D2D2D"/>
                </a:solidFill>
                <a:latin typeface="DM Sans"/>
                <a:ea typeface="DM Sans"/>
                <a:cs typeface="DM Sans"/>
                <a:sym typeface="DM Sans"/>
              </a:rPr>
              <a:t> groups (e.g., Hispanic) show lower persistency (98)</a:t>
            </a:r>
          </a:p>
          <a:p>
            <a:pPr algn="just">
              <a:lnSpc>
                <a:spcPts val="4272"/>
              </a:lnSpc>
            </a:pPr>
          </a:p>
          <a:p>
            <a:pPr algn="just">
              <a:lnSpc>
                <a:spcPts val="4272"/>
              </a:lnSpc>
            </a:pPr>
            <a:r>
              <a:rPr lang="en-US" sz="2848" b="true">
                <a:solidFill>
                  <a:srgbClr val="2D2D2D"/>
                </a:solidFill>
                <a:latin typeface="DM Sans Bold"/>
                <a:ea typeface="DM Sans Bold"/>
                <a:cs typeface="DM Sans Bold"/>
                <a:sym typeface="DM Sans Bold"/>
              </a:rPr>
              <a:t>Region:</a:t>
            </a:r>
            <a:r>
              <a:rPr lang="en-US" sz="2848">
                <a:solidFill>
                  <a:srgbClr val="2D2D2D"/>
                </a:solidFill>
                <a:latin typeface="DM Sans"/>
                <a:ea typeface="DM Sans"/>
                <a:cs typeface="DM Sans"/>
                <a:sym typeface="DM Sans"/>
              </a:rPr>
              <a:t> Differences in adherence patterns across regions</a:t>
            </a:r>
          </a:p>
          <a:p>
            <a:pPr algn="just">
              <a:lnSpc>
                <a:spcPts val="4272"/>
              </a:lnSpc>
            </a:pPr>
          </a:p>
          <a:p>
            <a:pPr algn="just">
              <a:lnSpc>
                <a:spcPts val="4272"/>
              </a:lnSpc>
            </a:pPr>
            <a:r>
              <a:rPr lang="en-US" sz="2848" b="true">
                <a:solidFill>
                  <a:srgbClr val="2D2D2D"/>
                </a:solidFill>
                <a:latin typeface="DM Sans Bold"/>
                <a:ea typeface="DM Sans Bold"/>
                <a:cs typeface="DM Sans Bold"/>
                <a:sym typeface="DM Sans Bold"/>
              </a:rPr>
              <a:t>Recommendation                  </a:t>
            </a:r>
            <a:r>
              <a:rPr lang="en-US" sz="2848">
                <a:solidFill>
                  <a:srgbClr val="2D2D2D"/>
                </a:solidFill>
                <a:latin typeface="DM Sans"/>
                <a:ea typeface="DM Sans"/>
                <a:cs typeface="DM Sans"/>
                <a:sym typeface="DM Sans"/>
              </a:rPr>
              <a:t>Consider regional patient support strategies.</a:t>
            </a:r>
          </a:p>
          <a:p>
            <a:pPr algn="just">
              <a:lnSpc>
                <a:spcPts val="4272"/>
              </a:lnSpc>
            </a:pPr>
          </a:p>
        </p:txBody>
      </p:sp>
      <p:sp>
        <p:nvSpPr>
          <p:cNvPr name="AutoShape 11" id="11"/>
          <p:cNvSpPr/>
          <p:nvPr/>
        </p:nvSpPr>
        <p:spPr>
          <a:xfrm>
            <a:off x="6213021" y="8857656"/>
            <a:ext cx="1157361" cy="0"/>
          </a:xfrm>
          <a:prstGeom prst="line">
            <a:avLst/>
          </a:prstGeom>
          <a:ln cap="flat" w="38100">
            <a:solidFill>
              <a:srgbClr val="2D2D2D"/>
            </a:solidFill>
            <a:prstDash val="solid"/>
            <a:headEnd type="none" len="sm" w="sm"/>
            <a:tailEnd type="arrow" len="sm" w="med"/>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27762" y="9258300"/>
            <a:ext cx="1060238" cy="1028700"/>
            <a:chOff x="0" y="0"/>
            <a:chExt cx="523379" cy="507811"/>
          </a:xfrm>
        </p:grpSpPr>
        <p:sp>
          <p:nvSpPr>
            <p:cNvPr name="Freeform 3" id="3"/>
            <p:cNvSpPr/>
            <p:nvPr/>
          </p:nvSpPr>
          <p:spPr>
            <a:xfrm flipH="false" flipV="false" rot="0">
              <a:off x="0" y="0"/>
              <a:ext cx="523379" cy="507811"/>
            </a:xfrm>
            <a:custGeom>
              <a:avLst/>
              <a:gdLst/>
              <a:ahLst/>
              <a:cxnLst/>
              <a:rect r="r" b="b" t="t" l="l"/>
              <a:pathLst>
                <a:path h="507811" w="523379">
                  <a:moveTo>
                    <a:pt x="0" y="0"/>
                  </a:moveTo>
                  <a:lnTo>
                    <a:pt x="523379" y="0"/>
                  </a:lnTo>
                  <a:lnTo>
                    <a:pt x="523379" y="507811"/>
                  </a:lnTo>
                  <a:lnTo>
                    <a:pt x="0" y="507811"/>
                  </a:lnTo>
                  <a:close/>
                </a:path>
              </a:pathLst>
            </a:custGeom>
            <a:solidFill>
              <a:srgbClr val="2D2D2D"/>
            </a:solidFill>
          </p:spPr>
        </p:sp>
      </p:grpSp>
      <p:sp>
        <p:nvSpPr>
          <p:cNvPr name="Freeform 4" id="4"/>
          <p:cNvSpPr/>
          <p:nvPr/>
        </p:nvSpPr>
        <p:spPr>
          <a:xfrm flipH="true" flipV="false" rot="0">
            <a:off x="0" y="0"/>
            <a:ext cx="1028700" cy="1028700"/>
          </a:xfrm>
          <a:custGeom>
            <a:avLst/>
            <a:gdLst/>
            <a:ahLst/>
            <a:cxnLst/>
            <a:rect r="r" b="b" t="t" l="l"/>
            <a:pathLst>
              <a:path h="1028700" w="1028700">
                <a:moveTo>
                  <a:pt x="1028700" y="0"/>
                </a:moveTo>
                <a:lnTo>
                  <a:pt x="0" y="0"/>
                </a:lnTo>
                <a:lnTo>
                  <a:pt x="0" y="1028700"/>
                </a:lnTo>
                <a:lnTo>
                  <a:pt x="1028700" y="1028700"/>
                </a:lnTo>
                <a:lnTo>
                  <a:pt x="10287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rot="5400000">
            <a:off x="-3605352" y="5652265"/>
            <a:ext cx="9258579" cy="0"/>
          </a:xfrm>
          <a:prstGeom prst="line">
            <a:avLst/>
          </a:prstGeom>
          <a:ln cap="flat" w="9525">
            <a:solidFill>
              <a:srgbClr val="2D2D2D"/>
            </a:solidFill>
            <a:prstDash val="solid"/>
            <a:headEnd type="none" len="sm" w="sm"/>
            <a:tailEnd type="none" len="sm" w="sm"/>
          </a:ln>
        </p:spPr>
      </p:sp>
      <p:sp>
        <p:nvSpPr>
          <p:cNvPr name="AutoShape 6" id="6"/>
          <p:cNvSpPr/>
          <p:nvPr/>
        </p:nvSpPr>
        <p:spPr>
          <a:xfrm rot="-10800000">
            <a:off x="1028700" y="1008688"/>
            <a:ext cx="17259300" cy="0"/>
          </a:xfrm>
          <a:prstGeom prst="line">
            <a:avLst/>
          </a:prstGeom>
          <a:ln cap="flat" w="9525">
            <a:solidFill>
              <a:srgbClr val="2D2D2D"/>
            </a:solidFill>
            <a:prstDash val="solid"/>
            <a:headEnd type="none" len="sm" w="sm"/>
            <a:tailEnd type="none" len="sm" w="sm"/>
          </a:ln>
        </p:spPr>
      </p:sp>
      <p:sp>
        <p:nvSpPr>
          <p:cNvPr name="Freeform 7" id="7"/>
          <p:cNvSpPr/>
          <p:nvPr/>
        </p:nvSpPr>
        <p:spPr>
          <a:xfrm flipH="false" flipV="false" rot="0">
            <a:off x="1023938" y="4650105"/>
            <a:ext cx="1593840" cy="4608195"/>
          </a:xfrm>
          <a:custGeom>
            <a:avLst/>
            <a:gdLst/>
            <a:ahLst/>
            <a:cxnLst/>
            <a:rect r="r" b="b" t="t" l="l"/>
            <a:pathLst>
              <a:path h="4608195" w="1593840">
                <a:moveTo>
                  <a:pt x="0" y="0"/>
                </a:moveTo>
                <a:lnTo>
                  <a:pt x="1593840" y="0"/>
                </a:lnTo>
                <a:lnTo>
                  <a:pt x="1593840" y="4608195"/>
                </a:lnTo>
                <a:lnTo>
                  <a:pt x="0" y="4608195"/>
                </a:lnTo>
                <a:lnTo>
                  <a:pt x="0" y="0"/>
                </a:lnTo>
                <a:close/>
              </a:path>
            </a:pathLst>
          </a:custGeom>
          <a:blipFill>
            <a:blip r:embed="rId4">
              <a:extLst>
                <a:ext uri="{96DAC541-7B7A-43D3-8B79-37D633B846F1}">
                  <asvg:svgBlip xmlns:asvg="http://schemas.microsoft.com/office/drawing/2016/SVG/main" r:embed="rId5"/>
                </a:ext>
              </a:extLst>
            </a:blip>
            <a:stretch>
              <a:fillRect l="-88719" t="0" r="0" b="0"/>
            </a:stretch>
          </a:blipFill>
        </p:spPr>
      </p:sp>
      <p:sp>
        <p:nvSpPr>
          <p:cNvPr name="TextBox 8" id="8"/>
          <p:cNvSpPr txBox="true"/>
          <p:nvPr/>
        </p:nvSpPr>
        <p:spPr>
          <a:xfrm rot="0">
            <a:off x="1699106" y="933450"/>
            <a:ext cx="15560194" cy="821055"/>
          </a:xfrm>
          <a:prstGeom prst="rect">
            <a:avLst/>
          </a:prstGeom>
        </p:spPr>
        <p:txBody>
          <a:bodyPr anchor="t" rtlCol="false" tIns="0" lIns="0" bIns="0" rIns="0">
            <a:spAutoFit/>
          </a:bodyPr>
          <a:lstStyle/>
          <a:p>
            <a:pPr algn="l">
              <a:lnSpc>
                <a:spcPts val="6719"/>
              </a:lnSpc>
            </a:pPr>
            <a:r>
              <a:rPr lang="en-US" sz="4800" b="true">
                <a:solidFill>
                  <a:srgbClr val="2D2D2D"/>
                </a:solidFill>
                <a:latin typeface="Fraunces Heavy"/>
                <a:ea typeface="Fraunces Heavy"/>
                <a:cs typeface="Fraunces Heavy"/>
                <a:sym typeface="Fraunces Heavy"/>
              </a:rPr>
              <a:t>Risk Factor Impact on Persistency</a:t>
            </a:r>
          </a:p>
        </p:txBody>
      </p:sp>
      <p:sp>
        <p:nvSpPr>
          <p:cNvPr name="TextBox 9" id="9"/>
          <p:cNvSpPr txBox="true"/>
          <p:nvPr/>
        </p:nvSpPr>
        <p:spPr>
          <a:xfrm rot="0">
            <a:off x="17371077" y="9465628"/>
            <a:ext cx="773608" cy="547370"/>
          </a:xfrm>
          <a:prstGeom prst="rect">
            <a:avLst/>
          </a:prstGeom>
        </p:spPr>
        <p:txBody>
          <a:bodyPr anchor="t" rtlCol="false" tIns="0" lIns="0" bIns="0" rIns="0">
            <a:spAutoFit/>
          </a:bodyPr>
          <a:lstStyle/>
          <a:p>
            <a:pPr algn="ctr">
              <a:lnSpc>
                <a:spcPts val="4480"/>
              </a:lnSpc>
            </a:pPr>
            <a:r>
              <a:rPr lang="en-US" sz="3200">
                <a:solidFill>
                  <a:srgbClr val="E0DDAA"/>
                </a:solidFill>
                <a:latin typeface="DM Sans"/>
                <a:ea typeface="DM Sans"/>
                <a:cs typeface="DM Sans"/>
                <a:sym typeface="DM Sans"/>
              </a:rPr>
              <a:t>7</a:t>
            </a:r>
          </a:p>
        </p:txBody>
      </p:sp>
      <p:sp>
        <p:nvSpPr>
          <p:cNvPr name="TextBox 10" id="10"/>
          <p:cNvSpPr txBox="true"/>
          <p:nvPr/>
        </p:nvSpPr>
        <p:spPr>
          <a:xfrm rot="0">
            <a:off x="2918057" y="4319535"/>
            <a:ext cx="13122292" cy="3701467"/>
          </a:xfrm>
          <a:prstGeom prst="rect">
            <a:avLst/>
          </a:prstGeom>
        </p:spPr>
        <p:txBody>
          <a:bodyPr anchor="t" rtlCol="false" tIns="0" lIns="0" bIns="0" rIns="0">
            <a:spAutoFit/>
          </a:bodyPr>
          <a:lstStyle/>
          <a:p>
            <a:pPr algn="just" marL="615020" indent="-307510" lvl="1">
              <a:lnSpc>
                <a:spcPts val="4272"/>
              </a:lnSpc>
              <a:buFont typeface="Arial"/>
              <a:buChar char="•"/>
            </a:pPr>
            <a:r>
              <a:rPr lang="en-US" b="true" sz="2848">
                <a:solidFill>
                  <a:srgbClr val="2D2D2D"/>
                </a:solidFill>
                <a:latin typeface="DM Sans Bold"/>
                <a:ea typeface="DM Sans Bold"/>
                <a:cs typeface="DM Sans Bold"/>
                <a:sym typeface="DM Sans Bold"/>
              </a:rPr>
              <a:t>Estrogen Deficiency</a:t>
            </a:r>
            <a:r>
              <a:rPr lang="en-US" sz="2848">
                <a:solidFill>
                  <a:srgbClr val="2D2D2D"/>
                </a:solidFill>
                <a:latin typeface="DM Sans"/>
                <a:ea typeface="DM Sans"/>
                <a:cs typeface="DM Sans"/>
                <a:sym typeface="DM Sans"/>
              </a:rPr>
              <a:t> → Higher non-persistence</a:t>
            </a:r>
          </a:p>
          <a:p>
            <a:pPr algn="just" marL="615020" indent="-307510" lvl="1">
              <a:lnSpc>
                <a:spcPts val="4272"/>
              </a:lnSpc>
              <a:buFont typeface="Arial"/>
              <a:buChar char="•"/>
            </a:pPr>
            <a:r>
              <a:rPr lang="en-US" b="true" sz="2848">
                <a:solidFill>
                  <a:srgbClr val="2D2D2D"/>
                </a:solidFill>
                <a:latin typeface="DM Sans Bold"/>
                <a:ea typeface="DM Sans Bold"/>
                <a:cs typeface="DM Sans Bold"/>
                <a:sym typeface="DM Sans Bold"/>
              </a:rPr>
              <a:t>Low Calcium Intake</a:t>
            </a:r>
            <a:r>
              <a:rPr lang="en-US" sz="2848">
                <a:solidFill>
                  <a:srgbClr val="2D2D2D"/>
                </a:solidFill>
                <a:latin typeface="DM Sans"/>
                <a:ea typeface="DM Sans"/>
                <a:cs typeface="DM Sans"/>
                <a:sym typeface="DM Sans"/>
              </a:rPr>
              <a:t> → Imbalanced (‘Y’ -  46 , ‘N’ - 3382)</a:t>
            </a:r>
          </a:p>
          <a:p>
            <a:pPr algn="just" marL="615020" indent="-307510" lvl="1">
              <a:lnSpc>
                <a:spcPts val="4272"/>
              </a:lnSpc>
              <a:buFont typeface="Arial"/>
              <a:buChar char="•"/>
            </a:pPr>
            <a:r>
              <a:rPr lang="en-US" b="true" sz="2848">
                <a:solidFill>
                  <a:srgbClr val="2D2D2D"/>
                </a:solidFill>
                <a:latin typeface="DM Sans Bold"/>
                <a:ea typeface="DM Sans Bold"/>
                <a:cs typeface="DM Sans Bold"/>
                <a:sym typeface="DM Sans Bold"/>
              </a:rPr>
              <a:t>Recurring</a:t>
            </a:r>
            <a:r>
              <a:rPr lang="en-US" b="true" sz="2848">
                <a:solidFill>
                  <a:srgbClr val="2D2D2D"/>
                </a:solidFill>
                <a:latin typeface="DM Sans Bold"/>
                <a:ea typeface="DM Sans Bold"/>
                <a:cs typeface="DM Sans Bold"/>
                <a:sym typeface="DM Sans Bold"/>
              </a:rPr>
              <a:t> Falls</a:t>
            </a:r>
            <a:r>
              <a:rPr lang="en-US" sz="2848">
                <a:solidFill>
                  <a:srgbClr val="2D2D2D"/>
                </a:solidFill>
                <a:latin typeface="DM Sans"/>
                <a:ea typeface="DM Sans"/>
                <a:cs typeface="DM Sans"/>
                <a:sym typeface="DM Sans"/>
              </a:rPr>
              <a:t> → Correlates with lower adherence (‘Y’ - 69 , ‘N’ - 3315)</a:t>
            </a:r>
          </a:p>
          <a:p>
            <a:pPr algn="just">
              <a:lnSpc>
                <a:spcPts val="4272"/>
              </a:lnSpc>
            </a:pPr>
          </a:p>
          <a:p>
            <a:pPr algn="just">
              <a:lnSpc>
                <a:spcPts val="4272"/>
              </a:lnSpc>
            </a:pPr>
          </a:p>
          <a:p>
            <a:pPr algn="just">
              <a:lnSpc>
                <a:spcPts val="4272"/>
              </a:lnSpc>
            </a:pPr>
            <a:r>
              <a:rPr lang="en-US" sz="2848">
                <a:solidFill>
                  <a:srgbClr val="2D2D2D"/>
                </a:solidFill>
                <a:latin typeface="DM Sans"/>
                <a:ea typeface="DM Sans"/>
                <a:cs typeface="DM Sans"/>
                <a:sym typeface="DM Sans"/>
              </a:rPr>
              <a:t>📌 </a:t>
            </a:r>
            <a:r>
              <a:rPr lang="en-US" sz="2848" b="true">
                <a:solidFill>
                  <a:srgbClr val="2D2D2D"/>
                </a:solidFill>
                <a:latin typeface="DM Sans Bold"/>
                <a:ea typeface="DM Sans Bold"/>
                <a:cs typeface="DM Sans Bold"/>
                <a:sym typeface="DM Sans Bold"/>
              </a:rPr>
              <a:t>Suggestion:</a:t>
            </a:r>
            <a:r>
              <a:rPr lang="en-US" sz="2848">
                <a:solidFill>
                  <a:srgbClr val="2D2D2D"/>
                </a:solidFill>
                <a:latin typeface="DM Sans"/>
                <a:ea typeface="DM Sans"/>
                <a:cs typeface="DM Sans"/>
                <a:sym typeface="DM Sans"/>
              </a:rPr>
              <a:t> Integrate clinical risk profiles into outreach targeting.</a:t>
            </a:r>
          </a:p>
          <a:p>
            <a:pPr algn="just">
              <a:lnSpc>
                <a:spcPts val="4272"/>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27762" y="9258300"/>
            <a:ext cx="1060238" cy="1028700"/>
            <a:chOff x="0" y="0"/>
            <a:chExt cx="523379" cy="507811"/>
          </a:xfrm>
        </p:grpSpPr>
        <p:sp>
          <p:nvSpPr>
            <p:cNvPr name="Freeform 3" id="3"/>
            <p:cNvSpPr/>
            <p:nvPr/>
          </p:nvSpPr>
          <p:spPr>
            <a:xfrm flipH="false" flipV="false" rot="0">
              <a:off x="0" y="0"/>
              <a:ext cx="523379" cy="507811"/>
            </a:xfrm>
            <a:custGeom>
              <a:avLst/>
              <a:gdLst/>
              <a:ahLst/>
              <a:cxnLst/>
              <a:rect r="r" b="b" t="t" l="l"/>
              <a:pathLst>
                <a:path h="507811" w="523379">
                  <a:moveTo>
                    <a:pt x="0" y="0"/>
                  </a:moveTo>
                  <a:lnTo>
                    <a:pt x="523379" y="0"/>
                  </a:lnTo>
                  <a:lnTo>
                    <a:pt x="523379" y="507811"/>
                  </a:lnTo>
                  <a:lnTo>
                    <a:pt x="0" y="507811"/>
                  </a:lnTo>
                  <a:close/>
                </a:path>
              </a:pathLst>
            </a:custGeom>
            <a:solidFill>
              <a:srgbClr val="2D2D2D"/>
            </a:solidFill>
          </p:spPr>
        </p:sp>
      </p:grpSp>
      <p:sp>
        <p:nvSpPr>
          <p:cNvPr name="Freeform 4" id="4"/>
          <p:cNvSpPr/>
          <p:nvPr/>
        </p:nvSpPr>
        <p:spPr>
          <a:xfrm flipH="true" flipV="false" rot="0">
            <a:off x="0" y="0"/>
            <a:ext cx="1028700" cy="1028700"/>
          </a:xfrm>
          <a:custGeom>
            <a:avLst/>
            <a:gdLst/>
            <a:ahLst/>
            <a:cxnLst/>
            <a:rect r="r" b="b" t="t" l="l"/>
            <a:pathLst>
              <a:path h="1028700" w="1028700">
                <a:moveTo>
                  <a:pt x="1028700" y="0"/>
                </a:moveTo>
                <a:lnTo>
                  <a:pt x="0" y="0"/>
                </a:lnTo>
                <a:lnTo>
                  <a:pt x="0" y="1028700"/>
                </a:lnTo>
                <a:lnTo>
                  <a:pt x="1028700" y="1028700"/>
                </a:lnTo>
                <a:lnTo>
                  <a:pt x="10287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rot="5400000">
            <a:off x="-3605352" y="5652265"/>
            <a:ext cx="9258579" cy="0"/>
          </a:xfrm>
          <a:prstGeom prst="line">
            <a:avLst/>
          </a:prstGeom>
          <a:ln cap="flat" w="9525">
            <a:solidFill>
              <a:srgbClr val="2D2D2D"/>
            </a:solidFill>
            <a:prstDash val="solid"/>
            <a:headEnd type="none" len="sm" w="sm"/>
            <a:tailEnd type="none" len="sm" w="sm"/>
          </a:ln>
        </p:spPr>
      </p:sp>
      <p:sp>
        <p:nvSpPr>
          <p:cNvPr name="AutoShape 6" id="6"/>
          <p:cNvSpPr/>
          <p:nvPr/>
        </p:nvSpPr>
        <p:spPr>
          <a:xfrm rot="-10800000">
            <a:off x="1028700" y="1008688"/>
            <a:ext cx="17259300" cy="0"/>
          </a:xfrm>
          <a:prstGeom prst="line">
            <a:avLst/>
          </a:prstGeom>
          <a:ln cap="flat" w="9525">
            <a:solidFill>
              <a:srgbClr val="2D2D2D"/>
            </a:solidFill>
            <a:prstDash val="solid"/>
            <a:headEnd type="none" len="sm" w="sm"/>
            <a:tailEnd type="none" len="sm" w="sm"/>
          </a:ln>
        </p:spPr>
      </p:sp>
      <p:sp>
        <p:nvSpPr>
          <p:cNvPr name="Freeform 7" id="7"/>
          <p:cNvSpPr/>
          <p:nvPr/>
        </p:nvSpPr>
        <p:spPr>
          <a:xfrm flipH="false" flipV="false" rot="0">
            <a:off x="1023938" y="4650105"/>
            <a:ext cx="1593840" cy="4608195"/>
          </a:xfrm>
          <a:custGeom>
            <a:avLst/>
            <a:gdLst/>
            <a:ahLst/>
            <a:cxnLst/>
            <a:rect r="r" b="b" t="t" l="l"/>
            <a:pathLst>
              <a:path h="4608195" w="1593840">
                <a:moveTo>
                  <a:pt x="0" y="0"/>
                </a:moveTo>
                <a:lnTo>
                  <a:pt x="1593840" y="0"/>
                </a:lnTo>
                <a:lnTo>
                  <a:pt x="1593840" y="4608195"/>
                </a:lnTo>
                <a:lnTo>
                  <a:pt x="0" y="4608195"/>
                </a:lnTo>
                <a:lnTo>
                  <a:pt x="0" y="0"/>
                </a:lnTo>
                <a:close/>
              </a:path>
            </a:pathLst>
          </a:custGeom>
          <a:blipFill>
            <a:blip r:embed="rId4">
              <a:extLst>
                <a:ext uri="{96DAC541-7B7A-43D3-8B79-37D633B846F1}">
                  <asvg:svgBlip xmlns:asvg="http://schemas.microsoft.com/office/drawing/2016/SVG/main" r:embed="rId5"/>
                </a:ext>
              </a:extLst>
            </a:blip>
            <a:stretch>
              <a:fillRect l="-88719" t="0" r="0" b="0"/>
            </a:stretch>
          </a:blipFill>
        </p:spPr>
      </p:sp>
      <p:sp>
        <p:nvSpPr>
          <p:cNvPr name="TextBox 8" id="8"/>
          <p:cNvSpPr txBox="true"/>
          <p:nvPr/>
        </p:nvSpPr>
        <p:spPr>
          <a:xfrm rot="0">
            <a:off x="1699106" y="933450"/>
            <a:ext cx="15560194" cy="1668780"/>
          </a:xfrm>
          <a:prstGeom prst="rect">
            <a:avLst/>
          </a:prstGeom>
        </p:spPr>
        <p:txBody>
          <a:bodyPr anchor="t" rtlCol="false" tIns="0" lIns="0" bIns="0" rIns="0">
            <a:spAutoFit/>
          </a:bodyPr>
          <a:lstStyle/>
          <a:p>
            <a:pPr algn="l">
              <a:lnSpc>
                <a:spcPts val="6719"/>
              </a:lnSpc>
            </a:pPr>
            <a:r>
              <a:rPr lang="en-US" sz="4800" b="true">
                <a:solidFill>
                  <a:srgbClr val="2D2D2D"/>
                </a:solidFill>
                <a:latin typeface="Fraunces Heavy"/>
                <a:ea typeface="Fraunces Heavy"/>
                <a:cs typeface="Fraunces Heavy"/>
                <a:sym typeface="Fraunces Heavy"/>
              </a:rPr>
              <a:t>Treatment Behavior Insights</a:t>
            </a:r>
          </a:p>
          <a:p>
            <a:pPr algn="l">
              <a:lnSpc>
                <a:spcPts val="6719"/>
              </a:lnSpc>
            </a:pPr>
          </a:p>
        </p:txBody>
      </p:sp>
      <p:sp>
        <p:nvSpPr>
          <p:cNvPr name="TextBox 9" id="9"/>
          <p:cNvSpPr txBox="true"/>
          <p:nvPr/>
        </p:nvSpPr>
        <p:spPr>
          <a:xfrm rot="0">
            <a:off x="17371077" y="9465628"/>
            <a:ext cx="773608" cy="1109345"/>
          </a:xfrm>
          <a:prstGeom prst="rect">
            <a:avLst/>
          </a:prstGeom>
        </p:spPr>
        <p:txBody>
          <a:bodyPr anchor="t" rtlCol="false" tIns="0" lIns="0" bIns="0" rIns="0">
            <a:spAutoFit/>
          </a:bodyPr>
          <a:lstStyle/>
          <a:p>
            <a:pPr algn="ctr">
              <a:lnSpc>
                <a:spcPts val="4480"/>
              </a:lnSpc>
            </a:pPr>
            <a:r>
              <a:rPr lang="en-US" sz="3200">
                <a:solidFill>
                  <a:srgbClr val="E0DDAA"/>
                </a:solidFill>
                <a:latin typeface="DM Sans"/>
                <a:ea typeface="DM Sans"/>
                <a:cs typeface="DM Sans"/>
                <a:sym typeface="DM Sans"/>
              </a:rPr>
              <a:t>8</a:t>
            </a:r>
          </a:p>
          <a:p>
            <a:pPr algn="ctr">
              <a:lnSpc>
                <a:spcPts val="4480"/>
              </a:lnSpc>
            </a:pPr>
          </a:p>
        </p:txBody>
      </p:sp>
      <p:sp>
        <p:nvSpPr>
          <p:cNvPr name="TextBox 10" id="10"/>
          <p:cNvSpPr txBox="true"/>
          <p:nvPr/>
        </p:nvSpPr>
        <p:spPr>
          <a:xfrm rot="0">
            <a:off x="2918057" y="4319535"/>
            <a:ext cx="13122292" cy="3701467"/>
          </a:xfrm>
          <a:prstGeom prst="rect">
            <a:avLst/>
          </a:prstGeom>
        </p:spPr>
        <p:txBody>
          <a:bodyPr anchor="t" rtlCol="false" tIns="0" lIns="0" bIns="0" rIns="0">
            <a:spAutoFit/>
          </a:bodyPr>
          <a:lstStyle/>
          <a:p>
            <a:pPr algn="just" marL="615020" indent="-307510" lvl="1">
              <a:lnSpc>
                <a:spcPts val="4272"/>
              </a:lnSpc>
              <a:buFont typeface="Arial"/>
              <a:buChar char="•"/>
            </a:pPr>
            <a:r>
              <a:rPr lang="en-US" b="true" sz="2848">
                <a:solidFill>
                  <a:srgbClr val="2D2D2D"/>
                </a:solidFill>
                <a:latin typeface="DM Sans Bold"/>
                <a:ea typeface="DM Sans Bold"/>
                <a:cs typeface="DM Sans Bold"/>
                <a:sym typeface="DM Sans Bold"/>
              </a:rPr>
              <a:t>Dexa_Freq_During_Rx: </a:t>
            </a:r>
            <a:r>
              <a:rPr lang="en-US" sz="2848">
                <a:solidFill>
                  <a:srgbClr val="2D2D2D"/>
                </a:solidFill>
                <a:latin typeface="DM Sans"/>
                <a:ea typeface="DM Sans"/>
                <a:cs typeface="DM Sans"/>
                <a:sym typeface="DM Sans"/>
              </a:rPr>
              <a:t>Strong right-skew with outliers</a:t>
            </a:r>
          </a:p>
          <a:p>
            <a:pPr algn="just" marL="615020" indent="-307510" lvl="1">
              <a:lnSpc>
                <a:spcPts val="4272"/>
              </a:lnSpc>
              <a:buFont typeface="Arial"/>
              <a:buChar char="•"/>
            </a:pPr>
            <a:r>
              <a:rPr lang="en-US" b="true" sz="2848">
                <a:solidFill>
                  <a:srgbClr val="2D2D2D"/>
                </a:solidFill>
                <a:latin typeface="DM Sans Bold"/>
                <a:ea typeface="DM Sans Bold"/>
                <a:cs typeface="DM Sans Bold"/>
                <a:sym typeface="DM Sans Bold"/>
              </a:rPr>
              <a:t>Specialist vs. Non-Specialist:</a:t>
            </a:r>
            <a:r>
              <a:rPr lang="en-US" sz="2848">
                <a:solidFill>
                  <a:srgbClr val="2D2D2D"/>
                </a:solidFill>
                <a:latin typeface="DM Sans"/>
                <a:ea typeface="DM Sans"/>
                <a:cs typeface="DM Sans"/>
                <a:sym typeface="DM Sans"/>
              </a:rPr>
              <a:t> Patients under specialists tend to be more adherent</a:t>
            </a:r>
          </a:p>
          <a:p>
            <a:pPr algn="just" marL="615020" indent="-307510" lvl="1">
              <a:lnSpc>
                <a:spcPts val="4272"/>
              </a:lnSpc>
              <a:buFont typeface="Arial"/>
              <a:buChar char="•"/>
            </a:pPr>
            <a:r>
              <a:rPr lang="en-US" b="true" sz="2848">
                <a:solidFill>
                  <a:srgbClr val="2D2D2D"/>
                </a:solidFill>
                <a:latin typeface="DM Sans Bold"/>
                <a:ea typeface="DM Sans Bold"/>
                <a:cs typeface="DM Sans Bold"/>
                <a:sym typeface="DM Sans Bold"/>
              </a:rPr>
              <a:t>Tre</a:t>
            </a:r>
            <a:r>
              <a:rPr lang="en-US" b="true" sz="2848">
                <a:solidFill>
                  <a:srgbClr val="2D2D2D"/>
                </a:solidFill>
                <a:latin typeface="DM Sans Bold"/>
                <a:ea typeface="DM Sans Bold"/>
                <a:cs typeface="DM Sans Bold"/>
                <a:sym typeface="DM Sans Bold"/>
              </a:rPr>
              <a:t>atment Bucket:</a:t>
            </a:r>
            <a:r>
              <a:rPr lang="en-US" sz="2848">
                <a:solidFill>
                  <a:srgbClr val="2D2D2D"/>
                </a:solidFill>
                <a:latin typeface="DM Sans"/>
                <a:ea typeface="DM Sans"/>
                <a:cs typeface="DM Sans"/>
                <a:sym typeface="DM Sans"/>
              </a:rPr>
              <a:t> Certain treatment types show lower persistency</a:t>
            </a:r>
          </a:p>
          <a:p>
            <a:pPr algn="just">
              <a:lnSpc>
                <a:spcPts val="4272"/>
              </a:lnSpc>
            </a:pPr>
          </a:p>
          <a:p>
            <a:pPr algn="just">
              <a:lnSpc>
                <a:spcPts val="4272"/>
              </a:lnSpc>
            </a:pPr>
            <a:r>
              <a:rPr lang="en-US" sz="2848">
                <a:solidFill>
                  <a:srgbClr val="2D2D2D"/>
                </a:solidFill>
                <a:latin typeface="DM Sans"/>
                <a:ea typeface="DM Sans"/>
                <a:cs typeface="DM Sans"/>
                <a:sym typeface="DM Sans"/>
              </a:rPr>
              <a:t>💡 Insight: Treatment behavior is a strong signal for adherence prediction.</a:t>
            </a:r>
          </a:p>
          <a:p>
            <a:pPr algn="just">
              <a:lnSpc>
                <a:spcPts val="4272"/>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27762" y="9258300"/>
            <a:ext cx="1060238" cy="1028700"/>
            <a:chOff x="0" y="0"/>
            <a:chExt cx="523379" cy="507811"/>
          </a:xfrm>
        </p:grpSpPr>
        <p:sp>
          <p:nvSpPr>
            <p:cNvPr name="Freeform 3" id="3"/>
            <p:cNvSpPr/>
            <p:nvPr/>
          </p:nvSpPr>
          <p:spPr>
            <a:xfrm flipH="false" flipV="false" rot="0">
              <a:off x="0" y="0"/>
              <a:ext cx="523379" cy="507811"/>
            </a:xfrm>
            <a:custGeom>
              <a:avLst/>
              <a:gdLst/>
              <a:ahLst/>
              <a:cxnLst/>
              <a:rect r="r" b="b" t="t" l="l"/>
              <a:pathLst>
                <a:path h="507811" w="523379">
                  <a:moveTo>
                    <a:pt x="0" y="0"/>
                  </a:moveTo>
                  <a:lnTo>
                    <a:pt x="523379" y="0"/>
                  </a:lnTo>
                  <a:lnTo>
                    <a:pt x="523379" y="507811"/>
                  </a:lnTo>
                  <a:lnTo>
                    <a:pt x="0" y="507811"/>
                  </a:lnTo>
                  <a:close/>
                </a:path>
              </a:pathLst>
            </a:custGeom>
            <a:solidFill>
              <a:srgbClr val="2D2D2D"/>
            </a:solidFill>
          </p:spPr>
        </p:sp>
      </p:grpSp>
      <p:sp>
        <p:nvSpPr>
          <p:cNvPr name="Freeform 4" id="4"/>
          <p:cNvSpPr/>
          <p:nvPr/>
        </p:nvSpPr>
        <p:spPr>
          <a:xfrm flipH="true" flipV="false" rot="0">
            <a:off x="0" y="0"/>
            <a:ext cx="1028700" cy="1028700"/>
          </a:xfrm>
          <a:custGeom>
            <a:avLst/>
            <a:gdLst/>
            <a:ahLst/>
            <a:cxnLst/>
            <a:rect r="r" b="b" t="t" l="l"/>
            <a:pathLst>
              <a:path h="1028700" w="1028700">
                <a:moveTo>
                  <a:pt x="1028700" y="0"/>
                </a:moveTo>
                <a:lnTo>
                  <a:pt x="0" y="0"/>
                </a:lnTo>
                <a:lnTo>
                  <a:pt x="0" y="1028700"/>
                </a:lnTo>
                <a:lnTo>
                  <a:pt x="1028700" y="1028700"/>
                </a:lnTo>
                <a:lnTo>
                  <a:pt x="10287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rot="5400000">
            <a:off x="-3605352" y="5652265"/>
            <a:ext cx="9258579" cy="0"/>
          </a:xfrm>
          <a:prstGeom prst="line">
            <a:avLst/>
          </a:prstGeom>
          <a:ln cap="flat" w="9525">
            <a:solidFill>
              <a:srgbClr val="2D2D2D"/>
            </a:solidFill>
            <a:prstDash val="solid"/>
            <a:headEnd type="none" len="sm" w="sm"/>
            <a:tailEnd type="none" len="sm" w="sm"/>
          </a:ln>
        </p:spPr>
      </p:sp>
      <p:sp>
        <p:nvSpPr>
          <p:cNvPr name="AutoShape 6" id="6"/>
          <p:cNvSpPr/>
          <p:nvPr/>
        </p:nvSpPr>
        <p:spPr>
          <a:xfrm rot="-10800000">
            <a:off x="1028700" y="1008688"/>
            <a:ext cx="17259300" cy="0"/>
          </a:xfrm>
          <a:prstGeom prst="line">
            <a:avLst/>
          </a:prstGeom>
          <a:ln cap="flat" w="9525">
            <a:solidFill>
              <a:srgbClr val="2D2D2D"/>
            </a:solidFill>
            <a:prstDash val="solid"/>
            <a:headEnd type="none" len="sm" w="sm"/>
            <a:tailEnd type="none" len="sm" w="sm"/>
          </a:ln>
        </p:spPr>
      </p:sp>
      <p:sp>
        <p:nvSpPr>
          <p:cNvPr name="Freeform 7" id="7"/>
          <p:cNvSpPr/>
          <p:nvPr/>
        </p:nvSpPr>
        <p:spPr>
          <a:xfrm flipH="false" flipV="false" rot="0">
            <a:off x="1023938" y="4650105"/>
            <a:ext cx="1593840" cy="4608195"/>
          </a:xfrm>
          <a:custGeom>
            <a:avLst/>
            <a:gdLst/>
            <a:ahLst/>
            <a:cxnLst/>
            <a:rect r="r" b="b" t="t" l="l"/>
            <a:pathLst>
              <a:path h="4608195" w="1593840">
                <a:moveTo>
                  <a:pt x="0" y="0"/>
                </a:moveTo>
                <a:lnTo>
                  <a:pt x="1593840" y="0"/>
                </a:lnTo>
                <a:lnTo>
                  <a:pt x="1593840" y="4608195"/>
                </a:lnTo>
                <a:lnTo>
                  <a:pt x="0" y="4608195"/>
                </a:lnTo>
                <a:lnTo>
                  <a:pt x="0" y="0"/>
                </a:lnTo>
                <a:close/>
              </a:path>
            </a:pathLst>
          </a:custGeom>
          <a:blipFill>
            <a:blip r:embed="rId4">
              <a:extLst>
                <a:ext uri="{96DAC541-7B7A-43D3-8B79-37D633B846F1}">
                  <asvg:svgBlip xmlns:asvg="http://schemas.microsoft.com/office/drawing/2016/SVG/main" r:embed="rId5"/>
                </a:ext>
              </a:extLst>
            </a:blip>
            <a:stretch>
              <a:fillRect l="-88719" t="0" r="0" b="0"/>
            </a:stretch>
          </a:blipFill>
        </p:spPr>
      </p:sp>
      <p:sp>
        <p:nvSpPr>
          <p:cNvPr name="TextBox 8" id="8"/>
          <p:cNvSpPr txBox="true"/>
          <p:nvPr/>
        </p:nvSpPr>
        <p:spPr>
          <a:xfrm rot="0">
            <a:off x="1699106" y="933450"/>
            <a:ext cx="15560194" cy="821055"/>
          </a:xfrm>
          <a:prstGeom prst="rect">
            <a:avLst/>
          </a:prstGeom>
        </p:spPr>
        <p:txBody>
          <a:bodyPr anchor="t" rtlCol="false" tIns="0" lIns="0" bIns="0" rIns="0">
            <a:spAutoFit/>
          </a:bodyPr>
          <a:lstStyle/>
          <a:p>
            <a:pPr algn="l">
              <a:lnSpc>
                <a:spcPts val="6719"/>
              </a:lnSpc>
            </a:pPr>
            <a:r>
              <a:rPr lang="en-US" sz="4800" b="true">
                <a:solidFill>
                  <a:srgbClr val="2D2D2D"/>
                </a:solidFill>
                <a:latin typeface="Fraunces Heavy"/>
                <a:ea typeface="Fraunces Heavy"/>
                <a:cs typeface="Fraunces Heavy"/>
                <a:sym typeface="Fraunces Heavy"/>
              </a:rPr>
              <a:t>Outliers &amp; Data Skew</a:t>
            </a:r>
          </a:p>
        </p:txBody>
      </p:sp>
      <p:sp>
        <p:nvSpPr>
          <p:cNvPr name="TextBox 9" id="9"/>
          <p:cNvSpPr txBox="true"/>
          <p:nvPr/>
        </p:nvSpPr>
        <p:spPr>
          <a:xfrm rot="0">
            <a:off x="17371077" y="9465628"/>
            <a:ext cx="773608" cy="547370"/>
          </a:xfrm>
          <a:prstGeom prst="rect">
            <a:avLst/>
          </a:prstGeom>
        </p:spPr>
        <p:txBody>
          <a:bodyPr anchor="t" rtlCol="false" tIns="0" lIns="0" bIns="0" rIns="0">
            <a:spAutoFit/>
          </a:bodyPr>
          <a:lstStyle/>
          <a:p>
            <a:pPr algn="ctr">
              <a:lnSpc>
                <a:spcPts val="4480"/>
              </a:lnSpc>
            </a:pPr>
            <a:r>
              <a:rPr lang="en-US" sz="3200">
                <a:solidFill>
                  <a:srgbClr val="E0DDAA"/>
                </a:solidFill>
                <a:latin typeface="DM Sans"/>
                <a:ea typeface="DM Sans"/>
                <a:cs typeface="DM Sans"/>
                <a:sym typeface="DM Sans"/>
              </a:rPr>
              <a:t>9</a:t>
            </a:r>
          </a:p>
        </p:txBody>
      </p:sp>
      <p:sp>
        <p:nvSpPr>
          <p:cNvPr name="TextBox 10" id="10"/>
          <p:cNvSpPr txBox="true"/>
          <p:nvPr/>
        </p:nvSpPr>
        <p:spPr>
          <a:xfrm rot="0">
            <a:off x="2918057" y="4319535"/>
            <a:ext cx="13122292" cy="3701467"/>
          </a:xfrm>
          <a:prstGeom prst="rect">
            <a:avLst/>
          </a:prstGeom>
        </p:spPr>
        <p:txBody>
          <a:bodyPr anchor="t" rtlCol="false" tIns="0" lIns="0" bIns="0" rIns="0">
            <a:spAutoFit/>
          </a:bodyPr>
          <a:lstStyle/>
          <a:p>
            <a:pPr algn="just" marL="615020" indent="-307510" lvl="1">
              <a:lnSpc>
                <a:spcPts val="4272"/>
              </a:lnSpc>
              <a:buFont typeface="Arial"/>
              <a:buChar char="•"/>
            </a:pPr>
            <a:r>
              <a:rPr lang="en-US" b="true" sz="2848">
                <a:solidFill>
                  <a:srgbClr val="2D2D2D"/>
                </a:solidFill>
                <a:latin typeface="DM Sans Bold"/>
                <a:ea typeface="DM Sans Bold"/>
                <a:cs typeface="DM Sans Bold"/>
                <a:sym typeface="DM Sans Bold"/>
              </a:rPr>
              <a:t>Outliers:</a:t>
            </a:r>
            <a:r>
              <a:rPr lang="en-US" sz="2848">
                <a:solidFill>
                  <a:srgbClr val="2D2D2D"/>
                </a:solidFill>
                <a:latin typeface="DM Sans"/>
                <a:ea typeface="DM Sans"/>
                <a:cs typeface="DM Sans"/>
                <a:sym typeface="DM Sans"/>
              </a:rPr>
              <a:t> Detected in Dexa_Freq_During_Rx, winsorized or log-transformed</a:t>
            </a:r>
          </a:p>
          <a:p>
            <a:pPr algn="just" marL="615020" indent="-307510" lvl="1">
              <a:lnSpc>
                <a:spcPts val="4272"/>
              </a:lnSpc>
              <a:buFont typeface="Arial"/>
              <a:buChar char="•"/>
            </a:pPr>
            <a:r>
              <a:rPr lang="en-US" b="true" sz="2848">
                <a:solidFill>
                  <a:srgbClr val="2D2D2D"/>
                </a:solidFill>
                <a:latin typeface="DM Sans Bold"/>
                <a:ea typeface="DM Sans Bold"/>
                <a:cs typeface="DM Sans Bold"/>
                <a:sym typeface="DM Sans Bold"/>
              </a:rPr>
              <a:t>Ske</a:t>
            </a:r>
            <a:r>
              <a:rPr lang="en-US" b="true" sz="2848">
                <a:solidFill>
                  <a:srgbClr val="2D2D2D"/>
                </a:solidFill>
                <a:latin typeface="DM Sans Bold"/>
                <a:ea typeface="DM Sans Bold"/>
                <a:cs typeface="DM Sans Bold"/>
                <a:sym typeface="DM Sans Bold"/>
              </a:rPr>
              <a:t>wed Features: </a:t>
            </a:r>
            <a:r>
              <a:rPr lang="en-US" sz="2848">
                <a:solidFill>
                  <a:srgbClr val="2D2D2D"/>
                </a:solidFill>
                <a:latin typeface="DM Sans"/>
                <a:ea typeface="DM Sans"/>
                <a:cs typeface="DM Sans"/>
                <a:sym typeface="DM Sans"/>
              </a:rPr>
              <a:t>Addressed via transformations</a:t>
            </a:r>
          </a:p>
          <a:p>
            <a:pPr algn="just" marL="615020" indent="-307510" lvl="1">
              <a:lnSpc>
                <a:spcPts val="4272"/>
              </a:lnSpc>
              <a:buFont typeface="Arial"/>
              <a:buChar char="•"/>
            </a:pPr>
            <a:r>
              <a:rPr lang="en-US" b="true" sz="2848">
                <a:solidFill>
                  <a:srgbClr val="2D2D2D"/>
                </a:solidFill>
                <a:latin typeface="DM Sans Bold"/>
                <a:ea typeface="DM Sans Bold"/>
                <a:cs typeface="DM Sans Bold"/>
                <a:sym typeface="DM Sans Bold"/>
              </a:rPr>
              <a:t>Miss</a:t>
            </a:r>
            <a:r>
              <a:rPr lang="en-US" b="true" sz="2848">
                <a:solidFill>
                  <a:srgbClr val="2D2D2D"/>
                </a:solidFill>
                <a:latin typeface="DM Sans Bold"/>
                <a:ea typeface="DM Sans Bold"/>
                <a:cs typeface="DM Sans Bold"/>
                <a:sym typeface="DM Sans Bold"/>
              </a:rPr>
              <a:t>ing</a:t>
            </a:r>
            <a:r>
              <a:rPr lang="en-US" b="true" sz="2848">
                <a:solidFill>
                  <a:srgbClr val="2D2D2D"/>
                </a:solidFill>
                <a:latin typeface="DM Sans Bold"/>
                <a:ea typeface="DM Sans Bold"/>
                <a:cs typeface="DM Sans Bold"/>
                <a:sym typeface="DM Sans Bold"/>
              </a:rPr>
              <a:t> Values:</a:t>
            </a:r>
            <a:r>
              <a:rPr lang="en-US" sz="2848">
                <a:solidFill>
                  <a:srgbClr val="2D2D2D"/>
                </a:solidFill>
                <a:latin typeface="DM Sans"/>
                <a:ea typeface="DM Sans"/>
                <a:cs typeface="DM Sans"/>
                <a:sym typeface="DM Sans"/>
              </a:rPr>
              <a:t> None (dataset is clean)</a:t>
            </a:r>
          </a:p>
          <a:p>
            <a:pPr algn="just">
              <a:lnSpc>
                <a:spcPts val="4272"/>
              </a:lnSpc>
            </a:pPr>
          </a:p>
          <a:p>
            <a:pPr algn="just">
              <a:lnSpc>
                <a:spcPts val="4272"/>
              </a:lnSpc>
            </a:pPr>
            <a:r>
              <a:rPr lang="en-US" sz="2848">
                <a:solidFill>
                  <a:srgbClr val="2D2D2D"/>
                </a:solidFill>
                <a:latin typeface="DM Sans"/>
                <a:ea typeface="DM Sans"/>
                <a:cs typeface="DM Sans"/>
                <a:sym typeface="DM Sans"/>
              </a:rPr>
              <a:t>✅</a:t>
            </a:r>
            <a:r>
              <a:rPr lang="en-US" sz="2848" b="true">
                <a:solidFill>
                  <a:srgbClr val="2D2D2D"/>
                </a:solidFill>
                <a:latin typeface="DM Sans Bold"/>
                <a:ea typeface="DM Sans Bold"/>
                <a:cs typeface="DM Sans Bold"/>
                <a:sym typeface="DM Sans Bold"/>
              </a:rPr>
              <a:t> Confidence:</a:t>
            </a:r>
            <a:r>
              <a:rPr lang="en-US" sz="2848">
                <a:solidFill>
                  <a:srgbClr val="2D2D2D"/>
                </a:solidFill>
                <a:latin typeface="DM Sans"/>
                <a:ea typeface="DM Sans"/>
                <a:cs typeface="DM Sans"/>
                <a:sym typeface="DM Sans"/>
              </a:rPr>
              <a:t> Data is model-ready after transformation and encoding</a:t>
            </a:r>
          </a:p>
          <a:p>
            <a:pPr algn="just">
              <a:lnSpc>
                <a:spcPts val="4272"/>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DAGo9YMbD7A</dc:identifier>
  <dcterms:modified xsi:type="dcterms:W3CDTF">2011-08-01T06:04:30Z</dcterms:modified>
  <cp:revision>1</cp:revision>
  <dc:title>Dust Cream Almost Dark Black Pastel Simple Minimalist Illustration All Purpose Presentation Template</dc:title>
</cp:coreProperties>
</file>