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7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B9D41-8983-4BE6-AF0E-FDFC2CB1371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3B80-4E21-4561-9F81-C89D0ADC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7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B80-4E21-4561-9F81-C89D0ADCF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0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B80-4E21-4561-9F81-C89D0ADCF8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B80-4E21-4561-9F81-C89D0ADCF8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3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B80-4E21-4561-9F81-C89D0ADCF8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0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B80-4E21-4561-9F81-C89D0ADCF8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35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B80-4E21-4561-9F81-C89D0ADCF8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69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B80-4E21-4561-9F81-C89D0ADCF8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83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B80-4E21-4561-9F81-C89D0ADCF8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2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B80-4E21-4561-9F81-C89D0ADCF8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1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46C-BAF3-4B07-B364-A6735DC367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8E42-EAEE-42FC-8EB7-C369B2E419D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81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46C-BAF3-4B07-B364-A6735DC367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8E42-EAEE-42FC-8EB7-C369B2E4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46C-BAF3-4B07-B364-A6735DC367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8E42-EAEE-42FC-8EB7-C369B2E4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2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46C-BAF3-4B07-B364-A6735DC367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8E42-EAEE-42FC-8EB7-C369B2E419D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602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46C-BAF3-4B07-B364-A6735DC367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8E42-EAEE-42FC-8EB7-C369B2E4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0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46C-BAF3-4B07-B364-A6735DC367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8E42-EAEE-42FC-8EB7-C369B2E419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1280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46C-BAF3-4B07-B364-A6735DC367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8E42-EAEE-42FC-8EB7-C369B2E4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8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46C-BAF3-4B07-B364-A6735DC367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8E42-EAEE-42FC-8EB7-C369B2E4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51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46C-BAF3-4B07-B364-A6735DC367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8E42-EAEE-42FC-8EB7-C369B2E4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4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46C-BAF3-4B07-B364-A6735DC367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8E42-EAEE-42FC-8EB7-C369B2E4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46C-BAF3-4B07-B364-A6735DC367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8E42-EAEE-42FC-8EB7-C369B2E4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46C-BAF3-4B07-B364-A6735DC367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8E42-EAEE-42FC-8EB7-C369B2E4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7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46C-BAF3-4B07-B364-A6735DC367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8E42-EAEE-42FC-8EB7-C369B2E4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7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46C-BAF3-4B07-B364-A6735DC367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8E42-EAEE-42FC-8EB7-C369B2E4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46C-BAF3-4B07-B364-A6735DC367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8E42-EAEE-42FC-8EB7-C369B2E4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46C-BAF3-4B07-B364-A6735DC367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8E42-EAEE-42FC-8EB7-C369B2E4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A46C-BAF3-4B07-B364-A6735DC367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8E42-EAEE-42FC-8EB7-C369B2E4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5AA46C-BAF3-4B07-B364-A6735DC367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8C8E42-EAEE-42FC-8EB7-C369B2E4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2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24523" y="1433050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mtClean="0"/>
              <a:t>ELUCIDATING 	DRUG-DRUG INTERACTIONSUNDERLYING DRUG POLYPHARMACY PROFILES</a:t>
            </a:r>
            <a:endParaRPr lang="en-GB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908024" y="6174657"/>
            <a:ext cx="6180445" cy="604956"/>
          </a:xfrm>
        </p:spPr>
        <p:txBody>
          <a:bodyPr>
            <a:noAutofit/>
          </a:bodyPr>
          <a:lstStyle/>
          <a:p>
            <a:r>
              <a:rPr lang="en-GB" sz="20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Jorge Hernansanz</a:t>
            </a:r>
          </a:p>
        </p:txBody>
      </p:sp>
    </p:spTree>
    <p:extLst>
      <p:ext uri="{BB962C8B-B14F-4D97-AF65-F5344CB8AC3E}">
        <p14:creationId xmlns:p14="http://schemas.microsoft.com/office/powerpoint/2010/main" val="275745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-528172"/>
            <a:ext cx="8534400" cy="1507067"/>
          </a:xfrm>
        </p:spPr>
        <p:txBody>
          <a:bodyPr/>
          <a:lstStyle/>
          <a:p>
            <a:r>
              <a:rPr lang="en-GB" dirty="0" smtClean="0"/>
              <a:t>INDEX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4212" y="978894"/>
            <a:ext cx="8534400" cy="56015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Outline of first phase of the project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Updates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Drugbank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KEGG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NDF-RT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TWOSIDES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DDI CORPUS 2013, 2011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New ones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ONC high, non-</a:t>
            </a:r>
            <a:r>
              <a:rPr lang="en-GB" dirty="0" err="1" smtClean="0">
                <a:solidFill>
                  <a:schemeClr val="tx1"/>
                </a:solidFill>
              </a:rPr>
              <a:t>interrumptive</a:t>
            </a:r>
            <a:endParaRPr lang="en-GB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 smtClean="0">
                <a:solidFill>
                  <a:schemeClr val="tx1"/>
                </a:solidFill>
              </a:rPr>
              <a:t>Crediblemeds</a:t>
            </a:r>
            <a:endParaRPr lang="en-GB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PK </a:t>
            </a:r>
            <a:r>
              <a:rPr lang="en-GB" dirty="0" err="1" smtClean="0">
                <a:solidFill>
                  <a:schemeClr val="tx1"/>
                </a:solidFill>
              </a:rPr>
              <a:t>curpus</a:t>
            </a:r>
            <a:r>
              <a:rPr lang="en-GB" dirty="0" smtClean="0">
                <a:solidFill>
                  <a:schemeClr val="tx1"/>
                </a:solidFill>
              </a:rPr>
              <a:t>, NLP corpus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What’s left?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0754" y="210300"/>
            <a:ext cx="8534400" cy="1507067"/>
          </a:xfrm>
        </p:spPr>
        <p:txBody>
          <a:bodyPr/>
          <a:lstStyle/>
          <a:p>
            <a:r>
              <a:rPr lang="en-GB" dirty="0" smtClean="0"/>
              <a:t>DRUGBANK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917" t="22346" r="4167" b="22593"/>
          <a:stretch/>
        </p:blipFill>
        <p:spPr>
          <a:xfrm>
            <a:off x="605554" y="2641600"/>
            <a:ext cx="73406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8142" y="3225800"/>
            <a:ext cx="2871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DRUGBANK: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4264 drugs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2093179</a:t>
            </a:r>
            <a:r>
              <a:rPr lang="en-US" sz="1400" dirty="0"/>
              <a:t> </a:t>
            </a:r>
            <a:r>
              <a:rPr lang="en-US" sz="1400" dirty="0" smtClean="0"/>
              <a:t>interactions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36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1425" y="288958"/>
            <a:ext cx="8534400" cy="1507067"/>
          </a:xfrm>
        </p:spPr>
        <p:txBody>
          <a:bodyPr/>
          <a:lstStyle/>
          <a:p>
            <a:r>
              <a:rPr lang="en-GB" dirty="0" smtClean="0"/>
              <a:t>KEGG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620190" y="3029445"/>
            <a:ext cx="2854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KEGG: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2859 drugs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310897 </a:t>
            </a:r>
            <a:r>
              <a:rPr lang="en-US" sz="1400" dirty="0" smtClean="0"/>
              <a:t>interactions</a:t>
            </a:r>
            <a:endParaRPr lang="en-US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7667" r="83296" b="5592"/>
          <a:stretch/>
        </p:blipFill>
        <p:spPr>
          <a:xfrm>
            <a:off x="4343400" y="1295400"/>
            <a:ext cx="1955800" cy="505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000" y="2311400"/>
            <a:ext cx="3492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New list of pathways and disease associated to each drug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Drugs mapped to chemical group (Same as Drugbank)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0419" y="298790"/>
            <a:ext cx="8534400" cy="1507067"/>
          </a:xfrm>
        </p:spPr>
        <p:txBody>
          <a:bodyPr/>
          <a:lstStyle/>
          <a:p>
            <a:r>
              <a:rPr lang="en-GB" dirty="0" smtClean="0"/>
              <a:t>NDF-RT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51640" y="5300905"/>
            <a:ext cx="2854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NDF-RT: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4100</a:t>
            </a:r>
            <a:r>
              <a:rPr lang="en-US" sz="1400" dirty="0" smtClean="0"/>
              <a:t> </a:t>
            </a:r>
            <a:r>
              <a:rPr lang="en-US" sz="1400" dirty="0" smtClean="0"/>
              <a:t>drugs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1856</a:t>
            </a:r>
            <a:r>
              <a:rPr lang="en-US" sz="1400" dirty="0" smtClean="0"/>
              <a:t> </a:t>
            </a:r>
            <a:r>
              <a:rPr lang="en-US" sz="1400" dirty="0" smtClean="0"/>
              <a:t>interactions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800" y="2247900"/>
            <a:ext cx="421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Actualized to 2018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MED-RT 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Information about physiological  effect, mechanism of action, and structural class ( For individual drug).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9962" t="16226" r="10143" b="5637"/>
          <a:stretch/>
        </p:blipFill>
        <p:spPr>
          <a:xfrm>
            <a:off x="6366413" y="260689"/>
            <a:ext cx="5617544" cy="30903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9722" t="15008" r="20278" b="6968"/>
          <a:stretch/>
        </p:blipFill>
        <p:spPr>
          <a:xfrm>
            <a:off x="1921413" y="3907433"/>
            <a:ext cx="4445000" cy="27869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29744" y="5300905"/>
            <a:ext cx="2854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NDF-RT: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1206 drugs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4354 interactions</a:t>
            </a:r>
          </a:p>
        </p:txBody>
      </p:sp>
      <p:cxnSp>
        <p:nvCxnSpPr>
          <p:cNvPr id="14" name="Straight Arrow Connector 13"/>
          <p:cNvCxnSpPr>
            <a:endCxn id="12" idx="3"/>
          </p:cNvCxnSpPr>
          <p:nvPr/>
        </p:nvCxnSpPr>
        <p:spPr>
          <a:xfrm>
            <a:off x="8941869" y="5670237"/>
            <a:ext cx="1042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37915" y="1763486"/>
            <a:ext cx="4642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DDI CORPUS 2013: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649 drugs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2160 interactions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37915" y="3099692"/>
            <a:ext cx="2854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DDI CORPUS </a:t>
            </a:r>
            <a:r>
              <a:rPr lang="en-US" sz="1400" dirty="0" smtClean="0"/>
              <a:t>2011: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409</a:t>
            </a:r>
            <a:r>
              <a:rPr lang="en-US" sz="1400" dirty="0" smtClean="0"/>
              <a:t> </a:t>
            </a:r>
            <a:r>
              <a:rPr lang="en-US" sz="1400" dirty="0" smtClean="0"/>
              <a:t>drugs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972</a:t>
            </a:r>
            <a:r>
              <a:rPr lang="en-US" sz="1400" dirty="0" smtClean="0"/>
              <a:t> </a:t>
            </a:r>
            <a:r>
              <a:rPr lang="en-US" sz="1400" dirty="0" smtClean="0"/>
              <a:t>interactions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109" y="82480"/>
            <a:ext cx="8534400" cy="1507067"/>
          </a:xfrm>
        </p:spPr>
        <p:txBody>
          <a:bodyPr/>
          <a:lstStyle/>
          <a:p>
            <a:r>
              <a:rPr lang="en-GB" dirty="0" smtClean="0"/>
              <a:t>DDI CORPUS </a:t>
            </a:r>
            <a:r>
              <a:rPr lang="en-GB" dirty="0" smtClean="0"/>
              <a:t>2011, 2013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164" t="27421" r="7924" b="16398"/>
          <a:stretch/>
        </p:blipFill>
        <p:spPr>
          <a:xfrm>
            <a:off x="1130924" y="1589548"/>
            <a:ext cx="6009603" cy="23471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8369" t="13165" r="10438" b="16377"/>
          <a:stretch/>
        </p:blipFill>
        <p:spPr>
          <a:xfrm>
            <a:off x="1130925" y="4023359"/>
            <a:ext cx="6009602" cy="260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109" y="82480"/>
            <a:ext cx="8534400" cy="1507067"/>
          </a:xfrm>
        </p:spPr>
        <p:txBody>
          <a:bodyPr/>
          <a:lstStyle/>
          <a:p>
            <a:r>
              <a:rPr lang="en-GB" dirty="0" smtClean="0"/>
              <a:t>ONC HIGH, NON-INTERRUMPTIVE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437915" y="1763486"/>
            <a:ext cx="4642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ONC</a:t>
            </a:r>
            <a:r>
              <a:rPr lang="en-US" sz="1400" dirty="0" smtClean="0"/>
              <a:t> HIGH: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123</a:t>
            </a:r>
            <a:r>
              <a:rPr lang="en-US" sz="1400" dirty="0" smtClean="0"/>
              <a:t> </a:t>
            </a:r>
            <a:r>
              <a:rPr lang="en-US" sz="1400" dirty="0" smtClean="0"/>
              <a:t>drugs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1930</a:t>
            </a:r>
            <a:r>
              <a:rPr lang="en-US" sz="1400" dirty="0" smtClean="0"/>
              <a:t> </a:t>
            </a:r>
            <a:r>
              <a:rPr lang="en-US" sz="1400" dirty="0" smtClean="0"/>
              <a:t>interactions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37914" y="2801410"/>
            <a:ext cx="4642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ONC</a:t>
            </a:r>
            <a:r>
              <a:rPr lang="en-US" sz="1400" dirty="0" smtClean="0"/>
              <a:t> Non-</a:t>
            </a:r>
            <a:r>
              <a:rPr lang="en-US" sz="1400" dirty="0" err="1" smtClean="0"/>
              <a:t>interrumptive</a:t>
            </a:r>
            <a:r>
              <a:rPr lang="en-US" sz="1400" dirty="0" smtClean="0"/>
              <a:t>: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1421 </a:t>
            </a:r>
            <a:r>
              <a:rPr lang="en-US" sz="1400" dirty="0" smtClean="0"/>
              <a:t>drugs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2101 </a:t>
            </a:r>
            <a:r>
              <a:rPr lang="en-US" sz="1400" dirty="0" smtClean="0"/>
              <a:t>interactions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15" y="2016580"/>
            <a:ext cx="84606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commercially available </a:t>
            </a:r>
            <a:r>
              <a:rPr lang="en-US" dirty="0"/>
              <a:t>medication knowledge </a:t>
            </a:r>
            <a:r>
              <a:rPr lang="en-US" dirty="0" smtClean="0"/>
              <a:t>bases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Sources of information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PHS MKB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Micromedex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First Data Bank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Drugs.com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Cerner </a:t>
            </a:r>
            <a:r>
              <a:rPr lang="en-US" dirty="0" err="1"/>
              <a:t>Multum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Medi</a:t>
            </a:r>
            <a:r>
              <a:rPr lang="en-US" dirty="0"/>
              <a:t>-Span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4109" y="82480"/>
            <a:ext cx="8534400" cy="1507067"/>
          </a:xfrm>
        </p:spPr>
        <p:txBody>
          <a:bodyPr/>
          <a:lstStyle/>
          <a:p>
            <a:r>
              <a:rPr lang="en-GB" dirty="0" smtClean="0"/>
              <a:t>PK Corpus, NLM Corpus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437915" y="1763486"/>
            <a:ext cx="4642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PK Corpus</a:t>
            </a:r>
            <a:r>
              <a:rPr lang="en-US" sz="1400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169 </a:t>
            </a:r>
            <a:r>
              <a:rPr lang="en-US" sz="1400" dirty="0" smtClean="0"/>
              <a:t>drugs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585 </a:t>
            </a:r>
            <a:r>
              <a:rPr lang="en-US" sz="1400" dirty="0" smtClean="0"/>
              <a:t>interactions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37914" y="2502150"/>
            <a:ext cx="4642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NML Corpus: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194</a:t>
            </a:r>
            <a:r>
              <a:rPr lang="en-US" sz="1400" dirty="0" smtClean="0"/>
              <a:t> </a:t>
            </a:r>
            <a:r>
              <a:rPr lang="en-US" sz="1400" dirty="0" smtClean="0"/>
              <a:t>drugs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544 </a:t>
            </a:r>
            <a:r>
              <a:rPr lang="en-US" sz="1400" dirty="0" smtClean="0"/>
              <a:t>interactions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082" t="45745" r="13256" b="33204"/>
          <a:stretch/>
        </p:blipFill>
        <p:spPr>
          <a:xfrm>
            <a:off x="464387" y="3744227"/>
            <a:ext cx="8973527" cy="138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45" y="-1140800"/>
            <a:ext cx="8534401" cy="2281600"/>
          </a:xfrm>
        </p:spPr>
        <p:txBody>
          <a:bodyPr/>
          <a:lstStyle/>
          <a:p>
            <a:r>
              <a:rPr lang="en-US" dirty="0" smtClean="0"/>
              <a:t>WHAT’S LEFT?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45" y="1608220"/>
            <a:ext cx="8534400" cy="364717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Micromedex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SemMedDB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OSCAR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DKIB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HEP/HIV interactions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HIV </a:t>
            </a:r>
            <a:r>
              <a:rPr lang="en-US" dirty="0" err="1" smtClean="0"/>
              <a:t>insite</a:t>
            </a:r>
            <a:r>
              <a:rPr lang="en-US" dirty="0" smtClean="0"/>
              <a:t> interactions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Vigibase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NLM Phaedra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FDA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Danish interaction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881</TotalTime>
  <Words>215</Words>
  <Application>Microsoft Office PowerPoint</Application>
  <PresentationFormat>Widescreen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Slice</vt:lpstr>
      <vt:lpstr>PowerPoint Presentation</vt:lpstr>
      <vt:lpstr>INDEX</vt:lpstr>
      <vt:lpstr>DRUGBANK</vt:lpstr>
      <vt:lpstr>KEGG</vt:lpstr>
      <vt:lpstr>NDF-RT</vt:lpstr>
      <vt:lpstr>DDI CORPUS 2011, 2013</vt:lpstr>
      <vt:lpstr>ONC HIGH, NON-INTERRUMPTIVE</vt:lpstr>
      <vt:lpstr>PK Corpus, NLM Corpus</vt:lpstr>
      <vt:lpstr>WHAT’S LEFT?</vt:lpstr>
    </vt:vector>
  </TitlesOfParts>
  <Company>SUND - 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Hernansanz_Temp</dc:creator>
  <cp:lastModifiedBy>Jorge Hernansanz_Temp</cp:lastModifiedBy>
  <cp:revision>19</cp:revision>
  <dcterms:created xsi:type="dcterms:W3CDTF">2020-03-01T23:54:02Z</dcterms:created>
  <dcterms:modified xsi:type="dcterms:W3CDTF">2020-03-02T14:35:53Z</dcterms:modified>
</cp:coreProperties>
</file>