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5"/>
  </p:sldMasterIdLst>
  <p:notesMasterIdLst>
    <p:notesMasterId r:id="rId11"/>
  </p:notesMasterIdLst>
  <p:sldIdLst>
    <p:sldId id="267" r:id="rId6"/>
    <p:sldId id="271" r:id="rId7"/>
    <p:sldId id="272" r:id="rId8"/>
    <p:sldId id="273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nille Hollerup" initials="P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95D0"/>
    <a:srgbClr val="29216A"/>
    <a:srgbClr val="38317D"/>
    <a:srgbClr val="7E7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807" autoAdjust="0"/>
  </p:normalViewPr>
  <p:slideViewPr>
    <p:cSldViewPr snapToGrid="0" snapToObjects="1">
      <p:cViewPr>
        <p:scale>
          <a:sx n="60" d="100"/>
          <a:sy n="60" d="100"/>
        </p:scale>
        <p:origin x="1408" y="240"/>
      </p:cViewPr>
      <p:guideLst>
        <p:guide orient="horz" pos="20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BA646-DD61-0C4C-869B-B0217E08F98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66B8F-5406-CF47-A8D5-EAC839C0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7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74317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                                               &lt;-  Click icon to insert picture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3175"/>
            <a:ext cx="9144000" cy="11148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939982"/>
            <a:ext cx="7672388" cy="721209"/>
          </a:xfrm>
        </p:spPr>
        <p:txBody>
          <a:bodyPr anchor="b">
            <a:normAutofit/>
          </a:bodyPr>
          <a:lstStyle>
            <a:lvl1pPr algn="l">
              <a:defRPr sz="2600" baseline="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802888" y="2776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72963" y="6300586"/>
            <a:ext cx="3286125" cy="503237"/>
          </a:xfrm>
        </p:spPr>
        <p:txBody>
          <a:bodyPr>
            <a:normAutofit/>
          </a:bodyPr>
          <a:lstStyle>
            <a:lvl1pPr algn="r">
              <a:lnSpc>
                <a:spcPts val="360"/>
              </a:lnSpc>
              <a:defRPr sz="800" spc="1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</a:lstStyle>
          <a:p>
            <a:pPr lvl="0"/>
            <a:r>
              <a:rPr lang="en-US" dirty="0" smtClean="0"/>
              <a:t>UNIVERSITY OF COPENHAGEN</a:t>
            </a:r>
          </a:p>
          <a:p>
            <a:pPr lvl="0"/>
            <a:r>
              <a:rPr lang="en-US" dirty="0" smtClean="0"/>
              <a:t>FACULTY OF HEALTH AND MEDICAL SCIENCES</a:t>
            </a:r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g + Left Corner Pattern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baseline="0">
                <a:solidFill>
                  <a:srgbClr val="A095D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rgbClr val="A095D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928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17856" y="833754"/>
            <a:ext cx="6858000" cy="1006476"/>
          </a:xfrm>
        </p:spPr>
        <p:txBody>
          <a:bodyPr anchor="b">
            <a:normAutofit/>
          </a:bodyPr>
          <a:lstStyle>
            <a:lvl1pPr algn="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Goodbye Message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17856" y="184023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Add website address or additional text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9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7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906588"/>
            <a:ext cx="8370385" cy="4070350"/>
          </a:xfrm>
        </p:spPr>
        <p:txBody>
          <a:bodyPr anchor="t" anchorCtr="0">
            <a:normAutofit/>
          </a:bodyPr>
          <a:lstStyle>
            <a:lvl1pPr marL="285750" indent="-285750">
              <a:buClrTx/>
              <a:buSzPct val="89000"/>
              <a:buFont typeface="Courier New" charset="0"/>
              <a:buChar char="o"/>
              <a:defRPr sz="2400" baseline="0">
                <a:solidFill>
                  <a:srgbClr val="A095D0"/>
                </a:solidFill>
              </a:defRPr>
            </a:lvl1pPr>
          </a:lstStyle>
          <a:p>
            <a:pPr lvl="0"/>
            <a:r>
              <a:rPr lang="en-US" dirty="0" smtClean="0"/>
              <a:t>Chapter titles go here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61694" y="1115122"/>
            <a:ext cx="1758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AGENDA</a:t>
            </a:r>
            <a:endParaRPr lang="en-US" sz="26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5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9917"/>
            <a:ext cx="9144000" cy="652808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                                               &lt;-  Click icon to insert picture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449337"/>
            <a:ext cx="5538952" cy="816401"/>
          </a:xfrm>
          <a:solidFill>
            <a:schemeClr val="bg1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4449337"/>
            <a:ext cx="4891252" cy="816400"/>
          </a:xfrm>
        </p:spPr>
        <p:txBody>
          <a:bodyPr anchor="ctr" anchorCtr="0">
            <a:normAutofit/>
          </a:bodyPr>
          <a:lstStyle>
            <a:lvl1pPr algn="l">
              <a:defRPr sz="2600" baseline="0"/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52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7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069312"/>
            <a:ext cx="9143999" cy="4219542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defRPr baseline="0">
                <a:solidFill>
                  <a:srgbClr val="A095D0"/>
                </a:solidFill>
              </a:defRPr>
            </a:lvl1pPr>
          </a:lstStyle>
          <a:p>
            <a:r>
              <a:rPr lang="en-US" dirty="0" smtClean="0"/>
              <a:t>Click icon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78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Sma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1" y="2352675"/>
            <a:ext cx="2496944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3324582" y="2336387"/>
            <a:ext cx="5162193" cy="3853276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defRPr baseline="0">
                <a:solidFill>
                  <a:srgbClr val="A095D0"/>
                </a:solidFill>
              </a:defRPr>
            </a:lvl1pPr>
          </a:lstStyle>
          <a:p>
            <a:r>
              <a:rPr lang="en-US" dirty="0" smtClean="0"/>
              <a:t>Click icon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02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9916"/>
            <a:ext cx="9144000" cy="652808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                                               &lt;-  Click icon to insert picture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5" y="2575932"/>
            <a:ext cx="4337360" cy="3788006"/>
          </a:xfrm>
          <a:solidFill>
            <a:schemeClr val="bg1">
              <a:alpha val="83000"/>
            </a:schemeClr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3720442"/>
            <a:ext cx="3221773" cy="165576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4407877"/>
            <a:ext cx="3221773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u="none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1" y="3021011"/>
            <a:ext cx="3221772" cy="691746"/>
          </a:xfrm>
        </p:spPr>
        <p:txBody>
          <a:bodyPr anchor="b">
            <a:no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254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+ Rigth Corn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9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700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401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+ Left Corn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9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223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g + Rigth Corner Pattern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baseline="0">
                <a:solidFill>
                  <a:srgbClr val="A095D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700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000">
                <a:solidFill>
                  <a:srgbClr val="A095D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754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5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7" r:id="rId2"/>
    <p:sldLayoutId id="2147483707" r:id="rId3"/>
    <p:sldLayoutId id="2147483691" r:id="rId4"/>
    <p:sldLayoutId id="2147483702" r:id="rId5"/>
    <p:sldLayoutId id="2147483705" r:id="rId6"/>
    <p:sldLayoutId id="2147483692" r:id="rId7"/>
    <p:sldLayoutId id="2147483701" r:id="rId8"/>
    <p:sldLayoutId id="2147483699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 cap="all" baseline="0">
          <a:solidFill>
            <a:srgbClr val="38317D"/>
          </a:solidFill>
          <a:latin typeface="+mn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800" b="0" kern="1200">
          <a:solidFill>
            <a:srgbClr val="7E74A1"/>
          </a:solidFill>
          <a:latin typeface="+mn-lt"/>
          <a:ea typeface="+mn-ea"/>
          <a:cs typeface="+mn-cs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38317D"/>
        </a:buClr>
        <a:buSzPct val="11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orient="horz" pos="3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50333" y="2160230"/>
            <a:ext cx="7887890" cy="169695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ELUCIDATING 	DRUG-DRUG INTERACTIONS UNDERLYING DRUG POLYPHARMACY PROFILES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UNIVERSITY OF COPENHAGEN</a:t>
            </a:r>
          </a:p>
          <a:p>
            <a:r>
              <a:rPr lang="en-US" dirty="0" smtClean="0"/>
              <a:t>FACULTY OF HEALTH AND MEDICAL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745274"/>
            <a:ext cx="5829300" cy="816400"/>
          </a:xfrm>
        </p:spPr>
        <p:txBody>
          <a:bodyPr>
            <a:normAutofit/>
          </a:bodyPr>
          <a:lstStyle/>
          <a:p>
            <a:r>
              <a:rPr lang="en-GB" sz="2200" dirty="0" smtClean="0"/>
              <a:t>	Project description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18067" y="1854200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panose="05000000000000000000" pitchFamily="2" charset="2"/>
              <a:buChar char="Ø"/>
            </a:pPr>
            <a:r>
              <a:rPr lang="en-GB" sz="1600" dirty="0" smtClean="0"/>
              <a:t>First phase -&gt; recollect DDIs </a:t>
            </a:r>
            <a:r>
              <a:rPr lang="en-GB" sz="1600" dirty="0"/>
              <a:t>information from </a:t>
            </a:r>
            <a:r>
              <a:rPr lang="en-GB" sz="1600" dirty="0" smtClean="0"/>
              <a:t>public databases</a:t>
            </a:r>
            <a:r>
              <a:rPr lang="en-GB" sz="1600" dirty="0"/>
              <a:t>.</a:t>
            </a:r>
          </a:p>
          <a:p>
            <a:pPr marL="285750" indent="-285750">
              <a:buSzPct val="70000"/>
              <a:buFont typeface="Wingdings" panose="05000000000000000000" pitchFamily="2" charset="2"/>
              <a:buChar char="Ø"/>
            </a:pPr>
            <a:endParaRPr lang="en-GB" sz="1600" dirty="0"/>
          </a:p>
          <a:p>
            <a:pPr marL="285750" indent="-285750">
              <a:buSzPct val="70000"/>
              <a:buFont typeface="Wingdings" panose="05000000000000000000" pitchFamily="2" charset="2"/>
              <a:buChar char="Ø"/>
            </a:pPr>
            <a:r>
              <a:rPr lang="en-GB" sz="1600" dirty="0" smtClean="0"/>
              <a:t>Treat and tidy data -&gt; Linkage network between features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r>
              <a:rPr lang="en-GB" sz="1600" dirty="0" smtClean="0"/>
              <a:t>Integrate drugs and DDIs merging datasets.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r>
              <a:rPr lang="en-GB" sz="1600" dirty="0" smtClean="0"/>
              <a:t>Stablish a dataset that relates all identifiers.</a:t>
            </a:r>
          </a:p>
          <a:p>
            <a:pPr lvl="1">
              <a:buSzPct val="70000"/>
            </a:pPr>
            <a:endParaRPr lang="en-GB" sz="16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endParaRPr lang="en-GB" sz="1600" dirty="0" smtClean="0"/>
          </a:p>
          <a:p>
            <a:pPr marL="285750" indent="-285750">
              <a:buSzPct val="70000"/>
              <a:buFont typeface="Wingdings" panose="05000000000000000000" pitchFamily="2" charset="2"/>
              <a:buChar char="Ø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684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4894" t="17612" r="19894" b="5035"/>
          <a:stretch/>
        </p:blipFill>
        <p:spPr>
          <a:xfrm>
            <a:off x="1" y="669574"/>
            <a:ext cx="8968902" cy="59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873" t="18747" r="26809" b="5603"/>
          <a:stretch/>
        </p:blipFill>
        <p:spPr>
          <a:xfrm>
            <a:off x="254523" y="953311"/>
            <a:ext cx="8675468" cy="56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6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NEXT?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3134" y="1722474"/>
            <a:ext cx="76873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Continue with databases that need to be linked with identifiers.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Continue with report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Future analysis with my data?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3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778bc8ad-b7b6-484e-8ca1-265a34063f74" ContentTypeId="0x010100321F1813AE4A7046B6126D52239F2067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KU Medarbejderguide dokument" ma:contentTypeID="0x010100321F1813AE4A7046B6126D52239F206701007BC16D9EEC1A3647B87D5902B9A48CF9" ma:contentTypeVersion="232" ma:contentTypeDescription="Opret et nyt dokument." ma:contentTypeScope="" ma:versionID="c8b0ea3948804b88a5cd5081cedfd0e2">
  <xsd:schema xmlns:xsd="http://www.w3.org/2001/XMLSchema" xmlns:xs="http://www.w3.org/2001/XMLSchema" xmlns:p="http://schemas.microsoft.com/office/2006/metadata/properties" xmlns:ns2="a9c21cd9-c4d6-46ab-aa0b-2425b1d0c963" targetNamespace="http://schemas.microsoft.com/office/2006/metadata/properties" ma:root="true" ma:fieldsID="7eb1095b3a3934a87b0ca89ca3b33487" ns2:_="">
    <xsd:import namespace="a9c21cd9-c4d6-46ab-aa0b-2425b1d0c96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KUTargetGroupCode" minOccurs="0"/>
                <xsd:element ref="ns2:db9304c26443406da46e1fe21c8b7cb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21cd9-c4d6-46ab-aa0b-2425b1d0c96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ksonomiopsamlingskolonne" ma:description="" ma:hidden="true" ma:list="{3dfb8054-3335-4f4f-a2a5-147c4f785a7a}" ma:internalName="TaxCatchAll" ma:showField="CatchAllData" ma:web="73d2b63a-5080-4fc7-bc15-51a61159e0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ksonomiopsamlingskolonne1" ma:description="" ma:hidden="true" ma:list="{3dfb8054-3335-4f4f-a2a5-147c4f785a7a}" ma:internalName="TaxCatchAllLabel" ma:readOnly="true" ma:showField="CatchAllDataLabel" ma:web="73d2b63a-5080-4fc7-bc15-51a61159e0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UTargetGroupCode" ma:index="10" nillable="true" ma:displayName="Målgruppe" ma:internalName="KUTargetGroupCode">
      <xsd:simpleType>
        <xsd:restriction base="dms:Text">
          <xsd:maxLength value="255"/>
        </xsd:restriction>
      </xsd:simpleType>
    </xsd:element>
    <xsd:element name="db9304c26443406da46e1fe21c8b7cba" ma:index="11" nillable="true" ma:taxonomy="true" ma:internalName="db9304c26443406da46e1fe21c8b7cba" ma:taxonomyFieldName="KUEmployeeGuideSubjectMulti" ma:displayName="Medarbejderguide emne" ma:default="" ma:fieldId="{db9304c2-6443-406d-a46e-1fe21c8b7cba}" ma:sspId="778bc8ad-b7b6-484e-8ca1-265a34063f74" ma:termSetId="efb7a711-8eaa-4df8-8e6e-0e23c86e36c2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TaxCatchAll xmlns="a9c21cd9-c4d6-46ab-aa0b-2425b1d0c963"/>
    <KUTargetGroupCode xmlns="a9c21cd9-c4d6-46ab-aa0b-2425b1d0c963">,xod,</KUTargetGroupCode>
    <db9304c26443406da46e1fe21c8b7cba xmlns="a9c21cd9-c4d6-46ab-aa0b-2425b1d0c963">
      <Terms xmlns="http://schemas.microsoft.com/office/infopath/2007/PartnerControls"/>
    </db9304c26443406da46e1fe21c8b7cba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E2E6C5-83D9-4807-A181-15F229D34EA5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5CDDAAA6-8961-438D-98AD-6C69DC3191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21cd9-c4d6-46ab-aa0b-2425b1d0c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731635-E554-4A32-9E0F-3480347B9BF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a9c21cd9-c4d6-46ab-aa0b-2425b1d0c963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3E4E67B3-801B-453C-9FC3-1AFE1B0BCC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11499</TotalTime>
  <Words>89</Words>
  <Application>Microsoft Office PowerPoint</Application>
  <PresentationFormat>On-screen Show (4:3)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Garamond</vt:lpstr>
      <vt:lpstr>Verdana</vt:lpstr>
      <vt:lpstr>Wingdings</vt:lpstr>
      <vt:lpstr>Office Theme</vt:lpstr>
      <vt:lpstr>ELUCIDATING  DRUG-DRUG INTERACTIONS UNDERLYING DRUG POLYPHARMACY PROFILES</vt:lpstr>
      <vt:lpstr> Project description</vt:lpstr>
      <vt:lpstr>PowerPoint Presentation</vt:lpstr>
      <vt:lpstr>PowerPoint Presentation</vt:lpstr>
      <vt:lpstr>WHAT IS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Klaudia Gal</dc:creator>
  <cp:lastModifiedBy>Jorge Hernansanz_Temp</cp:lastModifiedBy>
  <cp:revision>310</cp:revision>
  <dcterms:created xsi:type="dcterms:W3CDTF">2016-12-19T15:52:48Z</dcterms:created>
  <dcterms:modified xsi:type="dcterms:W3CDTF">2020-03-31T02:08:08Z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0x010100321F1813AE4A7046B6126D52239F206701007BC16D9EEC1A3647B87D5902B9A48CF9</vt:lpwstr>
  </property>
  <property fmtid="{D5CDD505-2E9C-101B-9397-08002B2CF9AE}" pid="3" name="Order">
    <vt:r8>448600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KUEmployeeGuideSubjectMulti">
    <vt:lpwstr/>
  </property>
  <property fmtid="{D5CDD505-2E9C-101B-9397-08002B2CF9AE}" pid="7" name="xd_ProgID">
    <vt:lpwstr/>
  </property>
  <property fmtid="{D5CDD505-2E9C-101B-9397-08002B2CF9AE}" pid="8" name="SharedWithUsers">
    <vt:lpwstr/>
  </property>
  <property fmtid="{D5CDD505-2E9C-101B-9397-08002B2CF9AE}" pid="9" name="_SourceUrl">
    <vt:lpwstr/>
  </property>
  <property fmtid="{D5CDD505-2E9C-101B-9397-08002B2CF9AE}" pid="10" name="_SharedFileIndex">
    <vt:lpwstr/>
  </property>
</Properties>
</file>