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5"/>
  </p:sldMasterIdLst>
  <p:notesMasterIdLst>
    <p:notesMasterId r:id="rId14"/>
  </p:notesMasterIdLst>
  <p:sldIdLst>
    <p:sldId id="267" r:id="rId6"/>
    <p:sldId id="271" r:id="rId7"/>
    <p:sldId id="268" r:id="rId8"/>
    <p:sldId id="274" r:id="rId9"/>
    <p:sldId id="275" r:id="rId10"/>
    <p:sldId id="276" r:id="rId11"/>
    <p:sldId id="277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nille Hollerup" initials="PH" lastIdx="1" clrIdx="0">
    <p:extLst/>
  </p:cmAuthor>
  <p:cmAuthor id="2" name="Cristina Leal Rodriguez" initials="CLR" lastIdx="34" clrIdx="1">
    <p:extLst>
      <p:ext uri="{19B8F6BF-5375-455C-9EA6-DF929625EA0E}">
        <p15:presenceInfo xmlns:p15="http://schemas.microsoft.com/office/powerpoint/2012/main" userId="S::qkb873@ku.dk::315ec78b-4c23-48da-9f15-40be3a569eff" providerId="AD"/>
      </p:ext>
    </p:extLst>
  </p:cmAuthor>
  <p:cmAuthor id="3" name="Gianluca Mazzoni" initials="GM" lastIdx="6" clrIdx="2">
    <p:extLst>
      <p:ext uri="{19B8F6BF-5375-455C-9EA6-DF929625EA0E}">
        <p15:presenceInfo xmlns:p15="http://schemas.microsoft.com/office/powerpoint/2012/main" userId="S::gmk142@ku.dk::f7d22f7d-cc34-441c-a49e-241d6d38a376" providerId="AD"/>
      </p:ext>
    </p:extLst>
  </p:cmAuthor>
  <p:cmAuthor id="4" name="Jorge Hernansanz_Temp" initials="JH" lastIdx="9" clrIdx="3">
    <p:extLst>
      <p:ext uri="{19B8F6BF-5375-455C-9EA6-DF929625EA0E}">
        <p15:presenceInfo xmlns:p15="http://schemas.microsoft.com/office/powerpoint/2012/main" userId="db817de4b1bc1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33A02C"/>
    <a:srgbClr val="FDBF6F"/>
    <a:srgbClr val="6A3D9A"/>
    <a:srgbClr val="FF7F00"/>
    <a:srgbClr val="1F78B4"/>
    <a:srgbClr val="A6CEE3"/>
    <a:srgbClr val="CAB2D6"/>
    <a:srgbClr val="FFFF99"/>
    <a:srgbClr val="E3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807" autoAdjust="0"/>
  </p:normalViewPr>
  <p:slideViewPr>
    <p:cSldViewPr snapToGrid="0" snapToObjects="1">
      <p:cViewPr varScale="1">
        <p:scale>
          <a:sx n="69" d="100"/>
          <a:sy n="69" d="100"/>
        </p:scale>
        <p:origin x="1060" y="44"/>
      </p:cViewPr>
      <p:guideLst>
        <p:guide orient="horz" pos="20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A646-DD61-0C4C-869B-B0217E08F98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66B8F-5406-CF47-A8D5-EAC839C0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2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0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74317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&lt;-  Click icon to insert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3175"/>
            <a:ext cx="9144000" cy="11148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939982"/>
            <a:ext cx="7672388" cy="721209"/>
          </a:xfrm>
        </p:spPr>
        <p:txBody>
          <a:bodyPr anchor="b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802888" y="2776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72963" y="6300586"/>
            <a:ext cx="3286125" cy="503237"/>
          </a:xfrm>
        </p:spPr>
        <p:txBody>
          <a:bodyPr>
            <a:normAutofit/>
          </a:bodyPr>
          <a:lstStyle>
            <a:lvl1pPr algn="r">
              <a:lnSpc>
                <a:spcPts val="360"/>
              </a:lnSpc>
              <a:defRPr sz="8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</a:lstStyle>
          <a:p>
            <a:pPr lvl="0"/>
            <a:r>
              <a:rPr lang="en-US" dirty="0"/>
              <a:t>UNIVERSITY OF COPENHAGEN</a:t>
            </a:r>
          </a:p>
          <a:p>
            <a:pPr lvl="0"/>
            <a:r>
              <a:rPr lang="en-US" dirty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Left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97192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17856" y="833754"/>
            <a:ext cx="6858000" cy="1006476"/>
          </a:xfrm>
        </p:spPr>
        <p:txBody>
          <a:bodyPr anchor="b">
            <a:normAutofit/>
          </a:bodyPr>
          <a:lstStyle>
            <a:lvl1pPr algn="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Goodbye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17856" y="184023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Add website address or additional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9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7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906588"/>
            <a:ext cx="8370385" cy="4070350"/>
          </a:xfrm>
        </p:spPr>
        <p:txBody>
          <a:bodyPr anchor="t" anchorCtr="0">
            <a:normAutofit/>
          </a:bodyPr>
          <a:lstStyle>
            <a:lvl1pPr marL="285750" indent="-285750">
              <a:buClrTx/>
              <a:buSzPct val="89000"/>
              <a:buFont typeface="Courier New" charset="0"/>
              <a:buChar char="o"/>
              <a:defRPr sz="2400" baseline="0">
                <a:solidFill>
                  <a:srgbClr val="A095D0"/>
                </a:solidFill>
              </a:defRPr>
            </a:lvl1pPr>
          </a:lstStyle>
          <a:p>
            <a:pPr lvl="0"/>
            <a:r>
              <a:rPr lang="en-US" dirty="0"/>
              <a:t>Chapter titles go here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61694" y="1115122"/>
            <a:ext cx="1758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737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7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&lt;-  Click icon to insert picture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449337"/>
            <a:ext cx="5538952" cy="816401"/>
          </a:xfrm>
          <a:solidFill>
            <a:schemeClr val="bg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4449337"/>
            <a:ext cx="4891252" cy="816400"/>
          </a:xfrm>
        </p:spPr>
        <p:txBody>
          <a:bodyPr anchor="ctr" anchorCtr="0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9552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069312"/>
            <a:ext cx="9143999" cy="4219542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9549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ma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2352675"/>
            <a:ext cx="2496944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3324582" y="2336387"/>
            <a:ext cx="5162193" cy="3853276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85302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6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&lt;-  Click icon to insert picture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5" y="2575932"/>
            <a:ext cx="4337360" cy="3788006"/>
          </a:xfrm>
          <a:solidFill>
            <a:schemeClr val="bg1">
              <a:alpha val="83000"/>
            </a:schemeClr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3720442"/>
            <a:ext cx="3221773" cy="165576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4407877"/>
            <a:ext cx="3221773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u="none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1" y="3021011"/>
            <a:ext cx="3221772" cy="691746"/>
          </a:xfrm>
        </p:spPr>
        <p:txBody>
          <a:bodyPr anchor="b">
            <a:no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0254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Rigth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104401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Left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48622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Rigth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233754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0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7" r:id="rId2"/>
    <p:sldLayoutId id="2147483707" r:id="rId3"/>
    <p:sldLayoutId id="2147483691" r:id="rId4"/>
    <p:sldLayoutId id="2147483702" r:id="rId5"/>
    <p:sldLayoutId id="2147483705" r:id="rId6"/>
    <p:sldLayoutId id="2147483692" r:id="rId7"/>
    <p:sldLayoutId id="2147483701" r:id="rId8"/>
    <p:sldLayoutId id="2147483699" r:id="rId9"/>
    <p:sldLayoutId id="2147483703" r:id="rId10"/>
    <p:sldLayoutId id="214748370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rgbClr val="38317D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800" b="0" kern="1200">
          <a:solidFill>
            <a:srgbClr val="7E74A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38317D"/>
        </a:buClr>
        <a:buSzPct val="11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orient="horz" pos="3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50333" y="2160230"/>
            <a:ext cx="7887890" cy="169695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ELUCIDATING 	DRUG-DRUG INTERACTIONS UNDERLYING DRUG POLYPHARMACY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UNIVERSITY OF COPENHAGEN</a:t>
            </a:r>
          </a:p>
          <a:p>
            <a:r>
              <a:rPr lang="en-US" dirty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3332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067" y="745274"/>
            <a:ext cx="5829300" cy="816400"/>
          </a:xfrm>
        </p:spPr>
        <p:txBody>
          <a:bodyPr>
            <a:normAutofit/>
          </a:bodyPr>
          <a:lstStyle/>
          <a:p>
            <a:r>
              <a:rPr lang="en-GB" sz="2200" dirty="0"/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067" y="18542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GB" sz="1600" b="1" dirty="0"/>
              <a:t>Part I </a:t>
            </a:r>
            <a:r>
              <a:rPr lang="en-GB" sz="1600" dirty="0"/>
              <a:t>Building a compendia of DDIs information from public databases</a:t>
            </a:r>
          </a:p>
          <a:p>
            <a:pPr>
              <a:buSzPct val="70000"/>
            </a:pPr>
            <a:endParaRPr lang="en-GB" sz="1600" dirty="0"/>
          </a:p>
          <a:p>
            <a:pPr>
              <a:buSzPct val="70000"/>
            </a:pPr>
            <a:endParaRPr lang="en-GB" sz="1600" dirty="0"/>
          </a:p>
          <a:p>
            <a:pPr>
              <a:buSzPct val="70000"/>
            </a:pPr>
            <a:r>
              <a:rPr lang="en-GB" sz="1600" b="1" dirty="0"/>
              <a:t>Part II </a:t>
            </a:r>
            <a:r>
              <a:rPr lang="en-GB" sz="1600" dirty="0"/>
              <a:t>Comparison between the different data sources: scattered DDI 	knowledge</a:t>
            </a:r>
          </a:p>
          <a:p>
            <a:pPr>
              <a:buSzPct val="70000"/>
            </a:pPr>
            <a:endParaRPr lang="en-GB" sz="1600" dirty="0"/>
          </a:p>
          <a:p>
            <a:pPr>
              <a:buSzPct val="70000"/>
            </a:pPr>
            <a:r>
              <a:rPr lang="en-GB" sz="1600" b="1" dirty="0"/>
              <a:t>Part III </a:t>
            </a:r>
            <a:r>
              <a:rPr lang="en-GB" sz="1600" dirty="0"/>
              <a:t>Evaluation of the frequency of DDI in clinical practice using 		Electronic Health Records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84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8678"/>
            <a:ext cx="6858000" cy="570695"/>
          </a:xfrm>
        </p:spPr>
        <p:txBody>
          <a:bodyPr/>
          <a:lstStyle/>
          <a:p>
            <a:r>
              <a:rPr lang="en-US" dirty="0"/>
              <a:t>	TIMELINE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679092" y="2585866"/>
            <a:ext cx="216152" cy="3495774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5803197" y="3031426"/>
            <a:ext cx="216149" cy="2604655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 rot="5400000">
            <a:off x="7417250" y="4174423"/>
            <a:ext cx="216152" cy="318657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/>
          <p:cNvSpPr/>
          <p:nvPr/>
        </p:nvSpPr>
        <p:spPr>
          <a:xfrm rot="5400000">
            <a:off x="1861481" y="3090977"/>
            <a:ext cx="216152" cy="672678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3933244" y="1767047"/>
            <a:ext cx="203088" cy="3279141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3218" y="35535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Reading papers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2529" y="3553518"/>
            <a:ext cx="14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Extracting and tidying data.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721" y="4563727"/>
            <a:ext cx="259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Phase 1; DDI Compendia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2640" y="4535248"/>
            <a:ext cx="259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Phase 2; Computational analysis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0349" y="4563727"/>
            <a:ext cx="86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Phase 3; TFG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501" t="19660" r="18084" b="61050"/>
          <a:stretch/>
        </p:blipFill>
        <p:spPr>
          <a:xfrm>
            <a:off x="1039282" y="1633819"/>
            <a:ext cx="6781802" cy="1060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ight Brace 16"/>
          <p:cNvSpPr/>
          <p:nvPr/>
        </p:nvSpPr>
        <p:spPr>
          <a:xfrm rot="5400000">
            <a:off x="5087378" y="3116407"/>
            <a:ext cx="216149" cy="1173021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14452" y="3843433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Part II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6440506" y="3037901"/>
            <a:ext cx="216150" cy="1330035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167581" y="3849157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9314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424873"/>
            <a:ext cx="4791161" cy="5894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New databases added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28290" y="5791034"/>
            <a:ext cx="1742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UNIQUE </a:t>
            </a:r>
            <a:r>
              <a:rPr lang="en-US" sz="1100" b="1" dirty="0" smtClean="0"/>
              <a:t>ELEMENTS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56560" y="6188952"/>
            <a:ext cx="1349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4.288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837640" y="6197634"/>
            <a:ext cx="1349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2.558.568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69768" y="2994971"/>
            <a:ext cx="323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4.235 unique drugs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2.494.051</a:t>
            </a:r>
            <a:r>
              <a:rPr lang="en-GB" dirty="0" smtClean="0"/>
              <a:t> unique DDIs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Dataset of interaction level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17" t="17234" r="55958" b="22435"/>
          <a:stretch/>
        </p:blipFill>
        <p:spPr>
          <a:xfrm>
            <a:off x="428018" y="2003900"/>
            <a:ext cx="4357992" cy="3658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1127" y="2262909"/>
            <a:ext cx="3195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KEGG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NDFRT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 smtClean="0"/>
              <a:t>Databasen</a:t>
            </a:r>
            <a:r>
              <a:rPr lang="en-GB" dirty="0" smtClean="0"/>
              <a:t> interaction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HIV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HEP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CANCER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9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529671"/>
            <a:ext cx="6858000" cy="1006476"/>
          </a:xfrm>
        </p:spPr>
        <p:txBody>
          <a:bodyPr/>
          <a:lstStyle/>
          <a:p>
            <a:r>
              <a:rPr lang="en-GB" dirty="0" smtClean="0"/>
              <a:t>Factorization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660" t="18747" r="15956" b="6548"/>
          <a:stretch/>
        </p:blipFill>
        <p:spPr>
          <a:xfrm>
            <a:off x="647700" y="1730853"/>
            <a:ext cx="7536405" cy="443648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40367" y="4853563"/>
            <a:ext cx="72736" cy="83128"/>
          </a:xfrm>
          <a:prstGeom prst="ellipse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38928" y="4688034"/>
            <a:ext cx="72736" cy="83128"/>
          </a:xfrm>
          <a:prstGeom prst="ellipse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45129" y="5532902"/>
            <a:ext cx="72736" cy="83128"/>
          </a:xfrm>
          <a:prstGeom prst="ellipse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40367" y="5698431"/>
            <a:ext cx="72736" cy="83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38928" y="4522142"/>
            <a:ext cx="72736" cy="83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40367" y="4356432"/>
            <a:ext cx="72736" cy="83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38928" y="4190722"/>
            <a:ext cx="72736" cy="83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36478" y="5862651"/>
            <a:ext cx="72736" cy="83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45129" y="3017559"/>
            <a:ext cx="72736" cy="83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45129" y="2175454"/>
            <a:ext cx="72736" cy="83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45129" y="2340891"/>
            <a:ext cx="72736" cy="83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45129" y="3182996"/>
            <a:ext cx="72736" cy="83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41954" y="4025012"/>
            <a:ext cx="72736" cy="83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38928" y="3859302"/>
            <a:ext cx="72736" cy="83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846427" y="6026871"/>
            <a:ext cx="72736" cy="83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9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633" y="2610103"/>
            <a:ext cx="6858000" cy="100647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CYTOSCAPE</a:t>
            </a:r>
            <a:endParaRPr lang="en-GB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6918036" y="3685309"/>
            <a:ext cx="173643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18036" y="4114800"/>
            <a:ext cx="17364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18035" y="3255818"/>
            <a:ext cx="17364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18034" y="2636982"/>
            <a:ext cx="173643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87308" y="4826000"/>
            <a:ext cx="173643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723745" y="3362036"/>
            <a:ext cx="69273" cy="634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723744" y="4188691"/>
            <a:ext cx="69273" cy="5188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723743" y="2657050"/>
            <a:ext cx="69273" cy="5188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721431" y="2013445"/>
            <a:ext cx="69273" cy="518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723745" y="4899890"/>
            <a:ext cx="69273" cy="518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594764" y="2697102"/>
            <a:ext cx="480291" cy="47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7473369" y="2747022"/>
            <a:ext cx="240146" cy="25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538021" y="3291211"/>
            <a:ext cx="240146" cy="25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6987308" y="3685309"/>
            <a:ext cx="357902" cy="355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6890309" y="2132886"/>
            <a:ext cx="240146" cy="25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897210" y="22852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8017283" y="4284875"/>
            <a:ext cx="120073" cy="11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049610" y="2285286"/>
            <a:ext cx="420134" cy="41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987308" y="4284875"/>
            <a:ext cx="344167" cy="35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225137" y="5051893"/>
            <a:ext cx="120073" cy="129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8793018" y="3505427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7837173" y="5016101"/>
            <a:ext cx="480291" cy="47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/>
          <p:nvPr/>
        </p:nvCxnSpPr>
        <p:spPr>
          <a:xfrm>
            <a:off x="6377709" y="5818909"/>
            <a:ext cx="23783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65273" y="5811558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x</a:t>
            </a:r>
            <a:endParaRPr lang="en-GB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577275" y="5818909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59391" y="5996224"/>
            <a:ext cx="131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Each pair of level 1  ATC</a:t>
            </a:r>
            <a:endParaRPr lang="en-GB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130455" y="1468582"/>
            <a:ext cx="342914" cy="54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577275" y="1616364"/>
            <a:ext cx="319935" cy="51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13515" y="1542473"/>
            <a:ext cx="423841" cy="59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81054" y="1136563"/>
            <a:ext cx="2346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Over-represented</a:t>
            </a:r>
            <a:endParaRPr lang="en-GB" sz="1200" dirty="0"/>
          </a:p>
        </p:txBody>
      </p:sp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647700" y="529671"/>
            <a:ext cx="6858000" cy="1006476"/>
          </a:xfrm>
        </p:spPr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894" t="13262" r="31383" b="32837"/>
          <a:stretch/>
        </p:blipFill>
        <p:spPr>
          <a:xfrm>
            <a:off x="709059" y="1874625"/>
            <a:ext cx="3961559" cy="41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TaxCatchAll xmlns="a9c21cd9-c4d6-46ab-aa0b-2425b1d0c963"/>
    <KUTargetGroupCode xmlns="a9c21cd9-c4d6-46ab-aa0b-2425b1d0c963">,xod,</KUTargetGroupCode>
    <db9304c26443406da46e1fe21c8b7cba xmlns="a9c21cd9-c4d6-46ab-aa0b-2425b1d0c963">
      <Terms xmlns="http://schemas.microsoft.com/office/infopath/2007/PartnerControls"/>
    </db9304c26443406da46e1fe21c8b7cb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778bc8ad-b7b6-484e-8ca1-265a34063f74" ContentTypeId="0x010100321F1813AE4A7046B6126D52239F2067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KU Medarbejderguide dokument" ma:contentTypeID="0x010100321F1813AE4A7046B6126D52239F206701007BC16D9EEC1A3647B87D5902B9A48CF9" ma:contentTypeVersion="232" ma:contentTypeDescription="Opret et nyt dokument." ma:contentTypeScope="" ma:versionID="c8b0ea3948804b88a5cd5081cedfd0e2">
  <xsd:schema xmlns:xsd="http://www.w3.org/2001/XMLSchema" xmlns:xs="http://www.w3.org/2001/XMLSchema" xmlns:p="http://schemas.microsoft.com/office/2006/metadata/properties" xmlns:ns2="a9c21cd9-c4d6-46ab-aa0b-2425b1d0c963" targetNamespace="http://schemas.microsoft.com/office/2006/metadata/properties" ma:root="true" ma:fieldsID="7eb1095b3a3934a87b0ca89ca3b33487" ns2:_="">
    <xsd:import namespace="a9c21cd9-c4d6-46ab-aa0b-2425b1d0c96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KUTargetGroupCode" minOccurs="0"/>
                <xsd:element ref="ns2:db9304c26443406da46e1fe21c8b7cb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1cd9-c4d6-46ab-aa0b-2425b1d0c9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ksonomiopsamlingskolonne" ma:description="" ma:hidden="true" ma:list="{3dfb8054-3335-4f4f-a2a5-147c4f785a7a}" ma:internalName="TaxCatchAll" ma:showField="CatchAllData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ksonomiopsamlingskolonne1" ma:description="" ma:hidden="true" ma:list="{3dfb8054-3335-4f4f-a2a5-147c4f785a7a}" ma:internalName="TaxCatchAllLabel" ma:readOnly="true" ma:showField="CatchAllDataLabel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UTargetGroupCode" ma:index="10" nillable="true" ma:displayName="Målgruppe" ma:internalName="KUTargetGroupCode">
      <xsd:simpleType>
        <xsd:restriction base="dms:Text">
          <xsd:maxLength value="255"/>
        </xsd:restriction>
      </xsd:simpleType>
    </xsd:element>
    <xsd:element name="db9304c26443406da46e1fe21c8b7cba" ma:index="11" nillable="true" ma:taxonomy="true" ma:internalName="db9304c26443406da46e1fe21c8b7cba" ma:taxonomyFieldName="KUEmployeeGuideSubjectMulti" ma:displayName="Medarbejderguide emne" ma:default="" ma:fieldId="{db9304c2-6443-406d-a46e-1fe21c8b7cba}" ma:sspId="778bc8ad-b7b6-484e-8ca1-265a34063f74" ma:termSetId="efb7a711-8eaa-4df8-8e6e-0e23c86e36c2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731635-E554-4A32-9E0F-3480347B9BFF}">
  <ds:schemaRefs>
    <ds:schemaRef ds:uri="http://www.w3.org/XML/1998/namespace"/>
    <ds:schemaRef ds:uri="http://purl.org/dc/dcmitype/"/>
    <ds:schemaRef ds:uri="a9c21cd9-c4d6-46ab-aa0b-2425b1d0c963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4E67B3-801B-453C-9FC3-1AFE1B0BCC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2E6C5-83D9-4807-A181-15F229D34EA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5CDDAAA6-8961-438D-98AD-6C69DC319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1cd9-c4d6-46ab-aa0b-2425b1d0c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30079</TotalTime>
  <Words>133</Words>
  <Application>Microsoft Office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Garamond</vt:lpstr>
      <vt:lpstr>Verdana</vt:lpstr>
      <vt:lpstr>Wingdings</vt:lpstr>
      <vt:lpstr>Office Theme</vt:lpstr>
      <vt:lpstr>ELUCIDATING  DRUG-DRUG INTERACTIONS UNDERLYING DRUG POLYPHARMACY PROFILES</vt:lpstr>
      <vt:lpstr>Summary</vt:lpstr>
      <vt:lpstr> TIMELINE</vt:lpstr>
      <vt:lpstr>New databases added</vt:lpstr>
      <vt:lpstr>Dataset of interaction level</vt:lpstr>
      <vt:lpstr>Factorization</vt:lpstr>
      <vt:lpstr>CYTOSCAPE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Klaudia Gal</dc:creator>
  <cp:lastModifiedBy>Jorge Hernansanz_Temp</cp:lastModifiedBy>
  <cp:revision>409</cp:revision>
  <dcterms:created xsi:type="dcterms:W3CDTF">2016-12-19T15:52:48Z</dcterms:created>
  <dcterms:modified xsi:type="dcterms:W3CDTF">2020-05-06T11:17:59Z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0x010100321F1813AE4A7046B6126D52239F206701007BC16D9EEC1A3647B87D5902B9A48CF9</vt:lpwstr>
  </property>
  <property fmtid="{D5CDD505-2E9C-101B-9397-08002B2CF9AE}" pid="3" name="Order">
    <vt:r8>448600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KUEmployeeGuideSubjectMulti">
    <vt:lpwstr/>
  </property>
  <property fmtid="{D5CDD505-2E9C-101B-9397-08002B2CF9AE}" pid="7" name="xd_ProgID">
    <vt:lpwstr/>
  </property>
  <property fmtid="{D5CDD505-2E9C-101B-9397-08002B2CF9AE}" pid="8" name="SharedWithUsers">
    <vt:lpwstr/>
  </property>
  <property fmtid="{D5CDD505-2E9C-101B-9397-08002B2CF9AE}" pid="9" name="_SourceUrl">
    <vt:lpwstr/>
  </property>
  <property fmtid="{D5CDD505-2E9C-101B-9397-08002B2CF9AE}" pid="10" name="_SharedFileIndex">
    <vt:lpwstr/>
  </property>
</Properties>
</file>