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18"/>
  </p:notesMasterIdLst>
  <p:sldIdLst>
    <p:sldId id="267" r:id="rId6"/>
    <p:sldId id="271" r:id="rId7"/>
    <p:sldId id="268" r:id="rId8"/>
    <p:sldId id="279" r:id="rId9"/>
    <p:sldId id="281" r:id="rId10"/>
    <p:sldId id="282" r:id="rId11"/>
    <p:sldId id="269" r:id="rId12"/>
    <p:sldId id="274" r:id="rId13"/>
    <p:sldId id="277" r:id="rId14"/>
    <p:sldId id="276" r:id="rId15"/>
    <p:sldId id="280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  <p:cmAuthor id="2" name="Cristina Leal Rodriguez" initials="CLR" lastIdx="10" clrIdx="1">
    <p:extLst>
      <p:ext uri="{19B8F6BF-5375-455C-9EA6-DF929625EA0E}">
        <p15:presenceInfo xmlns:p15="http://schemas.microsoft.com/office/powerpoint/2012/main" userId="S::qkb873@ku.dk::315ec78b-4c23-48da-9f15-40be3a569eff" providerId="AD"/>
      </p:ext>
    </p:extLst>
  </p:cmAuthor>
  <p:cmAuthor id="3" name="Gianluca Mazzoni" initials="GM" lastIdx="2" clrIdx="2">
    <p:extLst>
      <p:ext uri="{19B8F6BF-5375-455C-9EA6-DF929625EA0E}">
        <p15:presenceInfo xmlns:p15="http://schemas.microsoft.com/office/powerpoint/2012/main" userId="S::gmk142@ku.dk::f7d22f7d-cc34-441c-a49e-241d6d38a376" providerId="AD"/>
      </p:ext>
    </p:extLst>
  </p:cmAuthor>
  <p:cmAuthor id="4" name="Jorge Hernansanz_Temp" initials="JH" lastIdx="9" clrIdx="3">
    <p:extLst>
      <p:ext uri="{19B8F6BF-5375-455C-9EA6-DF929625EA0E}">
        <p15:presenceInfo xmlns:p15="http://schemas.microsoft.com/office/powerpoint/2012/main" userId="db817de4b1bc1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5D0"/>
    <a:srgbClr val="29216A"/>
    <a:srgbClr val="38317D"/>
    <a:srgbClr val="7E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807" autoAdjust="0"/>
  </p:normalViewPr>
  <p:slideViewPr>
    <p:cSldViewPr snapToGrid="0" snapToObjects="1">
      <p:cViewPr varScale="1">
        <p:scale>
          <a:sx n="69" d="100"/>
          <a:sy n="69" d="100"/>
        </p:scale>
        <p:origin x="1144" y="44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4-13T18:51:38.249" idx="7">
    <p:pos x="10" y="10"/>
    <p:text>I will add tomorrow the colours, I will colour them with the ones of the below plot (% of each ATC level) if it is okay.</p:text>
    <p:extLst>
      <p:ext uri="{C676402C-5697-4E1C-873F-D02D1690AC5C}">
        <p15:threadingInfo xmlns:p15="http://schemas.microsoft.com/office/powerpoint/2012/main" timeZoneBias="-120"/>
      </p:ext>
    </p:extLst>
  </p:cm>
  <p:cm authorId="4" dt="2020-04-13T18:54:04.850" idx="9">
    <p:pos x="146" y="146"/>
    <p:text>I will do tomorrow the bullet points for each database, should they go after this page or at the end of part I ?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4-13T18:50:55.635" idx="5">
    <p:pos x="10" y="10"/>
    <p:text>Still needed to comment the part of the danish database. Tomorrow is done.</p:text>
    <p:extLst>
      <p:ext uri="{C676402C-5697-4E1C-873F-D02D1690AC5C}">
        <p15:threadingInfo xmlns:p15="http://schemas.microsoft.com/office/powerpoint/2012/main" timeZoneBias="-120"/>
      </p:ext>
    </p:extLst>
  </p:cm>
  <p:cm authorId="4" dt="2020-04-13T18:51:24.053" idx="6">
    <p:pos x="146" y="146"/>
    <p:text>Is this a good resolution?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4-13T18:50:06.286" idx="4">
    <p:pos x="10" y="10"/>
    <p:text>Very weird that the danish database doesn't have any interactions. Is there something wrong with the code?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4-13T18:53:05.063" idx="8">
    <p:pos x="10" y="10"/>
    <p:text>Do I include the two of them?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4-13T18:49:45.108" idx="3">
    <p:pos x="10" y="10"/>
    <p:text>Space fr the plot of the Sankey 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4-13T18:48:17.778" idx="1">
    <p:pos x="10" y="10"/>
    <p:text>In this section, should I mention the operations (Score, drug ranking...) that I will do in the following weeks?</p:text>
    <p:extLst>
      <p:ext uri="{C676402C-5697-4E1C-873F-D02D1690AC5C}">
        <p15:threadingInfo xmlns:p15="http://schemas.microsoft.com/office/powerpoint/2012/main" timeZoneBias="-120"/>
      </p:ext>
    </p:extLst>
  </p:cm>
  <p:cm authorId="4" dt="2020-04-13T18:49:20.878" idx="2">
    <p:pos x="146" y="146"/>
    <p:text>Should I give a bullet point of the data draft you have passed me?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0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/>
              <a:t>UNIVERSITY OF COPENHAGEN</a:t>
            </a:r>
          </a:p>
          <a:p>
            <a:pPr lvl="0"/>
            <a:r>
              <a:rPr lang="en-US" dirty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Goodbye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Add website address or additional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0333" y="2160230"/>
            <a:ext cx="7887890" cy="1696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ELUCIDATING 	DRUG-DRUG INTERACTIONS UNDERLYING DRUG POLYPHARMACY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UNIVERSITY OF COPENHAGEN</a:t>
            </a:r>
          </a:p>
          <a:p>
            <a:r>
              <a:rPr lang="en-US" dirty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33326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26" t="21987" r="39894" b="18842"/>
          <a:stretch/>
        </p:blipFill>
        <p:spPr>
          <a:xfrm>
            <a:off x="1966421" y="423511"/>
            <a:ext cx="4932642" cy="300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425" t="21205" r="40106" b="19031"/>
          <a:stretch/>
        </p:blipFill>
        <p:spPr>
          <a:xfrm>
            <a:off x="1874367" y="3526752"/>
            <a:ext cx="5116749" cy="315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4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164" y="3618020"/>
            <a:ext cx="6858000" cy="1655762"/>
          </a:xfrm>
        </p:spPr>
        <p:txBody>
          <a:bodyPr/>
          <a:lstStyle/>
          <a:p>
            <a:r>
              <a:rPr lang="en-US" dirty="0" smtClean="0"/>
              <a:t>Here is the space for the Sankey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CD5F3AF-F925-244C-A2B8-3044A70F5686}"/>
              </a:ext>
            </a:extLst>
          </p:cNvPr>
          <p:cNvSpPr txBox="1">
            <a:spLocks/>
          </p:cNvSpPr>
          <p:nvPr/>
        </p:nvSpPr>
        <p:spPr>
          <a:xfrm>
            <a:off x="618067" y="337074"/>
            <a:ext cx="7868708" cy="816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cap="all" baseline="0">
                <a:solidFill>
                  <a:srgbClr val="3831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/>
              <a:t>PART III: application to Clinical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491" t="35390" r="33722" b="8061"/>
          <a:stretch/>
        </p:blipFill>
        <p:spPr>
          <a:xfrm>
            <a:off x="2392880" y="1234546"/>
            <a:ext cx="4319082" cy="275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7661" t="53911" r="19255" b="27554"/>
          <a:stretch/>
        </p:blipFill>
        <p:spPr>
          <a:xfrm>
            <a:off x="1527181" y="4435813"/>
            <a:ext cx="6050480" cy="1906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9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067" y="745274"/>
            <a:ext cx="5829300" cy="816400"/>
          </a:xfrm>
        </p:spPr>
        <p:txBody>
          <a:bodyPr>
            <a:normAutofit/>
          </a:bodyPr>
          <a:lstStyle/>
          <a:p>
            <a:r>
              <a:rPr lang="en-GB" sz="2200" dirty="0"/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067" y="18542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GB" sz="1600" b="1" dirty="0"/>
              <a:t>Part I </a:t>
            </a:r>
            <a:r>
              <a:rPr lang="en-GB" sz="1600" dirty="0"/>
              <a:t>Building a compendia of DDIs information from public databases</a:t>
            </a:r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r>
              <a:rPr lang="en-GB" sz="1600" b="1" dirty="0"/>
              <a:t>Part II </a:t>
            </a:r>
            <a:r>
              <a:rPr lang="en-GB" sz="1600" dirty="0"/>
              <a:t>Comparison between the different data sources: scattered DDI 	knowledge</a:t>
            </a:r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r>
              <a:rPr lang="en-GB" sz="1600" b="1" dirty="0"/>
              <a:t>Part III </a:t>
            </a:r>
            <a:r>
              <a:rPr lang="en-GB" sz="1600" dirty="0"/>
              <a:t>Evaluation of the frequency of DDI in clinical practice using 		Electronic Health Records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8678"/>
            <a:ext cx="6858000" cy="570695"/>
          </a:xfrm>
        </p:spPr>
        <p:txBody>
          <a:bodyPr/>
          <a:lstStyle/>
          <a:p>
            <a:r>
              <a:rPr lang="en-US" dirty="0"/>
              <a:t>	TIMELINE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679092" y="2585866"/>
            <a:ext cx="216152" cy="3495774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5803197" y="3031426"/>
            <a:ext cx="216149" cy="2604655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 rot="5400000">
            <a:off x="7417250" y="4174423"/>
            <a:ext cx="216152" cy="318657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/>
          <p:cNvSpPr/>
          <p:nvPr/>
        </p:nvSpPr>
        <p:spPr>
          <a:xfrm rot="5400000">
            <a:off x="1861481" y="3090977"/>
            <a:ext cx="216152" cy="672678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3933244" y="1767047"/>
            <a:ext cx="203088" cy="3279141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3218" y="35535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Reading papers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2529" y="3553518"/>
            <a:ext cx="1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Extracting and tidying data.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721" y="4563727"/>
            <a:ext cx="25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1; </a:t>
            </a:r>
            <a:r>
              <a:rPr lang="en-GB" sz="1000" dirty="0" smtClean="0"/>
              <a:t>DDI Compendia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02640" y="4535248"/>
            <a:ext cx="25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2; Computational analysis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0349" y="4563727"/>
            <a:ext cx="86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3; TFG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501" t="19660" r="18084" b="61050"/>
          <a:stretch/>
        </p:blipFill>
        <p:spPr>
          <a:xfrm>
            <a:off x="1039282" y="1633819"/>
            <a:ext cx="6781802" cy="1060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ight Brace 16"/>
          <p:cNvSpPr/>
          <p:nvPr/>
        </p:nvSpPr>
        <p:spPr>
          <a:xfrm rot="5400000">
            <a:off x="5087378" y="3116407"/>
            <a:ext cx="216149" cy="1173021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14452" y="3843433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Part II</a:t>
            </a:r>
            <a:endParaRPr lang="en-GB" sz="900" dirty="0"/>
          </a:p>
        </p:txBody>
      </p:sp>
      <p:sp>
        <p:nvSpPr>
          <p:cNvPr id="25" name="Right Brace 24"/>
          <p:cNvSpPr/>
          <p:nvPr/>
        </p:nvSpPr>
        <p:spPr>
          <a:xfrm rot="5400000">
            <a:off x="6440506" y="3037901"/>
            <a:ext cx="216150" cy="1330035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167581" y="3849157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Part III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314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E78D21B5-A7EB-0947-940A-387E57DE790C}"/>
              </a:ext>
            </a:extLst>
          </p:cNvPr>
          <p:cNvSpPr txBox="1">
            <a:spLocks/>
          </p:cNvSpPr>
          <p:nvPr/>
        </p:nvSpPr>
        <p:spPr>
          <a:xfrm>
            <a:off x="263006" y="450998"/>
            <a:ext cx="7868708" cy="46439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cap="all" baseline="0">
                <a:solidFill>
                  <a:srgbClr val="3831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/>
              <a:t>PART I: Building a ddi compendia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0" t="9318"/>
          <a:stretch/>
        </p:blipFill>
        <p:spPr>
          <a:xfrm>
            <a:off x="1492660" y="1020278"/>
            <a:ext cx="5813660" cy="5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9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DDI Compendia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672" y="17641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Databases analyzed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1672" y="2447636"/>
            <a:ext cx="25677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Drugbank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KEGG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Two sides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Crediblemeds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Interaktion_database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ONC-HIGH/NI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DDI Corpus 2011/2013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NLM corpus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PK corpus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63454" y="17641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Databases pending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163453" y="2576945"/>
            <a:ext cx="25677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HIV-INSITE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HIV interactions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HEP interactions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CANCER interactions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NDF-RT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Phaedra corpus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21845" y="17641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Would be nice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105234" y="2600035"/>
            <a:ext cx="25677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Flockchart</a:t>
            </a:r>
            <a:r>
              <a:rPr lang="en-US" sz="1400" dirty="0" smtClean="0"/>
              <a:t> table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SuperCYP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Medscape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Medline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Drugs.com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Rxlist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16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22175"/>
          <a:stretch/>
        </p:blipFill>
        <p:spPr>
          <a:xfrm>
            <a:off x="98284" y="567891"/>
            <a:ext cx="9045715" cy="62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9272" y="5401383"/>
            <a:ext cx="17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 NUMBERS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9272" y="5998997"/>
            <a:ext cx="18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UNIQUE NUMBERS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5998" y="5769646"/>
            <a:ext cx="134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13.554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636173" y="5769646"/>
            <a:ext cx="134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2.879.235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5998" y="6335001"/>
            <a:ext cx="134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4.239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636173" y="6365050"/>
            <a:ext cx="134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2.494.051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158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CD5F3AF-F925-244C-A2B8-3044A70F5686}"/>
              </a:ext>
            </a:extLst>
          </p:cNvPr>
          <p:cNvSpPr txBox="1">
            <a:spLocks/>
          </p:cNvSpPr>
          <p:nvPr/>
        </p:nvSpPr>
        <p:spPr>
          <a:xfrm>
            <a:off x="618067" y="218802"/>
            <a:ext cx="7868708" cy="816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cap="all" baseline="0">
                <a:solidFill>
                  <a:srgbClr val="3831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/>
              <a:t>PART II: Comparison between 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660" t="17423" r="27127" b="6170"/>
          <a:stretch/>
        </p:blipFill>
        <p:spPr>
          <a:xfrm>
            <a:off x="173255" y="1183909"/>
            <a:ext cx="8434889" cy="55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Props1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31635-E554-4A32-9E0F-3480347B9BFF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a9c21cd9-c4d6-46ab-aa0b-2425b1d0c963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15950</TotalTime>
  <Words>174</Words>
  <Application>Microsoft Office PowerPoint</Application>
  <PresentationFormat>On-screen Show (4:3)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 DRUG-DRUG INTERACTIONS UNDERLYING DRUG POLYPHARMACY PROFILES</vt:lpstr>
      <vt:lpstr>Summary</vt:lpstr>
      <vt:lpstr> TIMELINE</vt:lpstr>
      <vt:lpstr>PowerPoint Presentation</vt:lpstr>
      <vt:lpstr>DDI Compendia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323</cp:revision>
  <dcterms:created xsi:type="dcterms:W3CDTF">2016-12-19T15:52:48Z</dcterms:created>
  <dcterms:modified xsi:type="dcterms:W3CDTF">2020-04-15T05:38:24Z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