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3" r:id="rId6"/>
    <p:sldId id="260" r:id="rId7"/>
    <p:sldId id="261" r:id="rId8"/>
    <p:sldId id="262" r:id="rId9"/>
    <p:sldId id="267" r:id="rId10"/>
    <p:sldId id="268" r:id="rId11"/>
    <p:sldId id="257" r:id="rId12"/>
    <p:sldId id="25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/>
    <p:restoredTop sz="75338"/>
  </p:normalViewPr>
  <p:slideViewPr>
    <p:cSldViewPr snapToGrid="0" snapToObjects="1">
      <p:cViewPr varScale="1">
        <p:scale>
          <a:sx n="116" d="100"/>
          <a:sy n="116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Machine</a:t>
            </a:r>
            <a:r>
              <a:rPr lang="en-US" baseline="0"/>
              <a:t> Learning Models - Evaluation Metrics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653912401574812E-2"/>
          <c:y val="0.1172696163096939"/>
          <c:w val="0.92215858759842517"/>
          <c:h val="0.56416495053119153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Sheet1!$A$2:$A$9</c:f>
              <c:strCache>
                <c:ptCount val="8"/>
                <c:pt idx="0">
                  <c:v>Gradient Boosting </c:v>
                </c:pt>
                <c:pt idx="1">
                  <c:v>Random Forest</c:v>
                </c:pt>
                <c:pt idx="2">
                  <c:v>SVM</c:v>
                </c:pt>
                <c:pt idx="3">
                  <c:v>Neural Network</c:v>
                </c:pt>
                <c:pt idx="4">
                  <c:v>Bagging</c:v>
                </c:pt>
                <c:pt idx="5">
                  <c:v>Logistic Regression</c:v>
                </c:pt>
                <c:pt idx="6">
                  <c:v>Decision Tree</c:v>
                </c:pt>
                <c:pt idx="7">
                  <c:v>K Nearest Neighbors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0.82179999999999997</c:v>
                </c:pt>
                <c:pt idx="1">
                  <c:v>0.81889999999999996</c:v>
                </c:pt>
                <c:pt idx="2">
                  <c:v>0.80930000000000002</c:v>
                </c:pt>
                <c:pt idx="3">
                  <c:v>0.81200000000000006</c:v>
                </c:pt>
                <c:pt idx="4">
                  <c:v>0.81179999999999997</c:v>
                </c:pt>
                <c:pt idx="5">
                  <c:v>0.8044</c:v>
                </c:pt>
                <c:pt idx="6">
                  <c:v>0.7944</c:v>
                </c:pt>
                <c:pt idx="7">
                  <c:v>0.78700000000000003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AF-7E4F-B07D-50194E6DF804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Gradient Boosting </c:v>
                </c:pt>
                <c:pt idx="1">
                  <c:v>Random Forest</c:v>
                </c:pt>
                <c:pt idx="2">
                  <c:v>SVM</c:v>
                </c:pt>
                <c:pt idx="3">
                  <c:v>Neural Network</c:v>
                </c:pt>
                <c:pt idx="4">
                  <c:v>Bagging</c:v>
                </c:pt>
                <c:pt idx="5">
                  <c:v>Logistic Regression</c:v>
                </c:pt>
                <c:pt idx="6">
                  <c:v>Decision Tree</c:v>
                </c:pt>
                <c:pt idx="7">
                  <c:v>K Nearest Neighbors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0.82969999999999999</c:v>
                </c:pt>
                <c:pt idx="1">
                  <c:v>0.82920000000000005</c:v>
                </c:pt>
                <c:pt idx="2">
                  <c:v>0.82299999999999995</c:v>
                </c:pt>
                <c:pt idx="3">
                  <c:v>0.82050000000000001</c:v>
                </c:pt>
                <c:pt idx="4">
                  <c:v>0.81930000000000003</c:v>
                </c:pt>
                <c:pt idx="5">
                  <c:v>0.81359999999999999</c:v>
                </c:pt>
                <c:pt idx="6">
                  <c:v>0.80249999999999999</c:v>
                </c:pt>
                <c:pt idx="7">
                  <c:v>0.79220000000000002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AF-7E4F-B07D-50194E6DF804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Gradient Boosting </c:v>
                </c:pt>
                <c:pt idx="1">
                  <c:v>Random Forest</c:v>
                </c:pt>
                <c:pt idx="2">
                  <c:v>SVM</c:v>
                </c:pt>
                <c:pt idx="3">
                  <c:v>Neural Network</c:v>
                </c:pt>
                <c:pt idx="4">
                  <c:v>Bagging</c:v>
                </c:pt>
                <c:pt idx="5">
                  <c:v>Logistic Regression</c:v>
                </c:pt>
                <c:pt idx="6">
                  <c:v>Decision Tree</c:v>
                </c:pt>
                <c:pt idx="7">
                  <c:v>K Nearest Neighbors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0.79659999999999997</c:v>
                </c:pt>
                <c:pt idx="1">
                  <c:v>0.78680000000000005</c:v>
                </c:pt>
                <c:pt idx="2">
                  <c:v>0.76990000000000003</c:v>
                </c:pt>
                <c:pt idx="3">
                  <c:v>0.78720000000000001</c:v>
                </c:pt>
                <c:pt idx="4">
                  <c:v>0.79020000000000001</c:v>
                </c:pt>
                <c:pt idx="5">
                  <c:v>0.77929999999999999</c:v>
                </c:pt>
                <c:pt idx="6">
                  <c:v>0.77429999999999999</c:v>
                </c:pt>
                <c:pt idx="7">
                  <c:v>0.77580000000000005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AF-7E4F-B07D-50194E6DF804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Gradient Boosting </c:v>
                </c:pt>
                <c:pt idx="1">
                  <c:v>Random Forest</c:v>
                </c:pt>
                <c:pt idx="2">
                  <c:v>SVM</c:v>
                </c:pt>
                <c:pt idx="3">
                  <c:v>Neural Network</c:v>
                </c:pt>
                <c:pt idx="4">
                  <c:v>Bagging</c:v>
                </c:pt>
                <c:pt idx="5">
                  <c:v>Logistic Regression</c:v>
                </c:pt>
                <c:pt idx="6">
                  <c:v>Decision Tree</c:v>
                </c:pt>
                <c:pt idx="7">
                  <c:v>K Nearest Neighbors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0.86570000000000003</c:v>
                </c:pt>
                <c:pt idx="1">
                  <c:v>0.87639999999999996</c:v>
                </c:pt>
                <c:pt idx="2">
                  <c:v>0.88390000000000002</c:v>
                </c:pt>
                <c:pt idx="3">
                  <c:v>0.85680000000000001</c:v>
                </c:pt>
                <c:pt idx="4">
                  <c:v>0.85060000000000002</c:v>
                </c:pt>
                <c:pt idx="5">
                  <c:v>0.85099999999999998</c:v>
                </c:pt>
                <c:pt idx="6">
                  <c:v>0.83279999999999998</c:v>
                </c:pt>
                <c:pt idx="7">
                  <c:v>0.80920000000000003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AF-7E4F-B07D-50194E6DF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4841231"/>
        <c:axId val="672750879"/>
      </c:barChart>
      <c:catAx>
        <c:axId val="684841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750879"/>
        <c:crosses val="autoZero"/>
        <c:auto val="1"/>
        <c:lblAlgn val="ctr"/>
        <c:lblOffset val="100"/>
        <c:noMultiLvlLbl val="0"/>
      </c:catAx>
      <c:valAx>
        <c:axId val="672750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layout>
            <c:manualLayout>
              <c:xMode val="edge"/>
              <c:yMode val="edge"/>
              <c:x val="1.3541666666666667E-2"/>
              <c:y val="0.393324350149365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8412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96927-ABE5-3D42-AF3D-CA71DD11F608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137E9-0ACF-A84D-9866-D1921D27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5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By: Abhay Joshi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r>
              <a:rPr lang="en-US" dirty="0"/>
              <a:t>1. A brief overview of the steps involved in developing a machine learning model to accurately predict the income of an individual using US census bureau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137E9-0ACF-A84D-9866-D1921D27C8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01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Created By: Aditya Chayapathy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pPr marL="228600" indent="-228600">
              <a:buAutoNum type="arabicPeriod"/>
            </a:pPr>
            <a:r>
              <a:rPr lang="en-US" dirty="0"/>
              <a:t>To accurately predict the income class of an individual</a:t>
            </a:r>
          </a:p>
          <a:p>
            <a:pPr marL="228600" indent="-228600">
              <a:buAutoNum type="arabicPeriod"/>
            </a:pPr>
            <a:r>
              <a:rPr lang="en-US" dirty="0"/>
              <a:t>Use minimal number of features for classification</a:t>
            </a:r>
          </a:p>
          <a:p>
            <a:pPr marL="228600" indent="-228600">
              <a:buAutoNum type="arabicPeriod"/>
            </a:pPr>
            <a:r>
              <a:rPr lang="en-US" dirty="0"/>
              <a:t>Meaningfully, convert categorial data to numerical data by ensuring the essence of the data is captured.</a:t>
            </a:r>
          </a:p>
          <a:p>
            <a:pPr marL="228600" indent="-228600">
              <a:buAutoNum type="arabicPeriod"/>
            </a:pPr>
            <a:r>
              <a:rPr lang="en-US" dirty="0"/>
              <a:t>Data engineering to ensure optimal performance of the ML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137E9-0ACF-A84D-9866-D1921D27C8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99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Created By: Aditya Chayapathy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pPr marL="228600" indent="-228600">
              <a:buAutoNum type="arabicPeriod"/>
            </a:pPr>
            <a:r>
              <a:rPr lang="en-US" dirty="0"/>
              <a:t>ML models are arranged in the decreasing order of their accuracy.</a:t>
            </a:r>
          </a:p>
          <a:p>
            <a:pPr marL="228600" indent="-228600">
              <a:buAutoNum type="arabicPeriod"/>
            </a:pPr>
            <a:r>
              <a:rPr lang="en-US" dirty="0"/>
              <a:t>F1 measure combines precision and recall to give a single measure that covers both aspects.</a:t>
            </a:r>
          </a:p>
          <a:p>
            <a:pPr marL="228600" indent="-228600">
              <a:buAutoNum type="arabicPeriod"/>
            </a:pPr>
            <a:r>
              <a:rPr lang="en-US" dirty="0"/>
              <a:t>Ensemble techniques such as random forest and gradient boosting are giving high accuracy.</a:t>
            </a:r>
          </a:p>
          <a:p>
            <a:pPr marL="228600" indent="-228600">
              <a:buAutoNum type="arabicPeriod"/>
            </a:pPr>
            <a:r>
              <a:rPr lang="en-US" dirty="0"/>
              <a:t>These values are test data 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137E9-0ACF-A84D-9866-D1921D27C8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30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Created By: Aditya Chayapathy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We are using the top 2 most accurate models for further analysis.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Each of them give approximately the same confidence to the important features.</a:t>
            </a:r>
          </a:p>
          <a:p>
            <a:r>
              <a:rPr lang="en-US" dirty="0"/>
              <a:t>2. As per our initial analysis, even the accurate trained ML models give approximately the same importance to the features we identified.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137E9-0ACF-A84D-9866-D1921D27C8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6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Created By: Aditya Chayapathy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r>
              <a:rPr lang="en-US" dirty="0"/>
              <a:t>1.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137E9-0ACF-A84D-9866-D1921D27C8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2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Created By: Abhay Joshi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pPr marL="228600" indent="-228600">
              <a:buAutoNum type="arabicPeriod"/>
            </a:pPr>
            <a:r>
              <a:rPr lang="en-US" dirty="0"/>
              <a:t>The idea is to identify the top most influential factors that help in distinguishing the two classes of individuals</a:t>
            </a:r>
          </a:p>
          <a:p>
            <a:pPr marL="228600" indent="-228600">
              <a:buAutoNum type="arabicPeriod"/>
            </a:pPr>
            <a:r>
              <a:rPr lang="en-US" dirty="0"/>
              <a:t>Using these factors, we want to train a machine learning algorithms that accurately predicts the income of the individuals.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137E9-0ACF-A84D-9866-D1921D27C8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1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Created By: Abhay Joshi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pPr marL="228600" indent="-228600">
              <a:buAutoNum type="arabicPeriod"/>
            </a:pPr>
            <a:r>
              <a:rPr lang="en-US" dirty="0"/>
              <a:t>Each field have varying properties and varying distributions.</a:t>
            </a:r>
          </a:p>
          <a:p>
            <a:pPr marL="228600" indent="-228600">
              <a:buAutoNum type="arabicPeriod"/>
            </a:pPr>
            <a:r>
              <a:rPr lang="en-US" dirty="0"/>
              <a:t>There are few features like ”capital-gain” that are very influential in determining income.</a:t>
            </a:r>
          </a:p>
          <a:p>
            <a:pPr marL="228600" indent="-228600">
              <a:buAutoNum type="arabicPeriod"/>
            </a:pPr>
            <a:r>
              <a:rPr lang="en-US" dirty="0"/>
              <a:t>Dataset is highly skewed with the two classes of data present in the ratio of 1:3 approximately</a:t>
            </a:r>
          </a:p>
          <a:p>
            <a:pPr marL="228600" indent="-228600">
              <a:buAutoNum type="arabicPeriod"/>
            </a:pPr>
            <a:r>
              <a:rPr lang="en-US" dirty="0"/>
              <a:t>In order to make a fair judgement, a 1:1 ratio of the data is used for analysis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137E9-0ACF-A84D-9866-D1921D27C8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97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Created By: Abhay Joshi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pPr marL="228600" indent="-228600">
              <a:buAutoNum type="arabicPeriod"/>
            </a:pPr>
            <a:r>
              <a:rPr lang="en-US" dirty="0"/>
              <a:t>Aim is to identify features that are highly influential in classification leveraging data exploration techniques through visualizations.</a:t>
            </a:r>
          </a:p>
          <a:p>
            <a:pPr marL="228600" indent="-228600">
              <a:buAutoNum type="arabicPeriod"/>
            </a:pPr>
            <a:r>
              <a:rPr lang="en-US" dirty="0"/>
              <a:t>Also, we want to eliminate the features that are redundant to reduce the dimensionality of the data. (Reduce the curse of dimensionality)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137E9-0ACF-A84D-9866-D1921D27C8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9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Created By: Abhay Joshi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pPr marL="342900" indent="-342900">
              <a:buAutoNum type="arabicPeriod"/>
            </a:pPr>
            <a:r>
              <a:rPr lang="en-US" sz="1400" dirty="0"/>
              <a:t>There seems to be a separation between the two classes of data with the exception of a few outliers. </a:t>
            </a:r>
          </a:p>
          <a:p>
            <a:pPr marL="342900" indent="-342900">
              <a:buAutoNum type="arabicPeriod"/>
            </a:pPr>
            <a:r>
              <a:rPr lang="en-US" sz="1400" dirty="0"/>
              <a:t>Individuals with high capital gain are more likely to earn more than 50K income.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137E9-0ACF-A84D-9866-D1921D27C8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28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Created By: </a:t>
            </a:r>
            <a:r>
              <a:rPr lang="en-US" dirty="0" err="1"/>
              <a:t>Jagdeesh</a:t>
            </a:r>
            <a:r>
              <a:rPr lang="en-US" dirty="0"/>
              <a:t> </a:t>
            </a:r>
            <a:r>
              <a:rPr lang="en-US" dirty="0" err="1"/>
              <a:t>Basavaraju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pPr marL="342900" indent="-342900">
              <a:buAutoNum type="arabicPeriod"/>
            </a:pPr>
            <a:r>
              <a:rPr lang="en-US" sz="1400" dirty="0"/>
              <a:t>For most categorial data, the distribution of the two classes are highly skewed hinting that this feature can be used to distinguish among the two classes.</a:t>
            </a:r>
          </a:p>
          <a:p>
            <a:pPr marL="342900" indent="-342900">
              <a:buAutoNum type="arabicPeriod"/>
            </a:pPr>
            <a:r>
              <a:rPr lang="en-US" sz="1400" dirty="0"/>
              <a:t>Individuals with occupations such as  “Exec-managerial”, “Prof-</a:t>
            </a:r>
            <a:r>
              <a:rPr lang="en-US" sz="1400" dirty="0" err="1"/>
              <a:t>speciality</a:t>
            </a:r>
            <a:r>
              <a:rPr lang="en-US" sz="1400" dirty="0"/>
              <a:t>” are more likely to earn 50K income.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137E9-0ACF-A84D-9866-D1921D27C8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78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Created By: </a:t>
            </a:r>
            <a:r>
              <a:rPr lang="en-US" dirty="0" err="1"/>
              <a:t>Jagdeesh</a:t>
            </a:r>
            <a:r>
              <a:rPr lang="en-US" dirty="0"/>
              <a:t> </a:t>
            </a:r>
            <a:r>
              <a:rPr lang="en-US" dirty="0" err="1"/>
              <a:t>Basavaraju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pPr marL="342900" indent="-342900">
              <a:buAutoNum type="arabicPeriod"/>
            </a:pPr>
            <a:r>
              <a:rPr lang="en-US" sz="1400" dirty="0"/>
              <a:t>From the parallel coordinate plot, we can see that the yellow lines and the red lines can be distinguished using the combination of these three features.</a:t>
            </a:r>
          </a:p>
          <a:p>
            <a:pPr marL="342900" indent="-342900">
              <a:buAutoNum type="arabicPeriod"/>
            </a:pPr>
            <a:r>
              <a:rPr lang="en-US" sz="1400" dirty="0"/>
              <a:t>From the box plot, we can see that the distribution of the education among the two classes of data vary drastically.</a:t>
            </a:r>
          </a:p>
          <a:p>
            <a:pPr marL="342900" indent="-342900">
              <a:buAutoNum type="arabicPeriod"/>
            </a:pPr>
            <a:r>
              <a:rPr lang="en-US" sz="1400" dirty="0"/>
              <a:t>Individuals with high education number are more likely to earn greater than 50K income.</a:t>
            </a:r>
          </a:p>
          <a:p>
            <a:pPr marL="342900" indent="-342900">
              <a:buAutoNum type="arabicPeriod"/>
            </a:pPr>
            <a:r>
              <a:rPr lang="en-US" sz="1400" dirty="0"/>
              <a:t>Older individuals are likely to earn more than younger individuals.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137E9-0ACF-A84D-9866-D1921D27C8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24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Created By: </a:t>
            </a:r>
            <a:r>
              <a:rPr lang="en-US" dirty="0" err="1"/>
              <a:t>Jagdeesh</a:t>
            </a:r>
            <a:r>
              <a:rPr lang="en-US" dirty="0"/>
              <a:t> </a:t>
            </a:r>
            <a:r>
              <a:rPr lang="en-US" dirty="0" err="1"/>
              <a:t>Basavaraju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pPr marL="342900" indent="-342900">
              <a:buAutoNum type="arabicPeriod"/>
            </a:pPr>
            <a:r>
              <a:rPr lang="en-US" sz="1400" dirty="0"/>
              <a:t>For most categorial data, the distribution of the two classes are highly skewed hinting that this feature can be used to distinguish among the two classes.</a:t>
            </a:r>
          </a:p>
          <a:p>
            <a:pPr marL="342900" indent="-342900">
              <a:buAutoNum type="arabicPeriod"/>
            </a:pPr>
            <a:r>
              <a:rPr lang="en-US" sz="1400" dirty="0"/>
              <a:t>Individuals with marital-status of “married-civ-spouse” are more likely to earn more than 50K income.</a:t>
            </a:r>
          </a:p>
          <a:p>
            <a:pPr marL="342900" indent="-342900">
              <a:buAutoNum type="arabicPeriod"/>
            </a:pPr>
            <a:r>
              <a:rPr lang="en-US" sz="1400" dirty="0"/>
              <a:t>Individuals with marital-status of “never-married” are more likely to earn less than 50K income.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137E9-0ACF-A84D-9866-D1921D27C8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72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Created By: </a:t>
            </a:r>
            <a:r>
              <a:rPr lang="en-US" dirty="0" err="1"/>
              <a:t>Jagdeesh</a:t>
            </a:r>
            <a:r>
              <a:rPr lang="en-US" dirty="0"/>
              <a:t> </a:t>
            </a:r>
            <a:r>
              <a:rPr lang="en-US" dirty="0" err="1"/>
              <a:t>Basavaraju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Similar information is encoded in ”education-</a:t>
            </a:r>
            <a:r>
              <a:rPr lang="en-US" dirty="0" err="1"/>
              <a:t>num</a:t>
            </a:r>
            <a:r>
              <a:rPr lang="en-US" dirty="0"/>
              <a:t>” feature. Hence, this feature can be ignored.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As seen in the figure, for both classes of data, they show similar distribution indicating that this feature may not help in distinguishing between the two classes of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As seen in the figure, for both classes of data, </a:t>
            </a:r>
            <a:r>
              <a:rPr lang="en-US" dirty="0" err="1"/>
              <a:t>fnlwgt</a:t>
            </a:r>
            <a:r>
              <a:rPr lang="en-US" dirty="0"/>
              <a:t> has similar statistical properties. Also, their distribution is similar as it is evident from the box-and-whisker plot. Hence, this feature may not help in distinguishing between the two classes 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137E9-0ACF-A84D-9866-D1921D27C8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0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D059-748F-D748-8F08-B7A081F3839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9918284-B178-0F4E-82FC-E98C21ED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D059-748F-D748-8F08-B7A081F3839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8284-B178-0F4E-82FC-E98C21ED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8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D059-748F-D748-8F08-B7A081F3839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8284-B178-0F4E-82FC-E98C21ED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1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D059-748F-D748-8F08-B7A081F3839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8284-B178-0F4E-82FC-E98C21ED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5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45FD059-748F-D748-8F08-B7A081F3839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9918284-B178-0F4E-82FC-E98C21ED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7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D059-748F-D748-8F08-B7A081F3839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8284-B178-0F4E-82FC-E98C21ED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0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D059-748F-D748-8F08-B7A081F3839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8284-B178-0F4E-82FC-E98C21ED2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5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D059-748F-D748-8F08-B7A081F3839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8284-B178-0F4E-82FC-E98C21ED23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573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D059-748F-D748-8F08-B7A081F3839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8284-B178-0F4E-82FC-E98C21ED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8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D059-748F-D748-8F08-B7A081F3839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8284-B178-0F4E-82FC-E98C21ED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0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D059-748F-D748-8F08-B7A081F38390}" type="datetimeFigureOut">
              <a:rPr lang="en-US" smtClean="0"/>
              <a:t>11/24/18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8284-B178-0F4E-82FC-E98C21ED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45FD059-748F-D748-8F08-B7A081F3839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9918284-B178-0F4E-82FC-E98C21ED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6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9723F-798C-9B4A-9C44-7803A1E74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sz="8900"/>
              <a:t>Salary Prediction using United States Census Bureau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A5CFE-CFE7-BC4D-AE77-2ACC30B3D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ABHAY JOSHI</a:t>
            </a:r>
          </a:p>
          <a:p>
            <a:r>
              <a:rPr lang="en-US" sz="1500">
                <a:solidFill>
                  <a:srgbClr val="000000"/>
                </a:solidFill>
              </a:rPr>
              <a:t>ADITYA CHAYAPATHY</a:t>
            </a:r>
          </a:p>
          <a:p>
            <a:r>
              <a:rPr lang="en-US" sz="1500">
                <a:solidFill>
                  <a:srgbClr val="000000"/>
                </a:solidFill>
              </a:rPr>
              <a:t>JAGADEESH BASAVARAJU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C67F70-EAFE-425C-8422-591620A9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5590" y="5111496"/>
            <a:ext cx="1080904" cy="1080902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7FA16B-C217-4D91-84EA-5B0846BD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3681" y="5219586"/>
            <a:ext cx="864723" cy="86472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48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1F9D-6C36-F04E-97C9-2015CEB1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5" y="374073"/>
            <a:ext cx="3677264" cy="100346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Machine learning analysis</a:t>
            </a:r>
          </a:p>
        </p:txBody>
      </p:sp>
      <p:pic>
        <p:nvPicPr>
          <p:cNvPr id="5" name="Picture 4" descr="A picture containing screenshot&#13;&#10;&#13;&#10;Description automatically generated">
            <a:extLst>
              <a:ext uri="{FF2B5EF4-FFF2-40B4-BE49-F238E27FC236}">
                <a16:creationId xmlns:a16="http://schemas.microsoft.com/office/drawing/2014/main" id="{0F4396A4-22D2-294A-AD61-80F849B0C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2786111"/>
            <a:ext cx="6912217" cy="12960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85C0B-AE0D-B541-829F-E2FE5894B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1674421"/>
            <a:ext cx="3677263" cy="49520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500" dirty="0"/>
              <a:t>Features excluded:</a:t>
            </a:r>
          </a:p>
          <a:p>
            <a:pPr lvl="2"/>
            <a:r>
              <a:rPr lang="en-US" sz="1200" dirty="0" err="1"/>
              <a:t>Fnlwgt</a:t>
            </a:r>
            <a:endParaRPr lang="en-US" sz="1200" dirty="0"/>
          </a:p>
          <a:p>
            <a:pPr lvl="2"/>
            <a:r>
              <a:rPr lang="en-US" sz="1200" dirty="0"/>
              <a:t>Education-</a:t>
            </a:r>
            <a:r>
              <a:rPr lang="en-US" sz="1200" dirty="0" err="1"/>
              <a:t>num</a:t>
            </a:r>
            <a:endParaRPr lang="en-US" sz="1200" dirty="0"/>
          </a:p>
          <a:p>
            <a:pPr lvl="2"/>
            <a:r>
              <a:rPr lang="en-US" sz="1200" dirty="0" err="1"/>
              <a:t>Captial</a:t>
            </a:r>
            <a:r>
              <a:rPr lang="en-US" sz="1200" dirty="0"/>
              <a:t>-loss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/>
              <a:t>Feature Engineering:</a:t>
            </a:r>
          </a:p>
          <a:p>
            <a:pPr lvl="2"/>
            <a:r>
              <a:rPr lang="en-US" sz="1200" dirty="0"/>
              <a:t>All the numerical features are left as is.</a:t>
            </a:r>
          </a:p>
          <a:p>
            <a:pPr lvl="2"/>
            <a:r>
              <a:rPr lang="en-US" sz="1200" dirty="0"/>
              <a:t>For each categorial data, a numerical number is assigned based on the distinguishing factor of that category from our initial data exploration analysis.</a:t>
            </a:r>
            <a:r>
              <a:rPr lang="en-US" sz="15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/>
              <a:t>Data Normalization:</a:t>
            </a:r>
          </a:p>
          <a:p>
            <a:pPr lvl="2"/>
            <a:r>
              <a:rPr lang="en-US" sz="1100" dirty="0"/>
              <a:t>Each feature is scaled to a value between 0 and 1. This is done to ensure that the ML algorithms give equal importance to each feature.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/>
              <a:t>Data Division:</a:t>
            </a:r>
          </a:p>
          <a:p>
            <a:pPr lvl="2"/>
            <a:r>
              <a:rPr lang="en-US" sz="1100" dirty="0"/>
              <a:t>Data is split in the ratio of 80:20 where 80 percent of the data is used for training and 20 percent of the data is used for testing.</a:t>
            </a:r>
          </a:p>
          <a:p>
            <a:pPr marL="274320" lvl="1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9112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317CFBF-8AB7-45BD-9E93-D54430450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B3A8ECB-5AA7-4CCB-89F6-29E203FA0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4C44A3B-9DEA-41D8-A5B4-1D45E8997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E87C20B-2C3E-43CB-896A-A729E97C3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F52E719-0B1D-4DC8-B2CB-8BA5556F1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94EC211-628F-054B-8B59-8F4D23AB2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288471"/>
              </p:ext>
            </p:extLst>
          </p:nvPr>
        </p:nvGraphicFramePr>
        <p:xfrm>
          <a:off x="804332" y="570017"/>
          <a:ext cx="10577744" cy="5659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3084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756-D03E-D847-948C-88157FFB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5" y="104622"/>
            <a:ext cx="3677264" cy="1609344"/>
          </a:xfrm>
        </p:spPr>
        <p:txBody>
          <a:bodyPr>
            <a:normAutofit/>
          </a:bodyPr>
          <a:lstStyle/>
          <a:p>
            <a:r>
              <a:rPr lang="en-US" sz="3600" dirty="0"/>
              <a:t>Feature Importance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3D4E7159-66FB-2946-BD78-E21E10F55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913442"/>
            <a:ext cx="6912217" cy="304137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1863C94-BB7D-42F5-9145-D28B314E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1905802"/>
            <a:ext cx="3677263" cy="4092579"/>
          </a:xfrm>
        </p:spPr>
        <p:txBody>
          <a:bodyPr>
            <a:normAutofit/>
          </a:bodyPr>
          <a:lstStyle/>
          <a:p>
            <a:r>
              <a:rPr lang="en-US" sz="1600" dirty="0"/>
              <a:t>Pie Chart:</a:t>
            </a:r>
          </a:p>
          <a:p>
            <a:pPr lvl="1"/>
            <a:r>
              <a:rPr lang="en-US" sz="1400" dirty="0"/>
              <a:t>Shows the importance of the features based on the top 2 accurate ML models.</a:t>
            </a:r>
          </a:p>
          <a:p>
            <a:pPr lvl="1"/>
            <a:r>
              <a:rPr lang="en-US" sz="1400" dirty="0"/>
              <a:t>ML models covered:</a:t>
            </a:r>
          </a:p>
          <a:p>
            <a:pPr lvl="2"/>
            <a:r>
              <a:rPr lang="en-US" sz="1200" dirty="0"/>
              <a:t>Random Forest</a:t>
            </a:r>
          </a:p>
          <a:p>
            <a:pPr lvl="2"/>
            <a:r>
              <a:rPr lang="en-US" sz="1200" dirty="0"/>
              <a:t>Gradient Boosting</a:t>
            </a:r>
          </a:p>
          <a:p>
            <a:r>
              <a:rPr lang="en-US" sz="1600" dirty="0"/>
              <a:t>Inferences:</a:t>
            </a:r>
          </a:p>
          <a:p>
            <a:pPr lvl="1"/>
            <a:r>
              <a:rPr lang="en-US" sz="1400" dirty="0"/>
              <a:t>Both the trained models more or less infer the same level of importance to each of the features.</a:t>
            </a:r>
          </a:p>
          <a:p>
            <a:pPr lvl="1"/>
            <a:r>
              <a:rPr lang="en-US" sz="1400" dirty="0"/>
              <a:t>As per our initial analysis, the algorithms too provide high importance to the same set of features.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FED04A-7DF4-FE47-B7FF-1DEB5567A6FF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4090108" y="1913442"/>
            <a:ext cx="0" cy="304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89AD023-7AB3-714B-BE87-C276110A5893}"/>
              </a:ext>
            </a:extLst>
          </p:cNvPr>
          <p:cNvSpPr/>
          <p:nvPr/>
        </p:nvSpPr>
        <p:spPr>
          <a:xfrm>
            <a:off x="648930" y="1905802"/>
            <a:ext cx="6897276" cy="3051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9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2959-4858-9342-88C8-C81A56B0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0168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6DFF-E564-DF4C-9AF0-76C9794D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F572-8B53-9447-AB3E-0968B6C9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marketing profiles of individuals with a focus on $50,000 as a key number for salary.</a:t>
            </a:r>
          </a:p>
          <a:p>
            <a:r>
              <a:rPr lang="en-US" dirty="0"/>
              <a:t>To identify the factors that determine the individual's income.</a:t>
            </a:r>
          </a:p>
          <a:p>
            <a:r>
              <a:rPr lang="en-US" dirty="0"/>
              <a:t>To develop an application to predict the income of an individual.</a:t>
            </a:r>
          </a:p>
        </p:txBody>
      </p:sp>
    </p:spTree>
    <p:extLst>
      <p:ext uri="{BB962C8B-B14F-4D97-AF65-F5344CB8AC3E}">
        <p14:creationId xmlns:p14="http://schemas.microsoft.com/office/powerpoint/2010/main" val="61571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E1A8-232E-E743-9689-59303BB2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339" y="449882"/>
            <a:ext cx="3677264" cy="974657"/>
          </a:xfrm>
        </p:spPr>
        <p:txBody>
          <a:bodyPr>
            <a:normAutofit/>
          </a:bodyPr>
          <a:lstStyle/>
          <a:p>
            <a:r>
              <a:rPr lang="en-US" sz="3600" dirty="0"/>
              <a:t>Data set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20CBD0F-6616-144D-A90D-2FE7BA443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00" y="2587384"/>
            <a:ext cx="6690826" cy="16934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06F2-73DC-164B-92FD-76DE03003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339" y="1626669"/>
            <a:ext cx="4326195" cy="5031706"/>
          </a:xfrm>
        </p:spPr>
        <p:txBody>
          <a:bodyPr>
            <a:normAutofit/>
          </a:bodyPr>
          <a:lstStyle/>
          <a:p>
            <a:r>
              <a:rPr lang="en-US" sz="1500" dirty="0"/>
              <a:t>Source :</a:t>
            </a:r>
          </a:p>
          <a:p>
            <a:pPr lvl="1"/>
            <a:r>
              <a:rPr lang="en-US" sz="1300" dirty="0"/>
              <a:t>United States Census Bureau</a:t>
            </a:r>
          </a:p>
          <a:p>
            <a:r>
              <a:rPr lang="en-US" sz="1500" dirty="0"/>
              <a:t>Data cleaning:</a:t>
            </a:r>
          </a:p>
          <a:p>
            <a:pPr lvl="1"/>
            <a:r>
              <a:rPr lang="en-US" sz="1300" dirty="0"/>
              <a:t>Removed records having incomplete (“?”) data present in them.</a:t>
            </a:r>
          </a:p>
          <a:p>
            <a:r>
              <a:rPr lang="en-US" sz="1500" dirty="0"/>
              <a:t>Classes:</a:t>
            </a:r>
          </a:p>
          <a:p>
            <a:pPr lvl="1"/>
            <a:r>
              <a:rPr lang="en-US" sz="1300" dirty="0"/>
              <a:t>Above 50K (“&gt;50K”)</a:t>
            </a:r>
          </a:p>
          <a:p>
            <a:pPr lvl="1"/>
            <a:r>
              <a:rPr lang="en-US" sz="1300" dirty="0"/>
              <a:t>Below 50K (“&lt;=50K”)</a:t>
            </a:r>
          </a:p>
          <a:p>
            <a:r>
              <a:rPr lang="en-US" sz="1500" dirty="0"/>
              <a:t>Features:</a:t>
            </a:r>
          </a:p>
          <a:p>
            <a:pPr lvl="1"/>
            <a:r>
              <a:rPr lang="en-US" sz="1300" dirty="0"/>
              <a:t>14 features with 8 features having categorial data.</a:t>
            </a:r>
          </a:p>
          <a:p>
            <a:r>
              <a:rPr lang="en-US" sz="1500" dirty="0"/>
              <a:t>Skewed dataset (train data + test data):</a:t>
            </a:r>
          </a:p>
          <a:p>
            <a:pPr lvl="1"/>
            <a:r>
              <a:rPr lang="en-US" sz="1300" dirty="0"/>
              <a:t>34014 records belonging to “&lt;=50K” class</a:t>
            </a:r>
          </a:p>
          <a:p>
            <a:pPr lvl="1"/>
            <a:r>
              <a:rPr lang="en-US" sz="1300" dirty="0"/>
              <a:t>11208 records belonging to “&gt;50K”  class</a:t>
            </a:r>
          </a:p>
          <a:p>
            <a:r>
              <a:rPr lang="en-US" sz="1500" dirty="0"/>
              <a:t>Data used for analysis:</a:t>
            </a:r>
          </a:p>
          <a:p>
            <a:pPr lvl="1"/>
            <a:r>
              <a:rPr lang="en-US" sz="1300" dirty="0"/>
              <a:t>&lt;=50K – 11208 (randomly sampled from 34014 records)</a:t>
            </a:r>
          </a:p>
          <a:p>
            <a:pPr lvl="1"/>
            <a:r>
              <a:rPr lang="en-US" sz="1300" dirty="0"/>
              <a:t>&gt;50K - 11208</a:t>
            </a:r>
          </a:p>
        </p:txBody>
      </p:sp>
    </p:spTree>
    <p:extLst>
      <p:ext uri="{BB962C8B-B14F-4D97-AF65-F5344CB8AC3E}">
        <p14:creationId xmlns:p14="http://schemas.microsoft.com/office/powerpoint/2010/main" val="387208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718F-5E4C-7547-9A7A-C460E4E1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6C52-F04F-4742-B4A1-E5467ED5D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5 important features based on initial analysis through data exploration:</a:t>
            </a:r>
          </a:p>
          <a:p>
            <a:pPr lvl="1"/>
            <a:r>
              <a:rPr lang="en-US" dirty="0"/>
              <a:t>Capital-gain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Occupation</a:t>
            </a:r>
          </a:p>
          <a:p>
            <a:pPr lvl="1"/>
            <a:r>
              <a:rPr lang="en-US" dirty="0"/>
              <a:t>Education-</a:t>
            </a:r>
            <a:r>
              <a:rPr lang="en-US" dirty="0" err="1"/>
              <a:t>num</a:t>
            </a:r>
            <a:endParaRPr lang="en-US" dirty="0"/>
          </a:p>
          <a:p>
            <a:pPr lvl="1"/>
            <a:r>
              <a:rPr lang="en-US" dirty="0"/>
              <a:t>Marital-status</a:t>
            </a:r>
          </a:p>
          <a:p>
            <a:r>
              <a:rPr lang="en-US" dirty="0"/>
              <a:t>Redundant features based on initial analysis through data exploration:</a:t>
            </a:r>
          </a:p>
          <a:p>
            <a:pPr lvl="1"/>
            <a:r>
              <a:rPr lang="en-US" dirty="0"/>
              <a:t>Capital-loss</a:t>
            </a:r>
          </a:p>
          <a:p>
            <a:pPr lvl="1"/>
            <a:r>
              <a:rPr lang="en-US" dirty="0" err="1"/>
              <a:t>Fnlwgt</a:t>
            </a:r>
            <a:endParaRPr lang="en-US" dirty="0"/>
          </a:p>
          <a:p>
            <a:pPr lvl="1"/>
            <a:r>
              <a:rPr lang="en-US" dirty="0"/>
              <a:t>education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1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B25B-7AD7-0642-800B-19691ACD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en-US" sz="3600" dirty="0"/>
              <a:t>Important features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2975E9-E04F-4F52-B013-78CF2471C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/>
          </a:bodyPr>
          <a:lstStyle/>
          <a:p>
            <a:r>
              <a:rPr lang="en-US" sz="1600" dirty="0"/>
              <a:t>Scatter plot:</a:t>
            </a:r>
          </a:p>
          <a:p>
            <a:pPr lvl="1"/>
            <a:r>
              <a:rPr lang="en-US" sz="1400" dirty="0"/>
              <a:t>Features Covered: age, capital-gain</a:t>
            </a:r>
          </a:p>
          <a:p>
            <a:pPr lvl="1"/>
            <a:r>
              <a:rPr lang="en-US" sz="1400" dirty="0"/>
              <a:t>X axis – Capital-gain</a:t>
            </a:r>
          </a:p>
          <a:p>
            <a:pPr lvl="1"/>
            <a:r>
              <a:rPr lang="en-US" sz="1400" dirty="0"/>
              <a:t>Y axis – Age</a:t>
            </a:r>
          </a:p>
          <a:p>
            <a:r>
              <a:rPr lang="en-US" sz="1600" dirty="0"/>
              <a:t>Inferences:</a:t>
            </a:r>
          </a:p>
          <a:p>
            <a:pPr lvl="1"/>
            <a:r>
              <a:rPr lang="en-US" sz="1400" dirty="0"/>
              <a:t>There seems to be a separation between the two classes of data with the exception of a few outliers. </a:t>
            </a:r>
          </a:p>
          <a:p>
            <a:pPr lvl="1"/>
            <a:r>
              <a:rPr lang="en-US" sz="1400" dirty="0"/>
              <a:t>Individuals with high capital gain are more likely to earn more than 50K income.</a:t>
            </a:r>
          </a:p>
          <a:p>
            <a:pPr marL="274320" lvl="1" indent="0">
              <a:buNone/>
            </a:pPr>
            <a:endParaRPr lang="en-US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248E9F-CA3D-5C46-A7E2-01677596A20C}"/>
              </a:ext>
            </a:extLst>
          </p:cNvPr>
          <p:cNvSpPr/>
          <p:nvPr/>
        </p:nvSpPr>
        <p:spPr>
          <a:xfrm>
            <a:off x="6096000" y="5736505"/>
            <a:ext cx="64654" cy="64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B457DB-E2A8-9F49-AC0C-1352A5791BA5}"/>
              </a:ext>
            </a:extLst>
          </p:cNvPr>
          <p:cNvSpPr/>
          <p:nvPr/>
        </p:nvSpPr>
        <p:spPr>
          <a:xfrm>
            <a:off x="6096000" y="6004641"/>
            <a:ext cx="64654" cy="6465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836EE-6161-8744-9956-0E8CD76FECF3}"/>
              </a:ext>
            </a:extLst>
          </p:cNvPr>
          <p:cNvSpPr txBox="1"/>
          <p:nvPr/>
        </p:nvSpPr>
        <p:spPr>
          <a:xfrm>
            <a:off x="6160654" y="5648695"/>
            <a:ext cx="1025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&gt;50K</a:t>
            </a:r>
          </a:p>
          <a:p>
            <a:r>
              <a:rPr lang="en-US" sz="1500" dirty="0"/>
              <a:t>&lt;=50K</a:t>
            </a:r>
          </a:p>
        </p:txBody>
      </p:sp>
      <p:pic>
        <p:nvPicPr>
          <p:cNvPr id="11" name="Picture 10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F6EF234-C268-F94E-9FA7-0B2453E02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29" y="629572"/>
            <a:ext cx="6751782" cy="50191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16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B25B-7AD7-0642-800B-19691ACD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493" y="501650"/>
            <a:ext cx="3677264" cy="1609344"/>
          </a:xfrm>
        </p:spPr>
        <p:txBody>
          <a:bodyPr>
            <a:normAutofit/>
          </a:bodyPr>
          <a:lstStyle/>
          <a:p>
            <a:r>
              <a:rPr lang="en-US" sz="3600" dirty="0"/>
              <a:t>Important features CONT.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2975E9-E04F-4F52-B013-78CF2471C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8493" y="2093976"/>
            <a:ext cx="3915517" cy="4092579"/>
          </a:xfrm>
        </p:spPr>
        <p:txBody>
          <a:bodyPr>
            <a:normAutofit fontScale="70000" lnSpcReduction="20000"/>
          </a:bodyPr>
          <a:lstStyle/>
          <a:p>
            <a:r>
              <a:rPr lang="en-US" sz="1600" dirty="0"/>
              <a:t>Mosaic Plot:</a:t>
            </a:r>
          </a:p>
          <a:p>
            <a:pPr lvl="1"/>
            <a:r>
              <a:rPr lang="en-US" sz="1400" dirty="0"/>
              <a:t>Features covered: occupation</a:t>
            </a:r>
          </a:p>
          <a:p>
            <a:pPr lvl="1"/>
            <a:r>
              <a:rPr lang="en-US" sz="1400" dirty="0"/>
              <a:t>Categories in the order as they appear:</a:t>
            </a:r>
          </a:p>
          <a:p>
            <a:pPr lvl="2"/>
            <a:r>
              <a:rPr lang="en-US" sz="1200" dirty="0" err="1"/>
              <a:t>Adm</a:t>
            </a:r>
            <a:r>
              <a:rPr lang="en-US" sz="1200" dirty="0"/>
              <a:t>-clerical</a:t>
            </a:r>
          </a:p>
          <a:p>
            <a:pPr lvl="2"/>
            <a:r>
              <a:rPr lang="en-US" sz="1200" dirty="0"/>
              <a:t>Exec-managerial</a:t>
            </a:r>
          </a:p>
          <a:p>
            <a:pPr lvl="2"/>
            <a:r>
              <a:rPr lang="en-US" sz="1200" dirty="0"/>
              <a:t>Handlers-cleaners</a:t>
            </a:r>
          </a:p>
          <a:p>
            <a:pPr lvl="2"/>
            <a:r>
              <a:rPr lang="en-US" sz="1200" dirty="0"/>
              <a:t>Prof-specialty</a:t>
            </a:r>
          </a:p>
          <a:p>
            <a:pPr lvl="2"/>
            <a:r>
              <a:rPr lang="en-US" sz="1200" dirty="0"/>
              <a:t>Other-service</a:t>
            </a:r>
          </a:p>
          <a:p>
            <a:pPr lvl="2"/>
            <a:r>
              <a:rPr lang="en-US" sz="1200" dirty="0"/>
              <a:t>Sales</a:t>
            </a:r>
          </a:p>
          <a:p>
            <a:pPr lvl="2"/>
            <a:r>
              <a:rPr lang="en-US" sz="1200" dirty="0"/>
              <a:t>Transport-moving</a:t>
            </a:r>
          </a:p>
          <a:p>
            <a:pPr lvl="2"/>
            <a:r>
              <a:rPr lang="en-US" sz="1200" dirty="0"/>
              <a:t>Farming-fishing</a:t>
            </a:r>
          </a:p>
          <a:p>
            <a:pPr lvl="2"/>
            <a:r>
              <a:rPr lang="en-US" sz="1200" dirty="0"/>
              <a:t>Machine-op-</a:t>
            </a:r>
            <a:r>
              <a:rPr lang="en-US" sz="1200" dirty="0" err="1"/>
              <a:t>inspct</a:t>
            </a:r>
            <a:endParaRPr lang="en-US" sz="1200" dirty="0"/>
          </a:p>
          <a:p>
            <a:pPr lvl="2"/>
            <a:r>
              <a:rPr lang="en-US" sz="1200" dirty="0"/>
              <a:t>Tech-support</a:t>
            </a:r>
          </a:p>
          <a:p>
            <a:pPr lvl="2"/>
            <a:r>
              <a:rPr lang="en-US" sz="1200" dirty="0"/>
              <a:t>Craft-repair</a:t>
            </a:r>
          </a:p>
          <a:p>
            <a:pPr lvl="2"/>
            <a:r>
              <a:rPr lang="en-US" sz="1200" dirty="0"/>
              <a:t>Protective-</a:t>
            </a:r>
            <a:r>
              <a:rPr lang="en-US" sz="1200" dirty="0" err="1"/>
              <a:t>serv</a:t>
            </a:r>
            <a:endParaRPr lang="en-US" sz="1200" dirty="0"/>
          </a:p>
          <a:p>
            <a:pPr lvl="2"/>
            <a:r>
              <a:rPr lang="en-US" sz="1200" dirty="0"/>
              <a:t>Armed-Forces</a:t>
            </a:r>
          </a:p>
          <a:p>
            <a:pPr lvl="2"/>
            <a:r>
              <a:rPr lang="en-US" sz="1200" dirty="0" err="1"/>
              <a:t>Priv</a:t>
            </a:r>
            <a:r>
              <a:rPr lang="en-US" sz="1200" dirty="0"/>
              <a:t>-house-</a:t>
            </a:r>
            <a:r>
              <a:rPr lang="en-US" sz="1200" dirty="0" err="1"/>
              <a:t>serv</a:t>
            </a:r>
            <a:endParaRPr lang="en-US" sz="1200" dirty="0"/>
          </a:p>
          <a:p>
            <a:r>
              <a:rPr lang="en-US" sz="1600" dirty="0"/>
              <a:t>Inferences:</a:t>
            </a:r>
          </a:p>
          <a:p>
            <a:pPr lvl="1"/>
            <a:r>
              <a:rPr lang="en-US" sz="1400" dirty="0"/>
              <a:t>For most categorial data, the distribution of the two classes are highly skewed hinting that this feature can be used to distinguish among the two classes.</a:t>
            </a:r>
          </a:p>
          <a:p>
            <a:pPr lvl="1"/>
            <a:r>
              <a:rPr lang="en-US" sz="1400" dirty="0"/>
              <a:t>Individuals with occupations such as  “Exec-managerial”, “Prof-</a:t>
            </a:r>
            <a:r>
              <a:rPr lang="en-US" sz="1400" dirty="0" err="1"/>
              <a:t>speciality</a:t>
            </a:r>
            <a:r>
              <a:rPr lang="en-US" sz="1400" dirty="0"/>
              <a:t>” are more likely to earn 50K income.</a:t>
            </a:r>
          </a:p>
        </p:txBody>
      </p:sp>
      <p:pic>
        <p:nvPicPr>
          <p:cNvPr id="4" name="Picture 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45A79B19-394B-7149-B18C-6E6CAA9D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90" y="501650"/>
            <a:ext cx="7840353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F2A7-0E22-2448-9497-B1D864F1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en-US" sz="3600" dirty="0"/>
              <a:t>Important features CONT.</a:t>
            </a:r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3183A2-793B-A54C-A708-4E540B49E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86" y="3429000"/>
            <a:ext cx="6912217" cy="321418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C1E3F1-285B-4460-89DA-CB7197D19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25196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Parallel coordinate plot:</a:t>
            </a:r>
          </a:p>
          <a:p>
            <a:pPr lvl="1"/>
            <a:r>
              <a:rPr lang="en-US" sz="1400" dirty="0"/>
              <a:t>Features Covered: education-</a:t>
            </a:r>
            <a:r>
              <a:rPr lang="en-US" sz="1400" dirty="0" err="1"/>
              <a:t>num</a:t>
            </a:r>
            <a:r>
              <a:rPr lang="en-US" sz="1400" dirty="0"/>
              <a:t>, age, capital-gain</a:t>
            </a:r>
          </a:p>
          <a:p>
            <a:pPr lvl="1"/>
            <a:r>
              <a:rPr lang="en-US" sz="1400" dirty="0"/>
              <a:t>Each of the features are scaled to value between 0 and 1.</a:t>
            </a:r>
          </a:p>
          <a:p>
            <a:r>
              <a:rPr lang="en-US" sz="1600" dirty="0"/>
              <a:t>Box plot:</a:t>
            </a:r>
          </a:p>
          <a:p>
            <a:pPr lvl="1"/>
            <a:r>
              <a:rPr lang="en-US" sz="1400" dirty="0"/>
              <a:t>Features Covered : education-</a:t>
            </a:r>
            <a:r>
              <a:rPr lang="en-US" sz="1400" dirty="0" err="1"/>
              <a:t>num</a:t>
            </a:r>
            <a:endParaRPr lang="en-US" sz="1400" dirty="0"/>
          </a:p>
          <a:p>
            <a:r>
              <a:rPr lang="en-US" sz="1600" dirty="0"/>
              <a:t>Inferences:</a:t>
            </a:r>
          </a:p>
          <a:p>
            <a:pPr lvl="1"/>
            <a:r>
              <a:rPr lang="en-US" sz="1400" dirty="0"/>
              <a:t>From the parallel coordinate plot, we can see that the yellow lines and the red lines can be distinguished using the combination of these three features.</a:t>
            </a:r>
          </a:p>
          <a:p>
            <a:pPr lvl="1"/>
            <a:r>
              <a:rPr lang="en-US" sz="1400" dirty="0"/>
              <a:t>From the box plot, we can see that the distribution of the education among the two classes of data vary drastically.</a:t>
            </a:r>
          </a:p>
          <a:p>
            <a:pPr lvl="1"/>
            <a:r>
              <a:rPr lang="en-US" sz="1400" dirty="0"/>
              <a:t>Individuals with high education number are more likely to earn greater than 50K income.</a:t>
            </a:r>
          </a:p>
          <a:p>
            <a:pPr lvl="1"/>
            <a:r>
              <a:rPr lang="en-US" sz="1400" dirty="0"/>
              <a:t>Older individuals are likely to earn more than younger individuals.</a:t>
            </a:r>
          </a:p>
          <a:p>
            <a:pPr marL="274320" lvl="1" indent="0">
              <a:buNone/>
            </a:pPr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5234A95-37C6-EF40-847B-C24BBD0A1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94" y="304800"/>
            <a:ext cx="5130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1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0CCB-692E-954F-85B3-ADB3B824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en-US" sz="3600" dirty="0"/>
              <a:t>Important features CONT.</a:t>
            </a:r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0488BA-2428-8140-A554-79D0AF12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98" y="783771"/>
            <a:ext cx="7695707" cy="543021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4E8054-690F-4735-B79C-EB5362DD8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Mosaic Plot:</a:t>
            </a:r>
          </a:p>
          <a:p>
            <a:pPr lvl="1"/>
            <a:r>
              <a:rPr lang="en-US" sz="1400" dirty="0"/>
              <a:t>Features covered: marital-status</a:t>
            </a:r>
          </a:p>
          <a:p>
            <a:pPr lvl="1"/>
            <a:r>
              <a:rPr lang="en-US" sz="1400" dirty="0"/>
              <a:t>Categories in the order as they appear:</a:t>
            </a:r>
          </a:p>
          <a:p>
            <a:pPr lvl="2"/>
            <a:r>
              <a:rPr lang="en-US" sz="1200" dirty="0"/>
              <a:t>Never-married</a:t>
            </a:r>
          </a:p>
          <a:p>
            <a:pPr lvl="2"/>
            <a:r>
              <a:rPr lang="en-US" sz="1200" dirty="0"/>
              <a:t>Married-civ-spouse</a:t>
            </a:r>
          </a:p>
          <a:p>
            <a:pPr lvl="2"/>
            <a:r>
              <a:rPr lang="en-US" sz="1200" dirty="0"/>
              <a:t>Divorced</a:t>
            </a:r>
          </a:p>
          <a:p>
            <a:pPr lvl="2"/>
            <a:r>
              <a:rPr lang="en-US" sz="1200" dirty="0"/>
              <a:t>Married-spouse-absent</a:t>
            </a:r>
          </a:p>
          <a:p>
            <a:pPr lvl="2"/>
            <a:r>
              <a:rPr lang="en-US" sz="1200" dirty="0"/>
              <a:t>Separated</a:t>
            </a:r>
          </a:p>
          <a:p>
            <a:pPr lvl="2"/>
            <a:r>
              <a:rPr lang="en-US" sz="1200" dirty="0"/>
              <a:t>Married-AF-spouse</a:t>
            </a:r>
          </a:p>
          <a:p>
            <a:pPr lvl="2"/>
            <a:r>
              <a:rPr lang="en-US" sz="1200" dirty="0"/>
              <a:t>Widowed</a:t>
            </a:r>
          </a:p>
          <a:p>
            <a:r>
              <a:rPr lang="en-US" sz="1600" dirty="0"/>
              <a:t>Inferences:</a:t>
            </a:r>
          </a:p>
          <a:p>
            <a:pPr lvl="1"/>
            <a:r>
              <a:rPr lang="en-US" sz="1400" dirty="0"/>
              <a:t>For most categorial data, the distribution of the two classes are highly skewed hinting that this feature can be used to distinguish among the two classes.</a:t>
            </a:r>
          </a:p>
          <a:p>
            <a:pPr lvl="1"/>
            <a:r>
              <a:rPr lang="en-US" sz="1400" dirty="0"/>
              <a:t>Individuals with marital-status of “married-civ-spouse” are more likely to earn more than 50K income.</a:t>
            </a:r>
          </a:p>
          <a:p>
            <a:pPr lvl="1"/>
            <a:r>
              <a:rPr lang="en-US" sz="1400" dirty="0"/>
              <a:t>Individuals with marital-status of “never-married” are more likely to earn less than 50K income. </a:t>
            </a:r>
          </a:p>
        </p:txBody>
      </p:sp>
    </p:spTree>
    <p:extLst>
      <p:ext uri="{BB962C8B-B14F-4D97-AF65-F5344CB8AC3E}">
        <p14:creationId xmlns:p14="http://schemas.microsoft.com/office/powerpoint/2010/main" val="235633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1EBE-63D0-E84E-ABC1-D8DF0FB9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793" y="484632"/>
            <a:ext cx="6607277" cy="1609344"/>
          </a:xfrm>
        </p:spPr>
        <p:txBody>
          <a:bodyPr>
            <a:normAutofit/>
          </a:bodyPr>
          <a:lstStyle/>
          <a:p>
            <a:r>
              <a:rPr lang="en-US" dirty="0"/>
              <a:t>Redundant features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8E9CE9D-8F69-704B-9F5B-C9F69913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78" y="3429000"/>
            <a:ext cx="3582331" cy="2713616"/>
          </a:xfrm>
          <a:prstGeom prst="rect">
            <a:avLst/>
          </a:prstGeom>
        </p:spPr>
      </p:pic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116054D-E86A-224E-AB95-FCFC159E1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8" y="595060"/>
            <a:ext cx="4210858" cy="285572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A26AF1E-91FF-43AE-BD0A-8C5F5BE41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794" y="2121408"/>
            <a:ext cx="6607276" cy="40507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Education:</a:t>
            </a:r>
          </a:p>
          <a:p>
            <a:pPr lvl="1"/>
            <a:r>
              <a:rPr lang="en-US" dirty="0"/>
              <a:t>Similar information is encoded in ”education-</a:t>
            </a:r>
            <a:r>
              <a:rPr lang="en-US" dirty="0" err="1"/>
              <a:t>num</a:t>
            </a:r>
            <a:r>
              <a:rPr lang="en-US" dirty="0"/>
              <a:t>” feature. Hence, this feature can be ignored.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Capital-loss:</a:t>
            </a:r>
          </a:p>
          <a:p>
            <a:pPr lvl="1"/>
            <a:r>
              <a:rPr lang="en-US" dirty="0"/>
              <a:t>As seen in the figure, for both classes of data, they show similar distribution indicating that this feature may not help in distinguishing between the two classes of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Fnlwgt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 seen in the figure, for both classes of data, </a:t>
            </a:r>
            <a:r>
              <a:rPr lang="en-US" dirty="0" err="1"/>
              <a:t>fnlwgt</a:t>
            </a:r>
            <a:r>
              <a:rPr lang="en-US" dirty="0"/>
              <a:t> has similar statistical properties. Also, their distribution is similar as it is evident from the box-and-whisker plot. Hence, this feature may not help in distinguishing between the two classes of data.</a:t>
            </a:r>
          </a:p>
        </p:txBody>
      </p:sp>
    </p:spTree>
    <p:extLst>
      <p:ext uri="{BB962C8B-B14F-4D97-AF65-F5344CB8AC3E}">
        <p14:creationId xmlns:p14="http://schemas.microsoft.com/office/powerpoint/2010/main" val="256434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1568</Words>
  <Application>Microsoft Macintosh PowerPoint</Application>
  <PresentationFormat>Widescreen</PresentationFormat>
  <Paragraphs>210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Rockwell</vt:lpstr>
      <vt:lpstr>Rockwell Condensed</vt:lpstr>
      <vt:lpstr>Rockwell Extra Bold</vt:lpstr>
      <vt:lpstr>Wingdings</vt:lpstr>
      <vt:lpstr>Wood Type</vt:lpstr>
      <vt:lpstr>Salary Prediction using United States Census Bureau Data</vt:lpstr>
      <vt:lpstr>Problem statement</vt:lpstr>
      <vt:lpstr>Data set</vt:lpstr>
      <vt:lpstr>Initial analysis</vt:lpstr>
      <vt:lpstr>Important features</vt:lpstr>
      <vt:lpstr>Important features CONT.</vt:lpstr>
      <vt:lpstr>Important features CONT.</vt:lpstr>
      <vt:lpstr>Important features CONT.</vt:lpstr>
      <vt:lpstr>Redundant features</vt:lpstr>
      <vt:lpstr>Machine learning analysis</vt:lpstr>
      <vt:lpstr>PowerPoint Presentation</vt:lpstr>
      <vt:lpstr>Feature Importance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Prediction using United States Census Bureau Data</dc:title>
  <dc:creator>Chayapathy, Aditya</dc:creator>
  <cp:lastModifiedBy>Chayapathy, Aditya</cp:lastModifiedBy>
  <cp:revision>26</cp:revision>
  <dcterms:created xsi:type="dcterms:W3CDTF">2018-11-25T01:46:55Z</dcterms:created>
  <dcterms:modified xsi:type="dcterms:W3CDTF">2018-11-25T03:27:24Z</dcterms:modified>
</cp:coreProperties>
</file>