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73" r:id="rId7"/>
    <p:sldId id="274" r:id="rId8"/>
    <p:sldId id="275" r:id="rId9"/>
    <p:sldId id="277" r:id="rId10"/>
    <p:sldId id="278" r:id="rId11"/>
    <p:sldId id="279" r:id="rId12"/>
    <p:sldId id="280"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092C9C91-00C3-49F5-961D-95FDA96DE9A6}" type="datetimeFigureOut">
              <a:rPr lang="en-US" smtClean="0"/>
              <a:pPr/>
              <a:t>10/20/2023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2FED12E-FEA6-4106-AAF1-F4BD8B52006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2C9C91-00C3-49F5-961D-95FDA96DE9A6}" type="datetimeFigureOut">
              <a:rPr lang="en-US" smtClean="0"/>
              <a:pPr/>
              <a:t>10/20/2023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FED12E-FEA6-4106-AAF1-F4BD8B5200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2C9C91-00C3-49F5-961D-95FDA96DE9A6}" type="datetimeFigureOut">
              <a:rPr lang="en-US" smtClean="0"/>
              <a:pPr/>
              <a:t>10/20/2023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FED12E-FEA6-4106-AAF1-F4BD8B5200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2C9C91-00C3-49F5-961D-95FDA96DE9A6}" type="datetimeFigureOut">
              <a:rPr lang="en-US" smtClean="0"/>
              <a:pPr/>
              <a:t>10/20/2023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FED12E-FEA6-4106-AAF1-F4BD8B5200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92C9C91-00C3-49F5-961D-95FDA96DE9A6}" type="datetimeFigureOut">
              <a:rPr lang="en-US" smtClean="0"/>
              <a:pPr/>
              <a:t>10/20/2023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2FED12E-FEA6-4106-AAF1-F4BD8B52006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2C9C91-00C3-49F5-961D-95FDA96DE9A6}" type="datetimeFigureOut">
              <a:rPr lang="en-US" smtClean="0"/>
              <a:pPr/>
              <a:t>10/20/2023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2FED12E-FEA6-4106-AAF1-F4BD8B52006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2C9C91-00C3-49F5-961D-95FDA96DE9A6}" type="datetimeFigureOut">
              <a:rPr lang="en-US" smtClean="0"/>
              <a:pPr/>
              <a:t>10/20/2023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2FED12E-FEA6-4106-AAF1-F4BD8B5200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2C9C91-00C3-49F5-961D-95FDA96DE9A6}" type="datetimeFigureOut">
              <a:rPr lang="en-US" smtClean="0"/>
              <a:pPr/>
              <a:t>10/20/2023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FED12E-FEA6-4106-AAF1-F4BD8B52006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92C9C91-00C3-49F5-961D-95FDA96DE9A6}" type="datetimeFigureOut">
              <a:rPr lang="en-US" smtClean="0"/>
              <a:pPr/>
              <a:t>10/20/2023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2FED12E-FEA6-4106-AAF1-F4BD8B5200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092C9C91-00C3-49F5-961D-95FDA96DE9A6}" type="datetimeFigureOut">
              <a:rPr lang="en-US" smtClean="0"/>
              <a:pPr/>
              <a:t>10/20/2023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2FED12E-FEA6-4106-AAF1-F4BD8B52006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092C9C91-00C3-49F5-961D-95FDA96DE9A6}" type="datetimeFigureOut">
              <a:rPr lang="en-US" smtClean="0"/>
              <a:pPr/>
              <a:t>10/20/2023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2FED12E-FEA6-4106-AAF1-F4BD8B52006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92C9C91-00C3-49F5-961D-95FDA96DE9A6}" type="datetimeFigureOut">
              <a:rPr lang="en-US" smtClean="0"/>
              <a:pPr/>
              <a:t>10/20/2023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2FED12E-FEA6-4106-AAF1-F4BD8B52006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science.com/cmc/v74n3/5090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977314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document/985175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986168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nlinelibrary.wiley.com/doi/abs/10.1002/cpe.743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1414"/>
            <a:ext cx="8229600" cy="6072230"/>
          </a:xfrm>
        </p:spPr>
        <p:txBody>
          <a:bodyPr>
            <a:noAutofit/>
          </a:bodyPr>
          <a:lstStyle/>
          <a:p>
            <a:pPr algn="ctr"/>
            <a:r>
              <a:rPr lang="en-US" sz="5400" b="1" dirty="0" smtClean="0"/>
              <a:t>MCAD: A Machine Learning Based </a:t>
            </a:r>
            <a:r>
              <a:rPr lang="en-US" sz="5400" b="1" dirty="0" err="1" smtClean="0"/>
              <a:t>Cyberattacks</a:t>
            </a:r>
            <a:r>
              <a:rPr lang="en-US" sz="5400" b="1" dirty="0" smtClean="0"/>
              <a:t> Detector in Software-Defined Networking (SDN) for Healthcare Systems</a:t>
            </a:r>
            <a:endParaRPr lang="en-US"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LITERATURE REVIEW</a:t>
            </a:r>
            <a:endParaRPr lang="en-US" sz="4800" dirty="0"/>
          </a:p>
        </p:txBody>
      </p:sp>
      <p:graphicFrame>
        <p:nvGraphicFramePr>
          <p:cNvPr id="4" name="Content Placeholder 3"/>
          <p:cNvGraphicFramePr>
            <a:graphicFrameLocks noGrp="1"/>
          </p:cNvGraphicFramePr>
          <p:nvPr>
            <p:ph idx="1"/>
          </p:nvPr>
        </p:nvGraphicFramePr>
        <p:xfrm>
          <a:off x="457200" y="1646238"/>
          <a:ext cx="8229600" cy="4999228"/>
        </p:xfrm>
        <a:graphic>
          <a:graphicData uri="http://schemas.openxmlformats.org/drawingml/2006/table">
            <a:tbl>
              <a:tblPr firstRow="1" bandRow="1">
                <a:tableStyleId>{5C22544A-7EE6-4342-B048-85BDC9FD1C3A}</a:tableStyleId>
              </a:tblPr>
              <a:tblGrid>
                <a:gridCol w="971528"/>
                <a:gridCol w="1771672"/>
                <a:gridCol w="1371600"/>
                <a:gridCol w="1371600"/>
                <a:gridCol w="1371600"/>
                <a:gridCol w="1371600"/>
              </a:tblGrid>
              <a:tr h="370840">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400" b="1" dirty="0">
                          <a:latin typeface="Times New Roman" panose="02020603050405020304"/>
                          <a:ea typeface="Calibri" panose="020F0502020204030204"/>
                          <a:cs typeface="Times New Roman" panose="02020603050405020304"/>
                        </a:rPr>
                        <a:t>S.NO</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TITLE &amp; AUTHORS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METHODOLOGY</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PROPOSED SYSTEM</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CONS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dirty="0">
                          <a:latin typeface="Times New Roman" panose="02020603050405020304"/>
                          <a:ea typeface="Calibri" panose="020F0502020204030204"/>
                          <a:cs typeface="Times New Roman" panose="02020603050405020304"/>
                        </a:rPr>
                        <a:t>CONCLUSION</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r h="370840">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3</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TITLE: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Probe Attack Detection Using an Improved Intrusion Detection System</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AUTHOR: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Abdulaziz Almazyad et.al.,</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LINK: </a:t>
                      </a:r>
                      <a:r>
                        <a:rPr lang="en-US" sz="1100" b="1" u="sng">
                          <a:solidFill>
                            <a:srgbClr val="0000FF"/>
                          </a:solidFill>
                          <a:latin typeface="Times New Roman" panose="02020603050405020304"/>
                          <a:ea typeface="Calibri" panose="020F0502020204030204"/>
                          <a:cs typeface="Times New Roman" panose="02020603050405020304"/>
                          <a:hlinkClick r:id="rId2"/>
                        </a:rPr>
                        <a:t>https://www.techscience.com/cmc/v74n3/50907</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(2023)</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study focuses on probe attack detection in Software Defined Networking (SDN). It employs the Grey-wolf optimizer (GWO) for feature selection and utilizes the Light Gradient Boosting Machine (LightGBM) classifier. The InSDN dataset is used for training and testing, serving as a novel benchmarking dataset in SDN for intrusion detection.</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proposed system is an Intrusion Detection System (IDS) designed for effective probe attack identification in SDN. It leverages GWO for feature selection and LightGBM as the classifier. The system is evaluated using the InSDN dataset, demonstrating superior performance compared to existing IDSs in SDN.</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1.</a:t>
                      </a:r>
                      <a:r>
                        <a:rPr lang="en-US" sz="1100">
                          <a:latin typeface="Calibri" panose="020F0502020204030204"/>
                          <a:ea typeface="Calibri" panose="020F0502020204030204"/>
                          <a:cs typeface="Times New Roman" panose="02020603050405020304"/>
                        </a:rPr>
                        <a:t> </a:t>
                      </a:r>
                      <a:r>
                        <a:rPr lang="en-US" sz="1100">
                          <a:latin typeface="Times New Roman" panose="02020603050405020304"/>
                          <a:ea typeface="Calibri" panose="020F0502020204030204"/>
                          <a:cs typeface="Times New Roman" panose="02020603050405020304"/>
                        </a:rPr>
                        <a:t>The effectiveness of the IDS relies heavily on the quality and representativeness of the InSDN dataset. 2. Implementing machine learning algorithms like LightGBM may require significant computational resources, limiting accessibility in resource-constrained environments.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The proposed IDS for probe attack detection in SDN, combining GWO feature selection and LightGBM classification, showcases impressive performance. With high accuracy, precision, recall, and F-measure, it outperforms existing IDSs. This approach contributes to enhancing SDN security by effectively identifying and mitigating probe attacks, mitigating network vulnerabilities.</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LITERATURE REVIEW</a:t>
            </a:r>
            <a:endParaRPr lang="en-US" sz="4800" dirty="0"/>
          </a:p>
        </p:txBody>
      </p:sp>
      <p:graphicFrame>
        <p:nvGraphicFramePr>
          <p:cNvPr id="4" name="Content Placeholder 3"/>
          <p:cNvGraphicFramePr>
            <a:graphicFrameLocks noGrp="1"/>
          </p:cNvGraphicFramePr>
          <p:nvPr>
            <p:ph idx="1"/>
          </p:nvPr>
        </p:nvGraphicFramePr>
        <p:xfrm>
          <a:off x="457200" y="1646238"/>
          <a:ext cx="8229600" cy="4859020"/>
        </p:xfrm>
        <a:graphic>
          <a:graphicData uri="http://schemas.openxmlformats.org/drawingml/2006/table">
            <a:tbl>
              <a:tblPr firstRow="1" bandRow="1">
                <a:tableStyleId>{5C22544A-7EE6-4342-B048-85BDC9FD1C3A}</a:tableStyleId>
              </a:tblPr>
              <a:tblGrid>
                <a:gridCol w="542900"/>
                <a:gridCol w="1428760"/>
                <a:gridCol w="1643074"/>
                <a:gridCol w="1643074"/>
                <a:gridCol w="1428760"/>
                <a:gridCol w="1543032"/>
              </a:tblGrid>
              <a:tr h="370840">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400" b="1" dirty="0">
                          <a:latin typeface="Times New Roman" panose="02020603050405020304"/>
                          <a:ea typeface="Calibri" panose="020F0502020204030204"/>
                          <a:cs typeface="Times New Roman" panose="02020603050405020304"/>
                        </a:rPr>
                        <a:t>S.NO</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TITLE &amp; AUTHORS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METHODOLOGY</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PROPOSED SYSTEM</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CONS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dirty="0">
                          <a:latin typeface="Times New Roman" panose="02020603050405020304"/>
                          <a:ea typeface="Calibri" panose="020F0502020204030204"/>
                          <a:cs typeface="Times New Roman" panose="02020603050405020304"/>
                        </a:rPr>
                        <a:t>CONCLUSION</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r h="370840">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4</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TITLE: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Intelligent Edge Load Migration in SDN-IIoT for Smart Healthcare</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AUTHOR: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Himanshi Babbar et.al.,</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LINK: </a:t>
                      </a:r>
                      <a:r>
                        <a:rPr lang="en-US" sz="1100" b="1" u="sng">
                          <a:solidFill>
                            <a:srgbClr val="0000FF"/>
                          </a:solidFill>
                          <a:latin typeface="Times New Roman" panose="02020603050405020304"/>
                          <a:ea typeface="Calibri" panose="020F0502020204030204"/>
                          <a:cs typeface="Times New Roman" panose="02020603050405020304"/>
                          <a:hlinkClick r:id="rId2"/>
                        </a:rPr>
                        <a:t>https://ieeexplore.ieee.org/document/9773147</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(2022)</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methodology explores the use of Software-Defined Networking (SDN) combined with the Industrial Internet of Things (IIoT) for securing smart healthcare load migration systems. Three domains with virtual machines and OpenFlow virtual switches are established. SDN technology, along with the RYU SDN controller, is employed for real-time security protection and performance evaluation using mininet and Wireshark.</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proposed system is a security compliance structure for smart healthcare load migration systems, leveraging SDN-IIoT technology. It consists of three domains with virtual machines and OpenFlow switches. The system aims to balance healthcare data loads and prevent security attacks during migration, achieving secure data management with an 80% accuracy rate.</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1.</a:t>
                      </a:r>
                      <a:r>
                        <a:rPr lang="en-US" sz="1100">
                          <a:latin typeface="Calibri" panose="020F0502020204030204"/>
                          <a:ea typeface="Calibri" panose="020F0502020204030204"/>
                          <a:cs typeface="Times New Roman" panose="02020603050405020304"/>
                        </a:rPr>
                        <a:t> </a:t>
                      </a:r>
                      <a:r>
                        <a:rPr lang="en-US" sz="1100">
                          <a:latin typeface="Times New Roman" panose="02020603050405020304"/>
                          <a:ea typeface="Calibri" panose="020F0502020204030204"/>
                          <a:cs typeface="Times New Roman" panose="02020603050405020304"/>
                        </a:rPr>
                        <a:t>The effectiveness of the system may be limited in larger-scale healthcare networks, requiring further research on scalability.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2. Implementing SDN and IIoT technologies may necessitate substantial resources and infrastructure, potentially limiting adoption in resource-constrained environments.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The proposed SDN-based security compliance structure demonstrates promise in securing smart healthcare load migration systems. By leveraging SDN-</a:t>
                      </a:r>
                      <a:r>
                        <a:rPr lang="en-US" sz="1100" dirty="0" err="1">
                          <a:latin typeface="Times New Roman" panose="02020603050405020304"/>
                          <a:ea typeface="Calibri" panose="020F0502020204030204"/>
                          <a:cs typeface="Times New Roman" panose="02020603050405020304"/>
                        </a:rPr>
                        <a:t>IIoT</a:t>
                      </a:r>
                      <a:r>
                        <a:rPr lang="en-US" sz="1100" dirty="0">
                          <a:latin typeface="Times New Roman" panose="02020603050405020304"/>
                          <a:ea typeface="Calibri" panose="020F0502020204030204"/>
                          <a:cs typeface="Times New Roman" panose="02020603050405020304"/>
                        </a:rPr>
                        <a:t> technology, it achieves secure data management and effective protection against security attacks during migration. While scalability and resource requirements are considerations, the system contributes to enhancing healthcare data security in the context of emerging technologies.</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LITERATURE REVIEW</a:t>
            </a:r>
            <a:endParaRPr lang="en-US" sz="4800" dirty="0"/>
          </a:p>
        </p:txBody>
      </p:sp>
      <p:graphicFrame>
        <p:nvGraphicFramePr>
          <p:cNvPr id="4" name="Content Placeholder 3"/>
          <p:cNvGraphicFramePr>
            <a:graphicFrameLocks noGrp="1"/>
          </p:cNvGraphicFramePr>
          <p:nvPr>
            <p:ph idx="1"/>
          </p:nvPr>
        </p:nvGraphicFramePr>
        <p:xfrm>
          <a:off x="457200" y="1646238"/>
          <a:ext cx="8229600" cy="4343908"/>
        </p:xfrm>
        <a:graphic>
          <a:graphicData uri="http://schemas.openxmlformats.org/drawingml/2006/table">
            <a:tbl>
              <a:tblPr firstRow="1" bandRow="1">
                <a:tableStyleId>{5C22544A-7EE6-4342-B048-85BDC9FD1C3A}</a:tableStyleId>
              </a:tblPr>
              <a:tblGrid>
                <a:gridCol w="685776"/>
                <a:gridCol w="1500198"/>
                <a:gridCol w="1928826"/>
                <a:gridCol w="1371600"/>
                <a:gridCol w="1371600"/>
                <a:gridCol w="1371600"/>
              </a:tblGrid>
              <a:tr h="370840">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S.NO</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TITLE &amp; AUTHORS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METHODOLOGY</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PROPOSED SYSTEM</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CONS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100" b="1" dirty="0">
                          <a:latin typeface="Times New Roman" panose="02020603050405020304"/>
                          <a:ea typeface="Calibri" panose="020F0502020204030204"/>
                          <a:cs typeface="Times New Roman" panose="02020603050405020304"/>
                        </a:rPr>
                        <a:t>CONCLUSION</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r h="370840">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5</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TITLE: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Studying the effect of internal DOS attacks over SDN controller during switch registration process</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AUTHOR: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Branislav Mladenov et.al.,</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LINK: </a:t>
                      </a:r>
                      <a:r>
                        <a:rPr lang="en-US" sz="1100" b="1" u="sng">
                          <a:solidFill>
                            <a:srgbClr val="0000FF"/>
                          </a:solidFill>
                          <a:latin typeface="Times New Roman" panose="02020603050405020304"/>
                          <a:ea typeface="Calibri" panose="020F0502020204030204"/>
                          <a:cs typeface="Times New Roman" panose="02020603050405020304"/>
                          <a:hlinkClick r:id="rId2"/>
                        </a:rPr>
                        <a:t>https://ieeexplore.ieee.org/document/9851750</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(2022)</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study compares two widely used SDN controllers and assesses the impact of internal denial-of-service attacks on the southbound interface during switch registration. It collects and analyzes CPU utilization and response time data of the controller during the attack.</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proposed system evaluates the vulnerability of SDN controllers to internal denial-of-service attacks during switch registration. It aims to understand the impact on CPU utilization and response time. This assessment helps in identifying potential security risks and vulnerabilities in SDN deployments.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1.</a:t>
                      </a:r>
                      <a:r>
                        <a:rPr lang="en-US" sz="1100">
                          <a:latin typeface="Calibri" panose="020F0502020204030204"/>
                          <a:ea typeface="Calibri" panose="020F0502020204030204"/>
                          <a:cs typeface="Times New Roman" panose="02020603050405020304"/>
                        </a:rPr>
                        <a:t> </a:t>
                      </a:r>
                      <a:r>
                        <a:rPr lang="en-US" sz="1100">
                          <a:latin typeface="Times New Roman" panose="02020603050405020304"/>
                          <a:ea typeface="Calibri" panose="020F0502020204030204"/>
                          <a:cs typeface="Times New Roman" panose="02020603050405020304"/>
                        </a:rPr>
                        <a:t>The study focuses on internal denial-of-service attacks during switch registration, potentially overlooking other types of attacks or vulnerabilities.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2. Findings may not be universally applicable to all SDN controllers or network configurations, requiring further research for broader insights.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The study highlights the potential vulnerability of SDN controllers to internal denial-of-service attacks during switch registration. By assessing CPU utilization and response time, it sheds light on security risks within SDN deployments. Further research is needed to explore comprehensive security measures to safeguard SDN environments against various threats.</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REFERENCES</a:t>
            </a:r>
            <a:endParaRPr lang="en-US" sz="6000" b="1" dirty="0"/>
          </a:p>
        </p:txBody>
      </p:sp>
      <p:sp>
        <p:nvSpPr>
          <p:cNvPr id="3" name="Content Placeholder 2"/>
          <p:cNvSpPr>
            <a:spLocks noGrp="1"/>
          </p:cNvSpPr>
          <p:nvPr>
            <p:ph idx="1"/>
          </p:nvPr>
        </p:nvSpPr>
        <p:spPr/>
        <p:txBody>
          <a:bodyPr>
            <a:noAutofit/>
          </a:bodyPr>
          <a:lstStyle/>
          <a:p>
            <a:pPr algn="just">
              <a:lnSpc>
                <a:spcPct val="170000"/>
              </a:lnSpc>
              <a:buNone/>
            </a:pPr>
            <a:r>
              <a:rPr lang="en-US" sz="1400" dirty="0" smtClean="0">
                <a:latin typeface="Times New Roman" panose="02020603050405020304" pitchFamily="18" charset="0"/>
                <a:cs typeface="Times New Roman" panose="02020603050405020304" pitchFamily="18" charset="0"/>
              </a:rPr>
              <a:t>[1]  X. </a:t>
            </a:r>
            <a:r>
              <a:rPr lang="en-US" sz="1400" dirty="0" err="1" smtClean="0">
                <a:latin typeface="Times New Roman" panose="02020603050405020304" pitchFamily="18" charset="0"/>
                <a:cs typeface="Times New Roman" panose="02020603050405020304" pitchFamily="18" charset="0"/>
              </a:rPr>
              <a:t>Cai</a:t>
            </a:r>
            <a:r>
              <a:rPr lang="en-US" sz="1400" dirty="0" smtClean="0">
                <a:latin typeface="Times New Roman" panose="02020603050405020304" pitchFamily="18" charset="0"/>
                <a:cs typeface="Times New Roman" panose="02020603050405020304" pitchFamily="18" charset="0"/>
              </a:rPr>
              <a:t>, K. Shi, K. She, S. </a:t>
            </a:r>
            <a:r>
              <a:rPr lang="en-US" sz="1400" dirty="0" err="1" smtClean="0">
                <a:latin typeface="Times New Roman" panose="02020603050405020304" pitchFamily="18" charset="0"/>
                <a:cs typeface="Times New Roman" panose="02020603050405020304" pitchFamily="18" charset="0"/>
              </a:rPr>
              <a:t>Zhong</a:t>
            </a:r>
            <a:r>
              <a:rPr lang="en-US" sz="1400" dirty="0" smtClean="0">
                <a:latin typeface="Times New Roman" panose="02020603050405020304" pitchFamily="18" charset="0"/>
                <a:cs typeface="Times New Roman" panose="02020603050405020304" pitchFamily="18" charset="0"/>
              </a:rPr>
              <a:t>, Y. </a:t>
            </a:r>
            <a:r>
              <a:rPr lang="en-US" sz="1400" dirty="0" err="1" smtClean="0">
                <a:latin typeface="Times New Roman" panose="02020603050405020304" pitchFamily="18" charset="0"/>
                <a:cs typeface="Times New Roman" panose="02020603050405020304" pitchFamily="18" charset="0"/>
              </a:rPr>
              <a:t>Soh</a:t>
            </a:r>
            <a:r>
              <a:rPr lang="en-US" sz="1400" dirty="0" smtClean="0">
                <a:latin typeface="Times New Roman" panose="02020603050405020304" pitchFamily="18" charset="0"/>
                <a:cs typeface="Times New Roman" panose="02020603050405020304" pitchFamily="18" charset="0"/>
              </a:rPr>
              <a:t>, and Y. Yu, ‘‘Performance error estimation and elastic integral event triggering mechanism design for T–S fuzzy networked control system under dos attacks,’’ IEEE Trans. Fuzzy Syst., vol. 31, no. 4, pp. 1–12, Apr. 2023.</a:t>
            </a:r>
          </a:p>
          <a:p>
            <a:pPr algn="just">
              <a:lnSpc>
                <a:spcPct val="170000"/>
              </a:lnSpc>
              <a:buNone/>
            </a:pPr>
            <a:r>
              <a:rPr lang="en-US" sz="1400" dirty="0" smtClean="0">
                <a:latin typeface="Times New Roman" panose="02020603050405020304" pitchFamily="18" charset="0"/>
                <a:cs typeface="Times New Roman" panose="02020603050405020304" pitchFamily="18" charset="0"/>
              </a:rPr>
              <a:t>[2]  A. O. </a:t>
            </a:r>
            <a:r>
              <a:rPr lang="en-US" sz="1400" dirty="0" err="1" smtClean="0">
                <a:latin typeface="Times New Roman" panose="02020603050405020304" pitchFamily="18" charset="0"/>
                <a:cs typeface="Times New Roman" panose="02020603050405020304" pitchFamily="18" charset="0"/>
              </a:rPr>
              <a:t>Alzahrani</a:t>
            </a:r>
            <a:r>
              <a:rPr lang="en-US" sz="1400" dirty="0" smtClean="0">
                <a:latin typeface="Times New Roman" panose="02020603050405020304" pitchFamily="18" charset="0"/>
                <a:cs typeface="Times New Roman" panose="02020603050405020304" pitchFamily="18" charset="0"/>
              </a:rPr>
              <a:t> and M. J. F. </a:t>
            </a:r>
            <a:r>
              <a:rPr lang="en-US" sz="1400" dirty="0" err="1" smtClean="0">
                <a:latin typeface="Times New Roman" panose="02020603050405020304" pitchFamily="18" charset="0"/>
                <a:cs typeface="Times New Roman" panose="02020603050405020304" pitchFamily="18" charset="0"/>
              </a:rPr>
              <a:t>Alenazi</a:t>
            </a:r>
            <a:r>
              <a:rPr lang="en-US" sz="1400" dirty="0" smtClean="0">
                <a:latin typeface="Times New Roman" panose="02020603050405020304" pitchFamily="18" charset="0"/>
                <a:cs typeface="Times New Roman" panose="02020603050405020304" pitchFamily="18" charset="0"/>
              </a:rPr>
              <a:t>, ‘‘ML-IDSDN: Machine learning based intrusion detection system for software-defined network,’’ Concurrency </a:t>
            </a:r>
            <a:r>
              <a:rPr lang="en-US" sz="1400" dirty="0" err="1" smtClean="0">
                <a:latin typeface="Times New Roman" panose="02020603050405020304" pitchFamily="18" charset="0"/>
                <a:cs typeface="Times New Roman" panose="02020603050405020304" pitchFamily="18" charset="0"/>
              </a:rPr>
              <a:t>Comput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Pract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Exper</a:t>
            </a:r>
            <a:r>
              <a:rPr lang="en-US" sz="1400" dirty="0" smtClean="0">
                <a:latin typeface="Times New Roman" panose="02020603050405020304" pitchFamily="18" charset="0"/>
                <a:cs typeface="Times New Roman" panose="02020603050405020304" pitchFamily="18" charset="0"/>
              </a:rPr>
              <a:t>., vol. 35, no. 1, pp. 1–12, Jan. 2023.</a:t>
            </a:r>
          </a:p>
          <a:p>
            <a:pPr algn="just">
              <a:lnSpc>
                <a:spcPct val="170000"/>
              </a:lnSpc>
              <a:buNone/>
            </a:pPr>
            <a:r>
              <a:rPr lang="en-US" sz="1400" dirty="0" smtClean="0">
                <a:latin typeface="Times New Roman" panose="02020603050405020304" pitchFamily="18" charset="0"/>
                <a:cs typeface="Times New Roman" panose="02020603050405020304" pitchFamily="18" charset="0"/>
              </a:rPr>
              <a:t>[3]   A. </a:t>
            </a:r>
            <a:r>
              <a:rPr lang="en-US" sz="1400" dirty="0" err="1" smtClean="0">
                <a:latin typeface="Times New Roman" panose="02020603050405020304" pitchFamily="18" charset="0"/>
                <a:cs typeface="Times New Roman" panose="02020603050405020304" pitchFamily="18" charset="0"/>
              </a:rPr>
              <a:t>Almazyad</a:t>
            </a:r>
            <a:r>
              <a:rPr lang="en-US" sz="1400" dirty="0" smtClean="0">
                <a:latin typeface="Times New Roman" panose="02020603050405020304" pitchFamily="18" charset="0"/>
                <a:cs typeface="Times New Roman" panose="02020603050405020304" pitchFamily="18" charset="0"/>
              </a:rPr>
              <a:t>, L. </a:t>
            </a:r>
            <a:r>
              <a:rPr lang="en-US" sz="1400" dirty="0" err="1" smtClean="0">
                <a:latin typeface="Times New Roman" panose="02020603050405020304" pitchFamily="18" charset="0"/>
                <a:cs typeface="Times New Roman" panose="02020603050405020304" pitchFamily="18" charset="0"/>
              </a:rPr>
              <a:t>Halman</a:t>
            </a:r>
            <a:r>
              <a:rPr lang="en-US" sz="1400" dirty="0" smtClean="0">
                <a:latin typeface="Times New Roman" panose="02020603050405020304" pitchFamily="18" charset="0"/>
                <a:cs typeface="Times New Roman" panose="02020603050405020304" pitchFamily="18" charset="0"/>
              </a:rPr>
              <a:t>, and A. </a:t>
            </a:r>
            <a:r>
              <a:rPr lang="en-US" sz="1400" dirty="0" err="1" smtClean="0">
                <a:latin typeface="Times New Roman" panose="02020603050405020304" pitchFamily="18" charset="0"/>
                <a:cs typeface="Times New Roman" panose="02020603050405020304" pitchFamily="18" charset="0"/>
              </a:rPr>
              <a:t>Alsaeed</a:t>
            </a:r>
            <a:r>
              <a:rPr lang="en-US" sz="1400" dirty="0" smtClean="0">
                <a:latin typeface="Times New Roman" panose="02020603050405020304" pitchFamily="18" charset="0"/>
                <a:cs typeface="Times New Roman" panose="02020603050405020304" pitchFamily="18" charset="0"/>
              </a:rPr>
              <a:t>, ‘‘Probe attack detection using an improved intrusion detection system,’’ </a:t>
            </a:r>
            <a:r>
              <a:rPr lang="en-US" sz="1400" dirty="0" err="1" smtClean="0">
                <a:latin typeface="Times New Roman" panose="02020603050405020304" pitchFamily="18" charset="0"/>
                <a:cs typeface="Times New Roman" panose="02020603050405020304" pitchFamily="18" charset="0"/>
              </a:rPr>
              <a:t>Comput</a:t>
            </a:r>
            <a:r>
              <a:rPr lang="en-US" sz="1400" dirty="0" smtClean="0">
                <a:latin typeface="Times New Roman" panose="02020603050405020304" pitchFamily="18" charset="0"/>
                <a:cs typeface="Times New Roman" panose="02020603050405020304" pitchFamily="18" charset="0"/>
              </a:rPr>
              <a:t>., Mater. Continua, vol. 74, no. 3, pp. 4769–4784, 2023, </a:t>
            </a:r>
            <a:r>
              <a:rPr lang="en-US" sz="1400" dirty="0" err="1" smtClean="0">
                <a:latin typeface="Times New Roman" panose="02020603050405020304" pitchFamily="18" charset="0"/>
                <a:cs typeface="Times New Roman" panose="02020603050405020304" pitchFamily="18" charset="0"/>
              </a:rPr>
              <a:t>doi</a:t>
            </a:r>
            <a:r>
              <a:rPr lang="en-US" sz="1400" dirty="0" smtClean="0">
                <a:latin typeface="Times New Roman" panose="02020603050405020304" pitchFamily="18" charset="0"/>
                <a:cs typeface="Times New Roman" panose="02020603050405020304" pitchFamily="18" charset="0"/>
              </a:rPr>
              <a:t>: 10.32604/cmc.2023.033382.</a:t>
            </a:r>
          </a:p>
          <a:p>
            <a:pPr algn="just">
              <a:lnSpc>
                <a:spcPct val="170000"/>
              </a:lnSpc>
              <a:buNone/>
            </a:pPr>
            <a:r>
              <a:rPr lang="en-US" sz="1400" dirty="0" smtClean="0">
                <a:latin typeface="Times New Roman" panose="02020603050405020304" pitchFamily="18" charset="0"/>
                <a:cs typeface="Times New Roman" panose="02020603050405020304" pitchFamily="18" charset="0"/>
              </a:rPr>
              <a:t>[4]  H. </a:t>
            </a:r>
            <a:r>
              <a:rPr lang="en-US" sz="1400" dirty="0" err="1" smtClean="0">
                <a:latin typeface="Times New Roman" panose="02020603050405020304" pitchFamily="18" charset="0"/>
                <a:cs typeface="Times New Roman" panose="02020603050405020304" pitchFamily="18" charset="0"/>
              </a:rPr>
              <a:t>Babbar</a:t>
            </a:r>
            <a:r>
              <a:rPr lang="en-US" sz="1400" dirty="0" smtClean="0">
                <a:latin typeface="Times New Roman" panose="02020603050405020304" pitchFamily="18" charset="0"/>
                <a:cs typeface="Times New Roman" panose="02020603050405020304" pitchFamily="18" charset="0"/>
              </a:rPr>
              <a:t>, S. </a:t>
            </a:r>
            <a:r>
              <a:rPr lang="en-US" sz="1400" dirty="0" err="1" smtClean="0">
                <a:latin typeface="Times New Roman" panose="02020603050405020304" pitchFamily="18" charset="0"/>
                <a:cs typeface="Times New Roman" panose="02020603050405020304" pitchFamily="18" charset="0"/>
              </a:rPr>
              <a:t>Rani</a:t>
            </a:r>
            <a:r>
              <a:rPr lang="en-US" sz="1400" dirty="0" smtClean="0">
                <a:latin typeface="Times New Roman" panose="02020603050405020304" pitchFamily="18" charset="0"/>
                <a:cs typeface="Times New Roman" panose="02020603050405020304" pitchFamily="18" charset="0"/>
              </a:rPr>
              <a:t>, and S. A. </a:t>
            </a:r>
            <a:r>
              <a:rPr lang="en-US" sz="1400" dirty="0" err="1" smtClean="0">
                <a:latin typeface="Times New Roman" panose="02020603050405020304" pitchFamily="18" charset="0"/>
                <a:cs typeface="Times New Roman" panose="02020603050405020304" pitchFamily="18" charset="0"/>
              </a:rPr>
              <a:t>AlQahtani</a:t>
            </a:r>
            <a:r>
              <a:rPr lang="en-US" sz="1400" dirty="0" smtClean="0">
                <a:latin typeface="Times New Roman" panose="02020603050405020304" pitchFamily="18" charset="0"/>
                <a:cs typeface="Times New Roman" panose="02020603050405020304" pitchFamily="18" charset="0"/>
              </a:rPr>
              <a:t>, ‘‘Intelligent edge load migration in SDN-</a:t>
            </a:r>
            <a:r>
              <a:rPr lang="en-US" sz="1400" dirty="0" err="1" smtClean="0">
                <a:latin typeface="Times New Roman" panose="02020603050405020304" pitchFamily="18" charset="0"/>
                <a:cs typeface="Times New Roman" panose="02020603050405020304" pitchFamily="18" charset="0"/>
              </a:rPr>
              <a:t>IIoT</a:t>
            </a:r>
            <a:r>
              <a:rPr lang="en-US" sz="1400" dirty="0" smtClean="0">
                <a:latin typeface="Times New Roman" panose="02020603050405020304" pitchFamily="18" charset="0"/>
                <a:cs typeface="Times New Roman" panose="02020603050405020304" pitchFamily="18" charset="0"/>
              </a:rPr>
              <a:t> for smart healthcare,’’ IEEE Trans. Ind. </a:t>
            </a:r>
            <a:r>
              <a:rPr lang="en-US" sz="1400" dirty="0" err="1" smtClean="0">
                <a:latin typeface="Times New Roman" panose="02020603050405020304" pitchFamily="18" charset="0"/>
                <a:cs typeface="Times New Roman" panose="02020603050405020304" pitchFamily="18" charset="0"/>
              </a:rPr>
              <a:t>Informat</a:t>
            </a:r>
            <a:r>
              <a:rPr lang="en-US" sz="1400" dirty="0" smtClean="0">
                <a:latin typeface="Times New Roman" panose="02020603050405020304" pitchFamily="18" charset="0"/>
                <a:cs typeface="Times New Roman" panose="02020603050405020304" pitchFamily="18" charset="0"/>
              </a:rPr>
              <a:t>., vol. 18, no. 11, pp. 8058–8064, Nov. 2022.</a:t>
            </a:r>
          </a:p>
          <a:p>
            <a:pPr algn="just">
              <a:lnSpc>
                <a:spcPct val="170000"/>
              </a:lnSpc>
              <a:buNone/>
            </a:pPr>
            <a:r>
              <a:rPr lang="en-US" sz="1400" dirty="0" smtClean="0">
                <a:latin typeface="Times New Roman" panose="02020603050405020304" pitchFamily="18" charset="0"/>
                <a:cs typeface="Times New Roman" panose="02020603050405020304" pitchFamily="18" charset="0"/>
              </a:rPr>
              <a:t>[5]  B. </a:t>
            </a:r>
            <a:r>
              <a:rPr lang="en-US" sz="1400" dirty="0" err="1" smtClean="0">
                <a:latin typeface="Times New Roman" panose="02020603050405020304" pitchFamily="18" charset="0"/>
                <a:cs typeface="Times New Roman" panose="02020603050405020304" pitchFamily="18" charset="0"/>
              </a:rPr>
              <a:t>Mladenov</a:t>
            </a:r>
            <a:r>
              <a:rPr lang="en-US" sz="1400" dirty="0" smtClean="0">
                <a:latin typeface="Times New Roman" panose="02020603050405020304" pitchFamily="18" charset="0"/>
                <a:cs typeface="Times New Roman" panose="02020603050405020304" pitchFamily="18" charset="0"/>
              </a:rPr>
              <a:t> and G. </a:t>
            </a:r>
            <a:r>
              <a:rPr lang="en-US" sz="1400" dirty="0" err="1" smtClean="0">
                <a:latin typeface="Times New Roman" panose="02020603050405020304" pitchFamily="18" charset="0"/>
                <a:cs typeface="Times New Roman" panose="02020603050405020304" pitchFamily="18" charset="0"/>
              </a:rPr>
              <a:t>Iliev</a:t>
            </a:r>
            <a:r>
              <a:rPr lang="en-US" sz="1400" dirty="0" smtClean="0">
                <a:latin typeface="Times New Roman" panose="02020603050405020304" pitchFamily="18" charset="0"/>
                <a:cs typeface="Times New Roman" panose="02020603050405020304" pitchFamily="18" charset="0"/>
              </a:rPr>
              <a:t>, ‘‘Studying the effect of internal DOS attacks over SDN controller during switch registration process,’’ in Proc. Int. </a:t>
            </a:r>
            <a:r>
              <a:rPr lang="en-US" sz="1400" dirty="0" err="1" smtClean="0">
                <a:latin typeface="Times New Roman" panose="02020603050405020304" pitchFamily="18" charset="0"/>
                <a:cs typeface="Times New Roman" panose="02020603050405020304" pitchFamily="18" charset="0"/>
              </a:rPr>
              <a:t>Symp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Netw</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Comput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Commun</a:t>
            </a:r>
            <a:r>
              <a:rPr lang="en-US" sz="1400" dirty="0" smtClean="0">
                <a:latin typeface="Times New Roman" panose="02020603050405020304" pitchFamily="18" charset="0"/>
                <a:cs typeface="Times New Roman" panose="02020603050405020304" pitchFamily="18" charset="0"/>
              </a:rPr>
              <a:t>. (ISNCC), Jul. 2022, pp. 1–4.</a:t>
            </a:r>
          </a:p>
          <a:p>
            <a:pPr algn="just">
              <a:lnSpc>
                <a:spcPct val="170000"/>
              </a:lnSpc>
              <a:buNone/>
            </a:pPr>
            <a:endParaRPr lang="en-US" sz="1400" dirty="0" smtClean="0">
              <a:latin typeface="Times New Roman" panose="02020603050405020304" pitchFamily="18" charset="0"/>
              <a:cs typeface="Times New Roman" panose="02020603050405020304" pitchFamily="18" charset="0"/>
            </a:endParaRPr>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dirty="0" smtClean="0"/>
              <a:t>INDEX</a:t>
            </a:r>
            <a:endParaRPr lang="en-US" sz="6000" b="1" dirty="0"/>
          </a:p>
        </p:txBody>
      </p:sp>
      <p:sp>
        <p:nvSpPr>
          <p:cNvPr id="3" name="Content Placeholder 2"/>
          <p:cNvSpPr>
            <a:spLocks noGrp="1"/>
          </p:cNvSpPr>
          <p:nvPr>
            <p:ph idx="1"/>
          </p:nvPr>
        </p:nvSpPr>
        <p:spPr/>
        <p:txBody>
          <a:bodyPr/>
          <a:lstStyle/>
          <a:p>
            <a:r>
              <a:rPr lang="en-US" dirty="0" smtClean="0"/>
              <a:t>Problem </a:t>
            </a:r>
            <a:r>
              <a:rPr lang="en-US" dirty="0" smtClean="0"/>
              <a:t>statement</a:t>
            </a:r>
          </a:p>
          <a:p>
            <a:r>
              <a:rPr lang="en-US" dirty="0" smtClean="0"/>
              <a:t>Existing solutions</a:t>
            </a:r>
          </a:p>
          <a:p>
            <a:r>
              <a:rPr lang="en-US" dirty="0" smtClean="0"/>
              <a:t>Limitations </a:t>
            </a:r>
            <a:r>
              <a:rPr lang="en-US" dirty="0" smtClean="0"/>
              <a:t>of existing </a:t>
            </a:r>
            <a:r>
              <a:rPr lang="en-US" dirty="0" smtClean="0"/>
              <a:t>solutions</a:t>
            </a:r>
          </a:p>
          <a:p>
            <a:r>
              <a:rPr lang="en-US" dirty="0" smtClean="0"/>
              <a:t>Scope </a:t>
            </a:r>
            <a:r>
              <a:rPr lang="en-US" dirty="0" smtClean="0"/>
              <a:t>of the </a:t>
            </a:r>
            <a:r>
              <a:rPr lang="en-US" dirty="0" smtClean="0"/>
              <a:t>project</a:t>
            </a:r>
          </a:p>
          <a:p>
            <a:r>
              <a:rPr lang="en-US" dirty="0" smtClean="0"/>
              <a:t>Architecture </a:t>
            </a:r>
          </a:p>
          <a:p>
            <a:r>
              <a:rPr lang="en-US" dirty="0" smtClean="0"/>
              <a:t>Literature review</a:t>
            </a:r>
          </a:p>
          <a:p>
            <a:r>
              <a:rPr lang="en-US"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smtClean="0"/>
              <a:t>PROBLEM STATEMENT</a:t>
            </a:r>
            <a:endParaRPr lang="en-US" sz="4800" b="1" dirty="0"/>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The healthcare industry faces a critical challenge in safeguarding sensitive patient data within software-defined networks (SDNs). Despite their advantages, SDNs are susceptible to a wide range of cyber intrusions, endangering network integrity and patient safety. To address this issue, this research aims to develop a machine learning-based cyber-attack detector (MCAD) for healthcare systems, leveraging a layer three (L3) learning switch application on the </a:t>
            </a:r>
            <a:r>
              <a:rPr lang="en-US" dirty="0" err="1" smtClean="0">
                <a:latin typeface="Times New Roman" pitchFamily="18" charset="0"/>
                <a:cs typeface="Times New Roman" pitchFamily="18" charset="0"/>
              </a:rPr>
              <a:t>Ryu</a:t>
            </a:r>
            <a:r>
              <a:rPr lang="en-US" dirty="0" smtClean="0">
                <a:latin typeface="Times New Roman" pitchFamily="18" charset="0"/>
                <a:cs typeface="Times New Roman" pitchFamily="18" charset="0"/>
              </a:rPr>
              <a:t> controller. This study seeks to comprehensively assess MCAD's performance against various machine learning algorithms and attack scenarios to bolster healthcare data security and network resilience.</a:t>
            </a:r>
          </a:p>
          <a:p>
            <a:pPr algn="just">
              <a:lnSpc>
                <a:spcPct val="170000"/>
              </a:lnSpc>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EXISTING SOLUTIONS</a:t>
            </a:r>
            <a:endParaRPr lang="en-US" sz="5400" b="1" dirty="0"/>
          </a:p>
        </p:txBody>
      </p:sp>
      <p:sp>
        <p:nvSpPr>
          <p:cNvPr id="3" name="Content Placeholder 2"/>
          <p:cNvSpPr>
            <a:spLocks noGrp="1"/>
          </p:cNvSpPr>
          <p:nvPr>
            <p:ph idx="1"/>
          </p:nvPr>
        </p:nvSpPr>
        <p:spPr/>
        <p:txBody>
          <a:bodyPr>
            <a:noAutofit/>
          </a:bodyPr>
          <a:lstStyle/>
          <a:p>
            <a:pPr algn="just">
              <a:lnSpc>
                <a:spcPct val="170000"/>
              </a:lnSpc>
            </a:pPr>
            <a:r>
              <a:rPr lang="en-US" sz="1800" dirty="0" smtClean="0">
                <a:latin typeface="Times New Roman" pitchFamily="18" charset="0"/>
                <a:cs typeface="Times New Roman" pitchFamily="18" charset="0"/>
              </a:rPr>
              <a:t>In </a:t>
            </a:r>
            <a:r>
              <a:rPr lang="en-US" sz="1800" dirty="0" smtClean="0">
                <a:latin typeface="Times New Roman" pitchFamily="18" charset="0"/>
                <a:cs typeface="Times New Roman" pitchFamily="18" charset="0"/>
              </a:rPr>
              <a:t>existing they </a:t>
            </a:r>
            <a:r>
              <a:rPr lang="en-US" sz="1800" dirty="0" smtClean="0">
                <a:latin typeface="Times New Roman" pitchFamily="18" charset="0"/>
                <a:cs typeface="Times New Roman" pitchFamily="18" charset="0"/>
              </a:rPr>
              <a:t>improved a similar IoT-enabled real-time heart monitoring system by making use of the cloud computing concept for obtaining sensor data, visualizing it with less cost and power, storing it at local storage, tracking it, and interacting with it remotely. They created a novel fog computing interface by combining Software Defined Networking with three sensing devices that retrieve health data. Analysis of medical data, bio signals, and sensor-generated data, signals, demonstrated the system's viability. Cost, power usage, and latency were also factored in to the analysis of the system's performance and compatibility. The wearable health system has been developed and tested, and the results show that it is ideal for relieving medical staff while providing round-the-clock, remote patient care.</a:t>
            </a:r>
          </a:p>
          <a:p>
            <a:pPr algn="just">
              <a:lnSpc>
                <a:spcPct val="170000"/>
              </a:lnSpc>
            </a:pPr>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LIMITATIONS OF EXISTING SOLUTIONS</a:t>
            </a:r>
            <a:endParaRPr lang="en-US" b="1" dirty="0"/>
          </a:p>
        </p:txBody>
      </p:sp>
      <p:sp>
        <p:nvSpPr>
          <p:cNvPr id="3" name="Content Placeholder 2"/>
          <p:cNvSpPr>
            <a:spLocks noGrp="1"/>
          </p:cNvSpPr>
          <p:nvPr>
            <p:ph idx="1"/>
          </p:nvPr>
        </p:nvSpPr>
        <p:spPr/>
        <p:txBody>
          <a:bodyPr>
            <a:noAutofit/>
          </a:bodyPr>
          <a:lstStyle/>
          <a:p>
            <a:pPr algn="just">
              <a:lnSpc>
                <a:spcPct val="150000"/>
              </a:lnSpc>
            </a:pPr>
            <a:r>
              <a:rPr lang="en-US" sz="1600" dirty="0" smtClean="0">
                <a:latin typeface="Times New Roman" pitchFamily="18" charset="0"/>
                <a:cs typeface="Times New Roman" pitchFamily="18" charset="0"/>
              </a:rPr>
              <a:t>The system's performance relies heavily on network connectivity and cloud services. Any network disruptions or cloud outages can affect the system's reliability and availability</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Despite the use of fog computing to reduce latency, there may still be instances where delays in data transmission and processing can impact the system's real-time monitoring capabilities</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The system's success depends on the compatibility of the sensing devices. Integrating a wide range of sensors may pose challenges in terms of standardization and compatibility</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The system's scalability might be limited due to hardware constraints and cloud service costs. As the number of monitored patients increases, it could become challenging to maintain the same level of performance</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While the system is designed for cost-effectiveness, there may still be expenses associated with cloud services, maintenance, and sensor devices. These costs can be a limitation for resource-constrained healthcare facilities.</a:t>
            </a: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SCOPE OF THE PROJECT</a:t>
            </a:r>
            <a:endParaRPr lang="en-US" b="1" dirty="0"/>
          </a:p>
        </p:txBody>
      </p:sp>
      <p:sp>
        <p:nvSpPr>
          <p:cNvPr id="3" name="Content Placeholder 2"/>
          <p:cNvSpPr>
            <a:spLocks noGrp="1"/>
          </p:cNvSpPr>
          <p:nvPr>
            <p:ph idx="1"/>
          </p:nvPr>
        </p:nvSpPr>
        <p:spPr/>
        <p:txBody>
          <a:bodyPr>
            <a:normAutofit/>
          </a:bodyPr>
          <a:lstStyle/>
          <a:p>
            <a:pPr algn="just">
              <a:lnSpc>
                <a:spcPct val="170000"/>
              </a:lnSpc>
            </a:pPr>
            <a:r>
              <a:rPr lang="en-US" sz="1800" dirty="0" smtClean="0">
                <a:latin typeface="Times New Roman" pitchFamily="18" charset="0"/>
                <a:cs typeface="Times New Roman" pitchFamily="18" charset="0"/>
              </a:rPr>
              <a:t>This project aims to develop MCAD, a Machine Learning-Based </a:t>
            </a:r>
            <a:r>
              <a:rPr lang="en-US" sz="1800" dirty="0" err="1" smtClean="0">
                <a:latin typeface="Times New Roman" pitchFamily="18" charset="0"/>
                <a:cs typeface="Times New Roman" pitchFamily="18" charset="0"/>
              </a:rPr>
              <a:t>Cyberattack</a:t>
            </a:r>
            <a:r>
              <a:rPr lang="en-US" sz="1800" dirty="0" smtClean="0">
                <a:latin typeface="Times New Roman" pitchFamily="18" charset="0"/>
                <a:cs typeface="Times New Roman" pitchFamily="18" charset="0"/>
              </a:rPr>
              <a:t> Detector, integrated into healthcare Software-Defined Networking (SDN) systems. It focuses on enhancing data security, detecting and mitigating cyberattacks, safeguarding patient data, and ensuring network stability. The project includes adapting a Layer 3 learning switch, deploying MCAD on the </a:t>
            </a:r>
            <a:r>
              <a:rPr lang="en-US" sz="1800" dirty="0" err="1" smtClean="0">
                <a:latin typeface="Times New Roman" pitchFamily="18" charset="0"/>
                <a:cs typeface="Times New Roman" pitchFamily="18" charset="0"/>
              </a:rPr>
              <a:t>Ryu</a:t>
            </a:r>
            <a:r>
              <a:rPr lang="en-US" sz="1800" dirty="0" smtClean="0">
                <a:latin typeface="Times New Roman" pitchFamily="18" charset="0"/>
                <a:cs typeface="Times New Roman" pitchFamily="18" charset="0"/>
              </a:rPr>
              <a:t> controller, and testing its performance with various machine learning algorithms and attack simulations, demonstrating reliability and high throughput capabilities.</a:t>
            </a: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ARCHITECTURE</a:t>
            </a:r>
            <a:endParaRPr lang="en-US" sz="5400" b="1" dirty="0"/>
          </a:p>
        </p:txBody>
      </p:sp>
      <p:pic>
        <p:nvPicPr>
          <p:cNvPr id="4" name="Content Placeholder 5"/>
          <p:cNvPicPr>
            <a:picLocks noGrp="1"/>
          </p:cNvPicPr>
          <p:nvPr>
            <p:ph idx="1"/>
          </p:nvPr>
        </p:nvPicPr>
        <p:blipFill>
          <a:blip r:embed="rId2"/>
          <a:srcRect/>
          <a:stretch>
            <a:fillRect/>
          </a:stretch>
        </p:blipFill>
        <p:spPr>
          <a:xfrm>
            <a:off x="1638300" y="2323306"/>
            <a:ext cx="5867400" cy="3171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LITERATURE REVIEW</a:t>
            </a:r>
            <a:endParaRPr lang="en-US" sz="5400" b="1" dirty="0"/>
          </a:p>
        </p:txBody>
      </p:sp>
      <p:graphicFrame>
        <p:nvGraphicFramePr>
          <p:cNvPr id="5" name="Content Placeholder 4"/>
          <p:cNvGraphicFramePr>
            <a:graphicFrameLocks noGrp="1"/>
          </p:cNvGraphicFramePr>
          <p:nvPr>
            <p:ph idx="1"/>
          </p:nvPr>
        </p:nvGraphicFramePr>
        <p:xfrm>
          <a:off x="457200" y="1646238"/>
          <a:ext cx="8229600" cy="4666234"/>
        </p:xfrm>
        <a:graphic>
          <a:graphicData uri="http://schemas.openxmlformats.org/drawingml/2006/table">
            <a:tbl>
              <a:tblPr firstRow="1" bandRow="1">
                <a:tableStyleId>{5C22544A-7EE6-4342-B048-85BDC9FD1C3A}</a:tableStyleId>
              </a:tblPr>
              <a:tblGrid>
                <a:gridCol w="542900"/>
                <a:gridCol w="1785950"/>
                <a:gridCol w="1785950"/>
                <a:gridCol w="1371600"/>
                <a:gridCol w="1371600"/>
                <a:gridCol w="1371600"/>
              </a:tblGrid>
              <a:tr h="370840">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S.NO</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TITLE &amp; AUTHORS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METHODOLOGY</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PROPOSED SYSTEM</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CONS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CONCLUSION</a:t>
                      </a:r>
                      <a:endParaRPr lang="en-US" sz="1100">
                        <a:latin typeface="Calibri" panose="020F0502020204030204"/>
                        <a:ea typeface="SimSun" panose="02010600030101010101" pitchFamily="2" charset="-122"/>
                        <a:cs typeface="Times New Roman" panose="02020603050405020304"/>
                      </a:endParaRPr>
                    </a:p>
                  </a:txBody>
                  <a:tcPr marL="68580" marR="68580" marT="0" marB="0"/>
                </a:tc>
              </a:tr>
              <a:tr h="370840">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1</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b="1" dirty="0">
                          <a:latin typeface="Times New Roman" panose="02020603050405020304"/>
                          <a:ea typeface="Calibri" panose="020F0502020204030204"/>
                          <a:cs typeface="Times New Roman" panose="02020603050405020304"/>
                        </a:rPr>
                        <a:t>TITLE: </a:t>
                      </a: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Performance Error Estimation and Elastic Integral Event Triggering Mechanism Design for T–S Fuzzy Networked Control System Under </a:t>
                      </a:r>
                      <a:r>
                        <a:rPr lang="en-US" sz="1100" dirty="0" err="1">
                          <a:latin typeface="Times New Roman" panose="02020603050405020304"/>
                          <a:ea typeface="Calibri" panose="020F0502020204030204"/>
                          <a:cs typeface="Times New Roman" panose="02020603050405020304"/>
                        </a:rPr>
                        <a:t>DoS</a:t>
                      </a:r>
                      <a:r>
                        <a:rPr lang="en-US" sz="1100" dirty="0">
                          <a:latin typeface="Times New Roman" panose="02020603050405020304"/>
                          <a:ea typeface="Calibri" panose="020F0502020204030204"/>
                          <a:cs typeface="Times New Roman" panose="02020603050405020304"/>
                        </a:rPr>
                        <a:t> Attacks</a:t>
                      </a: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dirty="0">
                          <a:latin typeface="Times New Roman" panose="02020603050405020304"/>
                          <a:ea typeface="Calibri" panose="020F0502020204030204"/>
                          <a:cs typeface="Times New Roman" panose="02020603050405020304"/>
                        </a:rPr>
                        <a:t>AUTHOR: </a:t>
                      </a: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Xiao </a:t>
                      </a:r>
                      <a:r>
                        <a:rPr lang="en-US" sz="1100" dirty="0" err="1">
                          <a:latin typeface="Times New Roman" panose="02020603050405020304"/>
                          <a:ea typeface="Calibri" panose="020F0502020204030204"/>
                          <a:cs typeface="Times New Roman" panose="02020603050405020304"/>
                        </a:rPr>
                        <a:t>Cai</a:t>
                      </a:r>
                      <a:r>
                        <a:rPr lang="en-US" sz="1100" dirty="0">
                          <a:latin typeface="Times New Roman" panose="02020603050405020304"/>
                          <a:ea typeface="Calibri" panose="020F0502020204030204"/>
                          <a:cs typeface="Times New Roman" panose="02020603050405020304"/>
                        </a:rPr>
                        <a:t> et.al.,</a:t>
                      </a: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dirty="0">
                          <a:latin typeface="Times New Roman" panose="02020603050405020304"/>
                          <a:ea typeface="Calibri" panose="020F0502020204030204"/>
                          <a:cs typeface="Times New Roman" panose="02020603050405020304"/>
                        </a:rPr>
                        <a:t>LINK: </a:t>
                      </a:r>
                      <a:r>
                        <a:rPr lang="en-US" sz="1100" b="1" u="sng" dirty="0">
                          <a:solidFill>
                            <a:srgbClr val="0000FF"/>
                          </a:solidFill>
                          <a:latin typeface="Times New Roman" panose="02020603050405020304"/>
                          <a:ea typeface="Calibri" panose="020F0502020204030204"/>
                          <a:cs typeface="Times New Roman" panose="02020603050405020304"/>
                          <a:hlinkClick r:id="rId2"/>
                        </a:rPr>
                        <a:t>https://ieeexplore.ieee.org/document/9861683</a:t>
                      </a: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dirty="0">
                          <a:latin typeface="Times New Roman" panose="02020603050405020304"/>
                          <a:ea typeface="Calibri" panose="020F0502020204030204"/>
                          <a:cs typeface="Times New Roman" panose="02020603050405020304"/>
                        </a:rPr>
                        <a:t>(2023)</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The methodology focuses on analyzing denial-of-service (</a:t>
                      </a:r>
                      <a:r>
                        <a:rPr lang="en-US" sz="1100" dirty="0" err="1">
                          <a:latin typeface="Times New Roman" panose="02020603050405020304"/>
                          <a:ea typeface="Calibri" panose="020F0502020204030204"/>
                          <a:cs typeface="Times New Roman" panose="02020603050405020304"/>
                        </a:rPr>
                        <a:t>DoS</a:t>
                      </a:r>
                      <a:r>
                        <a:rPr lang="en-US" sz="1100" dirty="0">
                          <a:latin typeface="Times New Roman" panose="02020603050405020304"/>
                          <a:ea typeface="Calibri" panose="020F0502020204030204"/>
                          <a:cs typeface="Times New Roman" panose="02020603050405020304"/>
                        </a:rPr>
                        <a:t>) attacks in computer networks, specifically in T-S fuzzy networked control systems. It transforms the performance error estimation problem into finding ellipsoid constraints. This involves constructing improved </a:t>
                      </a:r>
                      <a:r>
                        <a:rPr lang="en-US" sz="1100" dirty="0" err="1">
                          <a:latin typeface="Times New Roman" panose="02020603050405020304"/>
                          <a:ea typeface="Calibri" panose="020F0502020204030204"/>
                          <a:cs typeface="Times New Roman" panose="02020603050405020304"/>
                        </a:rPr>
                        <a:t>Lyapunov-Krasovskii</a:t>
                      </a:r>
                      <a:r>
                        <a:rPr lang="en-US" sz="1100" dirty="0">
                          <a:latin typeface="Times New Roman" panose="02020603050405020304"/>
                          <a:ea typeface="Calibri" panose="020F0502020204030204"/>
                          <a:cs typeface="Times New Roman" panose="02020603050405020304"/>
                        </a:rPr>
                        <a:t> functions with fuzzy membership functions, introducing a second-order weight method, and establishing an integral elastic event trigger mechanism.</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The proposed system addresses the estimation of performance errors in T-S fuzzy networked control systems under </a:t>
                      </a:r>
                      <a:r>
                        <a:rPr lang="en-US" sz="1100" dirty="0" err="1">
                          <a:latin typeface="Times New Roman" panose="02020603050405020304"/>
                          <a:ea typeface="Calibri" panose="020F0502020204030204"/>
                          <a:cs typeface="Times New Roman" panose="02020603050405020304"/>
                        </a:rPr>
                        <a:t>DoS</a:t>
                      </a:r>
                      <a:r>
                        <a:rPr lang="en-US" sz="1100" dirty="0">
                          <a:latin typeface="Times New Roman" panose="02020603050405020304"/>
                          <a:ea typeface="Calibri" panose="020F0502020204030204"/>
                          <a:cs typeface="Times New Roman" panose="02020603050405020304"/>
                        </a:rPr>
                        <a:t> attacks. It employs improved </a:t>
                      </a:r>
                      <a:r>
                        <a:rPr lang="en-US" sz="1100" dirty="0" err="1">
                          <a:latin typeface="Times New Roman" panose="02020603050405020304"/>
                          <a:ea typeface="Calibri" panose="020F0502020204030204"/>
                          <a:cs typeface="Times New Roman" panose="02020603050405020304"/>
                        </a:rPr>
                        <a:t>Lyapunov-Krasovskii</a:t>
                      </a:r>
                      <a:r>
                        <a:rPr lang="en-US" sz="1100" dirty="0">
                          <a:latin typeface="Times New Roman" panose="02020603050405020304"/>
                          <a:ea typeface="Calibri" panose="020F0502020204030204"/>
                          <a:cs typeface="Times New Roman" panose="02020603050405020304"/>
                        </a:rPr>
                        <a:t> functions, a second-order weight method, and an integral elastic event trigger mechanism to estimate the impact of attacks on system performance, enhancing security and reliability.</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1.</a:t>
                      </a:r>
                      <a:r>
                        <a:rPr lang="en-US" sz="1100" dirty="0">
                          <a:latin typeface="Calibri" panose="020F0502020204030204"/>
                          <a:ea typeface="Calibri" panose="020F0502020204030204"/>
                          <a:cs typeface="Times New Roman" panose="02020603050405020304"/>
                        </a:rPr>
                        <a:t> </a:t>
                      </a:r>
                      <a:r>
                        <a:rPr lang="en-US" sz="1100" dirty="0">
                          <a:latin typeface="Times New Roman" panose="02020603050405020304"/>
                          <a:ea typeface="Calibri" panose="020F0502020204030204"/>
                          <a:cs typeface="Times New Roman" panose="02020603050405020304"/>
                        </a:rPr>
                        <a:t>The proposed method may introduce computational complexity due to the use of multiple techniques and mechanisms. </a:t>
                      </a:r>
                      <a:endParaRPr lang="en-US" sz="1100" dirty="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2. The applicability of this approach may be limited to certain types of networked control systems and may not be universally applicable to all network security scenarios.</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The proposed method offers a novel approach to estimate performance errors in T-S fuzzy networked control systems under </a:t>
                      </a:r>
                      <a:r>
                        <a:rPr lang="en-US" sz="1100" dirty="0" err="1">
                          <a:latin typeface="Times New Roman" panose="02020603050405020304"/>
                          <a:ea typeface="Calibri" panose="020F0502020204030204"/>
                          <a:cs typeface="Times New Roman" panose="02020603050405020304"/>
                        </a:rPr>
                        <a:t>DoS</a:t>
                      </a:r>
                      <a:r>
                        <a:rPr lang="en-US" sz="1100" dirty="0">
                          <a:latin typeface="Times New Roman" panose="02020603050405020304"/>
                          <a:ea typeface="Calibri" panose="020F0502020204030204"/>
                          <a:cs typeface="Times New Roman" panose="02020603050405020304"/>
                        </a:rPr>
                        <a:t> attacks. By combining various techniques, it enhances security and reliability. Validation through a two-degree-of-freedom helicopter system demonstrates its feasibility and potential for improving network security in the face of </a:t>
                      </a:r>
                      <a:r>
                        <a:rPr lang="en-US" sz="1100" dirty="0" err="1">
                          <a:latin typeface="Times New Roman" panose="02020603050405020304"/>
                          <a:ea typeface="Calibri" panose="020F0502020204030204"/>
                          <a:cs typeface="Times New Roman" panose="02020603050405020304"/>
                        </a:rPr>
                        <a:t>DoS</a:t>
                      </a:r>
                      <a:r>
                        <a:rPr lang="en-US" sz="1100" dirty="0">
                          <a:latin typeface="Times New Roman" panose="02020603050405020304"/>
                          <a:ea typeface="Calibri" panose="020F0502020204030204"/>
                          <a:cs typeface="Times New Roman" panose="02020603050405020304"/>
                        </a:rPr>
                        <a:t> attacks.</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b="1" dirty="0" smtClean="0"/>
              <a:t>LITERATURE REVIEW</a:t>
            </a:r>
            <a:endParaRPr lang="en-US" sz="4800" dirty="0"/>
          </a:p>
        </p:txBody>
      </p:sp>
      <p:graphicFrame>
        <p:nvGraphicFramePr>
          <p:cNvPr id="4" name="Content Placeholder 3"/>
          <p:cNvGraphicFramePr>
            <a:graphicFrameLocks noGrp="1"/>
          </p:cNvGraphicFramePr>
          <p:nvPr>
            <p:ph idx="1"/>
          </p:nvPr>
        </p:nvGraphicFramePr>
        <p:xfrm>
          <a:off x="457200" y="1646238"/>
          <a:ext cx="8229600" cy="4420870"/>
        </p:xfrm>
        <a:graphic>
          <a:graphicData uri="http://schemas.openxmlformats.org/drawingml/2006/table">
            <a:tbl>
              <a:tblPr firstRow="1" bandRow="1">
                <a:tableStyleId>{5C22544A-7EE6-4342-B048-85BDC9FD1C3A}</a:tableStyleId>
              </a:tblPr>
              <a:tblGrid>
                <a:gridCol w="971528"/>
                <a:gridCol w="1771672"/>
                <a:gridCol w="1371600"/>
                <a:gridCol w="1371600"/>
                <a:gridCol w="1371600"/>
                <a:gridCol w="1371600"/>
              </a:tblGrid>
              <a:tr h="370840">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S.NO</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TITLE &amp; AUTHORS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METHODOLOGY</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PROPOSED SYSTEM</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a:latin typeface="Times New Roman" panose="02020603050405020304"/>
                          <a:ea typeface="Calibri" panose="020F0502020204030204"/>
                          <a:cs typeface="Times New Roman" panose="02020603050405020304"/>
                        </a:rPr>
                        <a:t>CONS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b="1" kern="1200">
                          <a:solidFill>
                            <a:schemeClr val="lt1"/>
                          </a:solidFill>
                          <a:latin typeface="+mn-lt"/>
                          <a:ea typeface="+mn-ea"/>
                          <a:cs typeface="+mn-cs"/>
                        </a:defRPr>
                      </a:lvl1pPr>
                      <a:lvl2pPr marL="457200" algn="l" rtl="0" eaLnBrk="1" latinLnBrk="0" hangingPunct="1">
                        <a:defRPr kumimoji="0" b="1" kern="1200">
                          <a:solidFill>
                            <a:schemeClr val="lt1"/>
                          </a:solidFill>
                          <a:latin typeface="+mn-lt"/>
                          <a:ea typeface="+mn-ea"/>
                          <a:cs typeface="+mn-cs"/>
                        </a:defRPr>
                      </a:lvl2pPr>
                      <a:lvl3pPr marL="914400" algn="l" rtl="0" eaLnBrk="1" latinLnBrk="0" hangingPunct="1">
                        <a:defRPr kumimoji="0" b="1" kern="1200">
                          <a:solidFill>
                            <a:schemeClr val="lt1"/>
                          </a:solidFill>
                          <a:latin typeface="+mn-lt"/>
                          <a:ea typeface="+mn-ea"/>
                          <a:cs typeface="+mn-cs"/>
                        </a:defRPr>
                      </a:lvl3pPr>
                      <a:lvl4pPr marL="1371600" algn="l" rtl="0" eaLnBrk="1" latinLnBrk="0" hangingPunct="1">
                        <a:defRPr kumimoji="0" b="1" kern="1200">
                          <a:solidFill>
                            <a:schemeClr val="lt1"/>
                          </a:solidFill>
                          <a:latin typeface="+mn-lt"/>
                          <a:ea typeface="+mn-ea"/>
                          <a:cs typeface="+mn-cs"/>
                        </a:defRPr>
                      </a:lvl4pPr>
                      <a:lvl5pPr marL="1828800" algn="l" rtl="0" eaLnBrk="1" latinLnBrk="0" hangingPunct="1">
                        <a:defRPr kumimoji="0" b="1" kern="1200">
                          <a:solidFill>
                            <a:schemeClr val="lt1"/>
                          </a:solidFill>
                          <a:latin typeface="+mn-lt"/>
                          <a:ea typeface="+mn-ea"/>
                          <a:cs typeface="+mn-cs"/>
                        </a:defRPr>
                      </a:lvl5pPr>
                      <a:lvl6pPr marL="2286000" algn="l" rtl="0" eaLnBrk="1" latinLnBrk="0" hangingPunct="1">
                        <a:defRPr kumimoji="0" b="1" kern="1200">
                          <a:solidFill>
                            <a:schemeClr val="lt1"/>
                          </a:solidFill>
                          <a:latin typeface="+mn-lt"/>
                          <a:ea typeface="+mn-ea"/>
                          <a:cs typeface="+mn-cs"/>
                        </a:defRPr>
                      </a:lvl6pPr>
                      <a:lvl7pPr marL="2743200" algn="l" rtl="0" eaLnBrk="1" latinLnBrk="0" hangingPunct="1">
                        <a:defRPr kumimoji="0" b="1" kern="1200">
                          <a:solidFill>
                            <a:schemeClr val="lt1"/>
                          </a:solidFill>
                          <a:latin typeface="+mn-lt"/>
                          <a:ea typeface="+mn-ea"/>
                          <a:cs typeface="+mn-cs"/>
                        </a:defRPr>
                      </a:lvl7pPr>
                      <a:lvl8pPr marL="3200400" algn="l" rtl="0" eaLnBrk="1" latinLnBrk="0" hangingPunct="1">
                        <a:defRPr kumimoji="0" b="1" kern="1200">
                          <a:solidFill>
                            <a:schemeClr val="lt1"/>
                          </a:solidFill>
                          <a:latin typeface="+mn-lt"/>
                          <a:ea typeface="+mn-ea"/>
                          <a:cs typeface="+mn-cs"/>
                        </a:defRPr>
                      </a:lvl8pPr>
                      <a:lvl9pPr marL="3657600" algn="l" rtl="0" eaLnBrk="1" latinLnBrk="0" hangingPunct="1">
                        <a:defRPr kumimoji="0" b="1" kern="1200">
                          <a:solidFill>
                            <a:schemeClr val="lt1"/>
                          </a:solidFill>
                          <a:latin typeface="+mn-lt"/>
                          <a:ea typeface="+mn-ea"/>
                          <a:cs typeface="+mn-cs"/>
                        </a:defRPr>
                      </a:lvl9pPr>
                    </a:lstStyle>
                    <a:p>
                      <a:pPr algn="just">
                        <a:lnSpc>
                          <a:spcPct val="115000"/>
                        </a:lnSpc>
                        <a:spcAft>
                          <a:spcPts val="1000"/>
                        </a:spcAft>
                      </a:pPr>
                      <a:r>
                        <a:rPr lang="en-US" sz="1400" b="1" dirty="0">
                          <a:latin typeface="Times New Roman" panose="02020603050405020304"/>
                          <a:ea typeface="Calibri" panose="020F0502020204030204"/>
                          <a:cs typeface="Times New Roman" panose="02020603050405020304"/>
                        </a:rPr>
                        <a:t>CONCLUSION</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r h="370840">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2</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TITLE: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ML-IDSDN: Machine learning based intrusion detection system for software-defined network</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AUTHOR: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Abdulsalam O. Alzahrani </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a:latin typeface="Times New Roman" panose="02020603050405020304"/>
                          <a:ea typeface="Calibri" panose="020F0502020204030204"/>
                          <a:cs typeface="Times New Roman" panose="02020603050405020304"/>
                        </a:rPr>
                        <a:t>Et.al.,</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LINK: </a:t>
                      </a:r>
                      <a:r>
                        <a:rPr lang="en-US" sz="1100" b="1" u="sng">
                          <a:solidFill>
                            <a:srgbClr val="0000FF"/>
                          </a:solidFill>
                          <a:latin typeface="Times New Roman" panose="02020603050405020304"/>
                          <a:ea typeface="Calibri" panose="020F0502020204030204"/>
                          <a:cs typeface="Times New Roman" panose="02020603050405020304"/>
                          <a:hlinkClick r:id="rId2"/>
                        </a:rPr>
                        <a:t>https://onlinelibrary.wiley.com/doi/abs/10.1002/cpe.7438</a:t>
                      </a:r>
                      <a:endParaRPr lang="en-US" sz="1100">
                        <a:latin typeface="Calibri" panose="020F0502020204030204"/>
                        <a:ea typeface="SimSun" panose="02010600030101010101" pitchFamily="2" charset="-122"/>
                        <a:cs typeface="Times New Roman" panose="02020603050405020304"/>
                      </a:endParaRPr>
                    </a:p>
                    <a:p>
                      <a:pPr algn="just">
                        <a:lnSpc>
                          <a:spcPct val="115000"/>
                        </a:lnSpc>
                        <a:spcAft>
                          <a:spcPts val="1000"/>
                        </a:spcAft>
                      </a:pPr>
                      <a:r>
                        <a:rPr lang="en-US" sz="1100" b="1">
                          <a:latin typeface="Times New Roman" panose="02020603050405020304"/>
                          <a:ea typeface="Calibri" panose="020F0502020204030204"/>
                          <a:cs typeface="Times New Roman" panose="02020603050405020304"/>
                        </a:rPr>
                        <a:t>(2023)</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methodology involves creating datasets from SDN using Mininet and Ryu controller, including normal traffic and various types of attacks. Feature extraction tools are applied to these datasets. Supervised binary classification machine learning algorithms, such as decision tree and others, are trained on the datasets to classify attacks in real-time.</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proposed system aims to enhance SDN security by developing real-time intrusion detection systems (IDSs). It utilizes created datasets and machine learning algorithms for attack classification. Decision tree (DT) demonstrates high performance, achieving high F1 scores and throughput for real-time application.</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a:latin typeface="Times New Roman" panose="02020603050405020304"/>
                          <a:ea typeface="Calibri" panose="020F0502020204030204"/>
                          <a:cs typeface="Times New Roman" panose="02020603050405020304"/>
                        </a:rPr>
                        <a:t>The effectiveness of the system may depend on the accuracy and completeness of the generated datasets, which may not cover all possible attack scenarios2.  Implementing machine learning algorithms may require significant computational resources and expertise, making it less accessible for resource-constrained environments.</a:t>
                      </a:r>
                      <a:endParaRPr lang="en-US" sz="1100">
                        <a:latin typeface="Calibri" panose="020F0502020204030204"/>
                        <a:ea typeface="SimSun" panose="02010600030101010101" pitchFamily="2" charset="-122"/>
                        <a:cs typeface="Times New Roman" panose="02020603050405020304"/>
                      </a:endParaRPr>
                    </a:p>
                  </a:txBody>
                  <a:tcPr marL="68580" marR="68580" marT="0" marB="0"/>
                </a:tc>
                <a:tc>
                  <a:txBody>
                    <a:bodyPr/>
                    <a:lstStyle>
                      <a:lvl1pPr marL="0" algn="l" rtl="0" eaLnBrk="1" latinLnBrk="0" hangingPunct="1">
                        <a:defRPr kumimoji="0" kern="1200">
                          <a:solidFill>
                            <a:schemeClr val="dk1"/>
                          </a:solidFill>
                          <a:latin typeface="+mn-lt"/>
                          <a:ea typeface="+mn-ea"/>
                          <a:cs typeface="+mn-cs"/>
                        </a:defRPr>
                      </a:lvl1pPr>
                      <a:lvl2pPr marL="457200" algn="l" rtl="0" eaLnBrk="1" latinLnBrk="0" hangingPunct="1">
                        <a:defRPr kumimoji="0" kern="1200">
                          <a:solidFill>
                            <a:schemeClr val="dk1"/>
                          </a:solidFill>
                          <a:latin typeface="+mn-lt"/>
                          <a:ea typeface="+mn-ea"/>
                          <a:cs typeface="+mn-cs"/>
                        </a:defRPr>
                      </a:lvl2pPr>
                      <a:lvl3pPr marL="914400" algn="l" rtl="0" eaLnBrk="1" latinLnBrk="0" hangingPunct="1">
                        <a:defRPr kumimoji="0" kern="1200">
                          <a:solidFill>
                            <a:schemeClr val="dk1"/>
                          </a:solidFill>
                          <a:latin typeface="+mn-lt"/>
                          <a:ea typeface="+mn-ea"/>
                          <a:cs typeface="+mn-cs"/>
                        </a:defRPr>
                      </a:lvl3pPr>
                      <a:lvl4pPr marL="1371600" algn="l" rtl="0" eaLnBrk="1" latinLnBrk="0" hangingPunct="1">
                        <a:defRPr kumimoji="0" kern="1200">
                          <a:solidFill>
                            <a:schemeClr val="dk1"/>
                          </a:solidFill>
                          <a:latin typeface="+mn-lt"/>
                          <a:ea typeface="+mn-ea"/>
                          <a:cs typeface="+mn-cs"/>
                        </a:defRPr>
                      </a:lvl4pPr>
                      <a:lvl5pPr marL="1828800" algn="l" rtl="0" eaLnBrk="1" latinLnBrk="0" hangingPunct="1">
                        <a:defRPr kumimoji="0" kern="1200">
                          <a:solidFill>
                            <a:schemeClr val="dk1"/>
                          </a:solidFill>
                          <a:latin typeface="+mn-lt"/>
                          <a:ea typeface="+mn-ea"/>
                          <a:cs typeface="+mn-cs"/>
                        </a:defRPr>
                      </a:lvl5pPr>
                      <a:lvl6pPr marL="2286000" algn="l" rtl="0" eaLnBrk="1" latinLnBrk="0" hangingPunct="1">
                        <a:defRPr kumimoji="0" kern="1200">
                          <a:solidFill>
                            <a:schemeClr val="dk1"/>
                          </a:solidFill>
                          <a:latin typeface="+mn-lt"/>
                          <a:ea typeface="+mn-ea"/>
                          <a:cs typeface="+mn-cs"/>
                        </a:defRPr>
                      </a:lvl6pPr>
                      <a:lvl7pPr marL="2743200" algn="l" rtl="0" eaLnBrk="1" latinLnBrk="0" hangingPunct="1">
                        <a:defRPr kumimoji="0" kern="1200">
                          <a:solidFill>
                            <a:schemeClr val="dk1"/>
                          </a:solidFill>
                          <a:latin typeface="+mn-lt"/>
                          <a:ea typeface="+mn-ea"/>
                          <a:cs typeface="+mn-cs"/>
                        </a:defRPr>
                      </a:lvl7pPr>
                      <a:lvl8pPr marL="3200400" algn="l" rtl="0" eaLnBrk="1" latinLnBrk="0" hangingPunct="1">
                        <a:defRPr kumimoji="0" kern="1200">
                          <a:solidFill>
                            <a:schemeClr val="dk1"/>
                          </a:solidFill>
                          <a:latin typeface="+mn-lt"/>
                          <a:ea typeface="+mn-ea"/>
                          <a:cs typeface="+mn-cs"/>
                        </a:defRPr>
                      </a:lvl8pPr>
                      <a:lvl9pPr marL="3657600" algn="l" rtl="0" eaLnBrk="1" latinLnBrk="0" hangingPunct="1">
                        <a:defRPr kumimoji="0" kern="1200">
                          <a:solidFill>
                            <a:schemeClr val="dk1"/>
                          </a:solidFill>
                          <a:latin typeface="+mn-lt"/>
                          <a:ea typeface="+mn-ea"/>
                          <a:cs typeface="+mn-cs"/>
                        </a:defRPr>
                      </a:lvl9pPr>
                    </a:lstStyle>
                    <a:p>
                      <a:pPr algn="just">
                        <a:lnSpc>
                          <a:spcPct val="115000"/>
                        </a:lnSpc>
                        <a:spcAft>
                          <a:spcPts val="1000"/>
                        </a:spcAft>
                      </a:pPr>
                      <a:r>
                        <a:rPr lang="en-US" sz="1100" dirty="0">
                          <a:latin typeface="Times New Roman" panose="02020603050405020304"/>
                          <a:ea typeface="Calibri" panose="020F0502020204030204"/>
                          <a:cs typeface="Times New Roman" panose="02020603050405020304"/>
                        </a:rPr>
                        <a:t>The proposed real-time IDS for SDN offers promising results in attack classification and throughput. Decision tree (DT) stands out as a high-performing algorithm. While challenges related to data generation and model complexity exist, this approach contributes to improving SDN security by efficiently detecting and classifying malicious activities in real-time.</a:t>
                      </a:r>
                      <a:endParaRPr lang="en-US" sz="1100" dirty="0">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125</TotalTime>
  <Words>2034</Words>
  <Application>Microsoft Office PowerPoint</Application>
  <PresentationFormat>On-screen Show (4:3)</PresentationFormat>
  <Paragraphs>127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Foundry</vt:lpstr>
      <vt:lpstr>MCAD: A Machine Learning Based Cyberattacks Detector in Software-Defined Networking (SDN) for Healthcare Systems</vt:lpstr>
      <vt:lpstr>INDEX</vt:lpstr>
      <vt:lpstr>PROBLEM STATEMENT</vt:lpstr>
      <vt:lpstr>EXISTING SOLUTIONS</vt:lpstr>
      <vt:lpstr>LIMITATIONS OF EXISTING SOLUTIONS</vt:lpstr>
      <vt:lpstr>SCOPE OF THE PROJECT</vt:lpstr>
      <vt:lpstr>ARCHITECTURE</vt:lpstr>
      <vt:lpstr>LITERATURE REVIEW</vt:lpstr>
      <vt:lpstr>LITERATURE REVIEW</vt:lpstr>
      <vt:lpstr>LITERATURE REVIEW</vt:lpstr>
      <vt:lpstr>LITERATURE REVIEW</vt:lpstr>
      <vt:lpstr>LITERATURE REVIEW</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Anomaly Detection Using Pre-Trained Deep Convolutional Neural Nets and Context Mining</dc:title>
  <dc:creator>TruProjects</dc:creator>
  <cp:lastModifiedBy>Tru Projects</cp:lastModifiedBy>
  <cp:revision>9</cp:revision>
  <dcterms:created xsi:type="dcterms:W3CDTF">2023-07-26T11:01:25Z</dcterms:created>
  <dcterms:modified xsi:type="dcterms:W3CDTF">2023-10-20T05:20:06Z</dcterms:modified>
</cp:coreProperties>
</file>