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706" autoAdjust="0"/>
  </p:normalViewPr>
  <p:slideViewPr>
    <p:cSldViewPr snapToGrid="0">
      <p:cViewPr>
        <p:scale>
          <a:sx n="33" d="100"/>
          <a:sy n="33" d="100"/>
        </p:scale>
        <p:origin x="710" y="19"/>
      </p:cViewPr>
      <p:guideLst/>
    </p:cSldViewPr>
  </p:slideViewPr>
  <p:outlineViewPr>
    <p:cViewPr>
      <p:scale>
        <a:sx n="33" d="100"/>
        <a:sy n="33" d="100"/>
      </p:scale>
      <p:origin x="0" y="0"/>
    </p:cViewPr>
  </p:outlin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05B556-F6D6-4589-9C13-DDFA669A0208}" type="datetimeFigureOut">
              <a:rPr lang="en-GB" smtClean="0"/>
              <a:t>19/07/2024</a:t>
            </a:fld>
            <a:endParaRPr lang="en-GB"/>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EAB3E-F522-4E10-936F-84F9B90536C7}" type="slidenum">
              <a:rPr lang="en-GB" smtClean="0"/>
              <a:t>‹#›</a:t>
            </a:fld>
            <a:endParaRPr lang="en-GB"/>
          </a:p>
        </p:txBody>
      </p:sp>
    </p:spTree>
    <p:extLst>
      <p:ext uri="{BB962C8B-B14F-4D97-AF65-F5344CB8AC3E}">
        <p14:creationId xmlns:p14="http://schemas.microsoft.com/office/powerpoint/2010/main" val="3367363666"/>
      </p:ext>
    </p:extLst>
  </p:cSld>
  <p:clrMap bg1="lt1" tx1="dk1" bg2="lt2" tx2="dk2" accent1="accent1" accent2="accent2" accent3="accent3" accent4="accent4" accent5="accent5" accent6="accent6" hlink="hlink" folHlink="folHlink"/>
  <p:notesStyle>
    <a:lvl1pPr marL="0" algn="l" defTabSz="3506907" rtl="0" eaLnBrk="1" latinLnBrk="0" hangingPunct="1">
      <a:defRPr sz="4602" kern="1200">
        <a:solidFill>
          <a:schemeClr val="tx1"/>
        </a:solidFill>
        <a:latin typeface="+mn-lt"/>
        <a:ea typeface="+mn-ea"/>
        <a:cs typeface="+mn-cs"/>
      </a:defRPr>
    </a:lvl1pPr>
    <a:lvl2pPr marL="1753453" algn="l" defTabSz="3506907" rtl="0" eaLnBrk="1" latinLnBrk="0" hangingPunct="1">
      <a:defRPr sz="4602" kern="1200">
        <a:solidFill>
          <a:schemeClr val="tx1"/>
        </a:solidFill>
        <a:latin typeface="+mn-lt"/>
        <a:ea typeface="+mn-ea"/>
        <a:cs typeface="+mn-cs"/>
      </a:defRPr>
    </a:lvl2pPr>
    <a:lvl3pPr marL="3506907" algn="l" defTabSz="3506907" rtl="0" eaLnBrk="1" latinLnBrk="0" hangingPunct="1">
      <a:defRPr sz="4602" kern="1200">
        <a:solidFill>
          <a:schemeClr val="tx1"/>
        </a:solidFill>
        <a:latin typeface="+mn-lt"/>
        <a:ea typeface="+mn-ea"/>
        <a:cs typeface="+mn-cs"/>
      </a:defRPr>
    </a:lvl3pPr>
    <a:lvl4pPr marL="5260360" algn="l" defTabSz="3506907" rtl="0" eaLnBrk="1" latinLnBrk="0" hangingPunct="1">
      <a:defRPr sz="4602" kern="1200">
        <a:solidFill>
          <a:schemeClr val="tx1"/>
        </a:solidFill>
        <a:latin typeface="+mn-lt"/>
        <a:ea typeface="+mn-ea"/>
        <a:cs typeface="+mn-cs"/>
      </a:defRPr>
    </a:lvl4pPr>
    <a:lvl5pPr marL="7013814" algn="l" defTabSz="3506907" rtl="0" eaLnBrk="1" latinLnBrk="0" hangingPunct="1">
      <a:defRPr sz="4602" kern="1200">
        <a:solidFill>
          <a:schemeClr val="tx1"/>
        </a:solidFill>
        <a:latin typeface="+mn-lt"/>
        <a:ea typeface="+mn-ea"/>
        <a:cs typeface="+mn-cs"/>
      </a:defRPr>
    </a:lvl5pPr>
    <a:lvl6pPr marL="8767267" algn="l" defTabSz="3506907" rtl="0" eaLnBrk="1" latinLnBrk="0" hangingPunct="1">
      <a:defRPr sz="4602" kern="1200">
        <a:solidFill>
          <a:schemeClr val="tx1"/>
        </a:solidFill>
        <a:latin typeface="+mn-lt"/>
        <a:ea typeface="+mn-ea"/>
        <a:cs typeface="+mn-cs"/>
      </a:defRPr>
    </a:lvl6pPr>
    <a:lvl7pPr marL="10520721" algn="l" defTabSz="3506907" rtl="0" eaLnBrk="1" latinLnBrk="0" hangingPunct="1">
      <a:defRPr sz="4602" kern="1200">
        <a:solidFill>
          <a:schemeClr val="tx1"/>
        </a:solidFill>
        <a:latin typeface="+mn-lt"/>
        <a:ea typeface="+mn-ea"/>
        <a:cs typeface="+mn-cs"/>
      </a:defRPr>
    </a:lvl7pPr>
    <a:lvl8pPr marL="12274174" algn="l" defTabSz="3506907" rtl="0" eaLnBrk="1" latinLnBrk="0" hangingPunct="1">
      <a:defRPr sz="4602" kern="1200">
        <a:solidFill>
          <a:schemeClr val="tx1"/>
        </a:solidFill>
        <a:latin typeface="+mn-lt"/>
        <a:ea typeface="+mn-ea"/>
        <a:cs typeface="+mn-cs"/>
      </a:defRPr>
    </a:lvl8pPr>
    <a:lvl9pPr marL="14027628" algn="l" defTabSz="3506907" rtl="0" eaLnBrk="1" latinLnBrk="0" hangingPunct="1">
      <a:defRPr sz="460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36EAB3E-F522-4E10-936F-84F9B90536C7}" type="slidenum">
              <a:rPr lang="en-GB" smtClean="0"/>
              <a:t>1</a:t>
            </a:fld>
            <a:endParaRPr lang="en-GB"/>
          </a:p>
        </p:txBody>
      </p:sp>
    </p:spTree>
    <p:extLst>
      <p:ext uri="{BB962C8B-B14F-4D97-AF65-F5344CB8AC3E}">
        <p14:creationId xmlns:p14="http://schemas.microsoft.com/office/powerpoint/2010/main" val="2895270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F2547C-9E00-45D3-8A29-B26D465D84F0}" type="datetimeFigureOut">
              <a:rPr lang="en-GB" smtClean="0"/>
              <a:t>19/07/2024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3725738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2547C-9E00-45D3-8A29-B26D465D84F0}" type="datetimeFigureOut">
              <a:rPr lang="en-GB" smtClean="0"/>
              <a:t>19/07/2024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220553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2547C-9E00-45D3-8A29-B26D465D84F0}" type="datetimeFigureOut">
              <a:rPr lang="en-GB" smtClean="0"/>
              <a:t>19/07/2024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406689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F2547C-9E00-45D3-8A29-B26D465D84F0}" type="datetimeFigureOut">
              <a:rPr lang="en-GB" smtClean="0"/>
              <a:t>19/07/2024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2082419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F2547C-9E00-45D3-8A29-B26D465D84F0}" type="datetimeFigureOut">
              <a:rPr lang="en-GB" smtClean="0"/>
              <a:t>19/07/2024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2233365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F2547C-9E00-45D3-8A29-B26D465D84F0}" type="datetimeFigureOut">
              <a:rPr lang="en-GB" smtClean="0"/>
              <a:t>19/07/2024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1072827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F2547C-9E00-45D3-8A29-B26D465D84F0}" type="datetimeFigureOut">
              <a:rPr lang="en-GB" smtClean="0"/>
              <a:t>19/07/2024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4238120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F2547C-9E00-45D3-8A29-B26D465D84F0}" type="datetimeFigureOut">
              <a:rPr lang="en-GB" smtClean="0"/>
              <a:t>19/07/2024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3216087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F2547C-9E00-45D3-8A29-B26D465D84F0}" type="datetimeFigureOut">
              <a:rPr lang="en-GB" smtClean="0"/>
              <a:t>19/07/2024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209460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8FF2547C-9E00-45D3-8A29-B26D465D84F0}" type="datetimeFigureOut">
              <a:rPr lang="en-GB" smtClean="0"/>
              <a:t>19/07/2024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35583949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8FF2547C-9E00-45D3-8A29-B26D465D84F0}" type="datetimeFigureOut">
              <a:rPr lang="en-GB" smtClean="0"/>
              <a:t>19/07/2024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BA65B5D-D9E7-4A4A-A390-B2B4318F714E}" type="slidenum">
              <a:rPr lang="en-GB" smtClean="0"/>
              <a:t>‹#›</a:t>
            </a:fld>
            <a:endParaRPr lang="en-GB"/>
          </a:p>
        </p:txBody>
      </p:sp>
    </p:spTree>
    <p:extLst>
      <p:ext uri="{BB962C8B-B14F-4D97-AF65-F5344CB8AC3E}">
        <p14:creationId xmlns:p14="http://schemas.microsoft.com/office/powerpoint/2010/main" val="317257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8FF2547C-9E00-45D3-8A29-B26D465D84F0}" type="datetimeFigureOut">
              <a:rPr lang="en-GB" smtClean="0"/>
              <a:t>19/07/2024</a:t>
            </a:fld>
            <a:endParaRPr lang="en-GB"/>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FBA65B5D-D9E7-4A4A-A390-B2B4318F714E}" type="slidenum">
              <a:rPr lang="en-GB" smtClean="0"/>
              <a:t>‹#›</a:t>
            </a:fld>
            <a:endParaRPr lang="en-GB"/>
          </a:p>
        </p:txBody>
      </p:sp>
    </p:spTree>
    <p:extLst>
      <p:ext uri="{BB962C8B-B14F-4D97-AF65-F5344CB8AC3E}">
        <p14:creationId xmlns:p14="http://schemas.microsoft.com/office/powerpoint/2010/main" val="3965960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emf"/><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BD2809-528F-8687-B69E-739725762F93}"/>
              </a:ext>
            </a:extLst>
          </p:cNvPr>
          <p:cNvPicPr>
            <a:picLocks noChangeAspect="1"/>
          </p:cNvPicPr>
          <p:nvPr/>
        </p:nvPicPr>
        <p:blipFill>
          <a:blip r:embed="rId3"/>
          <a:stretch>
            <a:fillRect/>
          </a:stretch>
        </p:blipFill>
        <p:spPr>
          <a:xfrm>
            <a:off x="0" y="-5943"/>
            <a:ext cx="30273380" cy="5375111"/>
          </a:xfrm>
          <a:prstGeom prst="rect">
            <a:avLst/>
          </a:prstGeom>
          <a:gradFill flip="none" rotWithShape="1">
            <a:gsLst>
              <a:gs pos="0">
                <a:srgbClr val="008F00"/>
              </a:gs>
              <a:gs pos="100000">
                <a:srgbClr val="9BBB59"/>
              </a:gs>
            </a:gsLst>
            <a:lin ang="5400000" scaled="1"/>
            <a:tileRect/>
          </a:gradFill>
          <a:ln>
            <a:noFill/>
          </a:ln>
          <a:effectLst/>
        </p:spPr>
      </p:pic>
      <p:pic>
        <p:nvPicPr>
          <p:cNvPr id="5" name="Picture 4">
            <a:extLst>
              <a:ext uri="{FF2B5EF4-FFF2-40B4-BE49-F238E27FC236}">
                <a16:creationId xmlns:a16="http://schemas.microsoft.com/office/drawing/2014/main" id="{933D4F2F-BB3C-5A27-B986-04E6812748F3}"/>
              </a:ext>
            </a:extLst>
          </p:cNvPr>
          <p:cNvPicPr>
            <a:picLocks noChangeAspect="1"/>
          </p:cNvPicPr>
          <p:nvPr/>
        </p:nvPicPr>
        <p:blipFill rotWithShape="1">
          <a:blip r:embed="rId4"/>
          <a:srcRect l="5620" r="15368"/>
          <a:stretch/>
        </p:blipFill>
        <p:spPr>
          <a:xfrm>
            <a:off x="351694" y="505018"/>
            <a:ext cx="2485292" cy="3602485"/>
          </a:xfrm>
          <a:prstGeom prst="rect">
            <a:avLst/>
          </a:prstGeom>
        </p:spPr>
      </p:pic>
      <p:sp>
        <p:nvSpPr>
          <p:cNvPr id="6" name="Title 1">
            <a:extLst>
              <a:ext uri="{FF2B5EF4-FFF2-40B4-BE49-F238E27FC236}">
                <a16:creationId xmlns:a16="http://schemas.microsoft.com/office/drawing/2014/main" id="{986CDF53-CDA0-EE2A-9156-82EBEA163F6E}"/>
              </a:ext>
            </a:extLst>
          </p:cNvPr>
          <p:cNvSpPr txBox="1">
            <a:spLocks/>
          </p:cNvSpPr>
          <p:nvPr/>
        </p:nvSpPr>
        <p:spPr>
          <a:xfrm>
            <a:off x="3402788" y="466140"/>
            <a:ext cx="23091395" cy="2430225"/>
          </a:xfrm>
          <a:prstGeom prst="rect">
            <a:avLst/>
          </a:prstGeom>
        </p:spPr>
        <p:txBody>
          <a:bodyPr vert="horz" lIns="370313" tIns="185157" rIns="370313" bIns="185157" rtlCol="0" anchor="ctr">
            <a:noAutofit/>
          </a:bodyPr>
          <a:lstStyle>
            <a:lvl1pPr algn="ctr" defTabSz="1851566" rtl="0" eaLnBrk="1" latinLnBrk="0" hangingPunct="1">
              <a:spcBef>
                <a:spcPct val="0"/>
              </a:spcBef>
              <a:buNone/>
              <a:defRPr sz="17800" kern="1200">
                <a:solidFill>
                  <a:schemeClr val="tx1"/>
                </a:solidFill>
                <a:latin typeface="+mj-lt"/>
                <a:ea typeface="+mj-ea"/>
                <a:cs typeface="+mj-cs"/>
              </a:defRPr>
            </a:lvl1pPr>
          </a:lstStyle>
          <a:p>
            <a:pPr algn="ctr"/>
            <a:r>
              <a:rPr lang="en-US" sz="6600" b="1" dirty="0">
                <a:solidFill>
                  <a:schemeClr val="bg2"/>
                </a:solidFill>
                <a:latin typeface="Century Gothic" panose="020B0502020202020204" pitchFamily="34" charset="0"/>
                <a:cs typeface="Microsoft Uighur" panose="02000000000000000000" pitchFamily="2" charset="-78"/>
              </a:rPr>
              <a:t>AN EXPLAINABLE ARTIFICIAL INTELLIGENCE FRAMEWORK FOR CLINICAL DECISION SUPPORT SYSTEMS </a:t>
            </a:r>
          </a:p>
        </p:txBody>
      </p:sp>
      <p:sp>
        <p:nvSpPr>
          <p:cNvPr id="7" name="Title 1">
            <a:extLst>
              <a:ext uri="{FF2B5EF4-FFF2-40B4-BE49-F238E27FC236}">
                <a16:creationId xmlns:a16="http://schemas.microsoft.com/office/drawing/2014/main" id="{5D4B52B4-74CD-D5B7-599F-05F263E3277B}"/>
              </a:ext>
            </a:extLst>
          </p:cNvPr>
          <p:cNvSpPr txBox="1">
            <a:spLocks/>
          </p:cNvSpPr>
          <p:nvPr/>
        </p:nvSpPr>
        <p:spPr>
          <a:xfrm>
            <a:off x="5118943" y="3070806"/>
            <a:ext cx="20808903" cy="1076895"/>
          </a:xfrm>
          <a:prstGeom prst="rect">
            <a:avLst/>
          </a:prstGeom>
        </p:spPr>
        <p:txBody>
          <a:bodyPr vert="horz" lIns="370313" tIns="185157" rIns="370313" bIns="185157" rtlCol="0" anchor="ctr">
            <a:noAutofit/>
          </a:bodyPr>
          <a:lstStyle>
            <a:lvl1pPr algn="ctr" defTabSz="1851566" rtl="0" eaLnBrk="1" latinLnBrk="0" hangingPunct="1">
              <a:spcBef>
                <a:spcPct val="0"/>
              </a:spcBef>
              <a:buNone/>
              <a:defRPr sz="17800" kern="1200">
                <a:solidFill>
                  <a:schemeClr val="tx1"/>
                </a:solidFill>
                <a:latin typeface="+mj-lt"/>
                <a:ea typeface="+mj-ea"/>
                <a:cs typeface="+mj-cs"/>
              </a:defRPr>
            </a:lvl1pPr>
          </a:lstStyle>
          <a:p>
            <a:r>
              <a:rPr lang="en-US" sz="4000" b="1" dirty="0">
                <a:solidFill>
                  <a:schemeClr val="bg1"/>
                </a:solidFill>
                <a:latin typeface="Century Gothic"/>
                <a:cs typeface="Century Gothic"/>
              </a:rPr>
              <a:t>T. Musah </a:t>
            </a:r>
            <a:r>
              <a:rPr lang="en-US" sz="4000" b="1" baseline="30000" dirty="0">
                <a:solidFill>
                  <a:schemeClr val="bg1"/>
                </a:solidFill>
                <a:latin typeface="Century Gothic"/>
                <a:cs typeface="Century Gothic"/>
              </a:rPr>
              <a:t>1</a:t>
            </a:r>
            <a:r>
              <a:rPr lang="en-US" sz="4000" b="1" dirty="0">
                <a:solidFill>
                  <a:schemeClr val="bg1"/>
                </a:solidFill>
                <a:latin typeface="Century Gothic"/>
                <a:cs typeface="Century Gothic"/>
              </a:rPr>
              <a:t>	 T. B. Boamah </a:t>
            </a:r>
            <a:r>
              <a:rPr lang="en-US" sz="4000" b="1" baseline="30000" dirty="0">
                <a:solidFill>
                  <a:schemeClr val="bg1"/>
                </a:solidFill>
                <a:latin typeface="Century Gothic"/>
                <a:cs typeface="Century Gothic"/>
              </a:rPr>
              <a:t>1 	</a:t>
            </a:r>
            <a:r>
              <a:rPr lang="en-US" sz="4000" b="1" dirty="0">
                <a:solidFill>
                  <a:schemeClr val="bg1"/>
                </a:solidFill>
                <a:latin typeface="Century Gothic"/>
                <a:cs typeface="Century Gothic"/>
              </a:rPr>
              <a:t> M. </a:t>
            </a:r>
            <a:r>
              <a:rPr lang="en-US" sz="4000" b="1" dirty="0" err="1">
                <a:solidFill>
                  <a:schemeClr val="bg1"/>
                </a:solidFill>
                <a:latin typeface="Century Gothic"/>
                <a:cs typeface="Century Gothic"/>
              </a:rPr>
              <a:t>Akpako</a:t>
            </a:r>
            <a:r>
              <a:rPr lang="en-US" sz="4000" b="1" dirty="0">
                <a:solidFill>
                  <a:schemeClr val="bg1"/>
                </a:solidFill>
                <a:latin typeface="Century Gothic"/>
                <a:cs typeface="Century Gothic"/>
              </a:rPr>
              <a:t> </a:t>
            </a:r>
            <a:r>
              <a:rPr lang="en-US" sz="4000" b="1" baseline="30000" dirty="0">
                <a:solidFill>
                  <a:schemeClr val="bg1"/>
                </a:solidFill>
                <a:latin typeface="Century Gothic"/>
                <a:cs typeface="Century Gothic"/>
              </a:rPr>
              <a:t>1 </a:t>
            </a:r>
            <a:r>
              <a:rPr lang="en-US" sz="4000" b="1" dirty="0">
                <a:solidFill>
                  <a:schemeClr val="bg1"/>
                </a:solidFill>
                <a:latin typeface="Century Gothic"/>
                <a:cs typeface="Century Gothic"/>
              </a:rPr>
              <a:t>		P.E Adjei</a:t>
            </a:r>
            <a:r>
              <a:rPr lang="en-US" sz="4000" b="1" baseline="30000" dirty="0">
                <a:solidFill>
                  <a:schemeClr val="bg1"/>
                </a:solidFill>
                <a:latin typeface="Century Gothic"/>
                <a:cs typeface="Century Gothic"/>
              </a:rPr>
              <a:t> *1</a:t>
            </a:r>
          </a:p>
          <a:p>
            <a:br>
              <a:rPr lang="en-US" sz="4000" b="1" baseline="30000" dirty="0">
                <a:solidFill>
                  <a:schemeClr val="bg1"/>
                </a:solidFill>
                <a:latin typeface="Century Gothic"/>
                <a:cs typeface="Century Gothic"/>
              </a:rPr>
            </a:br>
            <a:r>
              <a:rPr lang="en-US" sz="4000" b="1" baseline="30000" dirty="0">
                <a:solidFill>
                  <a:schemeClr val="bg1"/>
                </a:solidFill>
                <a:latin typeface="Century Gothic"/>
                <a:cs typeface="Century Gothic"/>
              </a:rPr>
              <a:t>* peadjei.coe@knust.edu.gh</a:t>
            </a:r>
          </a:p>
        </p:txBody>
      </p:sp>
      <p:sp>
        <p:nvSpPr>
          <p:cNvPr id="8" name="TextBox 7">
            <a:extLst>
              <a:ext uri="{FF2B5EF4-FFF2-40B4-BE49-F238E27FC236}">
                <a16:creationId xmlns:a16="http://schemas.microsoft.com/office/drawing/2014/main" id="{83C5E4A0-3AFF-1408-0B4C-363768CBEBCE}"/>
              </a:ext>
            </a:extLst>
          </p:cNvPr>
          <p:cNvSpPr txBox="1"/>
          <p:nvPr/>
        </p:nvSpPr>
        <p:spPr>
          <a:xfrm flipH="1">
            <a:off x="5408856" y="4291144"/>
            <a:ext cx="19449561" cy="1384995"/>
          </a:xfrm>
          <a:prstGeom prst="rect">
            <a:avLst/>
          </a:prstGeom>
          <a:noFill/>
        </p:spPr>
        <p:txBody>
          <a:bodyPr wrap="square" rtlCol="0">
            <a:spAutoFit/>
          </a:bodyPr>
          <a:lstStyle/>
          <a:p>
            <a:pPr algn="ctr"/>
            <a:r>
              <a:rPr lang="en-US" sz="2800" i="1" baseline="30000" dirty="0">
                <a:solidFill>
                  <a:schemeClr val="bg1"/>
                </a:solidFill>
                <a:latin typeface="Century Gothic"/>
                <a:cs typeface="Century Gothic"/>
              </a:rPr>
              <a:t>1</a:t>
            </a:r>
            <a:r>
              <a:rPr lang="en-US" sz="2800" i="1" dirty="0">
                <a:solidFill>
                  <a:schemeClr val="bg1"/>
                </a:solidFill>
                <a:latin typeface="Century Gothic"/>
                <a:cs typeface="Century Gothic"/>
              </a:rPr>
              <a:t> Department of Computer Engineering, College of Engineering</a:t>
            </a:r>
          </a:p>
          <a:p>
            <a:pPr algn="ctr"/>
            <a:r>
              <a:rPr lang="en-US" sz="2800" i="1" dirty="0">
                <a:solidFill>
                  <a:schemeClr val="bg1"/>
                </a:solidFill>
                <a:latin typeface="Century Gothic"/>
                <a:cs typeface="Century Gothic"/>
              </a:rPr>
              <a:t>Kwame Nkrumah University of Science and Technology (KNUST), Ghana</a:t>
            </a:r>
          </a:p>
          <a:p>
            <a:pPr algn="ctr"/>
            <a:endParaRPr lang="en-US" sz="2800" i="1" dirty="0">
              <a:solidFill>
                <a:schemeClr val="bg1"/>
              </a:solidFill>
              <a:latin typeface="Century Gothic"/>
              <a:cs typeface="Century Gothic"/>
            </a:endParaRPr>
          </a:p>
        </p:txBody>
      </p:sp>
      <p:pic>
        <p:nvPicPr>
          <p:cNvPr id="9" name="Picture 8">
            <a:extLst>
              <a:ext uri="{FF2B5EF4-FFF2-40B4-BE49-F238E27FC236}">
                <a16:creationId xmlns:a16="http://schemas.microsoft.com/office/drawing/2014/main" id="{C6707E24-5238-4C9E-A3F1-D487F0A92474}"/>
              </a:ext>
            </a:extLst>
          </p:cNvPr>
          <p:cNvPicPr>
            <a:picLocks noChangeAspect="1"/>
          </p:cNvPicPr>
          <p:nvPr/>
        </p:nvPicPr>
        <p:blipFill>
          <a:blip r:embed="rId5"/>
          <a:stretch>
            <a:fillRect/>
          </a:stretch>
        </p:blipFill>
        <p:spPr>
          <a:xfrm>
            <a:off x="-88491" y="41479324"/>
            <a:ext cx="30529161" cy="1368702"/>
          </a:xfrm>
          <a:prstGeom prst="rect">
            <a:avLst/>
          </a:prstGeom>
        </p:spPr>
      </p:pic>
      <p:sp>
        <p:nvSpPr>
          <p:cNvPr id="13" name="TextBox 12">
            <a:extLst>
              <a:ext uri="{FF2B5EF4-FFF2-40B4-BE49-F238E27FC236}">
                <a16:creationId xmlns:a16="http://schemas.microsoft.com/office/drawing/2014/main" id="{45E4835E-9278-B7F5-213C-01A93AD87E52}"/>
              </a:ext>
            </a:extLst>
          </p:cNvPr>
          <p:cNvSpPr txBox="1"/>
          <p:nvPr/>
        </p:nvSpPr>
        <p:spPr>
          <a:xfrm>
            <a:off x="4827409" y="5431683"/>
            <a:ext cx="5389430" cy="923330"/>
          </a:xfrm>
          <a:prstGeom prst="rect">
            <a:avLst/>
          </a:prstGeom>
          <a:noFill/>
        </p:spPr>
        <p:txBody>
          <a:bodyPr wrap="square" rtlCol="0">
            <a:spAutoFit/>
          </a:bodyPr>
          <a:lstStyle/>
          <a:p>
            <a:pPr algn="ctr"/>
            <a:r>
              <a:rPr lang="en-US" sz="5400" b="1" dirty="0">
                <a:solidFill>
                  <a:srgbClr val="008F00"/>
                </a:solidFill>
              </a:rPr>
              <a:t>INTRODUCTION</a:t>
            </a:r>
            <a:endParaRPr lang="en-GB" sz="5400" b="1" dirty="0">
              <a:solidFill>
                <a:srgbClr val="008F00"/>
              </a:solidFill>
            </a:endParaRPr>
          </a:p>
        </p:txBody>
      </p:sp>
      <p:cxnSp>
        <p:nvCxnSpPr>
          <p:cNvPr id="15" name="Straight Connector 14">
            <a:extLst>
              <a:ext uri="{FF2B5EF4-FFF2-40B4-BE49-F238E27FC236}">
                <a16:creationId xmlns:a16="http://schemas.microsoft.com/office/drawing/2014/main" id="{7ACC9910-A6C3-442C-9B0A-A9EA827F0BC2}"/>
              </a:ext>
            </a:extLst>
          </p:cNvPr>
          <p:cNvCxnSpPr>
            <a:cxnSpLocks/>
          </p:cNvCxnSpPr>
          <p:nvPr/>
        </p:nvCxnSpPr>
        <p:spPr>
          <a:xfrm>
            <a:off x="222007" y="6308385"/>
            <a:ext cx="14600236" cy="0"/>
          </a:xfrm>
          <a:prstGeom prst="line">
            <a:avLst/>
          </a:prstGeom>
          <a:ln w="19050">
            <a:solidFill>
              <a:srgbClr val="008F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EE6AD51-10B2-C4FA-31B6-0FA53984E44E}"/>
              </a:ext>
            </a:extLst>
          </p:cNvPr>
          <p:cNvSpPr txBox="1"/>
          <p:nvPr/>
        </p:nvSpPr>
        <p:spPr>
          <a:xfrm>
            <a:off x="222006" y="6642207"/>
            <a:ext cx="14600237" cy="10138673"/>
          </a:xfrm>
          <a:prstGeom prst="rect">
            <a:avLst/>
          </a:prstGeom>
          <a:noFill/>
          <a:ln>
            <a:solidFill>
              <a:schemeClr val="tx1"/>
            </a:solidFill>
          </a:ln>
          <a:effectLst>
            <a:outerShdw blurRad="50800" dist="38100" algn="l" rotWithShape="0">
              <a:prstClr val="black">
                <a:alpha val="40000"/>
              </a:prstClr>
            </a:outerShdw>
          </a:effectLst>
        </p:spPr>
        <p:txBody>
          <a:bodyPr wrap="square" rtlCol="0">
            <a:spAutoFit/>
          </a:bodyPr>
          <a:lstStyle/>
          <a:p>
            <a:pPr marL="41275" rtl="0">
              <a:spcBef>
                <a:spcPts val="0"/>
              </a:spcBef>
              <a:spcAft>
                <a:spcPts val="0"/>
              </a:spcAft>
            </a:pPr>
            <a:r>
              <a:rPr lang="en-US" sz="3400" b="0" i="0" u="none" strike="noStrike" dirty="0">
                <a:solidFill>
                  <a:srgbClr val="000000"/>
                </a:solidFill>
                <a:effectLst/>
                <a:latin typeface="Calibri" panose="020F0502020204030204" pitchFamily="34" charset="0"/>
              </a:rPr>
              <a:t>Begin your introduction with a general statement that  provides an overview of</a:t>
            </a:r>
            <a:endParaRPr lang="en-US" sz="3400" b="0" dirty="0">
              <a:effectLst/>
            </a:endParaRPr>
          </a:p>
          <a:p>
            <a:pPr marL="7620" indent="-24130" algn="just" rtl="0">
              <a:spcBef>
                <a:spcPts val="70"/>
              </a:spcBef>
              <a:spcAft>
                <a:spcPts val="0"/>
              </a:spcAft>
            </a:pPr>
            <a:r>
              <a:rPr lang="en-US" sz="3400" b="0" i="0" u="none" strike="noStrike" dirty="0">
                <a:solidFill>
                  <a:srgbClr val="000000"/>
                </a:solidFill>
                <a:effectLst/>
                <a:latin typeface="Calibri" panose="020F0502020204030204" pitchFamily="34" charset="0"/>
              </a:rPr>
              <a:t>your  research topic.   This  statement  should  help to  introduce the topic to the reader and provide some context.</a:t>
            </a:r>
            <a:endParaRPr lang="en-US" sz="3400" i="0" u="none" strike="noStrike" dirty="0">
              <a:solidFill>
                <a:srgbClr val="000000"/>
              </a:solidFill>
              <a:latin typeface="Calibri" panose="020F0502020204030204" pitchFamily="34" charset="0"/>
            </a:endParaRPr>
          </a:p>
          <a:p>
            <a:pPr marL="7620" indent="-24130" algn="just" rtl="0">
              <a:spcBef>
                <a:spcPts val="70"/>
              </a:spcBef>
              <a:spcAft>
                <a:spcPts val="0"/>
              </a:spcAft>
            </a:pPr>
            <a:br>
              <a:rPr lang="en-US" sz="3400" b="0" dirty="0">
                <a:effectLst/>
              </a:rPr>
            </a:br>
            <a:r>
              <a:rPr lang="en-US" sz="3400" b="0" i="0" u="none" strike="noStrike" dirty="0">
                <a:solidFill>
                  <a:srgbClr val="000000"/>
                </a:solidFill>
                <a:effectLst/>
                <a:latin typeface="Calibri" panose="020F0502020204030204" pitchFamily="34" charset="0"/>
              </a:rPr>
              <a:t>Provide background information:  provide some background information on your topic. This could include any relevant history, previous research or developments in the field that have led to your research.</a:t>
            </a:r>
            <a:endParaRPr lang="en-US" sz="3400" b="0" i="0" u="none" strike="noStrike" dirty="0">
              <a:solidFill>
                <a:srgbClr val="000000"/>
              </a:solidFill>
              <a:effectLst/>
              <a:latin typeface="Arial" panose="020B0604020202020204" pitchFamily="34" charset="0"/>
            </a:endParaRPr>
          </a:p>
          <a:p>
            <a:pPr marL="481330" rtl="0" fontAlgn="base">
              <a:spcBef>
                <a:spcPts val="1475"/>
              </a:spcBef>
              <a:spcAft>
                <a:spcPts val="0"/>
              </a:spcAft>
              <a:buFont typeface="Arial" panose="020B0604020202020204" pitchFamily="34" charset="0"/>
              <a:buChar char="•"/>
            </a:pPr>
            <a:r>
              <a:rPr lang="en-US" sz="3400" b="0" i="0" u="none" strike="noStrike" dirty="0">
                <a:solidFill>
                  <a:srgbClr val="000000"/>
                </a:solidFill>
                <a:effectLst/>
                <a:latin typeface="Calibri" panose="020F0502020204030204" pitchFamily="34" charset="0"/>
              </a:rPr>
              <a:t>State the problem: Once you have provided some context, state the problem that your research is addressing. This should be a clear and concise statement that outlines the focus of your research.</a:t>
            </a:r>
            <a:endParaRPr lang="en-US" sz="3400" b="0" i="0" u="none" strike="noStrike" dirty="0">
              <a:solidFill>
                <a:srgbClr val="000000"/>
              </a:solidFill>
              <a:effectLst/>
              <a:latin typeface="Arial" panose="020B0604020202020204" pitchFamily="34" charset="0"/>
            </a:endParaRPr>
          </a:p>
          <a:p>
            <a:pPr marL="481330" rtl="0" fontAlgn="base">
              <a:spcBef>
                <a:spcPts val="1475"/>
              </a:spcBef>
              <a:spcAft>
                <a:spcPts val="0"/>
              </a:spcAft>
              <a:buFont typeface="Arial" panose="020B0604020202020204" pitchFamily="34" charset="0"/>
              <a:buChar char="•"/>
            </a:pPr>
            <a:r>
              <a:rPr lang="en-US" sz="3400" b="0" i="0" u="none" strike="noStrike" dirty="0">
                <a:solidFill>
                  <a:srgbClr val="000000"/>
                </a:solidFill>
                <a:effectLst/>
                <a:latin typeface="Calibri" panose="020F0502020204030204" pitchFamily="34" charset="0"/>
              </a:rPr>
              <a:t>Explain the significance: After stating the problem, explain why it is significant.  Discuss the potential implications of your research and how it could contribute to the field.</a:t>
            </a:r>
            <a:endParaRPr lang="en-US" sz="3400" b="0" i="0" u="none" strike="noStrike" dirty="0">
              <a:solidFill>
                <a:srgbClr val="000000"/>
              </a:solidFill>
              <a:effectLst/>
              <a:latin typeface="Arial" panose="020B0604020202020204" pitchFamily="34" charset="0"/>
            </a:endParaRPr>
          </a:p>
          <a:p>
            <a:pPr marL="481330" rtl="0" fontAlgn="base">
              <a:spcBef>
                <a:spcPts val="1690"/>
              </a:spcBef>
              <a:spcAft>
                <a:spcPts val="0"/>
              </a:spcAft>
              <a:buFont typeface="Arial" panose="020B0604020202020204" pitchFamily="34" charset="0"/>
              <a:buChar char="•"/>
            </a:pPr>
            <a:r>
              <a:rPr lang="en-US" sz="3400" b="0" i="0" u="none" strike="noStrike" dirty="0">
                <a:solidFill>
                  <a:srgbClr val="000000"/>
                </a:solidFill>
                <a:effectLst/>
                <a:latin typeface="Calibri" panose="020F0502020204030204" pitchFamily="34" charset="0"/>
              </a:rPr>
              <a:t>Outline the objectives:  Finally, outline the objectives of your research. This should be a clear statement of what you are hoping to achieve through your  research and should help to guide the reader through the rest of the poster</a:t>
            </a:r>
            <a:endParaRPr lang="en-US" sz="3400" b="0" i="0" u="none" strike="noStrike" dirty="0">
              <a:solidFill>
                <a:srgbClr val="000000"/>
              </a:solidFill>
              <a:effectLst/>
              <a:latin typeface="Arial" panose="020B0604020202020204" pitchFamily="34" charset="0"/>
            </a:endParaRPr>
          </a:p>
          <a:p>
            <a:endParaRPr lang="en-GB" sz="3400" dirty="0"/>
          </a:p>
        </p:txBody>
      </p:sp>
      <p:pic>
        <p:nvPicPr>
          <p:cNvPr id="1026" name="Picture 2">
            <a:extLst>
              <a:ext uri="{FF2B5EF4-FFF2-40B4-BE49-F238E27FC236}">
                <a16:creationId xmlns:a16="http://schemas.microsoft.com/office/drawing/2014/main" id="{7B7D22CA-3CA5-F0CD-2066-DE41836C65C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776"/>
          <a:stretch/>
        </p:blipFill>
        <p:spPr bwMode="auto">
          <a:xfrm>
            <a:off x="15974722" y="6586693"/>
            <a:ext cx="13569378" cy="6893268"/>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F3EEA9AD-52AC-1F07-61B1-4A21D9F4A582}"/>
              </a:ext>
            </a:extLst>
          </p:cNvPr>
          <p:cNvSpPr txBox="1"/>
          <p:nvPr/>
        </p:nvSpPr>
        <p:spPr>
          <a:xfrm>
            <a:off x="4810424" y="19110569"/>
            <a:ext cx="5389430" cy="923330"/>
          </a:xfrm>
          <a:prstGeom prst="rect">
            <a:avLst/>
          </a:prstGeom>
          <a:noFill/>
        </p:spPr>
        <p:txBody>
          <a:bodyPr wrap="square" rtlCol="0">
            <a:spAutoFit/>
          </a:bodyPr>
          <a:lstStyle/>
          <a:p>
            <a:pPr algn="ctr"/>
            <a:r>
              <a:rPr lang="en-US" sz="5400" b="1" dirty="0">
                <a:solidFill>
                  <a:srgbClr val="008F00"/>
                </a:solidFill>
              </a:rPr>
              <a:t>METHODS</a:t>
            </a:r>
            <a:endParaRPr lang="en-GB" sz="5400" b="1" dirty="0">
              <a:solidFill>
                <a:srgbClr val="008F00"/>
              </a:solidFill>
            </a:endParaRPr>
          </a:p>
        </p:txBody>
      </p:sp>
      <p:sp>
        <p:nvSpPr>
          <p:cNvPr id="21" name="TextBox 20">
            <a:extLst>
              <a:ext uri="{FF2B5EF4-FFF2-40B4-BE49-F238E27FC236}">
                <a16:creationId xmlns:a16="http://schemas.microsoft.com/office/drawing/2014/main" id="{18FE4104-4A85-6A75-D080-32DC1663E4FC}"/>
              </a:ext>
            </a:extLst>
          </p:cNvPr>
          <p:cNvSpPr txBox="1"/>
          <p:nvPr/>
        </p:nvSpPr>
        <p:spPr>
          <a:xfrm>
            <a:off x="222006" y="17012373"/>
            <a:ext cx="14600237" cy="1685077"/>
          </a:xfrm>
          <a:prstGeom prst="rect">
            <a:avLst/>
          </a:prstGeom>
          <a:solidFill>
            <a:srgbClr val="92D050"/>
          </a:solidFill>
        </p:spPr>
        <p:txBody>
          <a:bodyPr wrap="square" rtlCol="0">
            <a:spAutoFit/>
          </a:bodyPr>
          <a:lstStyle/>
          <a:p>
            <a:pPr marL="201295" rtl="0">
              <a:spcBef>
                <a:spcPts val="0"/>
              </a:spcBef>
              <a:spcAft>
                <a:spcPts val="0"/>
              </a:spcAft>
            </a:pPr>
            <a:r>
              <a:rPr lang="en-US" sz="3200" b="0" i="0" u="none" strike="noStrike" dirty="0">
                <a:solidFill>
                  <a:srgbClr val="000000"/>
                </a:solidFill>
                <a:effectLst/>
                <a:latin typeface="Calibri" panose="020F0502020204030204" pitchFamily="34" charset="0"/>
              </a:rPr>
              <a:t>This box could be a summary of aims/objectives of your study.</a:t>
            </a:r>
            <a:endParaRPr lang="en-US" sz="3200" b="0" i="0" u="none" strike="noStrike" dirty="0">
              <a:solidFill>
                <a:srgbClr val="000000"/>
              </a:solidFill>
              <a:effectLst/>
              <a:latin typeface="Arial" panose="020B0604020202020204" pitchFamily="34" charset="0"/>
            </a:endParaRPr>
          </a:p>
          <a:p>
            <a:pPr marL="365125" rtl="0" fontAlgn="base">
              <a:spcBef>
                <a:spcPts val="890"/>
              </a:spcBef>
              <a:spcAft>
                <a:spcPts val="0"/>
              </a:spcAft>
              <a:buFont typeface="Arial" panose="020B0604020202020204" pitchFamily="34" charset="0"/>
              <a:buChar char="•"/>
            </a:pPr>
            <a:r>
              <a:rPr lang="en-US" sz="3200" b="0" i="0" u="none" strike="noStrike" dirty="0">
                <a:solidFill>
                  <a:srgbClr val="000000"/>
                </a:solidFill>
                <a:effectLst/>
                <a:latin typeface="Calibri" panose="020F0502020204030204" pitchFamily="34" charset="0"/>
              </a:rPr>
              <a:t>Why was the study undertaken? What was the research question, the tested hypothesis, or the purpose of the research?</a:t>
            </a:r>
            <a:endParaRPr lang="en-US" sz="3200" b="0" i="0" u="none" strike="noStrike" dirty="0">
              <a:solidFill>
                <a:srgbClr val="000000"/>
              </a:solidFill>
              <a:effectLst/>
              <a:latin typeface="Arial" panose="020B0604020202020204" pitchFamily="34" charset="0"/>
            </a:endParaRPr>
          </a:p>
        </p:txBody>
      </p:sp>
      <p:sp>
        <p:nvSpPr>
          <p:cNvPr id="22" name="TextBox 21">
            <a:extLst>
              <a:ext uri="{FF2B5EF4-FFF2-40B4-BE49-F238E27FC236}">
                <a16:creationId xmlns:a16="http://schemas.microsoft.com/office/drawing/2014/main" id="{88274B8F-FACC-846D-0F66-FA2F91A4FED3}"/>
              </a:ext>
            </a:extLst>
          </p:cNvPr>
          <p:cNvSpPr txBox="1"/>
          <p:nvPr/>
        </p:nvSpPr>
        <p:spPr>
          <a:xfrm>
            <a:off x="205021" y="20148562"/>
            <a:ext cx="14583252" cy="5452775"/>
          </a:xfrm>
          <a:prstGeom prst="rect">
            <a:avLst/>
          </a:prstGeom>
          <a:noFill/>
        </p:spPr>
        <p:txBody>
          <a:bodyPr wrap="square" rtlCol="0">
            <a:spAutoFit/>
          </a:bodyPr>
          <a:lstStyle/>
          <a:p>
            <a:pPr marL="23495" rtl="0">
              <a:spcBef>
                <a:spcPts val="0"/>
              </a:spcBef>
              <a:spcAft>
                <a:spcPts val="0"/>
              </a:spcAft>
            </a:pPr>
            <a:r>
              <a:rPr lang="en-US" sz="3200" b="0" i="0" u="none" strike="noStrike" dirty="0">
                <a:solidFill>
                  <a:srgbClr val="000000"/>
                </a:solidFill>
                <a:effectLst/>
                <a:latin typeface="Calibri" panose="020F0502020204030204" pitchFamily="34" charset="0"/>
              </a:rPr>
              <a:t>Provide  an  overview:   Begin the  methods  section with  an  overview of the  experimental design and methods used in your study.  This should help the reader understand the overall approach taken in the research.</a:t>
            </a:r>
            <a:br>
              <a:rPr lang="en-US" sz="3200" b="0" dirty="0">
                <a:effectLst/>
              </a:rPr>
            </a:br>
            <a:br>
              <a:rPr lang="en-US" sz="3200" b="0" dirty="0">
                <a:effectLst/>
              </a:rPr>
            </a:br>
            <a:r>
              <a:rPr lang="en-US" sz="3200" b="0" i="0" u="none" strike="noStrike" dirty="0">
                <a:solidFill>
                  <a:srgbClr val="000000"/>
                </a:solidFill>
                <a:effectLst/>
                <a:latin typeface="Calibri" panose="020F0502020204030204" pitchFamily="34" charset="0"/>
              </a:rPr>
              <a:t>This is a small dummy text where you can elaborate and add some</a:t>
            </a:r>
            <a:endParaRPr lang="en-US" sz="3200" b="0" dirty="0">
              <a:effectLst/>
            </a:endParaRPr>
          </a:p>
          <a:p>
            <a:pPr marL="701040" rtl="0">
              <a:spcBef>
                <a:spcPts val="0"/>
              </a:spcBef>
              <a:spcAft>
                <a:spcPts val="0"/>
              </a:spcAft>
            </a:pPr>
            <a:r>
              <a:rPr lang="en-US" sz="3200" b="0" i="0" u="none" strike="noStrike" dirty="0">
                <a:solidFill>
                  <a:srgbClr val="000000"/>
                </a:solidFill>
                <a:effectLst/>
                <a:latin typeface="Calibri" panose="020F0502020204030204" pitchFamily="34" charset="0"/>
              </a:rPr>
              <a:t>information about specifics.</a:t>
            </a:r>
            <a:endParaRPr lang="en-US" sz="3200" b="0" dirty="0">
              <a:effectLst/>
            </a:endParaRPr>
          </a:p>
          <a:p>
            <a:pPr marL="680720" rtl="0">
              <a:spcBef>
                <a:spcPts val="1700"/>
              </a:spcBef>
              <a:spcAft>
                <a:spcPts val="0"/>
              </a:spcAft>
            </a:pPr>
            <a:r>
              <a:rPr lang="en-US" sz="3200" b="0" i="0" u="none" strike="noStrike" dirty="0">
                <a:solidFill>
                  <a:srgbClr val="000000"/>
                </a:solidFill>
                <a:effectLst/>
                <a:latin typeface="Calibri" panose="020F0502020204030204" pitchFamily="34" charset="0"/>
              </a:rPr>
              <a:t>This is a small dummy text where you can elaborate and add some</a:t>
            </a:r>
            <a:endParaRPr lang="en-US" sz="3200" b="0" dirty="0">
              <a:effectLst/>
            </a:endParaRPr>
          </a:p>
          <a:p>
            <a:pPr marL="701040" rtl="0">
              <a:spcBef>
                <a:spcPts val="0"/>
              </a:spcBef>
              <a:spcAft>
                <a:spcPts val="0"/>
              </a:spcAft>
            </a:pPr>
            <a:r>
              <a:rPr lang="en-US" sz="3200" b="0" i="0" u="none" strike="noStrike" dirty="0">
                <a:solidFill>
                  <a:srgbClr val="000000"/>
                </a:solidFill>
                <a:effectLst/>
                <a:latin typeface="Calibri" panose="020F0502020204030204" pitchFamily="34" charset="0"/>
              </a:rPr>
              <a:t>information about specifics.</a:t>
            </a:r>
            <a:endParaRPr lang="en-US" sz="3200" b="0" dirty="0">
              <a:effectLst/>
            </a:endParaRPr>
          </a:p>
          <a:p>
            <a:pPr marL="680720" rtl="0">
              <a:spcBef>
                <a:spcPts val="1700"/>
              </a:spcBef>
              <a:spcAft>
                <a:spcPts val="0"/>
              </a:spcAft>
            </a:pPr>
            <a:r>
              <a:rPr lang="en-US" sz="3200" b="0" i="0" u="none" strike="noStrike" dirty="0">
                <a:solidFill>
                  <a:srgbClr val="000000"/>
                </a:solidFill>
                <a:effectLst/>
                <a:latin typeface="Calibri" panose="020F0502020204030204" pitchFamily="34" charset="0"/>
              </a:rPr>
              <a:t>This is a small dummy text where you can elaborate and add some</a:t>
            </a:r>
            <a:endParaRPr lang="en-US" sz="3200" b="0" dirty="0">
              <a:effectLst/>
            </a:endParaRPr>
          </a:p>
          <a:p>
            <a:pPr marL="701040" rtl="0">
              <a:spcBef>
                <a:spcPts val="0"/>
              </a:spcBef>
              <a:spcAft>
                <a:spcPts val="0"/>
              </a:spcAft>
            </a:pPr>
            <a:r>
              <a:rPr lang="en-US" sz="3200" b="0" i="0" u="none" strike="noStrike" dirty="0">
                <a:solidFill>
                  <a:srgbClr val="000000"/>
                </a:solidFill>
                <a:effectLst/>
                <a:latin typeface="Calibri" panose="020F0502020204030204" pitchFamily="34" charset="0"/>
              </a:rPr>
              <a:t>information about specifics.</a:t>
            </a:r>
            <a:endParaRPr lang="en-GB" sz="3200" dirty="0"/>
          </a:p>
        </p:txBody>
      </p:sp>
      <p:pic>
        <p:nvPicPr>
          <p:cNvPr id="1031" name="Picture 7" descr="Writing Tips: Results Subsections – ZarLab">
            <a:extLst>
              <a:ext uri="{FF2B5EF4-FFF2-40B4-BE49-F238E27FC236}">
                <a16:creationId xmlns:a16="http://schemas.microsoft.com/office/drawing/2014/main" id="{BD291962-9BD8-4A6C-8BDB-A560F8E921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b="52177"/>
          <a:stretch/>
        </p:blipFill>
        <p:spPr bwMode="auto">
          <a:xfrm>
            <a:off x="229369" y="25574799"/>
            <a:ext cx="14583252" cy="4938458"/>
          </a:xfrm>
          <a:prstGeom prst="rect">
            <a:avLst/>
          </a:prstGeom>
          <a:noFill/>
          <a:ln>
            <a:solidFill>
              <a:schemeClr val="tx1">
                <a:lumMod val="75000"/>
                <a:lumOff val="25000"/>
              </a:schemeClr>
            </a:solidFill>
          </a:ln>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B8491AE-83D1-8D23-5344-CDBDA35A71F6}"/>
              </a:ext>
            </a:extLst>
          </p:cNvPr>
          <p:cNvSpPr txBox="1"/>
          <p:nvPr/>
        </p:nvSpPr>
        <p:spPr>
          <a:xfrm>
            <a:off x="18015900" y="13367854"/>
            <a:ext cx="10928581" cy="461665"/>
          </a:xfrm>
          <a:prstGeom prst="rect">
            <a:avLst/>
          </a:prstGeom>
          <a:noFill/>
        </p:spPr>
        <p:txBody>
          <a:bodyPr wrap="square" rtlCol="0">
            <a:spAutoFit/>
          </a:bodyPr>
          <a:lstStyle/>
          <a:p>
            <a:r>
              <a:rPr lang="en-US" sz="2400" dirty="0"/>
              <a:t>Fig. 2: Ischemic and Hemorrhagic stokes viewed under NCCT, barely indistinguishable</a:t>
            </a:r>
            <a:endParaRPr lang="en-GB" sz="2400" dirty="0"/>
          </a:p>
        </p:txBody>
      </p:sp>
      <p:sp>
        <p:nvSpPr>
          <p:cNvPr id="26" name="TextBox 25">
            <a:extLst>
              <a:ext uri="{FF2B5EF4-FFF2-40B4-BE49-F238E27FC236}">
                <a16:creationId xmlns:a16="http://schemas.microsoft.com/office/drawing/2014/main" id="{9F0E2827-7ED3-E209-2813-863997AF7D98}"/>
              </a:ext>
            </a:extLst>
          </p:cNvPr>
          <p:cNvSpPr txBox="1"/>
          <p:nvPr/>
        </p:nvSpPr>
        <p:spPr>
          <a:xfrm>
            <a:off x="2032356" y="30639657"/>
            <a:ext cx="10928581" cy="461665"/>
          </a:xfrm>
          <a:prstGeom prst="rect">
            <a:avLst/>
          </a:prstGeom>
          <a:noFill/>
        </p:spPr>
        <p:txBody>
          <a:bodyPr wrap="square" rtlCol="0">
            <a:spAutoFit/>
          </a:bodyPr>
          <a:lstStyle/>
          <a:p>
            <a:pPr algn="ctr"/>
            <a:r>
              <a:rPr lang="en-US" sz="2400" dirty="0"/>
              <a:t>Fig. 1: Methodology Example Figure</a:t>
            </a:r>
            <a:endParaRPr lang="en-GB" sz="2400" dirty="0"/>
          </a:p>
        </p:txBody>
      </p:sp>
      <p:sp>
        <p:nvSpPr>
          <p:cNvPr id="27" name="TextBox 26">
            <a:extLst>
              <a:ext uri="{FF2B5EF4-FFF2-40B4-BE49-F238E27FC236}">
                <a16:creationId xmlns:a16="http://schemas.microsoft.com/office/drawing/2014/main" id="{0214F17F-890A-B1E0-85E4-4B6803AF5663}"/>
              </a:ext>
            </a:extLst>
          </p:cNvPr>
          <p:cNvSpPr txBox="1"/>
          <p:nvPr/>
        </p:nvSpPr>
        <p:spPr>
          <a:xfrm>
            <a:off x="205020" y="31227722"/>
            <a:ext cx="14583252" cy="2746906"/>
          </a:xfrm>
          <a:prstGeom prst="rect">
            <a:avLst/>
          </a:prstGeom>
          <a:noFill/>
        </p:spPr>
        <p:txBody>
          <a:bodyPr wrap="square" rtlCol="0">
            <a:spAutoFit/>
          </a:bodyPr>
          <a:lstStyle/>
          <a:p>
            <a:pPr marL="2527" rtl="0" fontAlgn="base">
              <a:spcBef>
                <a:spcPts val="905"/>
              </a:spcBef>
              <a:spcAft>
                <a:spcPts val="0"/>
              </a:spcAft>
            </a:pPr>
            <a:r>
              <a:rPr lang="en-US" sz="3200" b="0" i="0" u="none" strike="noStrike" dirty="0">
                <a:solidFill>
                  <a:srgbClr val="000000"/>
                </a:solidFill>
                <a:effectLst/>
                <a:latin typeface="Calibri" panose="020F0502020204030204" pitchFamily="34" charset="0"/>
              </a:rPr>
              <a:t>Procedure:  Describe the procedures used in your study in detail, including</a:t>
            </a:r>
            <a:r>
              <a:rPr lang="en-US" sz="3200" b="0" i="0" u="none" strike="noStrike" dirty="0">
                <a:solidFill>
                  <a:srgbClr val="000000"/>
                </a:solidFill>
                <a:effectLst/>
                <a:latin typeface="Arial" panose="020B0604020202020204" pitchFamily="34" charset="0"/>
              </a:rPr>
              <a:t> </a:t>
            </a:r>
            <a:r>
              <a:rPr lang="en-US" sz="3200" b="0" i="0" u="none" strike="noStrike" dirty="0">
                <a:solidFill>
                  <a:srgbClr val="000000"/>
                </a:solidFill>
                <a:effectLst/>
                <a:latin typeface="Calibri" panose="020F0502020204030204" pitchFamily="34" charset="0"/>
              </a:rPr>
              <a:t>any instructions given to participants or subjects, any specific protocols</a:t>
            </a:r>
            <a:r>
              <a:rPr lang="en-US" sz="3200" b="0" i="0" u="none" strike="noStrike" dirty="0">
                <a:solidFill>
                  <a:srgbClr val="000000"/>
                </a:solidFill>
                <a:effectLst/>
                <a:latin typeface="Arial" panose="020B0604020202020204" pitchFamily="34" charset="0"/>
              </a:rPr>
              <a:t> </a:t>
            </a:r>
            <a:r>
              <a:rPr lang="en-US" sz="3200" b="0" i="0" u="none" strike="noStrike" dirty="0">
                <a:solidFill>
                  <a:srgbClr val="000000"/>
                </a:solidFill>
                <a:effectLst/>
                <a:latin typeface="Calibri" panose="020F0502020204030204" pitchFamily="34" charset="0"/>
              </a:rPr>
              <a:t>followed, and any measurements taken.</a:t>
            </a:r>
            <a:endParaRPr lang="en-US" sz="3200" b="0" i="0" u="none" strike="noStrike" dirty="0">
              <a:solidFill>
                <a:srgbClr val="000000"/>
              </a:solidFill>
              <a:effectLst/>
              <a:latin typeface="Arial" panose="020B0604020202020204" pitchFamily="34" charset="0"/>
            </a:endParaRPr>
          </a:p>
          <a:p>
            <a:pPr marL="2527" rtl="0" fontAlgn="base">
              <a:spcBef>
                <a:spcPts val="1475"/>
              </a:spcBef>
              <a:spcAft>
                <a:spcPts val="0"/>
              </a:spcAft>
              <a:buFont typeface="Arial" panose="020B0604020202020204" pitchFamily="34" charset="0"/>
              <a:buChar char="•"/>
            </a:pPr>
            <a:r>
              <a:rPr lang="en-US" sz="3200" b="0" i="0" u="none" strike="noStrike" dirty="0">
                <a:solidFill>
                  <a:srgbClr val="000000"/>
                </a:solidFill>
                <a:effectLst/>
                <a:latin typeface="Calibri" panose="020F0502020204030204" pitchFamily="34" charset="0"/>
              </a:rPr>
              <a:t>Data analysis:  Finally, provide information on how the data was analyzed,</a:t>
            </a:r>
            <a:r>
              <a:rPr lang="en-US" sz="3200" b="0" i="0" u="none" strike="noStrike" dirty="0">
                <a:solidFill>
                  <a:srgbClr val="000000"/>
                </a:solidFill>
                <a:effectLst/>
                <a:latin typeface="Arial" panose="020B0604020202020204" pitchFamily="34" charset="0"/>
              </a:rPr>
              <a:t> </a:t>
            </a:r>
            <a:r>
              <a:rPr lang="en-US" sz="3200" b="0" i="0" u="none" strike="noStrike" dirty="0">
                <a:solidFill>
                  <a:srgbClr val="000000"/>
                </a:solidFill>
                <a:effectLst/>
                <a:latin typeface="Calibri" panose="020F0502020204030204" pitchFamily="34" charset="0"/>
              </a:rPr>
              <a:t>including any statistical methods used and how the data was presented or  visualized.</a:t>
            </a:r>
            <a:endParaRPr lang="en-US" sz="3200" b="0" i="0" u="none" strike="noStrike" dirty="0">
              <a:solidFill>
                <a:srgbClr val="000000"/>
              </a:solidFill>
              <a:effectLst/>
              <a:latin typeface="Arial" panose="020B0604020202020204" pitchFamily="34" charset="0"/>
            </a:endParaRPr>
          </a:p>
        </p:txBody>
      </p:sp>
      <p:cxnSp>
        <p:nvCxnSpPr>
          <p:cNvPr id="28" name="Straight Connector 27">
            <a:extLst>
              <a:ext uri="{FF2B5EF4-FFF2-40B4-BE49-F238E27FC236}">
                <a16:creationId xmlns:a16="http://schemas.microsoft.com/office/drawing/2014/main" id="{A828E30D-95E8-8BA3-793F-0327B88959A3}"/>
              </a:ext>
            </a:extLst>
          </p:cNvPr>
          <p:cNvCxnSpPr>
            <a:cxnSpLocks/>
          </p:cNvCxnSpPr>
          <p:nvPr/>
        </p:nvCxnSpPr>
        <p:spPr>
          <a:xfrm>
            <a:off x="188036" y="19946181"/>
            <a:ext cx="14600236" cy="0"/>
          </a:xfrm>
          <a:prstGeom prst="line">
            <a:avLst/>
          </a:prstGeom>
          <a:ln w="19050">
            <a:solidFill>
              <a:srgbClr val="008F00"/>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372B21C-F97D-4C29-AF9B-3231FB497232}"/>
              </a:ext>
            </a:extLst>
          </p:cNvPr>
          <p:cNvSpPr txBox="1"/>
          <p:nvPr/>
        </p:nvSpPr>
        <p:spPr>
          <a:xfrm>
            <a:off x="4827409" y="33973743"/>
            <a:ext cx="5389430" cy="923330"/>
          </a:xfrm>
          <a:prstGeom prst="rect">
            <a:avLst/>
          </a:prstGeom>
          <a:noFill/>
        </p:spPr>
        <p:txBody>
          <a:bodyPr wrap="square" rtlCol="0">
            <a:spAutoFit/>
          </a:bodyPr>
          <a:lstStyle/>
          <a:p>
            <a:pPr algn="ctr"/>
            <a:r>
              <a:rPr lang="en-US" sz="5400" b="1" dirty="0">
                <a:solidFill>
                  <a:srgbClr val="008F00"/>
                </a:solidFill>
              </a:rPr>
              <a:t>RESULTS</a:t>
            </a:r>
            <a:endParaRPr lang="en-GB" sz="5400" b="1" dirty="0">
              <a:solidFill>
                <a:srgbClr val="008F00"/>
              </a:solidFill>
            </a:endParaRPr>
          </a:p>
        </p:txBody>
      </p:sp>
      <p:sp>
        <p:nvSpPr>
          <p:cNvPr id="30" name="TextBox 29">
            <a:extLst>
              <a:ext uri="{FF2B5EF4-FFF2-40B4-BE49-F238E27FC236}">
                <a16:creationId xmlns:a16="http://schemas.microsoft.com/office/drawing/2014/main" id="{3F0E65D9-FB42-FCD4-66B9-8782447BDA50}"/>
              </a:ext>
            </a:extLst>
          </p:cNvPr>
          <p:cNvSpPr txBox="1"/>
          <p:nvPr/>
        </p:nvSpPr>
        <p:spPr>
          <a:xfrm>
            <a:off x="340887" y="34976289"/>
            <a:ext cx="14583252" cy="1582484"/>
          </a:xfrm>
          <a:prstGeom prst="rect">
            <a:avLst/>
          </a:prstGeom>
          <a:noFill/>
        </p:spPr>
        <p:txBody>
          <a:bodyPr wrap="square" rtlCol="0">
            <a:spAutoFit/>
          </a:bodyPr>
          <a:lstStyle/>
          <a:p>
            <a:pPr marL="12700" rtl="0">
              <a:spcBef>
                <a:spcPts val="0"/>
              </a:spcBef>
              <a:spcAft>
                <a:spcPts val="0"/>
              </a:spcAft>
            </a:pPr>
            <a:r>
              <a:rPr lang="en-US" sz="3200" b="0" i="0" u="none" strike="noStrike" dirty="0">
                <a:solidFill>
                  <a:srgbClr val="000000"/>
                </a:solidFill>
                <a:effectLst/>
                <a:latin typeface="Calibri" panose="020F0502020204030204" pitchFamily="34" charset="0"/>
              </a:rPr>
              <a:t>What answer was found to the research question? What did the study find? Was</a:t>
            </a:r>
            <a:endParaRPr lang="en-US" sz="3200" b="0" dirty="0">
              <a:effectLst/>
            </a:endParaRPr>
          </a:p>
          <a:p>
            <a:pPr marL="13335" indent="-21590" rtl="0">
              <a:spcBef>
                <a:spcPts val="55"/>
              </a:spcBef>
              <a:spcAft>
                <a:spcPts val="0"/>
              </a:spcAft>
            </a:pPr>
            <a:r>
              <a:rPr lang="en-US" sz="3200" b="0" i="0" u="none" strike="noStrike" dirty="0">
                <a:solidFill>
                  <a:srgbClr val="000000"/>
                </a:solidFill>
                <a:effectLst/>
                <a:latin typeface="Calibri" panose="020F0502020204030204" pitchFamily="34" charset="0"/>
              </a:rPr>
              <a:t>the tested hypothesis true?  Explains what the authors found following the method previously suggested. You should present your results as objectively as possible.</a:t>
            </a:r>
            <a:endParaRPr lang="en-GB" sz="3200" dirty="0"/>
          </a:p>
        </p:txBody>
      </p:sp>
      <p:cxnSp>
        <p:nvCxnSpPr>
          <p:cNvPr id="31" name="Straight Connector 30">
            <a:extLst>
              <a:ext uri="{FF2B5EF4-FFF2-40B4-BE49-F238E27FC236}">
                <a16:creationId xmlns:a16="http://schemas.microsoft.com/office/drawing/2014/main" id="{6FB76888-FDA1-5509-4EC2-EBF71FAFA92C}"/>
              </a:ext>
            </a:extLst>
          </p:cNvPr>
          <p:cNvCxnSpPr>
            <a:cxnSpLocks/>
          </p:cNvCxnSpPr>
          <p:nvPr/>
        </p:nvCxnSpPr>
        <p:spPr>
          <a:xfrm>
            <a:off x="323902" y="34773908"/>
            <a:ext cx="14600236" cy="0"/>
          </a:xfrm>
          <a:prstGeom prst="line">
            <a:avLst/>
          </a:prstGeom>
          <a:ln w="19050">
            <a:solidFill>
              <a:srgbClr val="008F00"/>
            </a:solidFill>
          </a:ln>
        </p:spPr>
        <p:style>
          <a:lnRef idx="1">
            <a:schemeClr val="accent1"/>
          </a:lnRef>
          <a:fillRef idx="0">
            <a:schemeClr val="accent1"/>
          </a:fillRef>
          <a:effectRef idx="0">
            <a:schemeClr val="accent1"/>
          </a:effectRef>
          <a:fontRef idx="minor">
            <a:schemeClr val="tx1"/>
          </a:fontRef>
        </p:style>
      </p:cxnSp>
      <p:pic>
        <p:nvPicPr>
          <p:cNvPr id="1033" name="Picture 9">
            <a:extLst>
              <a:ext uri="{FF2B5EF4-FFF2-40B4-BE49-F238E27FC236}">
                <a16:creationId xmlns:a16="http://schemas.microsoft.com/office/drawing/2014/main" id="{FA7A2B52-5AB9-B50C-090C-0B12D11E58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369" y="36662578"/>
            <a:ext cx="14719117" cy="452841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CBAA3CC-8C3A-F78F-1173-7ADADFA36741}"/>
              </a:ext>
            </a:extLst>
          </p:cNvPr>
          <p:cNvSpPr txBox="1"/>
          <p:nvPr/>
        </p:nvSpPr>
        <p:spPr>
          <a:xfrm>
            <a:off x="20580125" y="14205041"/>
            <a:ext cx="5389430" cy="923330"/>
          </a:xfrm>
          <a:prstGeom prst="rect">
            <a:avLst/>
          </a:prstGeom>
          <a:noFill/>
        </p:spPr>
        <p:txBody>
          <a:bodyPr wrap="square" rtlCol="0">
            <a:spAutoFit/>
          </a:bodyPr>
          <a:lstStyle/>
          <a:p>
            <a:pPr algn="ctr"/>
            <a:r>
              <a:rPr lang="en-US" sz="5400" b="1" dirty="0">
                <a:solidFill>
                  <a:srgbClr val="008F00"/>
                </a:solidFill>
              </a:rPr>
              <a:t>DISCUSSION</a:t>
            </a:r>
            <a:endParaRPr lang="en-GB" sz="5400" b="1" dirty="0">
              <a:solidFill>
                <a:srgbClr val="008F00"/>
              </a:solidFill>
            </a:endParaRPr>
          </a:p>
        </p:txBody>
      </p:sp>
      <p:sp>
        <p:nvSpPr>
          <p:cNvPr id="3" name="TextBox 2">
            <a:extLst>
              <a:ext uri="{FF2B5EF4-FFF2-40B4-BE49-F238E27FC236}">
                <a16:creationId xmlns:a16="http://schemas.microsoft.com/office/drawing/2014/main" id="{3531E785-0E78-55A9-E3AB-A261DF4EE3D1}"/>
              </a:ext>
            </a:extLst>
          </p:cNvPr>
          <p:cNvSpPr txBox="1"/>
          <p:nvPr/>
        </p:nvSpPr>
        <p:spPr>
          <a:xfrm>
            <a:off x="15445033" y="15187269"/>
            <a:ext cx="14577167" cy="8153514"/>
          </a:xfrm>
          <a:prstGeom prst="rect">
            <a:avLst/>
          </a:prstGeom>
          <a:noFill/>
        </p:spPr>
        <p:txBody>
          <a:bodyPr wrap="square" rtlCol="0">
            <a:spAutoFit/>
          </a:bodyPr>
          <a:lstStyle/>
          <a:p>
            <a:pPr marL="483235" rtl="0" fontAlgn="base">
              <a:spcBef>
                <a:spcPts val="5"/>
              </a:spcBef>
              <a:spcAft>
                <a:spcPts val="0"/>
              </a:spcAft>
              <a:buFont typeface="Arial" panose="020B0604020202020204" pitchFamily="34" charset="0"/>
              <a:buChar char="•"/>
            </a:pPr>
            <a:r>
              <a:rPr lang="en-US" sz="3200" i="0" u="none" strike="noStrike" dirty="0">
                <a:solidFill>
                  <a:srgbClr val="000000"/>
                </a:solidFill>
                <a:latin typeface="Calibri" panose="020F0502020204030204" pitchFamily="34" charset="0"/>
              </a:rPr>
              <a:t> </a:t>
            </a:r>
            <a:r>
              <a:rPr lang="en-US" sz="3200" b="0" i="0" u="none" strike="noStrike" dirty="0">
                <a:solidFill>
                  <a:srgbClr val="000000"/>
                </a:solidFill>
                <a:effectLst/>
                <a:latin typeface="Calibri" panose="020F0502020204030204" pitchFamily="34" charset="0"/>
              </a:rPr>
              <a:t>Begin the discussion section by reminding the reader of the main research</a:t>
            </a:r>
            <a:r>
              <a:rPr lang="en-US" sz="3200" b="0" i="0" u="none" strike="noStrike" dirty="0">
                <a:solidFill>
                  <a:srgbClr val="000000"/>
                </a:solidFill>
                <a:effectLst/>
                <a:latin typeface="Arial" panose="020B0604020202020204" pitchFamily="34" charset="0"/>
              </a:rPr>
              <a:t> </a:t>
            </a:r>
            <a:r>
              <a:rPr lang="en-US" sz="3200" b="0" i="0" u="none" strike="noStrike" dirty="0">
                <a:solidFill>
                  <a:srgbClr val="000000"/>
                </a:solidFill>
                <a:effectLst/>
                <a:latin typeface="Calibri" panose="020F0502020204030204" pitchFamily="34" charset="0"/>
              </a:rPr>
              <a:t>question and objectives.</a:t>
            </a:r>
            <a:endParaRPr lang="en-US" sz="3200" b="0" i="0" u="none" strike="noStrike" dirty="0">
              <a:solidFill>
                <a:srgbClr val="000000"/>
              </a:solidFill>
              <a:effectLst/>
              <a:latin typeface="Arial" panose="020B0604020202020204" pitchFamily="34" charset="0"/>
            </a:endParaRPr>
          </a:p>
          <a:p>
            <a:pPr marL="483235" rtl="0" fontAlgn="base">
              <a:spcBef>
                <a:spcPts val="1630"/>
              </a:spcBef>
              <a:spcAft>
                <a:spcPts val="0"/>
              </a:spcAft>
              <a:buFont typeface="Arial" panose="020B0604020202020204" pitchFamily="34" charset="0"/>
              <a:buChar char="•"/>
            </a:pPr>
            <a:r>
              <a:rPr lang="en-US" sz="3200" b="0" i="0" u="none" strike="noStrike" dirty="0">
                <a:solidFill>
                  <a:srgbClr val="000000"/>
                </a:solidFill>
                <a:effectLst/>
                <a:latin typeface="Calibri" panose="020F0502020204030204" pitchFamily="34" charset="0"/>
              </a:rPr>
              <a:t> Summarize the key findings of your study in a few sentences. Avoid</a:t>
            </a:r>
            <a:r>
              <a:rPr lang="en-US" sz="3200" b="0" i="0" u="none" strike="noStrike" dirty="0">
                <a:solidFill>
                  <a:srgbClr val="000000"/>
                </a:solidFill>
                <a:effectLst/>
                <a:latin typeface="Arial" panose="020B0604020202020204" pitchFamily="34" charset="0"/>
              </a:rPr>
              <a:t> </a:t>
            </a:r>
            <a:r>
              <a:rPr lang="en-US" sz="3200" b="0" i="0" u="none" strike="noStrike" dirty="0">
                <a:solidFill>
                  <a:srgbClr val="000000"/>
                </a:solidFill>
                <a:effectLst/>
                <a:latin typeface="Calibri" panose="020F0502020204030204" pitchFamily="34" charset="0"/>
              </a:rPr>
              <a:t>repeating the results section. You are discussing it here.</a:t>
            </a:r>
            <a:endParaRPr lang="en-US" sz="3200" b="0" i="0" u="none" strike="noStrike" dirty="0">
              <a:solidFill>
                <a:srgbClr val="000000"/>
              </a:solidFill>
              <a:effectLst/>
              <a:latin typeface="Arial" panose="020B0604020202020204" pitchFamily="34" charset="0"/>
            </a:endParaRPr>
          </a:p>
          <a:p>
            <a:pPr marL="483235" rtl="0" fontAlgn="base">
              <a:spcBef>
                <a:spcPts val="1625"/>
              </a:spcBef>
              <a:spcAft>
                <a:spcPts val="0"/>
              </a:spcAft>
              <a:buFont typeface="Arial" panose="020B0604020202020204" pitchFamily="34" charset="0"/>
              <a:buChar char="•"/>
            </a:pPr>
            <a:r>
              <a:rPr lang="en-US" sz="3200" b="0" i="0" u="none" strike="noStrike" dirty="0">
                <a:solidFill>
                  <a:srgbClr val="000000"/>
                </a:solidFill>
                <a:effectLst/>
                <a:latin typeface="Calibri" panose="020F0502020204030204" pitchFamily="34" charset="0"/>
              </a:rPr>
              <a:t> Discuss the implications of your findings and what they mean in the context</a:t>
            </a:r>
            <a:r>
              <a:rPr lang="en-US" sz="3200" b="0" i="0" u="none" strike="noStrike" dirty="0">
                <a:solidFill>
                  <a:srgbClr val="000000"/>
                </a:solidFill>
                <a:effectLst/>
                <a:latin typeface="Arial" panose="020B0604020202020204" pitchFamily="34" charset="0"/>
              </a:rPr>
              <a:t> </a:t>
            </a:r>
            <a:r>
              <a:rPr lang="en-US" sz="3200" b="0" i="0" u="none" strike="noStrike" dirty="0">
                <a:solidFill>
                  <a:srgbClr val="000000"/>
                </a:solidFill>
                <a:effectLst/>
                <a:latin typeface="Calibri" panose="020F0502020204030204" pitchFamily="34" charset="0"/>
              </a:rPr>
              <a:t>of the research question or hypothesis being investigated</a:t>
            </a:r>
            <a:endParaRPr lang="en-US" sz="3200" b="0" i="0" u="none" strike="noStrike" dirty="0">
              <a:solidFill>
                <a:srgbClr val="000000"/>
              </a:solidFill>
              <a:effectLst/>
              <a:latin typeface="Arial" panose="020B0604020202020204" pitchFamily="34" charset="0"/>
            </a:endParaRPr>
          </a:p>
          <a:p>
            <a:pPr marL="483235" rtl="0" fontAlgn="base">
              <a:spcBef>
                <a:spcPts val="910"/>
              </a:spcBef>
              <a:spcAft>
                <a:spcPts val="0"/>
              </a:spcAft>
              <a:buFont typeface="Arial" panose="020B0604020202020204" pitchFamily="34" charset="0"/>
              <a:buChar char="•"/>
            </a:pPr>
            <a:r>
              <a:rPr lang="en-US" sz="3200" i="0" u="none" strike="noStrike" dirty="0">
                <a:solidFill>
                  <a:srgbClr val="000000"/>
                </a:solidFill>
                <a:latin typeface="Calibri" panose="020F0502020204030204" pitchFamily="34" charset="0"/>
              </a:rPr>
              <a:t> </a:t>
            </a:r>
            <a:r>
              <a:rPr lang="en-US" sz="3200" b="0" i="0" u="none" strike="noStrike" dirty="0">
                <a:solidFill>
                  <a:srgbClr val="000000"/>
                </a:solidFill>
                <a:effectLst/>
                <a:latin typeface="Calibri" panose="020F0502020204030204" pitchFamily="34" charset="0"/>
              </a:rPr>
              <a:t>Compare with previous research: Compare your findings with those from</a:t>
            </a:r>
            <a:r>
              <a:rPr lang="en-US" sz="3200" b="0" i="0" u="none" strike="noStrike" dirty="0">
                <a:solidFill>
                  <a:srgbClr val="000000"/>
                </a:solidFill>
                <a:effectLst/>
                <a:latin typeface="Arial" panose="020B0604020202020204" pitchFamily="34" charset="0"/>
              </a:rPr>
              <a:t> </a:t>
            </a:r>
            <a:r>
              <a:rPr lang="en-US" sz="3200" b="0" i="0" u="none" strike="noStrike" dirty="0">
                <a:solidFill>
                  <a:srgbClr val="000000"/>
                </a:solidFill>
                <a:effectLst/>
                <a:latin typeface="Calibri" panose="020F0502020204030204" pitchFamily="34" charset="0"/>
              </a:rPr>
              <a:t>previous research in the field.</a:t>
            </a:r>
            <a:endParaRPr lang="en-US" sz="3200" b="0" i="0" u="none" strike="noStrike" dirty="0">
              <a:solidFill>
                <a:srgbClr val="000000"/>
              </a:solidFill>
              <a:effectLst/>
              <a:latin typeface="Arial" panose="020B0604020202020204" pitchFamily="34" charset="0"/>
            </a:endParaRPr>
          </a:p>
          <a:p>
            <a:pPr marL="483235" rtl="0" fontAlgn="base">
              <a:spcBef>
                <a:spcPts val="1670"/>
              </a:spcBef>
              <a:spcAft>
                <a:spcPts val="0"/>
              </a:spcAft>
              <a:buFont typeface="Arial" panose="020B0604020202020204" pitchFamily="34" charset="0"/>
              <a:buChar char="•"/>
            </a:pPr>
            <a:r>
              <a:rPr lang="en-US" sz="3200" b="0" i="0" u="none" strike="noStrike" dirty="0">
                <a:solidFill>
                  <a:srgbClr val="000000"/>
                </a:solidFill>
                <a:effectLst/>
                <a:latin typeface="Calibri" panose="020F0502020204030204" pitchFamily="34" charset="0"/>
              </a:rPr>
              <a:t>Explain limitations:  Discuss the limitations of your study, including any</a:t>
            </a:r>
            <a:r>
              <a:rPr lang="en-US" sz="3200" b="0" i="0" u="none" strike="noStrike" dirty="0">
                <a:solidFill>
                  <a:srgbClr val="000000"/>
                </a:solidFill>
                <a:effectLst/>
                <a:latin typeface="Arial" panose="020B0604020202020204" pitchFamily="34" charset="0"/>
              </a:rPr>
              <a:t> </a:t>
            </a:r>
            <a:r>
              <a:rPr lang="en-US" sz="3200" b="0" i="0" u="none" strike="noStrike" dirty="0">
                <a:solidFill>
                  <a:srgbClr val="000000"/>
                </a:solidFill>
                <a:effectLst/>
                <a:latin typeface="Calibri" panose="020F0502020204030204" pitchFamily="34" charset="0"/>
              </a:rPr>
              <a:t>potential sources of error or bias.</a:t>
            </a:r>
            <a:endParaRPr lang="en-US" sz="3200" b="0" i="0" u="none" strike="noStrike" dirty="0">
              <a:solidFill>
                <a:srgbClr val="000000"/>
              </a:solidFill>
              <a:effectLst/>
              <a:latin typeface="Arial" panose="020B0604020202020204" pitchFamily="34" charset="0"/>
            </a:endParaRPr>
          </a:p>
          <a:p>
            <a:pPr marL="483235" rtl="0" fontAlgn="base">
              <a:spcBef>
                <a:spcPts val="1665"/>
              </a:spcBef>
              <a:spcAft>
                <a:spcPts val="0"/>
              </a:spcAft>
              <a:buFont typeface="Arial" panose="020B0604020202020204" pitchFamily="34" charset="0"/>
              <a:buChar char="•"/>
            </a:pPr>
            <a:r>
              <a:rPr lang="en-US" sz="3200" b="0" i="0" u="none" strike="noStrike" dirty="0">
                <a:solidFill>
                  <a:srgbClr val="000000"/>
                </a:solidFill>
                <a:effectLst/>
                <a:latin typeface="Calibri" panose="020F0502020204030204" pitchFamily="34" charset="0"/>
              </a:rPr>
              <a:t> Discuss implications and applications:  Discuss the implications of your</a:t>
            </a:r>
            <a:r>
              <a:rPr lang="en-US" sz="3200" b="0" i="0" u="none" strike="noStrike" dirty="0">
                <a:solidFill>
                  <a:srgbClr val="000000"/>
                </a:solidFill>
                <a:effectLst/>
                <a:latin typeface="Arial" panose="020B0604020202020204" pitchFamily="34" charset="0"/>
              </a:rPr>
              <a:t> </a:t>
            </a:r>
            <a:r>
              <a:rPr lang="en-US" sz="3200" b="0" i="0" u="none" strike="noStrike" dirty="0">
                <a:solidFill>
                  <a:srgbClr val="000000"/>
                </a:solidFill>
                <a:effectLst/>
                <a:latin typeface="Calibri" panose="020F0502020204030204" pitchFamily="34" charset="0"/>
              </a:rPr>
              <a:t>findings for theory and practice in the field.</a:t>
            </a:r>
            <a:endParaRPr lang="en-US" sz="3200" b="0" i="0" u="none" strike="noStrike" dirty="0">
              <a:solidFill>
                <a:srgbClr val="000000"/>
              </a:solidFill>
              <a:effectLst/>
              <a:latin typeface="Arial" panose="020B0604020202020204" pitchFamily="34" charset="0"/>
            </a:endParaRPr>
          </a:p>
          <a:p>
            <a:pPr marL="483235" rtl="0" fontAlgn="base">
              <a:spcBef>
                <a:spcPts val="1630"/>
              </a:spcBef>
              <a:spcAft>
                <a:spcPts val="0"/>
              </a:spcAft>
              <a:buFont typeface="Arial" panose="020B0604020202020204" pitchFamily="34" charset="0"/>
              <a:buChar char="•"/>
            </a:pPr>
            <a:r>
              <a:rPr lang="en-US" sz="3200" b="0" i="0" u="none" strike="noStrike" dirty="0">
                <a:solidFill>
                  <a:srgbClr val="000000"/>
                </a:solidFill>
                <a:effectLst/>
                <a:latin typeface="Calibri" panose="020F0502020204030204" pitchFamily="34" charset="0"/>
              </a:rPr>
              <a:t> Explain how your research could be applied in real-world contexts and any</a:t>
            </a:r>
            <a:r>
              <a:rPr lang="en-US" sz="3200" b="0" i="0" u="none" strike="noStrike" dirty="0">
                <a:solidFill>
                  <a:srgbClr val="000000"/>
                </a:solidFill>
                <a:effectLst/>
                <a:latin typeface="Arial" panose="020B0604020202020204" pitchFamily="34" charset="0"/>
              </a:rPr>
              <a:t> </a:t>
            </a:r>
            <a:r>
              <a:rPr lang="en-US" sz="3200" b="0" i="0" u="none" strike="noStrike" dirty="0">
                <a:solidFill>
                  <a:srgbClr val="000000"/>
                </a:solidFill>
                <a:effectLst/>
                <a:latin typeface="Calibri" panose="020F0502020204030204" pitchFamily="34" charset="0"/>
              </a:rPr>
              <a:t>potential future research directions.</a:t>
            </a:r>
            <a:endParaRPr lang="en-US" sz="3200" b="0" i="0" u="none" strike="noStrike" dirty="0">
              <a:solidFill>
                <a:srgbClr val="000000"/>
              </a:solidFill>
              <a:effectLst/>
              <a:latin typeface="Arial" panose="020B0604020202020204" pitchFamily="34" charset="0"/>
            </a:endParaRPr>
          </a:p>
        </p:txBody>
      </p:sp>
      <p:cxnSp>
        <p:nvCxnSpPr>
          <p:cNvPr id="12" name="Straight Connector 11">
            <a:extLst>
              <a:ext uri="{FF2B5EF4-FFF2-40B4-BE49-F238E27FC236}">
                <a16:creationId xmlns:a16="http://schemas.microsoft.com/office/drawing/2014/main" id="{6E7F3640-98C1-778E-EB7E-7F2E5DAFC989}"/>
              </a:ext>
            </a:extLst>
          </p:cNvPr>
          <p:cNvCxnSpPr>
            <a:cxnSpLocks/>
          </p:cNvCxnSpPr>
          <p:nvPr/>
        </p:nvCxnSpPr>
        <p:spPr>
          <a:xfrm>
            <a:off x="15506411" y="15103717"/>
            <a:ext cx="14600236" cy="0"/>
          </a:xfrm>
          <a:prstGeom prst="line">
            <a:avLst/>
          </a:prstGeom>
          <a:ln w="19050">
            <a:solidFill>
              <a:srgbClr val="008F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3685FFB-CF73-70C0-593A-FE5189259F0E}"/>
              </a:ext>
            </a:extLst>
          </p:cNvPr>
          <p:cNvSpPr txBox="1"/>
          <p:nvPr/>
        </p:nvSpPr>
        <p:spPr>
          <a:xfrm>
            <a:off x="15570568" y="23493537"/>
            <a:ext cx="14600237" cy="2062103"/>
          </a:xfrm>
          <a:prstGeom prst="rect">
            <a:avLst/>
          </a:prstGeom>
          <a:solidFill>
            <a:srgbClr val="92D050"/>
          </a:solidFill>
        </p:spPr>
        <p:txBody>
          <a:bodyPr wrap="square" rtlCol="0">
            <a:spAutoFit/>
          </a:bodyPr>
          <a:lstStyle/>
          <a:p>
            <a:pPr marL="201295" indent="-8890" rtl="0">
              <a:spcBef>
                <a:spcPts val="5"/>
              </a:spcBef>
              <a:spcAft>
                <a:spcPts val="0"/>
              </a:spcAft>
            </a:pPr>
            <a:r>
              <a:rPr lang="en-US" sz="3200" b="0" i="0" u="none" strike="noStrike" dirty="0">
                <a:solidFill>
                  <a:srgbClr val="000000"/>
                </a:solidFill>
                <a:effectLst/>
                <a:latin typeface="Calibri" panose="020F0502020204030204" pitchFamily="34" charset="0"/>
              </a:rPr>
              <a:t>This box could be a summary of the significance of your study. </a:t>
            </a:r>
            <a:r>
              <a:rPr lang="en-US" sz="1800" b="0" i="0" u="none" strike="noStrike" dirty="0">
                <a:solidFill>
                  <a:srgbClr val="000000"/>
                </a:solidFill>
                <a:effectLst/>
                <a:latin typeface="Calibri" panose="020F0502020204030204" pitchFamily="34" charset="0"/>
              </a:rPr>
              <a:t> </a:t>
            </a:r>
            <a:r>
              <a:rPr lang="en-US" sz="3200" b="0" i="0" u="none" strike="noStrike" dirty="0">
                <a:solidFill>
                  <a:srgbClr val="000000"/>
                </a:solidFill>
                <a:effectLst/>
                <a:latin typeface="Calibri" panose="020F0502020204030204" pitchFamily="34" charset="0"/>
              </a:rPr>
              <a:t>By providing a clear and comprehensive discussion of your results, you can help readers understand the significance of your   research and its contribution to the field.</a:t>
            </a:r>
            <a:endParaRPr lang="en-US" sz="3200" b="0" i="0" u="none" strike="noStrike" dirty="0">
              <a:solidFill>
                <a:srgbClr val="000000"/>
              </a:solidFill>
              <a:effectLst/>
              <a:latin typeface="Arial" panose="020B0604020202020204" pitchFamily="34" charset="0"/>
            </a:endParaRPr>
          </a:p>
          <a:p>
            <a:pPr marL="201295" indent="-8890" rtl="0">
              <a:spcBef>
                <a:spcPts val="5"/>
              </a:spcBef>
              <a:spcAft>
                <a:spcPts val="0"/>
              </a:spcAft>
            </a:pPr>
            <a:endParaRPr lang="en-US" sz="3200" dirty="0">
              <a:solidFill>
                <a:srgbClr val="000000"/>
              </a:solidFill>
              <a:latin typeface="Arial" panose="020B0604020202020204" pitchFamily="34" charset="0"/>
            </a:endParaRPr>
          </a:p>
        </p:txBody>
      </p:sp>
      <p:sp>
        <p:nvSpPr>
          <p:cNvPr id="17" name="TextBox 16">
            <a:extLst>
              <a:ext uri="{FF2B5EF4-FFF2-40B4-BE49-F238E27FC236}">
                <a16:creationId xmlns:a16="http://schemas.microsoft.com/office/drawing/2014/main" id="{9A4AD1EA-A54B-012C-143B-1CF9B9B6EE81}"/>
              </a:ext>
            </a:extLst>
          </p:cNvPr>
          <p:cNvSpPr txBox="1"/>
          <p:nvPr/>
        </p:nvSpPr>
        <p:spPr>
          <a:xfrm rot="20930595">
            <a:off x="15628375" y="27980051"/>
            <a:ext cx="14558956" cy="1323439"/>
          </a:xfrm>
          <a:prstGeom prst="rect">
            <a:avLst/>
          </a:prstGeom>
          <a:noFill/>
        </p:spPr>
        <p:txBody>
          <a:bodyPr wrap="square" rtlCol="0">
            <a:spAutoFit/>
          </a:bodyPr>
          <a:lstStyle/>
          <a:p>
            <a:pPr algn="ctr"/>
            <a:r>
              <a:rPr lang="en-US" sz="8000" dirty="0"/>
              <a:t>ANY EXTRA WRITING? FIGURES?</a:t>
            </a:r>
            <a:endParaRPr lang="en-GB" sz="8000" dirty="0"/>
          </a:p>
        </p:txBody>
      </p:sp>
      <p:sp>
        <p:nvSpPr>
          <p:cNvPr id="18" name="Rectangle 17">
            <a:extLst>
              <a:ext uri="{FF2B5EF4-FFF2-40B4-BE49-F238E27FC236}">
                <a16:creationId xmlns:a16="http://schemas.microsoft.com/office/drawing/2014/main" id="{9A2EADD1-D56E-2A1C-C6CD-6D095834E91C}"/>
              </a:ext>
            </a:extLst>
          </p:cNvPr>
          <p:cNvSpPr/>
          <p:nvPr/>
        </p:nvSpPr>
        <p:spPr>
          <a:xfrm>
            <a:off x="15523395" y="25816194"/>
            <a:ext cx="14583252" cy="50292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2C7B3FD7-C8D5-7A0C-15E4-E7DD209ADCBB}"/>
              </a:ext>
            </a:extLst>
          </p:cNvPr>
          <p:cNvSpPr txBox="1"/>
          <p:nvPr/>
        </p:nvSpPr>
        <p:spPr>
          <a:xfrm>
            <a:off x="20644284" y="30882803"/>
            <a:ext cx="5389430" cy="923330"/>
          </a:xfrm>
          <a:prstGeom prst="rect">
            <a:avLst/>
          </a:prstGeom>
          <a:noFill/>
        </p:spPr>
        <p:txBody>
          <a:bodyPr wrap="square" rtlCol="0">
            <a:spAutoFit/>
          </a:bodyPr>
          <a:lstStyle/>
          <a:p>
            <a:pPr algn="ctr"/>
            <a:r>
              <a:rPr lang="en-US" sz="5400" b="1" dirty="0">
                <a:solidFill>
                  <a:srgbClr val="008F00"/>
                </a:solidFill>
              </a:rPr>
              <a:t>CONCLUSION</a:t>
            </a:r>
            <a:endParaRPr lang="en-GB" sz="5400" b="1" dirty="0">
              <a:solidFill>
                <a:srgbClr val="008F00"/>
              </a:solidFill>
            </a:endParaRPr>
          </a:p>
        </p:txBody>
      </p:sp>
      <p:sp>
        <p:nvSpPr>
          <p:cNvPr id="23" name="TextBox 22">
            <a:extLst>
              <a:ext uri="{FF2B5EF4-FFF2-40B4-BE49-F238E27FC236}">
                <a16:creationId xmlns:a16="http://schemas.microsoft.com/office/drawing/2014/main" id="{4D710158-450D-C28B-F212-FB525BB6547E}"/>
              </a:ext>
            </a:extLst>
          </p:cNvPr>
          <p:cNvSpPr txBox="1"/>
          <p:nvPr/>
        </p:nvSpPr>
        <p:spPr>
          <a:xfrm>
            <a:off x="15509192" y="31865031"/>
            <a:ext cx="14577167" cy="4031873"/>
          </a:xfrm>
          <a:prstGeom prst="rect">
            <a:avLst/>
          </a:prstGeom>
          <a:noFill/>
        </p:spPr>
        <p:txBody>
          <a:bodyPr wrap="square" rtlCol="0">
            <a:spAutoFit/>
          </a:bodyPr>
          <a:lstStyle/>
          <a:p>
            <a:pPr marL="18415" rtl="0">
              <a:spcBef>
                <a:spcPts val="0"/>
              </a:spcBef>
              <a:spcAft>
                <a:spcPts val="0"/>
              </a:spcAft>
            </a:pPr>
            <a:r>
              <a:rPr lang="en-US" sz="3200" b="0" i="0" u="none" strike="noStrike" dirty="0">
                <a:solidFill>
                  <a:srgbClr val="000000"/>
                </a:solidFill>
                <a:effectLst/>
                <a:latin typeface="Calibri" panose="020F0502020204030204" pitchFamily="34" charset="0"/>
              </a:rPr>
              <a:t>Summary of your key conclusions.  Recapitulate the main findings and the implications of the research for theory and practice.  It could go along those lines:  In conclusion, this study highlights the importance of X in understanding Y and provides a foundation for future research in this area. The findings suggest that X has a significant effect on and that this effect may be mediated by [explain possible mechanisms].  The study has some  limitations,  but the implications of the findings are significant for clinical practice and public health policy. Overall, this study contributes to the knowledge base in the field and may pave the way for further discoveries.</a:t>
            </a:r>
            <a:endParaRPr lang="en-US" sz="3200" b="0" dirty="0">
              <a:effectLst/>
            </a:endParaRPr>
          </a:p>
        </p:txBody>
      </p:sp>
      <p:cxnSp>
        <p:nvCxnSpPr>
          <p:cNvPr id="24" name="Straight Connector 23">
            <a:extLst>
              <a:ext uri="{FF2B5EF4-FFF2-40B4-BE49-F238E27FC236}">
                <a16:creationId xmlns:a16="http://schemas.microsoft.com/office/drawing/2014/main" id="{4BB3F111-FBBA-C7BA-0BA6-A8F02BA6EC07}"/>
              </a:ext>
            </a:extLst>
          </p:cNvPr>
          <p:cNvCxnSpPr>
            <a:cxnSpLocks/>
          </p:cNvCxnSpPr>
          <p:nvPr/>
        </p:nvCxnSpPr>
        <p:spPr>
          <a:xfrm>
            <a:off x="15570570" y="31781479"/>
            <a:ext cx="14600236" cy="0"/>
          </a:xfrm>
          <a:prstGeom prst="line">
            <a:avLst/>
          </a:prstGeom>
          <a:ln w="19050">
            <a:solidFill>
              <a:srgbClr val="008F00"/>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1C97AD1-7428-216D-BFBB-1EC513AE121F}"/>
              </a:ext>
            </a:extLst>
          </p:cNvPr>
          <p:cNvSpPr txBox="1"/>
          <p:nvPr/>
        </p:nvSpPr>
        <p:spPr>
          <a:xfrm>
            <a:off x="20658487" y="36077722"/>
            <a:ext cx="5389430" cy="923330"/>
          </a:xfrm>
          <a:prstGeom prst="rect">
            <a:avLst/>
          </a:prstGeom>
          <a:noFill/>
        </p:spPr>
        <p:txBody>
          <a:bodyPr wrap="square" rtlCol="0">
            <a:spAutoFit/>
          </a:bodyPr>
          <a:lstStyle/>
          <a:p>
            <a:pPr algn="ctr"/>
            <a:r>
              <a:rPr lang="en-US" sz="5400" b="1" dirty="0">
                <a:solidFill>
                  <a:srgbClr val="008F00"/>
                </a:solidFill>
              </a:rPr>
              <a:t>REFERENCES</a:t>
            </a:r>
            <a:endParaRPr lang="en-GB" sz="5400" b="1" dirty="0">
              <a:solidFill>
                <a:srgbClr val="008F00"/>
              </a:solidFill>
            </a:endParaRPr>
          </a:p>
        </p:txBody>
      </p:sp>
      <p:sp>
        <p:nvSpPr>
          <p:cNvPr id="35" name="TextBox 34">
            <a:extLst>
              <a:ext uri="{FF2B5EF4-FFF2-40B4-BE49-F238E27FC236}">
                <a16:creationId xmlns:a16="http://schemas.microsoft.com/office/drawing/2014/main" id="{FE1423BA-6E5C-B1CD-3E7A-2D6B9B6036B5}"/>
              </a:ext>
            </a:extLst>
          </p:cNvPr>
          <p:cNvSpPr txBox="1"/>
          <p:nvPr/>
        </p:nvSpPr>
        <p:spPr>
          <a:xfrm>
            <a:off x="15523395" y="37059950"/>
            <a:ext cx="14577167" cy="4406334"/>
          </a:xfrm>
          <a:prstGeom prst="rect">
            <a:avLst/>
          </a:prstGeom>
          <a:noFill/>
        </p:spPr>
        <p:txBody>
          <a:bodyPr wrap="square" rtlCol="0">
            <a:spAutoFit/>
          </a:bodyPr>
          <a:lstStyle/>
          <a:p>
            <a:pPr rtl="0" fontAlgn="base">
              <a:spcBef>
                <a:spcPts val="1630"/>
              </a:spcBef>
              <a:spcAft>
                <a:spcPts val="0"/>
              </a:spcAft>
              <a:buFont typeface="+mj-lt"/>
              <a:buAutoNum type="arabicPeriod"/>
            </a:pPr>
            <a:r>
              <a:rPr lang="en-GB" sz="2200" b="0" i="0" u="none" strike="noStrike" dirty="0" err="1">
                <a:solidFill>
                  <a:srgbClr val="000000"/>
                </a:solidFill>
                <a:effectLst/>
                <a:latin typeface="Calibri" panose="020F0502020204030204" pitchFamily="34" charset="0"/>
              </a:rPr>
              <a:t>Lefteris</a:t>
            </a:r>
            <a:r>
              <a:rPr lang="en-GB" sz="2200" b="0" i="0" u="none" strike="noStrike" dirty="0">
                <a:solidFill>
                  <a:srgbClr val="000000"/>
                </a:solidFill>
                <a:effectLst/>
                <a:latin typeface="Calibri" panose="020F0502020204030204" pitchFamily="34" charset="0"/>
              </a:rPr>
              <a:t> </a:t>
            </a:r>
            <a:r>
              <a:rPr lang="en-GB" sz="2200" b="0" i="0" u="none" strike="noStrike" dirty="0" err="1">
                <a:solidFill>
                  <a:srgbClr val="000000"/>
                </a:solidFill>
                <a:effectLst/>
                <a:latin typeface="Calibri" panose="020F0502020204030204" pitchFamily="34" charset="0"/>
              </a:rPr>
              <a:t>Benos</a:t>
            </a:r>
            <a:r>
              <a:rPr lang="en-GB" sz="2200" b="0" i="0" u="none" strike="noStrike" dirty="0">
                <a:solidFill>
                  <a:srgbClr val="000000"/>
                </a:solidFill>
                <a:effectLst/>
                <a:latin typeface="Calibri" panose="020F0502020204030204" pitchFamily="34" charset="0"/>
              </a:rPr>
              <a:t>, </a:t>
            </a:r>
            <a:r>
              <a:rPr lang="en-GB" sz="2200" b="0" i="0" u="none" strike="noStrike" dirty="0" err="1">
                <a:solidFill>
                  <a:srgbClr val="000000"/>
                </a:solidFill>
                <a:effectLst/>
                <a:latin typeface="Calibri" panose="020F0502020204030204" pitchFamily="34" charset="0"/>
              </a:rPr>
              <a:t>Aristotelis</a:t>
            </a:r>
            <a:r>
              <a:rPr lang="en-GB" sz="2200" b="0" i="0" u="none" strike="noStrike" dirty="0">
                <a:solidFill>
                  <a:srgbClr val="000000"/>
                </a:solidFill>
                <a:effectLst/>
                <a:latin typeface="Calibri" panose="020F0502020204030204" pitchFamily="34" charset="0"/>
              </a:rPr>
              <a:t> C </a:t>
            </a:r>
            <a:r>
              <a:rPr lang="en-GB" sz="2200" b="0" i="0" u="none" strike="noStrike" dirty="0" err="1">
                <a:solidFill>
                  <a:srgbClr val="000000"/>
                </a:solidFill>
                <a:effectLst/>
                <a:latin typeface="Calibri" panose="020F0502020204030204" pitchFamily="34" charset="0"/>
              </a:rPr>
              <a:t>Tagarakis</a:t>
            </a:r>
            <a:r>
              <a:rPr lang="en-GB" sz="2200" b="0" i="0" u="none" strike="noStrike" dirty="0">
                <a:solidFill>
                  <a:srgbClr val="000000"/>
                </a:solidFill>
                <a:effectLst/>
                <a:latin typeface="Calibri" panose="020F0502020204030204" pitchFamily="34" charset="0"/>
              </a:rPr>
              <a:t>, Georgios </a:t>
            </a:r>
            <a:r>
              <a:rPr lang="en-GB" sz="2200" b="0" i="0" u="none" strike="noStrike" dirty="0" err="1">
                <a:solidFill>
                  <a:srgbClr val="000000"/>
                </a:solidFill>
                <a:effectLst/>
                <a:latin typeface="Calibri" panose="020F0502020204030204" pitchFamily="34" charset="0"/>
              </a:rPr>
              <a:t>Dolias</a:t>
            </a:r>
            <a:r>
              <a:rPr lang="en-GB" sz="2200" b="0" i="0" u="none" strike="noStrike" dirty="0">
                <a:solidFill>
                  <a:srgbClr val="000000"/>
                </a:solidFill>
                <a:effectLst/>
                <a:latin typeface="Calibri" panose="020F0502020204030204" pitchFamily="34" charset="0"/>
              </a:rPr>
              <a:t>, </a:t>
            </a:r>
            <a:r>
              <a:rPr lang="en-GB" sz="2200" b="0" i="0" u="none" strike="noStrike" dirty="0" err="1">
                <a:solidFill>
                  <a:srgbClr val="000000"/>
                </a:solidFill>
                <a:effectLst/>
                <a:latin typeface="Calibri" panose="020F0502020204030204" pitchFamily="34" charset="0"/>
              </a:rPr>
              <a:t>Remigio</a:t>
            </a:r>
            <a:r>
              <a:rPr lang="en-GB" sz="2200" b="0" i="0" u="none" strike="noStrike" dirty="0">
                <a:solidFill>
                  <a:srgbClr val="000000"/>
                </a:solidFill>
                <a:effectLst/>
                <a:latin typeface="Calibri" panose="020F0502020204030204" pitchFamily="34" charset="0"/>
              </a:rPr>
              <a:t> </a:t>
            </a:r>
            <a:r>
              <a:rPr lang="en-GB" sz="2200" b="0" i="0" u="none" strike="noStrike" dirty="0" err="1">
                <a:solidFill>
                  <a:srgbClr val="000000"/>
                </a:solidFill>
                <a:effectLst/>
                <a:latin typeface="Calibri" panose="020F0502020204030204" pitchFamily="34" charset="0"/>
              </a:rPr>
              <a:t>Berruto</a:t>
            </a:r>
            <a:r>
              <a:rPr lang="en-GB" sz="2200" b="0" i="0" u="none" strike="noStrike" dirty="0">
                <a:solidFill>
                  <a:srgbClr val="000000"/>
                </a:solidFill>
                <a:effectLst/>
                <a:latin typeface="Calibri" panose="020F0502020204030204" pitchFamily="34" charset="0"/>
              </a:rPr>
              <a:t>, Dimitrios </a:t>
            </a:r>
            <a:r>
              <a:rPr lang="en-GB" sz="2200" b="0" i="0" u="none" strike="noStrike" dirty="0" err="1">
                <a:solidFill>
                  <a:srgbClr val="000000"/>
                </a:solidFill>
                <a:effectLst/>
                <a:latin typeface="Calibri" panose="020F0502020204030204" pitchFamily="34" charset="0"/>
              </a:rPr>
              <a:t>Kateris</a:t>
            </a:r>
            <a:r>
              <a:rPr lang="en-GB" sz="2200" b="0" i="0" u="none" strike="noStrike" dirty="0">
                <a:solidFill>
                  <a:srgbClr val="000000"/>
                </a:solidFill>
                <a:effectLst/>
                <a:latin typeface="Calibri" panose="020F0502020204030204" pitchFamily="34" charset="0"/>
              </a:rPr>
              <a:t>, and </a:t>
            </a:r>
            <a:r>
              <a:rPr lang="en-GB" sz="2200" b="0" i="0" u="none" strike="noStrike" dirty="0" err="1">
                <a:solidFill>
                  <a:srgbClr val="000000"/>
                </a:solidFill>
                <a:effectLst/>
                <a:latin typeface="Calibri" panose="020F0502020204030204" pitchFamily="34" charset="0"/>
              </a:rPr>
              <a:t>Dionysis</a:t>
            </a:r>
            <a:r>
              <a:rPr lang="en-GB" sz="2200" b="0" i="0" u="none" strike="noStrike" dirty="0">
                <a:solidFill>
                  <a:srgbClr val="000000"/>
                </a:solidFill>
                <a:effectLst/>
                <a:latin typeface="Calibri" panose="020F0502020204030204" pitchFamily="34" charset="0"/>
              </a:rPr>
              <a:t> </a:t>
            </a:r>
            <a:r>
              <a:rPr lang="en-GB" sz="2200" b="0" i="0" u="none" strike="noStrike" dirty="0" err="1">
                <a:solidFill>
                  <a:srgbClr val="000000"/>
                </a:solidFill>
                <a:effectLst/>
                <a:latin typeface="Calibri" panose="020F0502020204030204" pitchFamily="34" charset="0"/>
              </a:rPr>
              <a:t>Bochtis</a:t>
            </a:r>
            <a:r>
              <a:rPr lang="en-GB" sz="2200" b="0" i="0" u="none" strike="noStrike" dirty="0">
                <a:solidFill>
                  <a:srgbClr val="000000"/>
                </a:solidFill>
                <a:effectLst/>
                <a:latin typeface="Calibri" panose="020F0502020204030204" pitchFamily="34" charset="0"/>
              </a:rPr>
              <a:t>.</a:t>
            </a:r>
            <a:r>
              <a:rPr lang="en-GB" sz="2200" b="0" i="0" u="none" strike="noStrike" dirty="0">
                <a:solidFill>
                  <a:srgbClr val="000000"/>
                </a:solidFill>
                <a:effectLst/>
                <a:latin typeface="Arial" panose="020B0604020202020204" pitchFamily="34" charset="0"/>
              </a:rPr>
              <a:t> </a:t>
            </a:r>
            <a:r>
              <a:rPr lang="en-GB" sz="2200" b="0" i="0" u="none" strike="noStrike" dirty="0">
                <a:solidFill>
                  <a:srgbClr val="000000"/>
                </a:solidFill>
                <a:effectLst/>
                <a:latin typeface="Calibri" panose="020F0502020204030204" pitchFamily="34" charset="0"/>
              </a:rPr>
              <a:t>Machine learning in agriculture: A comprehensive updated review. </a:t>
            </a:r>
            <a:r>
              <a:rPr lang="en-GB" sz="2200" b="0" i="1" u="none" strike="noStrike" dirty="0">
                <a:solidFill>
                  <a:srgbClr val="000000"/>
                </a:solidFill>
                <a:effectLst/>
                <a:latin typeface="Arial" panose="020B0604020202020204" pitchFamily="34" charset="0"/>
              </a:rPr>
              <a:t>Sensors</a:t>
            </a:r>
            <a:r>
              <a:rPr lang="en-GB" sz="2200" b="0" i="0" u="none" strike="noStrike" dirty="0">
                <a:solidFill>
                  <a:srgbClr val="000000"/>
                </a:solidFill>
                <a:effectLst/>
                <a:latin typeface="Calibri" panose="020F0502020204030204" pitchFamily="34" charset="0"/>
              </a:rPr>
              <a:t>, 21(11):3758, 2021.</a:t>
            </a:r>
            <a:endParaRPr lang="en-GB" sz="2200" b="0" i="0" u="none" strike="noStrike" dirty="0">
              <a:solidFill>
                <a:srgbClr val="000000"/>
              </a:solidFill>
              <a:effectLst/>
              <a:latin typeface="Arial" panose="020B0604020202020204" pitchFamily="34" charset="0"/>
            </a:endParaRPr>
          </a:p>
          <a:p>
            <a:pPr rtl="0" fontAlgn="base">
              <a:spcBef>
                <a:spcPts val="1630"/>
              </a:spcBef>
              <a:spcAft>
                <a:spcPts val="0"/>
              </a:spcAft>
              <a:buFont typeface="+mj-lt"/>
              <a:buAutoNum type="arabicPeriod"/>
            </a:pPr>
            <a:r>
              <a:rPr lang="en-GB" sz="2200" b="0" i="0" u="none" strike="noStrike" dirty="0" err="1">
                <a:solidFill>
                  <a:srgbClr val="000000"/>
                </a:solidFill>
                <a:effectLst/>
                <a:latin typeface="Calibri" panose="020F0502020204030204" pitchFamily="34" charset="0"/>
              </a:rPr>
              <a:t>Ania</a:t>
            </a:r>
            <a:r>
              <a:rPr lang="en-GB" sz="2200" b="0" i="0" u="none" strike="noStrike" dirty="0">
                <a:solidFill>
                  <a:srgbClr val="000000"/>
                </a:solidFill>
                <a:effectLst/>
                <a:latin typeface="Calibri" panose="020F0502020204030204" pitchFamily="34" charset="0"/>
              </a:rPr>
              <a:t> </a:t>
            </a:r>
            <a:r>
              <a:rPr lang="en-GB" sz="2200" b="0" i="0" u="none" strike="noStrike" dirty="0" err="1">
                <a:solidFill>
                  <a:srgbClr val="000000"/>
                </a:solidFill>
                <a:effectLst/>
                <a:latin typeface="Calibri" panose="020F0502020204030204" pitchFamily="34" charset="0"/>
              </a:rPr>
              <a:t>Cravero</a:t>
            </a:r>
            <a:r>
              <a:rPr lang="en-GB" sz="2200" b="0" i="0" u="none" strike="noStrike" dirty="0">
                <a:solidFill>
                  <a:srgbClr val="000000"/>
                </a:solidFill>
                <a:effectLst/>
                <a:latin typeface="Calibri" panose="020F0502020204030204" pitchFamily="34" charset="0"/>
              </a:rPr>
              <a:t> and Samuel </a:t>
            </a:r>
            <a:r>
              <a:rPr lang="en-GB" sz="2200" b="0" i="0" u="none" strike="noStrike" dirty="0" err="1">
                <a:solidFill>
                  <a:srgbClr val="000000"/>
                </a:solidFill>
                <a:effectLst/>
                <a:latin typeface="Calibri" panose="020F0502020204030204" pitchFamily="34" charset="0"/>
              </a:rPr>
              <a:t>Sepúlveda</a:t>
            </a:r>
            <a:r>
              <a:rPr lang="en-GB" sz="2200" b="0" i="0" u="none" strike="noStrike" dirty="0">
                <a:solidFill>
                  <a:srgbClr val="000000"/>
                </a:solidFill>
                <a:effectLst/>
                <a:latin typeface="Calibri" panose="020F0502020204030204" pitchFamily="34" charset="0"/>
              </a:rPr>
              <a:t>. Use and adaptations of machine learning in big data—applications in real      cases in agriculture. </a:t>
            </a:r>
            <a:r>
              <a:rPr lang="en-GB" sz="2200" b="0" i="1" u="none" strike="noStrike" dirty="0">
                <a:solidFill>
                  <a:srgbClr val="000000"/>
                </a:solidFill>
                <a:effectLst/>
                <a:latin typeface="Arial" panose="020B0604020202020204" pitchFamily="34" charset="0"/>
              </a:rPr>
              <a:t>Electronics</a:t>
            </a:r>
            <a:r>
              <a:rPr lang="en-GB" sz="2200" b="0" i="0" u="none" strike="noStrike" dirty="0">
                <a:solidFill>
                  <a:srgbClr val="000000"/>
                </a:solidFill>
                <a:effectLst/>
                <a:latin typeface="Calibri" panose="020F0502020204030204" pitchFamily="34" charset="0"/>
              </a:rPr>
              <a:t>, 10(5):552, 2021.</a:t>
            </a:r>
            <a:endParaRPr lang="en-GB" sz="2200" b="0" i="0" u="none" strike="noStrike" dirty="0">
              <a:solidFill>
                <a:srgbClr val="000000"/>
              </a:solidFill>
              <a:effectLst/>
              <a:latin typeface="Arial" panose="020B0604020202020204" pitchFamily="34" charset="0"/>
            </a:endParaRPr>
          </a:p>
          <a:p>
            <a:pPr rtl="0" fontAlgn="base">
              <a:spcBef>
                <a:spcPts val="1630"/>
              </a:spcBef>
              <a:spcAft>
                <a:spcPts val="0"/>
              </a:spcAft>
              <a:buFont typeface="+mj-lt"/>
              <a:buAutoNum type="arabicPeriod"/>
            </a:pPr>
            <a:r>
              <a:rPr lang="en-GB" sz="2200" b="0" i="0" u="none" strike="noStrike" dirty="0">
                <a:solidFill>
                  <a:srgbClr val="000000"/>
                </a:solidFill>
                <a:effectLst/>
                <a:latin typeface="Calibri" panose="020F0502020204030204" pitchFamily="34" charset="0"/>
              </a:rPr>
              <a:t>Mirza Golam Kibria, Kien Nguyen, Gabriel Porto </a:t>
            </a:r>
            <a:r>
              <a:rPr lang="en-GB" sz="2200" b="0" i="0" u="none" strike="noStrike" dirty="0" err="1">
                <a:solidFill>
                  <a:srgbClr val="000000"/>
                </a:solidFill>
                <a:effectLst/>
                <a:latin typeface="Calibri" panose="020F0502020204030204" pitchFamily="34" charset="0"/>
              </a:rPr>
              <a:t>Villardi</a:t>
            </a:r>
            <a:r>
              <a:rPr lang="en-GB" sz="2200" b="0" i="0" u="none" strike="noStrike" dirty="0">
                <a:solidFill>
                  <a:srgbClr val="000000"/>
                </a:solidFill>
                <a:effectLst/>
                <a:latin typeface="Calibri" panose="020F0502020204030204" pitchFamily="34" charset="0"/>
              </a:rPr>
              <a:t>, Ou Zhao, Kentaro </a:t>
            </a:r>
            <a:r>
              <a:rPr lang="en-GB" sz="2200" b="0" i="0" u="none" strike="noStrike" dirty="0" err="1">
                <a:solidFill>
                  <a:srgbClr val="000000"/>
                </a:solidFill>
                <a:effectLst/>
                <a:latin typeface="Calibri" panose="020F0502020204030204" pitchFamily="34" charset="0"/>
              </a:rPr>
              <a:t>Ishizu</a:t>
            </a:r>
            <a:r>
              <a:rPr lang="en-GB" sz="2200" b="0" i="0" u="none" strike="noStrike" dirty="0">
                <a:solidFill>
                  <a:srgbClr val="000000"/>
                </a:solidFill>
                <a:effectLst/>
                <a:latin typeface="Calibri" panose="020F0502020204030204" pitchFamily="34" charset="0"/>
              </a:rPr>
              <a:t>, and </a:t>
            </a:r>
            <a:r>
              <a:rPr lang="en-GB" sz="2200" b="0" i="0" u="none" strike="noStrike" dirty="0" err="1">
                <a:solidFill>
                  <a:srgbClr val="000000"/>
                </a:solidFill>
                <a:effectLst/>
                <a:latin typeface="Calibri" panose="020F0502020204030204" pitchFamily="34" charset="0"/>
              </a:rPr>
              <a:t>Fumihide</a:t>
            </a:r>
            <a:r>
              <a:rPr lang="en-GB" sz="2200" b="0" i="0" u="none" strike="noStrike" dirty="0">
                <a:solidFill>
                  <a:srgbClr val="000000"/>
                </a:solidFill>
                <a:effectLst/>
                <a:latin typeface="Calibri" panose="020F0502020204030204" pitchFamily="34" charset="0"/>
              </a:rPr>
              <a:t> Kojima. Big data  analytics, machine learning, and artificial intelligence in next-generation wireless networks. </a:t>
            </a:r>
            <a:r>
              <a:rPr lang="en-GB" sz="2200" b="0" i="1" u="none" strike="noStrike" dirty="0">
                <a:solidFill>
                  <a:srgbClr val="000000"/>
                </a:solidFill>
                <a:effectLst/>
                <a:latin typeface="Arial" panose="020B0604020202020204" pitchFamily="34" charset="0"/>
              </a:rPr>
              <a:t>IEEE access</a:t>
            </a:r>
            <a:r>
              <a:rPr lang="en-GB" sz="2200" b="0" i="0" u="none" strike="noStrike" dirty="0">
                <a:solidFill>
                  <a:srgbClr val="000000"/>
                </a:solidFill>
                <a:effectLst/>
                <a:latin typeface="Calibri" panose="020F0502020204030204" pitchFamily="34" charset="0"/>
              </a:rPr>
              <a:t>,</a:t>
            </a:r>
            <a:r>
              <a:rPr lang="en-GB" sz="2200" b="0" i="0" u="none" strike="noStrike" dirty="0">
                <a:solidFill>
                  <a:srgbClr val="000000"/>
                </a:solidFill>
                <a:effectLst/>
                <a:latin typeface="Arial" panose="020B0604020202020204" pitchFamily="34" charset="0"/>
              </a:rPr>
              <a:t> </a:t>
            </a:r>
            <a:r>
              <a:rPr lang="en-GB" sz="2200" b="0" i="0" u="none" strike="noStrike" dirty="0">
                <a:solidFill>
                  <a:srgbClr val="000000"/>
                </a:solidFill>
                <a:effectLst/>
                <a:latin typeface="Calibri" panose="020F0502020204030204" pitchFamily="34" charset="0"/>
              </a:rPr>
              <a:t>6:32328–32338, 2018.</a:t>
            </a:r>
            <a:endParaRPr lang="en-GB" sz="2200" b="0" i="0" u="none" strike="noStrike" dirty="0">
              <a:solidFill>
                <a:srgbClr val="000000"/>
              </a:solidFill>
              <a:effectLst/>
              <a:latin typeface="Arial" panose="020B0604020202020204" pitchFamily="34" charset="0"/>
            </a:endParaRPr>
          </a:p>
          <a:p>
            <a:pPr rtl="0" fontAlgn="base">
              <a:spcBef>
                <a:spcPts val="1435"/>
              </a:spcBef>
              <a:spcAft>
                <a:spcPts val="0"/>
              </a:spcAft>
              <a:buFont typeface="+mj-lt"/>
              <a:buAutoNum type="arabicPeriod"/>
            </a:pPr>
            <a:r>
              <a:rPr lang="en-GB" sz="2200" b="0" i="0" u="none" strike="noStrike" dirty="0">
                <a:solidFill>
                  <a:srgbClr val="000000"/>
                </a:solidFill>
                <a:effectLst/>
                <a:latin typeface="Calibri" panose="020F0502020204030204" pitchFamily="34" charset="0"/>
              </a:rPr>
              <a:t>Felix Antonio Rego Rodríguez, Lucía Germán Flores, and </a:t>
            </a:r>
            <a:r>
              <a:rPr lang="en-GB" sz="2200" b="0" i="0" u="none" strike="noStrike" dirty="0" err="1">
                <a:solidFill>
                  <a:srgbClr val="000000"/>
                </a:solidFill>
                <a:effectLst/>
                <a:latin typeface="Calibri" panose="020F0502020204030204" pitchFamily="34" charset="0"/>
              </a:rPr>
              <a:t>AdriánAlejandro</a:t>
            </a:r>
            <a:r>
              <a:rPr lang="en-GB" sz="2200" b="0" i="0" u="none" strike="noStrike" dirty="0">
                <a:solidFill>
                  <a:srgbClr val="000000"/>
                </a:solidFill>
                <a:effectLst/>
                <a:latin typeface="Calibri" panose="020F0502020204030204" pitchFamily="34" charset="0"/>
              </a:rPr>
              <a:t> </a:t>
            </a:r>
            <a:r>
              <a:rPr lang="en-GB" sz="2200" b="0" i="0" u="none" strike="noStrike" dirty="0" err="1">
                <a:solidFill>
                  <a:srgbClr val="000000"/>
                </a:solidFill>
                <a:effectLst/>
                <a:latin typeface="Calibri" panose="020F0502020204030204" pitchFamily="34" charset="0"/>
              </a:rPr>
              <a:t>Vitón</a:t>
            </a:r>
            <a:r>
              <a:rPr lang="en-GB" sz="2200" b="0" i="0" u="none" strike="noStrike" dirty="0">
                <a:solidFill>
                  <a:srgbClr val="000000"/>
                </a:solidFill>
                <a:effectLst/>
                <a:latin typeface="Calibri" panose="020F0502020204030204" pitchFamily="34" charset="0"/>
              </a:rPr>
              <a:t>-Castillo. Artificial intelligence        and machine learning:  present and future applications in health sciences. In </a:t>
            </a:r>
            <a:r>
              <a:rPr lang="en-GB" sz="2200" b="0" i="1" u="none" strike="noStrike" dirty="0">
                <a:solidFill>
                  <a:srgbClr val="000000"/>
                </a:solidFill>
                <a:effectLst/>
                <a:latin typeface="Arial" panose="020B0604020202020204" pitchFamily="34" charset="0"/>
              </a:rPr>
              <a:t>Seminars in Medical Writing and</a:t>
            </a:r>
            <a:r>
              <a:rPr lang="en-GB" sz="2200" b="0" i="0" u="none" strike="noStrike" dirty="0">
                <a:solidFill>
                  <a:srgbClr val="000000"/>
                </a:solidFill>
                <a:effectLst/>
                <a:latin typeface="Arial" panose="020B0604020202020204" pitchFamily="34" charset="0"/>
              </a:rPr>
              <a:t> </a:t>
            </a:r>
            <a:r>
              <a:rPr lang="en-GB" sz="2200" b="0" i="1" u="none" strike="noStrike" dirty="0">
                <a:solidFill>
                  <a:srgbClr val="000000"/>
                </a:solidFill>
                <a:effectLst/>
                <a:latin typeface="Arial" panose="020B0604020202020204" pitchFamily="34" charset="0"/>
              </a:rPr>
              <a:t>Education</a:t>
            </a:r>
            <a:r>
              <a:rPr lang="en-GB" sz="2200" b="0" i="0" u="none" strike="noStrike" dirty="0">
                <a:solidFill>
                  <a:srgbClr val="000000"/>
                </a:solidFill>
                <a:effectLst/>
                <a:latin typeface="Calibri" panose="020F0502020204030204" pitchFamily="34" charset="0"/>
              </a:rPr>
              <a:t>, volume 1, pages 9–9, 2022.</a:t>
            </a:r>
            <a:endParaRPr lang="en-GB" sz="2200" b="0" i="0" u="none" strike="noStrike" dirty="0">
              <a:solidFill>
                <a:srgbClr val="000000"/>
              </a:solidFill>
              <a:effectLst/>
              <a:latin typeface="Arial" panose="020B0604020202020204" pitchFamily="34" charset="0"/>
            </a:endParaRPr>
          </a:p>
          <a:p>
            <a:pPr rtl="0" fontAlgn="base">
              <a:spcBef>
                <a:spcPts val="0"/>
              </a:spcBef>
              <a:spcAft>
                <a:spcPts val="0"/>
              </a:spcAft>
              <a:buFont typeface="+mj-lt"/>
              <a:buAutoNum type="arabicPeriod" startAt="5"/>
            </a:pPr>
            <a:r>
              <a:rPr lang="en-GB" sz="2200" b="0" i="0" u="none" strike="noStrike" dirty="0">
                <a:solidFill>
                  <a:srgbClr val="000000"/>
                </a:solidFill>
                <a:effectLst/>
                <a:latin typeface="Calibri" panose="020F0502020204030204" pitchFamily="34" charset="0"/>
              </a:rPr>
              <a:t>Claude E. Shannon. A mathematical theory of communication. </a:t>
            </a:r>
            <a:r>
              <a:rPr lang="en-GB" sz="2200" b="0" i="1" u="none" strike="noStrike" dirty="0">
                <a:solidFill>
                  <a:srgbClr val="000000"/>
                </a:solidFill>
                <a:effectLst/>
                <a:latin typeface="Arial" panose="020B0604020202020204" pitchFamily="34" charset="0"/>
              </a:rPr>
              <a:t>Bell System Technical Journal</a:t>
            </a:r>
            <a:r>
              <a:rPr lang="en-GB" sz="2200" b="0" i="0" u="none" strike="noStrike" dirty="0">
                <a:solidFill>
                  <a:srgbClr val="000000"/>
                </a:solidFill>
                <a:effectLst/>
                <a:latin typeface="Calibri" panose="020F0502020204030204" pitchFamily="34" charset="0"/>
              </a:rPr>
              <a:t>, 27(3):379–423,           1948.</a:t>
            </a:r>
            <a:endParaRPr lang="en-GB" sz="2200" b="0" i="0" u="none" strike="noStrike" dirty="0">
              <a:solidFill>
                <a:srgbClr val="000000"/>
              </a:solidFill>
              <a:effectLst/>
              <a:latin typeface="Arial" panose="020B0604020202020204" pitchFamily="34" charset="0"/>
            </a:endParaRPr>
          </a:p>
          <a:p>
            <a:pPr marL="18415" rtl="0">
              <a:spcBef>
                <a:spcPts val="0"/>
              </a:spcBef>
              <a:spcAft>
                <a:spcPts val="0"/>
              </a:spcAft>
            </a:pPr>
            <a:endParaRPr lang="en-US" sz="2200" b="0" dirty="0">
              <a:effectLst/>
            </a:endParaRPr>
          </a:p>
        </p:txBody>
      </p:sp>
      <p:cxnSp>
        <p:nvCxnSpPr>
          <p:cNvPr id="36" name="Straight Connector 35">
            <a:extLst>
              <a:ext uri="{FF2B5EF4-FFF2-40B4-BE49-F238E27FC236}">
                <a16:creationId xmlns:a16="http://schemas.microsoft.com/office/drawing/2014/main" id="{62BF5F02-39F8-35A7-A809-D16B6F4D6225}"/>
              </a:ext>
            </a:extLst>
          </p:cNvPr>
          <p:cNvCxnSpPr>
            <a:cxnSpLocks/>
          </p:cNvCxnSpPr>
          <p:nvPr/>
        </p:nvCxnSpPr>
        <p:spPr>
          <a:xfrm>
            <a:off x="15584773" y="36976398"/>
            <a:ext cx="14600236" cy="0"/>
          </a:xfrm>
          <a:prstGeom prst="line">
            <a:avLst/>
          </a:prstGeom>
          <a:ln w="19050">
            <a:solidFill>
              <a:srgbClr val="008F00"/>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00F84CD5-262A-C15E-1462-BCBB83DB2630}"/>
              </a:ext>
            </a:extLst>
          </p:cNvPr>
          <p:cNvPicPr>
            <a:picLocks noChangeAspect="1"/>
          </p:cNvPicPr>
          <p:nvPr/>
        </p:nvPicPr>
        <p:blipFill rotWithShape="1">
          <a:blip r:embed="rId9">
            <a:extLst>
              <a:ext uri="{28A0092B-C50C-407E-A947-70E740481C1C}">
                <a14:useLocalDpi xmlns:a14="http://schemas.microsoft.com/office/drawing/2010/main" val="0"/>
              </a:ext>
            </a:extLst>
          </a:blip>
          <a:srcRect l="9874" t="12036" r="9525" b="15130"/>
          <a:stretch/>
        </p:blipFill>
        <p:spPr>
          <a:xfrm>
            <a:off x="26530276" y="1347606"/>
            <a:ext cx="3678904" cy="1917308"/>
          </a:xfrm>
          <a:prstGeom prst="rect">
            <a:avLst/>
          </a:prstGeom>
        </p:spPr>
      </p:pic>
      <p:sp>
        <p:nvSpPr>
          <p:cNvPr id="37" name="Title 1">
            <a:extLst>
              <a:ext uri="{FF2B5EF4-FFF2-40B4-BE49-F238E27FC236}">
                <a16:creationId xmlns:a16="http://schemas.microsoft.com/office/drawing/2014/main" id="{277F1C6D-31DF-0BB2-D313-5D90F0514EF8}"/>
              </a:ext>
            </a:extLst>
          </p:cNvPr>
          <p:cNvSpPr txBox="1">
            <a:spLocks/>
          </p:cNvSpPr>
          <p:nvPr/>
        </p:nvSpPr>
        <p:spPr>
          <a:xfrm>
            <a:off x="6657153" y="41671298"/>
            <a:ext cx="14719085" cy="1076895"/>
          </a:xfrm>
          <a:prstGeom prst="rect">
            <a:avLst/>
          </a:prstGeom>
        </p:spPr>
        <p:txBody>
          <a:bodyPr vert="horz" lIns="370313" tIns="185157" rIns="370313" bIns="185157" rtlCol="0" anchor="ctr">
            <a:noAutofit/>
          </a:bodyPr>
          <a:lstStyle>
            <a:lvl1pPr algn="ctr" defTabSz="1851566" rtl="0" eaLnBrk="1" latinLnBrk="0" hangingPunct="1">
              <a:spcBef>
                <a:spcPct val="0"/>
              </a:spcBef>
              <a:buNone/>
              <a:defRPr sz="17800" kern="1200">
                <a:solidFill>
                  <a:schemeClr val="tx1"/>
                </a:solidFill>
                <a:latin typeface="+mj-lt"/>
                <a:ea typeface="+mj-ea"/>
                <a:cs typeface="+mj-cs"/>
              </a:defRPr>
            </a:lvl1pPr>
          </a:lstStyle>
          <a:p>
            <a:r>
              <a:rPr lang="en-US" sz="3200" b="1" dirty="0">
                <a:solidFill>
                  <a:schemeClr val="bg1"/>
                </a:solidFill>
                <a:latin typeface="Century Gothic"/>
                <a:cs typeface="Century Gothic"/>
              </a:rPr>
              <a:t>Department of Computer Engineering  Technology Week - </a:t>
            </a:r>
            <a:r>
              <a:rPr lang="en-US" sz="3200" b="1" dirty="0" err="1">
                <a:solidFill>
                  <a:schemeClr val="bg1"/>
                </a:solidFill>
                <a:latin typeface="Century Gothic"/>
                <a:cs typeface="Century Gothic"/>
              </a:rPr>
              <a:t>TWeek</a:t>
            </a:r>
            <a:r>
              <a:rPr lang="en-US" sz="3200" b="1" dirty="0">
                <a:solidFill>
                  <a:schemeClr val="bg1"/>
                </a:solidFill>
                <a:latin typeface="Century Gothic"/>
                <a:cs typeface="Century Gothic"/>
              </a:rPr>
              <a:t> 2024</a:t>
            </a:r>
            <a:endParaRPr lang="en-US" sz="3200" b="1" baseline="30000" dirty="0">
              <a:solidFill>
                <a:schemeClr val="bg1"/>
              </a:solidFill>
              <a:latin typeface="Century Gothic"/>
              <a:cs typeface="Century Gothic"/>
            </a:endParaRPr>
          </a:p>
        </p:txBody>
      </p:sp>
      <p:sp>
        <p:nvSpPr>
          <p:cNvPr id="38" name="TextBox 37">
            <a:extLst>
              <a:ext uri="{FF2B5EF4-FFF2-40B4-BE49-F238E27FC236}">
                <a16:creationId xmlns:a16="http://schemas.microsoft.com/office/drawing/2014/main" id="{746DA431-877A-3818-72FE-81FA4A16BC48}"/>
              </a:ext>
            </a:extLst>
          </p:cNvPr>
          <p:cNvSpPr txBox="1"/>
          <p:nvPr/>
        </p:nvSpPr>
        <p:spPr>
          <a:xfrm>
            <a:off x="0" y="41996831"/>
            <a:ext cx="5408856" cy="523220"/>
          </a:xfrm>
          <a:prstGeom prst="rect">
            <a:avLst/>
          </a:prstGeom>
          <a:noFill/>
        </p:spPr>
        <p:txBody>
          <a:bodyPr wrap="square">
            <a:spAutoFit/>
          </a:bodyPr>
          <a:lstStyle/>
          <a:p>
            <a:r>
              <a:rPr lang="en-GB" sz="2800" b="1" dirty="0">
                <a:solidFill>
                  <a:schemeClr val="bg1"/>
                </a:solidFill>
                <a:latin typeface="Century Gothic" panose="020B0502020202020204" pitchFamily="34" charset="0"/>
              </a:rPr>
              <a:t>mail: compeng@knust.edu.gh</a:t>
            </a:r>
          </a:p>
        </p:txBody>
      </p:sp>
      <p:pic>
        <p:nvPicPr>
          <p:cNvPr id="32" name="Picture 2" descr="facebook logo png, facebook icon transparent png 18930698 PNG">
            <a:extLst>
              <a:ext uri="{FF2B5EF4-FFF2-40B4-BE49-F238E27FC236}">
                <a16:creationId xmlns:a16="http://schemas.microsoft.com/office/drawing/2014/main" id="{79A14E9E-E005-3491-9F43-DDF253D4557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416" t="19304" r="19515" b="18214"/>
          <a:stretch/>
        </p:blipFill>
        <p:spPr bwMode="auto">
          <a:xfrm>
            <a:off x="26015084" y="41667135"/>
            <a:ext cx="940455" cy="962195"/>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5866014A-81F7-C9D7-C170-F59841D3CF14}"/>
              </a:ext>
            </a:extLst>
          </p:cNvPr>
          <p:cNvSpPr txBox="1"/>
          <p:nvPr/>
        </p:nvSpPr>
        <p:spPr>
          <a:xfrm>
            <a:off x="27081573" y="41913361"/>
            <a:ext cx="3485131" cy="592766"/>
          </a:xfrm>
          <a:prstGeom prst="rect">
            <a:avLst/>
          </a:prstGeom>
          <a:noFill/>
        </p:spPr>
        <p:txBody>
          <a:bodyPr wrap="square">
            <a:spAutoFit/>
          </a:bodyPr>
          <a:lstStyle/>
          <a:p>
            <a:r>
              <a:rPr lang="en-GB" sz="3200" b="1" dirty="0" err="1">
                <a:solidFill>
                  <a:schemeClr val="bg1"/>
                </a:solidFill>
                <a:latin typeface="Century Gothic" panose="020B0502020202020204" pitchFamily="34" charset="0"/>
              </a:rPr>
              <a:t>compengknust</a:t>
            </a:r>
            <a:endParaRPr lang="en-GB" sz="3200" b="1" dirty="0">
              <a:solidFill>
                <a:schemeClr val="bg1"/>
              </a:solidFill>
              <a:latin typeface="Century Gothic" panose="020B0502020202020204" pitchFamily="34" charset="0"/>
            </a:endParaRPr>
          </a:p>
        </p:txBody>
      </p:sp>
      <p:pic>
        <p:nvPicPr>
          <p:cNvPr id="10" name="Picture 2" descr="X Logo - Free Vectors &amp; PSDs to Download">
            <a:extLst>
              <a:ext uri="{FF2B5EF4-FFF2-40B4-BE49-F238E27FC236}">
                <a16:creationId xmlns:a16="http://schemas.microsoft.com/office/drawing/2014/main" id="{3C0DF9CC-FEF7-C423-2563-DC9C221B93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4960681" y="41709195"/>
            <a:ext cx="940456" cy="9404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470F601-96DC-64F3-B812-1984976D15C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718298" y="41667135"/>
            <a:ext cx="1048916" cy="1048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2242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831</TotalTime>
  <Words>997</Words>
  <Application>Microsoft Office PowerPoint</Application>
  <PresentationFormat>Custom</PresentationFormat>
  <Paragraphs>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Century Gothic</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Toufiq Musah</dc:creator>
  <cp:lastModifiedBy>Toufiq Musah</cp:lastModifiedBy>
  <cp:revision>13</cp:revision>
  <dcterms:created xsi:type="dcterms:W3CDTF">2024-07-13T21:52:29Z</dcterms:created>
  <dcterms:modified xsi:type="dcterms:W3CDTF">2024-07-19T15:16:31Z</dcterms:modified>
</cp:coreProperties>
</file>