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jVZzhw+bQc3uT9yuxjsWJnKDwG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0ce006f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0ce006f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0ce006f9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0ce006f9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0c08a90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0c08a9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0c08a906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0c08a90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0c08a906b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0c08a906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0c08a906b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0c08a90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0c08a906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0c08a90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US" sz="1400">
                <a:solidFill>
                  <a:srgbClr val="021B34"/>
                </a:solidFill>
                <a:latin typeface="Verdana"/>
                <a:ea typeface="Verdana"/>
                <a:cs typeface="Verdana"/>
                <a:sym typeface="Verdana"/>
              </a:rPr>
              <a:t>When λ=0, the penalty term has no effect, and ridge regression will produce the classical least square coefficients. However, as λ increases to infinite, the impact of the shrinkage penalty grows, and the ridge regression coefficients will get close zero.</a:t>
            </a:r>
            <a:endParaRPr sz="1400">
              <a:solidFill>
                <a:srgbClr val="021B34"/>
              </a:solidFill>
              <a:latin typeface="Verdana"/>
              <a:ea typeface="Verdana"/>
              <a:cs typeface="Verdana"/>
              <a:sym typeface="Verdana"/>
            </a:endParaRPr>
          </a:p>
          <a:p>
            <a:pPr indent="0" lvl="0" marL="0" rtl="0" algn="just">
              <a:lnSpc>
                <a:spcPct val="95000"/>
              </a:lnSpc>
              <a:spcBef>
                <a:spcPts val="700"/>
              </a:spcBef>
              <a:spcAft>
                <a:spcPts val="0"/>
              </a:spcAft>
              <a:buClr>
                <a:schemeClr val="dk1"/>
              </a:buClr>
              <a:buSzPts val="852"/>
              <a:buFont typeface="Arial"/>
              <a:buNone/>
            </a:pPr>
            <a:r>
              <a:rPr lang="en-US" sz="1400">
                <a:solidFill>
                  <a:srgbClr val="021B34"/>
                </a:solidFill>
                <a:latin typeface="Verdana"/>
                <a:ea typeface="Verdana"/>
                <a:cs typeface="Verdana"/>
                <a:sym typeface="Verdana"/>
              </a:rPr>
              <a:t>Note that, in contrast to the ordinary least square regression, ridge regression is highly affected by the scale of the predictors. Therefore, it is better to standardize (i.e., scale) the predictors before applying the ridge regression (James et al. 2014), so that all the predictors are on the same scale.</a:t>
            </a:r>
            <a:endParaRPr sz="1400">
              <a:solidFill>
                <a:srgbClr val="021B34"/>
              </a:solidFill>
              <a:latin typeface="Verdana"/>
              <a:ea typeface="Verdana"/>
              <a:cs typeface="Verdana"/>
              <a:sym typeface="Verdana"/>
            </a:endParaRPr>
          </a:p>
          <a:p>
            <a:pPr indent="0" lvl="0" marL="0" rtl="0" algn="just">
              <a:lnSpc>
                <a:spcPct val="95000"/>
              </a:lnSpc>
              <a:spcBef>
                <a:spcPts val="700"/>
              </a:spcBef>
              <a:spcAft>
                <a:spcPts val="700"/>
              </a:spcAft>
              <a:buClr>
                <a:schemeClr val="dk1"/>
              </a:buClr>
              <a:buSzPts val="852"/>
              <a:buFont typeface="Arial"/>
              <a:buNone/>
            </a:pPr>
            <a:r>
              <a:rPr lang="en-US" sz="1400">
                <a:solidFill>
                  <a:srgbClr val="021B34"/>
                </a:solidFill>
                <a:latin typeface="Verdana"/>
                <a:ea typeface="Verdana"/>
                <a:cs typeface="Verdana"/>
                <a:sym typeface="Verdana"/>
              </a:rPr>
              <a:t>The standardization of a predictor </a:t>
            </a:r>
            <a:r>
              <a:rPr lang="en-US" sz="1400">
                <a:solidFill>
                  <a:srgbClr val="FC4E07"/>
                </a:solidFill>
                <a:latin typeface="Verdana"/>
                <a:ea typeface="Verdana"/>
                <a:cs typeface="Verdana"/>
                <a:sym typeface="Verdana"/>
              </a:rPr>
              <a:t>x</a:t>
            </a:r>
            <a:r>
              <a:rPr lang="en-US" sz="1400">
                <a:solidFill>
                  <a:srgbClr val="021B34"/>
                </a:solidFill>
                <a:latin typeface="Verdana"/>
                <a:ea typeface="Verdana"/>
                <a:cs typeface="Verdana"/>
                <a:sym typeface="Verdana"/>
              </a:rPr>
              <a:t>, can be achieved using the formula </a:t>
            </a:r>
            <a:r>
              <a:rPr lang="en-US" sz="1400">
                <a:solidFill>
                  <a:srgbClr val="FC4E07"/>
                </a:solidFill>
                <a:latin typeface="Verdana"/>
                <a:ea typeface="Verdana"/>
                <a:cs typeface="Verdana"/>
                <a:sym typeface="Verdana"/>
              </a:rPr>
              <a:t>x' = x / sd(x)</a:t>
            </a:r>
            <a:r>
              <a:rPr lang="en-US" sz="1400">
                <a:solidFill>
                  <a:srgbClr val="021B34"/>
                </a:solidFill>
                <a:latin typeface="Verdana"/>
                <a:ea typeface="Verdana"/>
                <a:cs typeface="Verdana"/>
                <a:sym typeface="Verdana"/>
              </a:rPr>
              <a:t>, where sd(x) is the standard deviation of x. The consequence of this is that, all standardized predictors will have a standard deviation of one allowing the final fit to not depend on the scale on which the predictors are measured.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0c08a906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0c08a90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0c08a906b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0c08a90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0c08a906b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0c08a906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0c08a906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0c08a90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0c08a906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0c08a906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0c08a906b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0c08a90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0c08a906b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d0c08a906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0ce006f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0ce006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0ce006f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0ce006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d0ce006f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d0ce006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8"/>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8"/>
          <p:cNvGrpSpPr/>
          <p:nvPr/>
        </p:nvGrpSpPr>
        <p:grpSpPr>
          <a:xfrm>
            <a:off x="0" y="0"/>
            <a:ext cx="2305051" cy="6858001"/>
            <a:chOff x="0" y="0"/>
            <a:chExt cx="2305051" cy="6858001"/>
          </a:xfrm>
        </p:grpSpPr>
        <p:sp>
          <p:nvSpPr>
            <p:cNvPr id="55" name="Google Shape;55;p8"/>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8"/>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8"/>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8"/>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8"/>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8"/>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8"/>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8"/>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8"/>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8"/>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8"/>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8"/>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8"/>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8"/>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8"/>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8"/>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8"/>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8"/>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8"/>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8"/>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8"/>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8"/>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8"/>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8"/>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8"/>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8"/>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8"/>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8"/>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8"/>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7"/>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7"/>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7"/>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8"/>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8"/>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9"/>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9"/>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9"/>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9"/>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9"/>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0"/>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0"/>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1"/>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1"/>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1"/>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1"/>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1"/>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1"/>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1"/>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2"/>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2"/>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2"/>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22"/>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2"/>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2"/>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22"/>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2"/>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2"/>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22"/>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3"/>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24"/>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4"/>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0" name="Shape 230"/>
        <p:cNvGrpSpPr/>
        <p:nvPr/>
      </p:nvGrpSpPr>
      <p:grpSpPr>
        <a:xfrm>
          <a:off x="0" y="0"/>
          <a:ext cx="0" cy="0"/>
          <a:chOff x="0" y="0"/>
          <a:chExt cx="0" cy="0"/>
        </a:xfrm>
      </p:grpSpPr>
      <p:sp>
        <p:nvSpPr>
          <p:cNvPr id="231" name="Google Shape;231;gd0ce006f91_0_7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2" name="Google Shape;232;gd0ce006f91_0_7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19100" lvl="0" marL="457200" rtl="0">
              <a:spcBef>
                <a:spcPts val="1000"/>
              </a:spcBef>
              <a:spcAft>
                <a:spcPts val="0"/>
              </a:spcAft>
              <a:buSzPts val="3000"/>
              <a:buChar char="•"/>
              <a:defRPr/>
            </a:lvl1pPr>
            <a:lvl2pPr indent="-387350" lvl="1" marL="914400" rtl="0">
              <a:spcBef>
                <a:spcPts val="500"/>
              </a:spcBef>
              <a:spcAft>
                <a:spcPts val="0"/>
              </a:spcAft>
              <a:buSzPts val="2500"/>
              <a:buChar char="•"/>
              <a:defRPr/>
            </a:lvl2pPr>
            <a:lvl3pPr indent="-371475" lvl="2" marL="1371600" rtl="0">
              <a:spcBef>
                <a:spcPts val="500"/>
              </a:spcBef>
              <a:spcAft>
                <a:spcPts val="0"/>
              </a:spcAft>
              <a:buSzPts val="2250"/>
              <a:buChar char="•"/>
              <a:defRPr/>
            </a:lvl3pPr>
            <a:lvl4pPr indent="-355600" lvl="3" marL="1828800" rtl="0">
              <a:spcBef>
                <a:spcPts val="500"/>
              </a:spcBef>
              <a:spcAft>
                <a:spcPts val="0"/>
              </a:spcAft>
              <a:buSzPts val="2000"/>
              <a:buChar char="•"/>
              <a:defRPr/>
            </a:lvl4pPr>
            <a:lvl5pPr indent="-355600" lvl="4" marL="2286000" rtl="0">
              <a:spcBef>
                <a:spcPts val="500"/>
              </a:spcBef>
              <a:spcAft>
                <a:spcPts val="0"/>
              </a:spcAft>
              <a:buSzPts val="2000"/>
              <a:buChar char="•"/>
              <a:defRPr/>
            </a:lvl5pPr>
            <a:lvl6pPr indent="-339725" lvl="5" marL="2743200" rtl="0">
              <a:spcBef>
                <a:spcPts val="500"/>
              </a:spcBef>
              <a:spcAft>
                <a:spcPts val="0"/>
              </a:spcAft>
              <a:buSzPts val="1750"/>
              <a:buChar char="•"/>
              <a:defRPr/>
            </a:lvl6pPr>
            <a:lvl7pPr indent="-339725" lvl="6" marL="3200400" rtl="0">
              <a:spcBef>
                <a:spcPts val="500"/>
              </a:spcBef>
              <a:spcAft>
                <a:spcPts val="0"/>
              </a:spcAft>
              <a:buSzPts val="1750"/>
              <a:buChar char="•"/>
              <a:defRPr/>
            </a:lvl7pPr>
            <a:lvl8pPr indent="-339725" lvl="7" marL="3657600" rtl="0">
              <a:spcBef>
                <a:spcPts val="500"/>
              </a:spcBef>
              <a:spcAft>
                <a:spcPts val="0"/>
              </a:spcAft>
              <a:buSzPts val="1750"/>
              <a:buChar char="•"/>
              <a:defRPr/>
            </a:lvl8pPr>
            <a:lvl9pPr indent="-339725" lvl="8" marL="4114800" rtl="0">
              <a:spcBef>
                <a:spcPts val="500"/>
              </a:spcBef>
              <a:spcAft>
                <a:spcPts val="0"/>
              </a:spcAft>
              <a:buSzPts val="1750"/>
              <a:buChar char="•"/>
              <a:defRPr/>
            </a:lvl9pPr>
          </a:lstStyle>
          <a:p/>
        </p:txBody>
      </p:sp>
      <p:sp>
        <p:nvSpPr>
          <p:cNvPr id="233" name="Google Shape;233;gd0ce006f91_0_7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0"/>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0"/>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1"/>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1"/>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2"/>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2"/>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2"/>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2"/>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2"/>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5"/>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5"/>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5"/>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6"/>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6"/>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6"/>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1.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7"/>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7"/>
          <p:cNvGrpSpPr/>
          <p:nvPr/>
        </p:nvGrpSpPr>
        <p:grpSpPr>
          <a:xfrm>
            <a:off x="-14288" y="0"/>
            <a:ext cx="12053888" cy="6858001"/>
            <a:chOff x="-14288" y="0"/>
            <a:chExt cx="12053888" cy="6858001"/>
          </a:xfrm>
        </p:grpSpPr>
        <p:grpSp>
          <p:nvGrpSpPr>
            <p:cNvPr id="8" name="Google Shape;8;p7"/>
            <p:cNvGrpSpPr/>
            <p:nvPr/>
          </p:nvGrpSpPr>
          <p:grpSpPr>
            <a:xfrm>
              <a:off x="-14288" y="0"/>
              <a:ext cx="1220788" cy="6858001"/>
              <a:chOff x="-14288" y="0"/>
              <a:chExt cx="1220788" cy="6858001"/>
            </a:xfrm>
          </p:grpSpPr>
          <p:sp>
            <p:nvSpPr>
              <p:cNvPr id="9" name="Google Shape;9;p7"/>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7"/>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7"/>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7"/>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7"/>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7"/>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7"/>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7"/>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7"/>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7"/>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7"/>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7"/>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7"/>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7"/>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7"/>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7"/>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7"/>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7"/>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7"/>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7"/>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7"/>
            <p:cNvGrpSpPr/>
            <p:nvPr/>
          </p:nvGrpSpPr>
          <p:grpSpPr>
            <a:xfrm>
              <a:off x="11364912" y="0"/>
              <a:ext cx="674688" cy="6848476"/>
              <a:chOff x="11364912" y="0"/>
              <a:chExt cx="674688" cy="6848476"/>
            </a:xfrm>
          </p:grpSpPr>
          <p:sp>
            <p:nvSpPr>
              <p:cNvPr id="37" name="Google Shape;37;p7"/>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7"/>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7"/>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7"/>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7"/>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2094138" y="1937657"/>
            <a:ext cx="8791575" cy="158319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LINEAR REGRESSION AND IT’S COUSINS</a:t>
            </a:r>
            <a:endParaRPr/>
          </a:p>
        </p:txBody>
      </p:sp>
      <p:sp>
        <p:nvSpPr>
          <p:cNvPr id="239" name="Google Shape;239;p1"/>
          <p:cNvSpPr txBox="1"/>
          <p:nvPr>
            <p:ph idx="1" type="subTitle"/>
          </p:nvPr>
        </p:nvSpPr>
        <p:spPr>
          <a:xfrm>
            <a:off x="2017938" y="4310742"/>
            <a:ext cx="8791575" cy="103414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3000"/>
              <a:buNone/>
            </a:pPr>
            <a:r>
              <a:rPr lang="en-US" sz="2400"/>
              <a:t>DATA 624</a:t>
            </a:r>
            <a:endParaRPr/>
          </a:p>
          <a:p>
            <a:pPr indent="0" lvl="0" marL="0" rtl="0" algn="l">
              <a:lnSpc>
                <a:spcPct val="120000"/>
              </a:lnSpc>
              <a:spcBef>
                <a:spcPts val="1000"/>
              </a:spcBef>
              <a:spcAft>
                <a:spcPts val="0"/>
              </a:spcAft>
              <a:buClr>
                <a:schemeClr val="lt2"/>
              </a:buClr>
              <a:buSzPts val="2500"/>
              <a:buNone/>
            </a:pPr>
            <a:r>
              <a:rPr lang="en-US"/>
              <a:t>AMANDA ARCE, JATIN JAIN, AMIT KAPOOR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d0ce006f91_0_15"/>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Partial Least Squares in R</a:t>
            </a:r>
            <a:endParaRPr/>
          </a:p>
        </p:txBody>
      </p:sp>
      <p:sp>
        <p:nvSpPr>
          <p:cNvPr id="308" name="Google Shape;308;gd0ce006f91_0_15"/>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Load in dataset - for example, the </a:t>
            </a:r>
            <a:r>
              <a:rPr b="1" lang="en-US"/>
              <a:t>mtcars</a:t>
            </a:r>
            <a:r>
              <a:rPr lang="en-US"/>
              <a:t> built-in R dataset.</a:t>
            </a:r>
            <a:endParaRPr/>
          </a:p>
        </p:txBody>
      </p:sp>
      <p:pic>
        <p:nvPicPr>
          <p:cNvPr id="309" name="Google Shape;309;gd0ce006f91_0_15"/>
          <p:cNvPicPr preferRelativeResize="0"/>
          <p:nvPr/>
        </p:nvPicPr>
        <p:blipFill>
          <a:blip r:embed="rId3">
            <a:alphaModFix/>
          </a:blip>
          <a:stretch>
            <a:fillRect/>
          </a:stretch>
        </p:blipFill>
        <p:spPr>
          <a:xfrm>
            <a:off x="3317577" y="2661064"/>
            <a:ext cx="5556751" cy="230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d0ce006f91_0_21"/>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Partial Least Squares in R</a:t>
            </a:r>
            <a:endParaRPr/>
          </a:p>
        </p:txBody>
      </p:sp>
      <p:sp>
        <p:nvSpPr>
          <p:cNvPr id="315" name="Google Shape;315;gd0ce006f91_0_21"/>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can use the </a:t>
            </a:r>
            <a:r>
              <a:rPr b="1" lang="en-US"/>
              <a:t>hp (</a:t>
            </a:r>
            <a:r>
              <a:rPr lang="en-US"/>
              <a:t>horsepower</a:t>
            </a:r>
            <a:r>
              <a:rPr b="1" lang="en-US"/>
              <a:t>)</a:t>
            </a:r>
            <a:r>
              <a:rPr lang="en-US"/>
              <a:t> variable as our response, or dependent variable, and other variables in the mtcars dataset as our predictor, or independent variables.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We can use the following </a:t>
            </a:r>
            <a:r>
              <a:rPr b="1" lang="en-US"/>
              <a:t>R</a:t>
            </a:r>
            <a:r>
              <a:rPr lang="en-US"/>
              <a:t> code to fit a </a:t>
            </a:r>
            <a:r>
              <a:rPr b="1" lang="en-US"/>
              <a:t>PLS </a:t>
            </a:r>
            <a:r>
              <a:rPr lang="en-US"/>
              <a:t>model:</a:t>
            </a:r>
            <a:endParaRPr/>
          </a:p>
          <a:p>
            <a:pPr indent="0" lvl="0" marL="0" rtl="0" algn="l">
              <a:spcBef>
                <a:spcPts val="1000"/>
              </a:spcBef>
              <a:spcAft>
                <a:spcPts val="0"/>
              </a:spcAft>
              <a:buNone/>
            </a:pPr>
            <a:r>
              <a:rPr b="1" lang="en-US" sz="2200"/>
              <a:t>model &lt;- plsr(hp ~ mpg + disp + wt + qsec, data = mtcars, scale=TRUE, validation = “CV”)</a:t>
            </a:r>
            <a:endParaRPr b="1" sz="2200"/>
          </a:p>
          <a:p>
            <a:pPr indent="0" lvl="0" marL="0" rtl="0" algn="l">
              <a:spcBef>
                <a:spcPts val="1000"/>
              </a:spcBef>
              <a:spcAft>
                <a:spcPts val="0"/>
              </a:spcAft>
              <a:buNone/>
            </a:pPr>
            <a:r>
              <a:t/>
            </a:r>
            <a:endParaRPr sz="1900"/>
          </a:p>
          <a:p>
            <a:pPr indent="0" lvl="0" marL="0" rtl="0" algn="l">
              <a:spcBef>
                <a:spcPts val="1000"/>
              </a:spcBef>
              <a:spcAft>
                <a:spcPts val="0"/>
              </a:spcAft>
              <a:buNone/>
            </a:pPr>
            <a:r>
              <a:rPr lang="en-US" sz="1900"/>
              <a:t>Where </a:t>
            </a:r>
            <a:r>
              <a:rPr b="1" lang="en-US" sz="1900"/>
              <a:t>scale </a:t>
            </a:r>
            <a:r>
              <a:rPr lang="en-US" sz="1900"/>
              <a:t>ensures that no predictors are overly influential in the model and </a:t>
            </a:r>
            <a:r>
              <a:rPr b="1" lang="en-US" sz="1900"/>
              <a:t>validation </a:t>
            </a:r>
            <a:r>
              <a:rPr lang="en-US" sz="1900"/>
              <a:t>uses k-fold cross-validation to evaluate the performance of the model.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d0c08a906b_0_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Penalized Regression Models</a:t>
            </a:r>
            <a:endParaRPr/>
          </a:p>
        </p:txBody>
      </p:sp>
      <p:sp>
        <p:nvSpPr>
          <p:cNvPr id="321" name="Google Shape;321;gd0c08a906b_0_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36550" lvl="0" marL="457200" rtl="0" algn="l">
              <a:spcBef>
                <a:spcPts val="1000"/>
              </a:spcBef>
              <a:spcAft>
                <a:spcPts val="0"/>
              </a:spcAft>
              <a:buClr>
                <a:srgbClr val="021B34"/>
              </a:buClr>
              <a:buSzPts val="1700"/>
              <a:buFont typeface="Verdana"/>
              <a:buChar char="●"/>
            </a:pPr>
            <a:r>
              <a:rPr lang="en-US" sz="1700">
                <a:solidFill>
                  <a:srgbClr val="021B34"/>
                </a:solidFill>
                <a:latin typeface="Verdana"/>
                <a:ea typeface="Verdana"/>
                <a:cs typeface="Verdana"/>
                <a:sym typeface="Verdana"/>
              </a:rPr>
              <a:t>The standard linear model (or the ordinary least squares method) performs poorly in a situation, where you have a large multivariate data set containing a number of variables superior to the number of samples.</a:t>
            </a:r>
            <a:endParaRPr sz="1700">
              <a:solidFill>
                <a:srgbClr val="021B34"/>
              </a:solidFill>
              <a:latin typeface="Verdana"/>
              <a:ea typeface="Verdana"/>
              <a:cs typeface="Verdana"/>
              <a:sym typeface="Verdana"/>
            </a:endParaRPr>
          </a:p>
          <a:p>
            <a:pPr indent="0" lvl="0" marL="457200" rtl="0" algn="l">
              <a:spcBef>
                <a:spcPts val="1000"/>
              </a:spcBef>
              <a:spcAft>
                <a:spcPts val="0"/>
              </a:spcAft>
              <a:buNone/>
            </a:pPr>
            <a:r>
              <a:t/>
            </a:r>
            <a:endParaRPr sz="1700">
              <a:solidFill>
                <a:srgbClr val="021B34"/>
              </a:solidFill>
              <a:latin typeface="Verdana"/>
              <a:ea typeface="Verdana"/>
              <a:cs typeface="Verdana"/>
              <a:sym typeface="Verdana"/>
            </a:endParaRPr>
          </a:p>
          <a:p>
            <a:pPr indent="-336550" lvl="0" marL="457200" rtl="0" algn="just">
              <a:lnSpc>
                <a:spcPct val="115000"/>
              </a:lnSpc>
              <a:spcBef>
                <a:spcPts val="0"/>
              </a:spcBef>
              <a:spcAft>
                <a:spcPts val="0"/>
              </a:spcAft>
              <a:buClr>
                <a:srgbClr val="021B34"/>
              </a:buClr>
              <a:buSzPts val="1700"/>
              <a:buFont typeface="Verdana"/>
              <a:buChar char="●"/>
            </a:pPr>
            <a:r>
              <a:rPr lang="en-US" sz="1700">
                <a:solidFill>
                  <a:srgbClr val="021B34"/>
                </a:solidFill>
                <a:latin typeface="Verdana"/>
                <a:ea typeface="Verdana"/>
                <a:cs typeface="Verdana"/>
                <a:sym typeface="Verdana"/>
              </a:rPr>
              <a:t>A better alternative is the </a:t>
            </a:r>
            <a:r>
              <a:rPr b="1" lang="en-US" sz="1700">
                <a:solidFill>
                  <a:srgbClr val="021B34"/>
                </a:solidFill>
                <a:latin typeface="Verdana"/>
                <a:ea typeface="Verdana"/>
                <a:cs typeface="Verdana"/>
                <a:sym typeface="Verdana"/>
              </a:rPr>
              <a:t>Penalized Regression</a:t>
            </a:r>
            <a:r>
              <a:rPr lang="en-US" sz="1700">
                <a:solidFill>
                  <a:srgbClr val="021B34"/>
                </a:solidFill>
                <a:latin typeface="Verdana"/>
                <a:ea typeface="Verdana"/>
                <a:cs typeface="Verdana"/>
                <a:sym typeface="Verdana"/>
              </a:rPr>
              <a:t> allowing to create a linear regression model that is penalized, for having too many variables in the model, by adding a constraint (coefficient) in the equation. This is also known as </a:t>
            </a:r>
            <a:r>
              <a:rPr b="1" lang="en-US" sz="1700">
                <a:solidFill>
                  <a:srgbClr val="021B34"/>
                </a:solidFill>
                <a:latin typeface="Verdana"/>
                <a:ea typeface="Verdana"/>
                <a:cs typeface="Verdana"/>
                <a:sym typeface="Verdana"/>
              </a:rPr>
              <a:t>Shrinkage</a:t>
            </a:r>
            <a:r>
              <a:rPr lang="en-US" sz="1700">
                <a:solidFill>
                  <a:srgbClr val="021B34"/>
                </a:solidFill>
                <a:latin typeface="Verdana"/>
                <a:ea typeface="Verdana"/>
                <a:cs typeface="Verdana"/>
                <a:sym typeface="Verdana"/>
              </a:rPr>
              <a:t> or </a:t>
            </a:r>
            <a:r>
              <a:rPr b="1" lang="en-US" sz="1700">
                <a:solidFill>
                  <a:srgbClr val="021B34"/>
                </a:solidFill>
                <a:latin typeface="Verdana"/>
                <a:ea typeface="Verdana"/>
                <a:cs typeface="Verdana"/>
                <a:sym typeface="Verdana"/>
              </a:rPr>
              <a:t>Regularization</a:t>
            </a:r>
            <a:r>
              <a:rPr lang="en-US" sz="1700">
                <a:solidFill>
                  <a:srgbClr val="021B34"/>
                </a:solidFill>
                <a:latin typeface="Verdana"/>
                <a:ea typeface="Verdana"/>
                <a:cs typeface="Verdana"/>
                <a:sym typeface="Verdana"/>
              </a:rPr>
              <a:t> methods.</a:t>
            </a:r>
            <a:endParaRPr sz="1700">
              <a:solidFill>
                <a:srgbClr val="021B34"/>
              </a:solidFill>
              <a:latin typeface="Verdana"/>
              <a:ea typeface="Verdana"/>
              <a:cs typeface="Verdana"/>
              <a:sym typeface="Verdana"/>
            </a:endParaRPr>
          </a:p>
          <a:p>
            <a:pPr indent="0" lvl="0" marL="457200" rtl="0" algn="l">
              <a:spcBef>
                <a:spcPts val="1000"/>
              </a:spcBef>
              <a:spcAft>
                <a:spcPts val="0"/>
              </a:spcAft>
              <a:buNone/>
            </a:pPr>
            <a:r>
              <a:t/>
            </a:r>
            <a:endParaRPr sz="1700">
              <a:solidFill>
                <a:srgbClr val="021B34"/>
              </a:solidFill>
              <a:latin typeface="Verdana"/>
              <a:ea typeface="Verdana"/>
              <a:cs typeface="Verdana"/>
              <a:sym typeface="Verdana"/>
            </a:endParaRPr>
          </a:p>
        </p:txBody>
      </p:sp>
      <p:sp>
        <p:nvSpPr>
          <p:cNvPr id="322" name="Google Shape;322;gd0c08a906b_0_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d0c08a906b_0_54"/>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Shrinkage/ Regularization</a:t>
            </a:r>
            <a:endParaRPr/>
          </a:p>
          <a:p>
            <a:pPr indent="0" lvl="0" marL="0" rtl="0" algn="l">
              <a:spcBef>
                <a:spcPts val="0"/>
              </a:spcBef>
              <a:spcAft>
                <a:spcPts val="0"/>
              </a:spcAft>
              <a:buNone/>
            </a:pPr>
            <a:r>
              <a:t/>
            </a:r>
            <a:endParaRPr/>
          </a:p>
        </p:txBody>
      </p:sp>
      <p:sp>
        <p:nvSpPr>
          <p:cNvPr id="328" name="Google Shape;328;gd0c08a906b_0_54"/>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36550" lvl="0" marL="457200" rtl="0" algn="just">
              <a:lnSpc>
                <a:spcPct val="115000"/>
              </a:lnSpc>
              <a:spcBef>
                <a:spcPts val="0"/>
              </a:spcBef>
              <a:spcAft>
                <a:spcPts val="0"/>
              </a:spcAft>
              <a:buClr>
                <a:srgbClr val="021B34"/>
              </a:buClr>
              <a:buSzPts val="1700"/>
              <a:buFont typeface="Verdana"/>
              <a:buChar char="●"/>
            </a:pPr>
            <a:r>
              <a:rPr lang="en-US" sz="1700">
                <a:solidFill>
                  <a:srgbClr val="021B34"/>
                </a:solidFill>
                <a:latin typeface="Verdana"/>
                <a:ea typeface="Verdana"/>
                <a:cs typeface="Verdana"/>
                <a:sym typeface="Verdana"/>
              </a:rPr>
              <a:t>The consequence of imposing this penalty, is to reduce (i.e. shrink) the coefficient values towards zero. This allows the less contributive variables to have a coefficient close to zero or equal zero.</a:t>
            </a:r>
            <a:endParaRPr sz="1700">
              <a:solidFill>
                <a:srgbClr val="021B34"/>
              </a:solidFill>
              <a:latin typeface="Verdana"/>
              <a:ea typeface="Verdana"/>
              <a:cs typeface="Verdana"/>
              <a:sym typeface="Verdana"/>
            </a:endParaRPr>
          </a:p>
          <a:p>
            <a:pPr indent="0" lvl="0" marL="0" rtl="0" algn="just">
              <a:lnSpc>
                <a:spcPct val="115000"/>
              </a:lnSpc>
              <a:spcBef>
                <a:spcPts val="700"/>
              </a:spcBef>
              <a:spcAft>
                <a:spcPts val="0"/>
              </a:spcAft>
              <a:buNone/>
            </a:pPr>
            <a:r>
              <a:t/>
            </a:r>
            <a:endParaRPr sz="1700">
              <a:solidFill>
                <a:srgbClr val="021B34"/>
              </a:solidFill>
              <a:latin typeface="Verdana"/>
              <a:ea typeface="Verdana"/>
              <a:cs typeface="Verdana"/>
              <a:sym typeface="Verdana"/>
            </a:endParaRPr>
          </a:p>
          <a:p>
            <a:pPr indent="-336550" lvl="0" marL="457200" rtl="0" algn="just">
              <a:lnSpc>
                <a:spcPct val="115000"/>
              </a:lnSpc>
              <a:spcBef>
                <a:spcPts val="700"/>
              </a:spcBef>
              <a:spcAft>
                <a:spcPts val="0"/>
              </a:spcAft>
              <a:buClr>
                <a:srgbClr val="021B34"/>
              </a:buClr>
              <a:buSzPts val="1700"/>
              <a:buFont typeface="Verdana"/>
              <a:buChar char="●"/>
            </a:pPr>
            <a:r>
              <a:rPr lang="en-US" sz="1700">
                <a:solidFill>
                  <a:srgbClr val="021B34"/>
                </a:solidFill>
                <a:latin typeface="Verdana"/>
                <a:ea typeface="Verdana"/>
                <a:cs typeface="Verdana"/>
                <a:sym typeface="Verdana"/>
              </a:rPr>
              <a:t>The shrinkage requires the selection of a tuning parameter (lambda) that determines the amount of shrinkage.</a:t>
            </a:r>
            <a:endParaRPr sz="1700">
              <a:solidFill>
                <a:srgbClr val="021B34"/>
              </a:solidFill>
              <a:latin typeface="Verdana"/>
              <a:ea typeface="Verdana"/>
              <a:cs typeface="Verdana"/>
              <a:sym typeface="Verdana"/>
            </a:endParaRPr>
          </a:p>
          <a:p>
            <a:pPr indent="0" lvl="0" marL="0" rtl="0" algn="l">
              <a:spcBef>
                <a:spcPts val="1000"/>
              </a:spcBef>
              <a:spcAft>
                <a:spcPts val="0"/>
              </a:spcAft>
              <a:buNone/>
            </a:pPr>
            <a:r>
              <a:t/>
            </a:r>
            <a:endParaRPr/>
          </a:p>
        </p:txBody>
      </p:sp>
      <p:sp>
        <p:nvSpPr>
          <p:cNvPr id="329" name="Google Shape;329;gd0c08a906b_0_5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d0c08a906b_0_6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TYPES OF PENALIZED MODELS</a:t>
            </a:r>
            <a:endParaRPr/>
          </a:p>
        </p:txBody>
      </p:sp>
      <p:sp>
        <p:nvSpPr>
          <p:cNvPr id="335" name="Google Shape;335;gd0c08a906b_0_6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371475" lvl="0" marL="457200" rtl="0" algn="l">
              <a:spcBef>
                <a:spcPts val="1000"/>
              </a:spcBef>
              <a:spcAft>
                <a:spcPts val="0"/>
              </a:spcAft>
              <a:buClr>
                <a:srgbClr val="000000"/>
              </a:buClr>
              <a:buSzPts val="2250"/>
              <a:buAutoNum type="arabicPeriod"/>
            </a:pPr>
            <a:r>
              <a:rPr lang="en-US">
                <a:solidFill>
                  <a:srgbClr val="000000"/>
                </a:solidFill>
              </a:rPr>
              <a:t>Ridge Regression</a:t>
            </a:r>
            <a:endParaRPr>
              <a:solidFill>
                <a:srgbClr val="000000"/>
              </a:solidFill>
            </a:endParaRPr>
          </a:p>
          <a:p>
            <a:pPr indent="-371475" lvl="0" marL="457200" rtl="0" algn="l">
              <a:spcBef>
                <a:spcPts val="0"/>
              </a:spcBef>
              <a:spcAft>
                <a:spcPts val="0"/>
              </a:spcAft>
              <a:buClr>
                <a:srgbClr val="000000"/>
              </a:buClr>
              <a:buSzPts val="2250"/>
              <a:buAutoNum type="arabicPeriod"/>
            </a:pPr>
            <a:r>
              <a:rPr lang="en-US">
                <a:solidFill>
                  <a:srgbClr val="000000"/>
                </a:solidFill>
              </a:rPr>
              <a:t>Lasso Regression</a:t>
            </a:r>
            <a:endParaRPr>
              <a:solidFill>
                <a:srgbClr val="000000"/>
              </a:solidFill>
            </a:endParaRPr>
          </a:p>
          <a:p>
            <a:pPr indent="-371475" lvl="0" marL="457200" rtl="0" algn="l">
              <a:spcBef>
                <a:spcPts val="0"/>
              </a:spcBef>
              <a:spcAft>
                <a:spcPts val="0"/>
              </a:spcAft>
              <a:buClr>
                <a:srgbClr val="000000"/>
              </a:buClr>
              <a:buSzPts val="2250"/>
              <a:buAutoNum type="arabicPeriod"/>
            </a:pPr>
            <a:r>
              <a:rPr lang="en-US">
                <a:solidFill>
                  <a:srgbClr val="000000"/>
                </a:solidFill>
              </a:rPr>
              <a:t>Elastic Net Regression</a:t>
            </a:r>
            <a:endParaRPr>
              <a:solidFill>
                <a:srgbClr val="000000"/>
              </a:solidFill>
            </a:endParaRPr>
          </a:p>
        </p:txBody>
      </p:sp>
      <p:sp>
        <p:nvSpPr>
          <p:cNvPr id="336" name="Google Shape;336;gd0c08a906b_0_6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d0c08a906b_0_73"/>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42" name="Google Shape;342;gd0c08a906b_0_73"/>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sz="1400">
                <a:solidFill>
                  <a:srgbClr val="000000"/>
                </a:solidFill>
              </a:rPr>
              <a:t>Size</a:t>
            </a:r>
            <a:endParaRPr sz="1400">
              <a:solidFill>
                <a:srgbClr val="000000"/>
              </a:solidFill>
            </a:endParaRPr>
          </a:p>
          <a:p>
            <a:pPr indent="0" lvl="0" marL="0" rtl="0" algn="l">
              <a:spcBef>
                <a:spcPts val="1000"/>
              </a:spcBef>
              <a:spcAft>
                <a:spcPts val="0"/>
              </a:spcAft>
              <a:buNone/>
            </a:pPr>
            <a:r>
              <a:t/>
            </a:r>
            <a:endParaRPr/>
          </a:p>
        </p:txBody>
      </p:sp>
      <p:sp>
        <p:nvSpPr>
          <p:cNvPr id="343" name="Google Shape;343;gd0c08a906b_0_73"/>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44" name="Google Shape;344;gd0c08a906b_0_73"/>
          <p:cNvPicPr preferRelativeResize="0"/>
          <p:nvPr/>
        </p:nvPicPr>
        <p:blipFill>
          <a:blip r:embed="rId3">
            <a:alphaModFix/>
          </a:blip>
          <a:stretch>
            <a:fillRect/>
          </a:stretch>
        </p:blipFill>
        <p:spPr>
          <a:xfrm>
            <a:off x="6547425" y="1579650"/>
            <a:ext cx="3623100" cy="3467801"/>
          </a:xfrm>
          <a:prstGeom prst="rect">
            <a:avLst/>
          </a:prstGeom>
          <a:noFill/>
          <a:ln>
            <a:noFill/>
          </a:ln>
        </p:spPr>
      </p:pic>
      <p:pic>
        <p:nvPicPr>
          <p:cNvPr id="345" name="Google Shape;345;gd0c08a906b_0_73"/>
          <p:cNvPicPr preferRelativeResize="0"/>
          <p:nvPr/>
        </p:nvPicPr>
        <p:blipFill>
          <a:blip r:embed="rId4">
            <a:alphaModFix/>
          </a:blip>
          <a:stretch>
            <a:fillRect/>
          </a:stretch>
        </p:blipFill>
        <p:spPr>
          <a:xfrm>
            <a:off x="1652225" y="1579650"/>
            <a:ext cx="3743600" cy="3467800"/>
          </a:xfrm>
          <a:prstGeom prst="rect">
            <a:avLst/>
          </a:prstGeom>
          <a:noFill/>
          <a:ln>
            <a:noFill/>
          </a:ln>
        </p:spPr>
      </p:pic>
      <p:sp>
        <p:nvSpPr>
          <p:cNvPr id="346" name="Google Shape;346;gd0c08a906b_0_73"/>
          <p:cNvSpPr txBox="1"/>
          <p:nvPr/>
        </p:nvSpPr>
        <p:spPr>
          <a:xfrm>
            <a:off x="1764225" y="5576975"/>
            <a:ext cx="351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Training</a:t>
            </a:r>
            <a:r>
              <a:rPr lang="en-US">
                <a:latin typeface="Twentieth Century"/>
                <a:ea typeface="Twentieth Century"/>
                <a:cs typeface="Twentieth Century"/>
                <a:sym typeface="Twentieth Century"/>
              </a:rPr>
              <a:t> Data using Least Squares</a:t>
            </a:r>
            <a:endParaRPr>
              <a:latin typeface="Twentieth Century"/>
              <a:ea typeface="Twentieth Century"/>
              <a:cs typeface="Twentieth Century"/>
              <a:sym typeface="Twentieth Century"/>
            </a:endParaRPr>
          </a:p>
        </p:txBody>
      </p:sp>
      <p:sp>
        <p:nvSpPr>
          <p:cNvPr id="347" name="Google Shape;347;gd0c08a906b_0_73"/>
          <p:cNvSpPr txBox="1"/>
          <p:nvPr/>
        </p:nvSpPr>
        <p:spPr>
          <a:xfrm>
            <a:off x="6676875" y="5576975"/>
            <a:ext cx="33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Overfitting the Testing data (High Variance)</a:t>
            </a:r>
            <a:endParaRPr>
              <a:latin typeface="Twentieth Century"/>
              <a:ea typeface="Twentieth Century"/>
              <a:cs typeface="Twentieth Century"/>
              <a:sym typeface="Twentieth Century"/>
            </a:endParaRPr>
          </a:p>
        </p:txBody>
      </p:sp>
      <p:sp>
        <p:nvSpPr>
          <p:cNvPr id="348" name="Google Shape;348;gd0c08a906b_0_73"/>
          <p:cNvSpPr txBox="1"/>
          <p:nvPr/>
        </p:nvSpPr>
        <p:spPr>
          <a:xfrm>
            <a:off x="5951925" y="2249475"/>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Size</a:t>
            </a:r>
            <a:endParaRPr>
              <a:latin typeface="Twentieth Century"/>
              <a:ea typeface="Twentieth Century"/>
              <a:cs typeface="Twentieth Century"/>
              <a:sym typeface="Twentieth Century"/>
            </a:endParaRPr>
          </a:p>
        </p:txBody>
      </p:sp>
      <p:sp>
        <p:nvSpPr>
          <p:cNvPr id="349" name="Google Shape;349;gd0c08a906b_0_73"/>
          <p:cNvSpPr txBox="1"/>
          <p:nvPr/>
        </p:nvSpPr>
        <p:spPr>
          <a:xfrm>
            <a:off x="2355000" y="5047450"/>
            <a:ext cx="12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Weight</a:t>
            </a:r>
            <a:endParaRPr>
              <a:latin typeface="Twentieth Century"/>
              <a:ea typeface="Twentieth Century"/>
              <a:cs typeface="Twentieth Century"/>
              <a:sym typeface="Twentieth Century"/>
            </a:endParaRPr>
          </a:p>
        </p:txBody>
      </p:sp>
      <p:sp>
        <p:nvSpPr>
          <p:cNvPr id="350" name="Google Shape;350;gd0c08a906b_0_73"/>
          <p:cNvSpPr txBox="1"/>
          <p:nvPr/>
        </p:nvSpPr>
        <p:spPr>
          <a:xfrm>
            <a:off x="7724925" y="5047450"/>
            <a:ext cx="12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Weight</a:t>
            </a:r>
            <a:endParaRPr>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d0c08a906b_0_14"/>
          <p:cNvSpPr txBox="1"/>
          <p:nvPr>
            <p:ph type="title"/>
          </p:nvPr>
        </p:nvSpPr>
        <p:spPr>
          <a:xfrm>
            <a:off x="1141400" y="263197"/>
            <a:ext cx="9906000" cy="93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Ridge Regression</a:t>
            </a:r>
            <a:endParaRPr/>
          </a:p>
        </p:txBody>
      </p:sp>
      <p:sp>
        <p:nvSpPr>
          <p:cNvPr id="356" name="Google Shape;356;gd0c08a906b_0_14"/>
          <p:cNvSpPr txBox="1"/>
          <p:nvPr>
            <p:ph idx="1" type="body"/>
          </p:nvPr>
        </p:nvSpPr>
        <p:spPr>
          <a:xfrm>
            <a:off x="1141400" y="1196200"/>
            <a:ext cx="9906000" cy="4595100"/>
          </a:xfrm>
          <a:prstGeom prst="rect">
            <a:avLst/>
          </a:prstGeom>
        </p:spPr>
        <p:txBody>
          <a:bodyPr anchorCtr="0" anchor="t" bIns="45700" lIns="91425" spcFirstLastPara="1" rIns="91425" wrap="square" tIns="45700">
            <a:noAutofit/>
          </a:bodyPr>
          <a:lstStyle/>
          <a:p>
            <a:pPr indent="0" lvl="0" marL="0" rtl="0" algn="just">
              <a:lnSpc>
                <a:spcPct val="95000"/>
              </a:lnSpc>
              <a:spcBef>
                <a:spcPts val="0"/>
              </a:spcBef>
              <a:spcAft>
                <a:spcPts val="0"/>
              </a:spcAft>
              <a:buClr>
                <a:schemeClr val="dk1"/>
              </a:buClr>
              <a:buSzPts val="852"/>
              <a:buFont typeface="Arial"/>
              <a:buNone/>
            </a:pPr>
            <a:r>
              <a:rPr lang="en-US" sz="1700">
                <a:solidFill>
                  <a:srgbClr val="021B34"/>
                </a:solidFill>
                <a:latin typeface="Verdana"/>
                <a:ea typeface="Verdana"/>
                <a:cs typeface="Verdana"/>
                <a:sym typeface="Verdana"/>
              </a:rPr>
              <a:t>Ridge regression shrinks the regression coefficients, so that variables, with minor contribution to the outcome, have their coefficients close to zero.</a:t>
            </a:r>
            <a:endParaRPr sz="1700">
              <a:solidFill>
                <a:srgbClr val="021B34"/>
              </a:solidFill>
              <a:latin typeface="Verdana"/>
              <a:ea typeface="Verdana"/>
              <a:cs typeface="Verdana"/>
              <a:sym typeface="Verdana"/>
            </a:endParaRPr>
          </a:p>
          <a:p>
            <a:pPr indent="0" lvl="0" marL="0" rtl="0" algn="just">
              <a:lnSpc>
                <a:spcPct val="95000"/>
              </a:lnSpc>
              <a:spcBef>
                <a:spcPts val="700"/>
              </a:spcBef>
              <a:spcAft>
                <a:spcPts val="0"/>
              </a:spcAft>
              <a:buClr>
                <a:schemeClr val="dk1"/>
              </a:buClr>
              <a:buSzPts val="852"/>
              <a:buFont typeface="Arial"/>
              <a:buNone/>
            </a:pPr>
            <a:r>
              <a:rPr lang="en-US" sz="1700">
                <a:solidFill>
                  <a:srgbClr val="021B34"/>
                </a:solidFill>
                <a:latin typeface="Verdana"/>
                <a:ea typeface="Verdana"/>
                <a:cs typeface="Verdana"/>
                <a:sym typeface="Verdana"/>
              </a:rPr>
              <a:t>The shrinkage of the coefficients is achieved by penalizing the regression model with a penalty term called </a:t>
            </a:r>
            <a:r>
              <a:rPr b="1" lang="en-US" sz="1700">
                <a:solidFill>
                  <a:srgbClr val="021B34"/>
                </a:solidFill>
                <a:latin typeface="Verdana"/>
                <a:ea typeface="Verdana"/>
                <a:cs typeface="Verdana"/>
                <a:sym typeface="Verdana"/>
              </a:rPr>
              <a:t>L2(second order penalty)</a:t>
            </a:r>
            <a:r>
              <a:rPr lang="en-US" sz="1700">
                <a:solidFill>
                  <a:srgbClr val="021B34"/>
                </a:solidFill>
                <a:latin typeface="Verdana"/>
                <a:ea typeface="Verdana"/>
                <a:cs typeface="Verdana"/>
                <a:sym typeface="Verdana"/>
              </a:rPr>
              <a:t>, which is the sum of the squared coefficients.</a:t>
            </a:r>
            <a:endParaRPr sz="1700">
              <a:solidFill>
                <a:srgbClr val="021B34"/>
              </a:solidFill>
              <a:latin typeface="Verdana"/>
              <a:ea typeface="Verdana"/>
              <a:cs typeface="Verdana"/>
              <a:sym typeface="Verdana"/>
            </a:endParaRPr>
          </a:p>
          <a:p>
            <a:pPr indent="0" lvl="0" marL="0" rtl="0" algn="l">
              <a:lnSpc>
                <a:spcPct val="95000"/>
              </a:lnSpc>
              <a:spcBef>
                <a:spcPts val="700"/>
              </a:spcBef>
              <a:spcAft>
                <a:spcPts val="0"/>
              </a:spcAft>
              <a:buClr>
                <a:schemeClr val="dk1"/>
              </a:buClr>
              <a:buSzPts val="852"/>
              <a:buFont typeface="Arial"/>
              <a:buNone/>
            </a:pPr>
            <a:r>
              <a:rPr lang="en-US" sz="1700">
                <a:solidFill>
                  <a:srgbClr val="021B34"/>
                </a:solidFill>
                <a:latin typeface="Verdana"/>
                <a:ea typeface="Verdana"/>
                <a:cs typeface="Verdana"/>
                <a:sym typeface="Verdana"/>
              </a:rPr>
              <a:t>The amount of the penalty can be fine-tuned using a constant called lambda (λ). </a:t>
            </a:r>
            <a:endParaRPr sz="1700">
              <a:solidFill>
                <a:srgbClr val="021B34"/>
              </a:solidFill>
              <a:latin typeface="Verdana"/>
              <a:ea typeface="Verdana"/>
              <a:cs typeface="Verdana"/>
              <a:sym typeface="Verdana"/>
            </a:endParaRPr>
          </a:p>
          <a:p>
            <a:pPr indent="0" lvl="0" marL="0" rtl="0" algn="just">
              <a:lnSpc>
                <a:spcPct val="95000"/>
              </a:lnSpc>
              <a:spcBef>
                <a:spcPts val="700"/>
              </a:spcBef>
              <a:spcAft>
                <a:spcPts val="0"/>
              </a:spcAft>
              <a:buClr>
                <a:schemeClr val="dk1"/>
              </a:buClr>
              <a:buSzPts val="852"/>
              <a:buFont typeface="Arial"/>
              <a:buNone/>
            </a:pPr>
            <a:r>
              <a:t/>
            </a:r>
            <a:endParaRPr sz="1400">
              <a:solidFill>
                <a:srgbClr val="021B34"/>
              </a:solidFill>
              <a:latin typeface="Verdana"/>
              <a:ea typeface="Verdana"/>
              <a:cs typeface="Verdana"/>
              <a:sym typeface="Verdana"/>
            </a:endParaRPr>
          </a:p>
          <a:p>
            <a:pPr indent="0" lvl="0" marL="0" rtl="0" algn="l">
              <a:lnSpc>
                <a:spcPct val="100000"/>
              </a:lnSpc>
              <a:spcBef>
                <a:spcPts val="1000"/>
              </a:spcBef>
              <a:spcAft>
                <a:spcPts val="0"/>
              </a:spcAft>
              <a:buSzPts val="852"/>
              <a:buNone/>
            </a:pPr>
            <a:r>
              <a:t/>
            </a:r>
            <a:endParaRPr sz="1400">
              <a:latin typeface="Verdana"/>
              <a:ea typeface="Verdana"/>
              <a:cs typeface="Verdana"/>
              <a:sym typeface="Verdana"/>
            </a:endParaRPr>
          </a:p>
        </p:txBody>
      </p:sp>
      <p:sp>
        <p:nvSpPr>
          <p:cNvPr id="357" name="Google Shape;357;gd0c08a906b_0_1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58" name="Google Shape;358;gd0c08a906b_0_14"/>
          <p:cNvPicPr preferRelativeResize="0"/>
          <p:nvPr/>
        </p:nvPicPr>
        <p:blipFill>
          <a:blip r:embed="rId3">
            <a:alphaModFix/>
          </a:blip>
          <a:stretch>
            <a:fillRect/>
          </a:stretch>
        </p:blipFill>
        <p:spPr>
          <a:xfrm>
            <a:off x="1855700" y="3219350"/>
            <a:ext cx="4275900" cy="1032725"/>
          </a:xfrm>
          <a:prstGeom prst="rect">
            <a:avLst/>
          </a:prstGeom>
          <a:noFill/>
          <a:ln>
            <a:noFill/>
          </a:ln>
        </p:spPr>
      </p:pic>
      <p:pic>
        <p:nvPicPr>
          <p:cNvPr id="359" name="Google Shape;359;gd0c08a906b_0_14"/>
          <p:cNvPicPr preferRelativeResize="0"/>
          <p:nvPr/>
        </p:nvPicPr>
        <p:blipFill>
          <a:blip r:embed="rId4">
            <a:alphaModFix/>
          </a:blip>
          <a:stretch>
            <a:fillRect/>
          </a:stretch>
        </p:blipFill>
        <p:spPr>
          <a:xfrm>
            <a:off x="7436675" y="3219350"/>
            <a:ext cx="3005600" cy="2965800"/>
          </a:xfrm>
          <a:prstGeom prst="rect">
            <a:avLst/>
          </a:prstGeom>
          <a:noFill/>
          <a:ln>
            <a:noFill/>
          </a:ln>
        </p:spPr>
      </p:pic>
      <p:sp>
        <p:nvSpPr>
          <p:cNvPr id="360" name="Google Shape;360;gd0c08a906b_0_14"/>
          <p:cNvSpPr txBox="1"/>
          <p:nvPr/>
        </p:nvSpPr>
        <p:spPr>
          <a:xfrm>
            <a:off x="6841175" y="3412350"/>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Size</a:t>
            </a:r>
            <a:endParaRPr>
              <a:latin typeface="Twentieth Century"/>
              <a:ea typeface="Twentieth Century"/>
              <a:cs typeface="Twentieth Century"/>
              <a:sym typeface="Twentieth Century"/>
            </a:endParaRPr>
          </a:p>
        </p:txBody>
      </p:sp>
      <p:sp>
        <p:nvSpPr>
          <p:cNvPr id="361" name="Google Shape;361;gd0c08a906b_0_14"/>
          <p:cNvSpPr txBox="1"/>
          <p:nvPr/>
        </p:nvSpPr>
        <p:spPr>
          <a:xfrm>
            <a:off x="7970800" y="6248375"/>
            <a:ext cx="12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Weight</a:t>
            </a:r>
            <a:endParaRPr>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d0c08a906b_0_20"/>
          <p:cNvSpPr txBox="1"/>
          <p:nvPr>
            <p:ph idx="1" type="body"/>
          </p:nvPr>
        </p:nvSpPr>
        <p:spPr>
          <a:xfrm>
            <a:off x="1141400" y="815195"/>
            <a:ext cx="9906000" cy="4976100"/>
          </a:xfrm>
          <a:prstGeom prst="rect">
            <a:avLst/>
          </a:prstGeom>
        </p:spPr>
        <p:txBody>
          <a:bodyPr anchorCtr="0" anchor="t" bIns="45700" lIns="91425" spcFirstLastPara="1" rIns="91425" wrap="square" tIns="45700">
            <a:normAutofit/>
          </a:bodyPr>
          <a:lstStyle/>
          <a:p>
            <a:pPr indent="0" lvl="0" marL="0" rtl="0" algn="just">
              <a:lnSpc>
                <a:spcPct val="95000"/>
              </a:lnSpc>
              <a:spcBef>
                <a:spcPts val="0"/>
              </a:spcBef>
              <a:spcAft>
                <a:spcPts val="0"/>
              </a:spcAft>
              <a:buNone/>
            </a:pPr>
            <a:r>
              <a:rPr b="1" lang="en-US" sz="2300">
                <a:solidFill>
                  <a:srgbClr val="021B34"/>
                </a:solidFill>
                <a:latin typeface="Verdana"/>
                <a:ea typeface="Verdana"/>
                <a:cs typeface="Verdana"/>
                <a:sym typeface="Verdana"/>
              </a:rPr>
              <a:t>DISADVANTAGES</a:t>
            </a:r>
            <a:endParaRPr b="1" sz="2300">
              <a:solidFill>
                <a:srgbClr val="021B34"/>
              </a:solidFill>
              <a:latin typeface="Verdana"/>
              <a:ea typeface="Verdana"/>
              <a:cs typeface="Verdana"/>
              <a:sym typeface="Verdana"/>
            </a:endParaRPr>
          </a:p>
          <a:p>
            <a:pPr indent="0" lvl="0" marL="0" rtl="0" algn="just">
              <a:lnSpc>
                <a:spcPct val="95000"/>
              </a:lnSpc>
              <a:spcBef>
                <a:spcPts val="700"/>
              </a:spcBef>
              <a:spcAft>
                <a:spcPts val="0"/>
              </a:spcAft>
              <a:buClr>
                <a:schemeClr val="dk1"/>
              </a:buClr>
              <a:buSzPts val="852"/>
              <a:buFont typeface="Arial"/>
              <a:buNone/>
            </a:pPr>
            <a:r>
              <a:t/>
            </a:r>
            <a:endParaRPr b="1" sz="2300">
              <a:solidFill>
                <a:srgbClr val="021B34"/>
              </a:solidFill>
              <a:latin typeface="Verdana"/>
              <a:ea typeface="Verdana"/>
              <a:cs typeface="Verdana"/>
              <a:sym typeface="Verdana"/>
            </a:endParaRPr>
          </a:p>
          <a:p>
            <a:pPr indent="0" lvl="0" marL="0" rtl="0" algn="just">
              <a:lnSpc>
                <a:spcPct val="95000"/>
              </a:lnSpc>
              <a:spcBef>
                <a:spcPts val="700"/>
              </a:spcBef>
              <a:spcAft>
                <a:spcPts val="0"/>
              </a:spcAft>
              <a:buClr>
                <a:schemeClr val="dk1"/>
              </a:buClr>
              <a:buSzPts val="852"/>
              <a:buFont typeface="Arial"/>
              <a:buNone/>
            </a:pPr>
            <a:r>
              <a:rPr lang="en-US" sz="1400">
                <a:solidFill>
                  <a:srgbClr val="021B34"/>
                </a:solidFill>
                <a:latin typeface="Verdana"/>
                <a:ea typeface="Verdana"/>
                <a:cs typeface="Verdana"/>
                <a:sym typeface="Verdana"/>
              </a:rPr>
              <a:t>One disadvantage of the ridge regression is that, it will include all the predictors in the final model, unlike the stepwise regression methods, which will generally select models that involve a reduced set of variables.</a:t>
            </a:r>
            <a:endParaRPr sz="1400">
              <a:solidFill>
                <a:srgbClr val="021B34"/>
              </a:solidFill>
              <a:latin typeface="Verdana"/>
              <a:ea typeface="Verdana"/>
              <a:cs typeface="Verdana"/>
              <a:sym typeface="Verdana"/>
            </a:endParaRPr>
          </a:p>
          <a:p>
            <a:pPr indent="0" lvl="0" marL="0" rtl="0" algn="just">
              <a:lnSpc>
                <a:spcPct val="95000"/>
              </a:lnSpc>
              <a:spcBef>
                <a:spcPts val="700"/>
              </a:spcBef>
              <a:spcAft>
                <a:spcPts val="0"/>
              </a:spcAft>
              <a:buClr>
                <a:schemeClr val="dk1"/>
              </a:buClr>
              <a:buSzPts val="852"/>
              <a:buFont typeface="Arial"/>
              <a:buNone/>
            </a:pPr>
            <a:r>
              <a:rPr lang="en-US" sz="1400">
                <a:solidFill>
                  <a:srgbClr val="021B34"/>
                </a:solidFill>
                <a:latin typeface="Verdana"/>
                <a:ea typeface="Verdana"/>
                <a:cs typeface="Verdana"/>
                <a:sym typeface="Verdana"/>
              </a:rPr>
              <a:t>Ridge regression shrinks the coefficients towards zero, but it will not set any of them exactly to zero. The lasso regression is an alternative that overcomes this drawback.</a:t>
            </a:r>
            <a:endParaRPr sz="1400">
              <a:solidFill>
                <a:srgbClr val="021B34"/>
              </a:solidFill>
              <a:latin typeface="Verdana"/>
              <a:ea typeface="Verdana"/>
              <a:cs typeface="Verdana"/>
              <a:sym typeface="Verdana"/>
            </a:endParaRPr>
          </a:p>
          <a:p>
            <a:pPr indent="0" lvl="0" marL="0" rtl="0" algn="l">
              <a:spcBef>
                <a:spcPts val="1000"/>
              </a:spcBef>
              <a:spcAft>
                <a:spcPts val="0"/>
              </a:spcAft>
              <a:buNone/>
            </a:pPr>
            <a:r>
              <a:t/>
            </a:r>
            <a:endParaRPr/>
          </a:p>
        </p:txBody>
      </p:sp>
      <p:sp>
        <p:nvSpPr>
          <p:cNvPr id="367" name="Google Shape;367;gd0c08a906b_0_2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0c08a906b_0_2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Lasso Regression</a:t>
            </a:r>
            <a:endParaRPr/>
          </a:p>
        </p:txBody>
      </p:sp>
      <p:sp>
        <p:nvSpPr>
          <p:cNvPr id="373" name="Google Shape;373;gd0c08a906b_0_25"/>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400">
                <a:solidFill>
                  <a:srgbClr val="021B34"/>
                </a:solidFill>
                <a:latin typeface="Verdana"/>
                <a:ea typeface="Verdana"/>
                <a:cs typeface="Verdana"/>
                <a:sym typeface="Verdana"/>
              </a:rPr>
              <a:t>Lasso stands for Least Absolute Shrinkage and Selection Operator. It shrinks the regression coefficients toward zero by penalizing the regression model with a penalty term called </a:t>
            </a:r>
            <a:r>
              <a:rPr b="1" lang="en-US" sz="1400">
                <a:solidFill>
                  <a:srgbClr val="021B34"/>
                </a:solidFill>
                <a:latin typeface="Verdana"/>
                <a:ea typeface="Verdana"/>
                <a:cs typeface="Verdana"/>
                <a:sym typeface="Verdana"/>
              </a:rPr>
              <a:t>L1</a:t>
            </a:r>
            <a:r>
              <a:rPr lang="en-US" sz="1400">
                <a:solidFill>
                  <a:srgbClr val="021B34"/>
                </a:solidFill>
                <a:latin typeface="Verdana"/>
                <a:ea typeface="Verdana"/>
                <a:cs typeface="Verdana"/>
                <a:sym typeface="Verdana"/>
              </a:rPr>
              <a:t>, which is the sum of the absolute coefficients.</a:t>
            </a:r>
            <a:endParaRPr sz="1400">
              <a:solidFill>
                <a:srgbClr val="021B34"/>
              </a:solidFill>
              <a:latin typeface="Verdana"/>
              <a:ea typeface="Verdana"/>
              <a:cs typeface="Verdana"/>
              <a:sym typeface="Verdana"/>
            </a:endParaRPr>
          </a:p>
          <a:p>
            <a:pPr indent="0" lvl="0" marL="0" rtl="0" algn="just">
              <a:lnSpc>
                <a:spcPct val="115000"/>
              </a:lnSpc>
              <a:spcBef>
                <a:spcPts val="700"/>
              </a:spcBef>
              <a:spcAft>
                <a:spcPts val="0"/>
              </a:spcAft>
              <a:buClr>
                <a:schemeClr val="dk1"/>
              </a:buClr>
              <a:buSzPts val="1100"/>
              <a:buFont typeface="Arial"/>
              <a:buNone/>
            </a:pPr>
            <a:r>
              <a:rPr lang="en-US" sz="1400">
                <a:solidFill>
                  <a:srgbClr val="021B34"/>
                </a:solidFill>
                <a:latin typeface="Verdana"/>
                <a:ea typeface="Verdana"/>
                <a:cs typeface="Verdana"/>
                <a:sym typeface="Verdana"/>
              </a:rPr>
              <a:t>In the case of lasso regression, the penalty has the effect of forcing some of the coefficient estimates, with a minor contribution to the model, to be exactly equal to zero. </a:t>
            </a:r>
            <a:endParaRPr sz="1400">
              <a:solidFill>
                <a:srgbClr val="021B34"/>
              </a:solidFill>
              <a:latin typeface="Verdana"/>
              <a:ea typeface="Verdana"/>
              <a:cs typeface="Verdana"/>
              <a:sym typeface="Verdana"/>
            </a:endParaRPr>
          </a:p>
          <a:p>
            <a:pPr indent="0" lvl="0" marL="0" rtl="0" algn="l">
              <a:lnSpc>
                <a:spcPct val="115000"/>
              </a:lnSpc>
              <a:spcBef>
                <a:spcPts val="700"/>
              </a:spcBef>
              <a:spcAft>
                <a:spcPts val="0"/>
              </a:spcAft>
              <a:buClr>
                <a:schemeClr val="dk1"/>
              </a:buClr>
              <a:buSzPts val="1100"/>
              <a:buFont typeface="Arial"/>
              <a:buNone/>
            </a:pPr>
            <a:r>
              <a:t/>
            </a:r>
            <a:endParaRPr sz="1400">
              <a:solidFill>
                <a:srgbClr val="021B34"/>
              </a:solidFill>
              <a:latin typeface="Verdana"/>
              <a:ea typeface="Verdana"/>
              <a:cs typeface="Verdana"/>
              <a:sym typeface="Verdana"/>
            </a:endParaRPr>
          </a:p>
          <a:p>
            <a:pPr indent="0" lvl="0" marL="0" rtl="0" algn="l">
              <a:spcBef>
                <a:spcPts val="1000"/>
              </a:spcBef>
              <a:spcAft>
                <a:spcPts val="0"/>
              </a:spcAft>
              <a:buNone/>
            </a:pPr>
            <a:r>
              <a:t/>
            </a:r>
            <a:endParaRPr/>
          </a:p>
        </p:txBody>
      </p:sp>
      <p:sp>
        <p:nvSpPr>
          <p:cNvPr id="374" name="Google Shape;374;gd0c08a906b_0_2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75" name="Google Shape;375;gd0c08a906b_0_25"/>
          <p:cNvPicPr preferRelativeResize="0"/>
          <p:nvPr/>
        </p:nvPicPr>
        <p:blipFill>
          <a:blip r:embed="rId3">
            <a:alphaModFix/>
          </a:blip>
          <a:stretch>
            <a:fillRect/>
          </a:stretch>
        </p:blipFill>
        <p:spPr>
          <a:xfrm>
            <a:off x="1966825" y="3808650"/>
            <a:ext cx="3196075" cy="914325"/>
          </a:xfrm>
          <a:prstGeom prst="rect">
            <a:avLst/>
          </a:prstGeom>
          <a:noFill/>
          <a:ln>
            <a:noFill/>
          </a:ln>
        </p:spPr>
      </p:pic>
      <p:pic>
        <p:nvPicPr>
          <p:cNvPr id="376" name="Google Shape;376;gd0c08a906b_0_25"/>
          <p:cNvPicPr preferRelativeResize="0"/>
          <p:nvPr/>
        </p:nvPicPr>
        <p:blipFill>
          <a:blip r:embed="rId4">
            <a:alphaModFix/>
          </a:blip>
          <a:stretch>
            <a:fillRect/>
          </a:stretch>
        </p:blipFill>
        <p:spPr>
          <a:xfrm>
            <a:off x="7309625" y="3428997"/>
            <a:ext cx="2800350" cy="2994000"/>
          </a:xfrm>
          <a:prstGeom prst="rect">
            <a:avLst/>
          </a:prstGeom>
          <a:noFill/>
          <a:ln>
            <a:noFill/>
          </a:ln>
        </p:spPr>
      </p:pic>
      <p:sp>
        <p:nvSpPr>
          <p:cNvPr id="377" name="Google Shape;377;gd0c08a906b_0_25"/>
          <p:cNvSpPr txBox="1"/>
          <p:nvPr/>
        </p:nvSpPr>
        <p:spPr>
          <a:xfrm>
            <a:off x="6714125" y="3994625"/>
            <a:ext cx="5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Size</a:t>
            </a:r>
            <a:endParaRPr>
              <a:latin typeface="Twentieth Century"/>
              <a:ea typeface="Twentieth Century"/>
              <a:cs typeface="Twentieth Century"/>
              <a:sym typeface="Twentieth Century"/>
            </a:endParaRPr>
          </a:p>
        </p:txBody>
      </p:sp>
      <p:sp>
        <p:nvSpPr>
          <p:cNvPr id="378" name="Google Shape;378;gd0c08a906b_0_25"/>
          <p:cNvSpPr txBox="1"/>
          <p:nvPr/>
        </p:nvSpPr>
        <p:spPr>
          <a:xfrm>
            <a:off x="7919050" y="6482750"/>
            <a:ext cx="126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Weight</a:t>
            </a:r>
            <a:endParaRPr>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d0c08a906b_0_84"/>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4" name="Google Shape;384;gd0c08a906b_0_84"/>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400">
                <a:solidFill>
                  <a:srgbClr val="021B34"/>
                </a:solidFill>
                <a:latin typeface="Verdana"/>
                <a:ea typeface="Verdana"/>
                <a:cs typeface="Verdana"/>
                <a:sym typeface="Verdana"/>
              </a:rPr>
              <a:t>One obvious advantage of lasso regression over ridge regression, is that it produces simpler and more interpretable models that incorporate only a reduced set of the predictors. However, neither ridge regression nor the lasso will universally dominate the other.</a:t>
            </a:r>
            <a:endParaRPr sz="1400">
              <a:solidFill>
                <a:srgbClr val="021B34"/>
              </a:solidFill>
              <a:latin typeface="Verdana"/>
              <a:ea typeface="Verdana"/>
              <a:cs typeface="Verdana"/>
              <a:sym typeface="Verdana"/>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85" name="Google Shape;385;gd0c08a906b_0_8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
          <p:cNvSpPr txBox="1"/>
          <p:nvPr>
            <p:ph type="title"/>
          </p:nvPr>
        </p:nvSpPr>
        <p:spPr>
          <a:xfrm>
            <a:off x="1141413" y="618518"/>
            <a:ext cx="9905998" cy="5027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LINEAR REGRESSION</a:t>
            </a:r>
            <a:endParaRPr/>
          </a:p>
        </p:txBody>
      </p:sp>
      <p:sp>
        <p:nvSpPr>
          <p:cNvPr id="245" name="Google Shape;245;p2"/>
          <p:cNvSpPr txBox="1"/>
          <p:nvPr>
            <p:ph idx="1" type="body"/>
          </p:nvPr>
        </p:nvSpPr>
        <p:spPr>
          <a:xfrm>
            <a:off x="1141412" y="1317171"/>
            <a:ext cx="10187523" cy="507400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20000"/>
              </a:lnSpc>
              <a:spcBef>
                <a:spcPts val="0"/>
              </a:spcBef>
              <a:spcAft>
                <a:spcPts val="0"/>
              </a:spcAft>
              <a:buClr>
                <a:schemeClr val="lt1"/>
              </a:buClr>
              <a:buSzPct val="125000"/>
              <a:buNone/>
            </a:pPr>
            <a:r>
              <a:rPr lang="en-US" sz="2000">
                <a:latin typeface="Verdana"/>
                <a:ea typeface="Verdana"/>
                <a:cs typeface="Verdana"/>
                <a:sym typeface="Verdana"/>
              </a:rPr>
              <a:t>“In statistics, linear regression is a linear approach to modelling the relationship between a scalar response and one or more explanatory variables.”</a:t>
            </a:r>
            <a:endParaRPr/>
          </a:p>
          <a:p>
            <a:pPr indent="0" lvl="0" marL="0" rtl="0" algn="just">
              <a:lnSpc>
                <a:spcPct val="120000"/>
              </a:lnSpc>
              <a:spcBef>
                <a:spcPts val="1000"/>
              </a:spcBef>
              <a:spcAft>
                <a:spcPts val="0"/>
              </a:spcAft>
              <a:buClr>
                <a:schemeClr val="lt1"/>
              </a:buClr>
              <a:buSzPct val="125000"/>
              <a:buNone/>
            </a:pPr>
            <a:r>
              <a:rPr lang="en-US" sz="2000">
                <a:latin typeface="Verdana"/>
                <a:ea typeface="Verdana"/>
                <a:cs typeface="Verdana"/>
                <a:sym typeface="Verdana"/>
              </a:rPr>
              <a:t>									- Wikipedia</a:t>
            </a:r>
            <a:endParaRPr/>
          </a:p>
          <a:p>
            <a:pPr indent="0" lvl="0" marL="0" rtl="0" algn="just">
              <a:lnSpc>
                <a:spcPct val="120000"/>
              </a:lnSpc>
              <a:spcBef>
                <a:spcPts val="1000"/>
              </a:spcBef>
              <a:spcAft>
                <a:spcPts val="0"/>
              </a:spcAft>
              <a:buClr>
                <a:schemeClr val="lt1"/>
              </a:buClr>
              <a:buSzPct val="125000"/>
              <a:buNone/>
            </a:pPr>
            <a:r>
              <a:t/>
            </a:r>
            <a:endParaRPr sz="2000">
              <a:latin typeface="Verdana"/>
              <a:ea typeface="Verdana"/>
              <a:cs typeface="Verdana"/>
              <a:sym typeface="Verdana"/>
            </a:endParaRPr>
          </a:p>
          <a:p>
            <a:pPr indent="0" lvl="0" marL="0" rtl="0" algn="just">
              <a:lnSpc>
                <a:spcPct val="120000"/>
              </a:lnSpc>
              <a:spcBef>
                <a:spcPts val="1000"/>
              </a:spcBef>
              <a:spcAft>
                <a:spcPts val="0"/>
              </a:spcAft>
              <a:buClr>
                <a:schemeClr val="lt1"/>
              </a:buClr>
              <a:buSzPct val="125000"/>
              <a:buNone/>
            </a:pPr>
            <a:r>
              <a:rPr lang="en-US" sz="2000" u="sng">
                <a:latin typeface="Verdana"/>
                <a:ea typeface="Verdana"/>
                <a:cs typeface="Verdana"/>
                <a:sym typeface="Verdana"/>
              </a:rPr>
              <a:t>Simple Linear Regression</a:t>
            </a:r>
            <a:r>
              <a:rPr lang="en-US" sz="2000">
                <a:latin typeface="Verdana"/>
                <a:ea typeface="Verdana"/>
                <a:cs typeface="Verdana"/>
                <a:sym typeface="Verdana"/>
              </a:rPr>
              <a:t>:</a:t>
            </a:r>
            <a:endParaRPr/>
          </a:p>
          <a:p>
            <a:pPr indent="0" lvl="0" marL="0" rtl="0" algn="just">
              <a:lnSpc>
                <a:spcPct val="120000"/>
              </a:lnSpc>
              <a:spcBef>
                <a:spcPts val="1000"/>
              </a:spcBef>
              <a:spcAft>
                <a:spcPts val="0"/>
              </a:spcAft>
              <a:buClr>
                <a:schemeClr val="lt1"/>
              </a:buClr>
              <a:buSzPct val="125000"/>
              <a:buNone/>
            </a:pPr>
            <a:r>
              <a:rPr lang="en-US" sz="2000">
                <a:latin typeface="Verdana"/>
                <a:ea typeface="Verdana"/>
                <a:cs typeface="Verdana"/>
                <a:sym typeface="Verdana"/>
              </a:rPr>
              <a:t>Lets consider the data collected in pairs (x</a:t>
            </a:r>
            <a:r>
              <a:rPr baseline="-25000" lang="en-US" sz="2000">
                <a:latin typeface="Verdana"/>
                <a:ea typeface="Verdana"/>
                <a:cs typeface="Verdana"/>
                <a:sym typeface="Verdana"/>
              </a:rPr>
              <a:t>1</a:t>
            </a:r>
            <a:r>
              <a:rPr lang="en-US" sz="2000">
                <a:latin typeface="Verdana"/>
                <a:ea typeface="Verdana"/>
                <a:cs typeface="Verdana"/>
                <a:sym typeface="Verdana"/>
              </a:rPr>
              <a:t>,y</a:t>
            </a:r>
            <a:r>
              <a:rPr baseline="-25000" lang="en-US" sz="2000">
                <a:latin typeface="Verdana"/>
                <a:ea typeface="Verdana"/>
                <a:cs typeface="Verdana"/>
                <a:sym typeface="Verdana"/>
              </a:rPr>
              <a:t>1</a:t>
            </a:r>
            <a:r>
              <a:rPr lang="en-US" sz="2000">
                <a:latin typeface="Verdana"/>
                <a:ea typeface="Verdana"/>
                <a:cs typeface="Verdana"/>
                <a:sym typeface="Verdana"/>
              </a:rPr>
              <a:t>), (x</a:t>
            </a:r>
            <a:r>
              <a:rPr baseline="-25000" lang="en-US" sz="2000">
                <a:latin typeface="Verdana"/>
                <a:ea typeface="Verdana"/>
                <a:cs typeface="Verdana"/>
                <a:sym typeface="Verdana"/>
              </a:rPr>
              <a:t>2</a:t>
            </a:r>
            <a:r>
              <a:rPr lang="en-US" sz="2000">
                <a:latin typeface="Verdana"/>
                <a:ea typeface="Verdana"/>
                <a:cs typeface="Verdana"/>
                <a:sym typeface="Verdana"/>
              </a:rPr>
              <a:t>,y</a:t>
            </a:r>
            <a:r>
              <a:rPr baseline="-25000" lang="en-US" sz="2000">
                <a:latin typeface="Verdana"/>
                <a:ea typeface="Verdana"/>
                <a:cs typeface="Verdana"/>
                <a:sym typeface="Verdana"/>
              </a:rPr>
              <a:t>2</a:t>
            </a:r>
            <a:r>
              <a:rPr lang="en-US" sz="2000">
                <a:latin typeface="Verdana"/>
                <a:ea typeface="Verdana"/>
                <a:cs typeface="Verdana"/>
                <a:sym typeface="Verdana"/>
              </a:rPr>
              <a:t>)…., (x</a:t>
            </a:r>
            <a:r>
              <a:rPr baseline="-25000" lang="en-US" sz="2000">
                <a:latin typeface="Verdana"/>
                <a:ea typeface="Verdana"/>
                <a:cs typeface="Verdana"/>
                <a:sym typeface="Verdana"/>
              </a:rPr>
              <a:t>n</a:t>
            </a:r>
            <a:r>
              <a:rPr lang="en-US" sz="2000">
                <a:latin typeface="Verdana"/>
                <a:ea typeface="Verdana"/>
                <a:cs typeface="Verdana"/>
                <a:sym typeface="Verdana"/>
              </a:rPr>
              <a:t>,y</a:t>
            </a:r>
            <a:r>
              <a:rPr baseline="-25000" lang="en-US" sz="2000">
                <a:latin typeface="Verdana"/>
                <a:ea typeface="Verdana"/>
                <a:cs typeface="Verdana"/>
                <a:sym typeface="Verdana"/>
              </a:rPr>
              <a:t>n</a:t>
            </a:r>
            <a:r>
              <a:rPr lang="en-US" sz="2000">
                <a:latin typeface="Verdana"/>
                <a:ea typeface="Verdana"/>
                <a:cs typeface="Verdana"/>
                <a:sym typeface="Verdana"/>
              </a:rPr>
              <a:t>) where X-variable is called explanatory or predictor variable while Y-variable is called response or dependent variable. Simple linear regression is used to model the relationship between two variables y</a:t>
            </a:r>
            <a:r>
              <a:rPr baseline="-25000" lang="en-US" sz="2000">
                <a:latin typeface="Verdana"/>
                <a:ea typeface="Verdana"/>
                <a:cs typeface="Verdana"/>
                <a:sym typeface="Verdana"/>
              </a:rPr>
              <a:t>i  </a:t>
            </a:r>
            <a:r>
              <a:rPr lang="en-US" sz="2000">
                <a:latin typeface="Verdana"/>
                <a:ea typeface="Verdana"/>
                <a:cs typeface="Verdana"/>
                <a:sym typeface="Verdana"/>
              </a:rPr>
              <a:t>and x</a:t>
            </a:r>
            <a:r>
              <a:rPr baseline="-25000" lang="en-US" sz="2000">
                <a:latin typeface="Verdana"/>
                <a:ea typeface="Verdana"/>
                <a:cs typeface="Verdana"/>
                <a:sym typeface="Verdana"/>
              </a:rPr>
              <a:t>i</a:t>
            </a:r>
            <a:r>
              <a:rPr lang="en-US" sz="2000">
                <a:latin typeface="Verdana"/>
                <a:ea typeface="Verdana"/>
                <a:cs typeface="Verdana"/>
                <a:sym typeface="Verdana"/>
              </a:rPr>
              <a:t> that can be represented as </a:t>
            </a:r>
            <a:endParaRPr/>
          </a:p>
          <a:p>
            <a:pPr indent="0" lvl="0" marL="0" rtl="0" algn="just">
              <a:lnSpc>
                <a:spcPct val="120000"/>
              </a:lnSpc>
              <a:spcBef>
                <a:spcPts val="1000"/>
              </a:spcBef>
              <a:spcAft>
                <a:spcPts val="0"/>
              </a:spcAft>
              <a:buClr>
                <a:schemeClr val="lt1"/>
              </a:buClr>
              <a:buSzPct val="125000"/>
              <a:buNone/>
            </a:pPr>
            <a:r>
              <a:rPr lang="en-US" sz="2000">
                <a:latin typeface="Verdana"/>
                <a:ea typeface="Verdana"/>
                <a:cs typeface="Verdana"/>
                <a:sym typeface="Verdana"/>
              </a:rPr>
              <a:t>			y</a:t>
            </a:r>
            <a:r>
              <a:rPr baseline="-25000" lang="en-US" sz="2000">
                <a:latin typeface="Verdana"/>
                <a:ea typeface="Verdana"/>
                <a:cs typeface="Verdana"/>
                <a:sym typeface="Verdana"/>
              </a:rPr>
              <a:t>i</a:t>
            </a:r>
            <a:r>
              <a:rPr lang="en-US" sz="2000">
                <a:latin typeface="Verdana"/>
                <a:ea typeface="Verdana"/>
                <a:cs typeface="Verdana"/>
                <a:sym typeface="Verdana"/>
              </a:rPr>
              <a:t> = β</a:t>
            </a:r>
            <a:r>
              <a:rPr baseline="-25000" lang="en-US" sz="2000">
                <a:latin typeface="Verdana"/>
                <a:ea typeface="Verdana"/>
                <a:cs typeface="Verdana"/>
                <a:sym typeface="Verdana"/>
              </a:rPr>
              <a:t>0</a:t>
            </a:r>
            <a:r>
              <a:rPr lang="en-US" sz="2000">
                <a:latin typeface="Verdana"/>
                <a:ea typeface="Verdana"/>
                <a:cs typeface="Verdana"/>
                <a:sym typeface="Verdana"/>
              </a:rPr>
              <a:t> + β</a:t>
            </a:r>
            <a:r>
              <a:rPr baseline="-25000" lang="en-US" sz="2000">
                <a:latin typeface="Verdana"/>
                <a:ea typeface="Verdana"/>
                <a:cs typeface="Verdana"/>
                <a:sym typeface="Verdana"/>
              </a:rPr>
              <a:t>1</a:t>
            </a:r>
            <a:r>
              <a:rPr lang="en-US" sz="2000">
                <a:latin typeface="Verdana"/>
                <a:ea typeface="Verdana"/>
                <a:cs typeface="Verdana"/>
                <a:sym typeface="Verdana"/>
              </a:rPr>
              <a:t> x</a:t>
            </a:r>
            <a:r>
              <a:rPr baseline="-25000" lang="en-US" sz="2000">
                <a:latin typeface="Verdana"/>
                <a:ea typeface="Verdana"/>
                <a:cs typeface="Verdana"/>
                <a:sym typeface="Verdana"/>
              </a:rPr>
              <a:t>i</a:t>
            </a:r>
            <a:r>
              <a:rPr lang="en-US" sz="2000">
                <a:latin typeface="Verdana"/>
                <a:ea typeface="Verdana"/>
                <a:cs typeface="Verdana"/>
                <a:sym typeface="Verdana"/>
              </a:rPr>
              <a:t>  + ε</a:t>
            </a:r>
            <a:r>
              <a:rPr baseline="-25000" lang="en-US" sz="2000">
                <a:latin typeface="Verdana"/>
                <a:ea typeface="Verdana"/>
                <a:cs typeface="Verdana"/>
                <a:sym typeface="Verdana"/>
              </a:rPr>
              <a:t>i</a:t>
            </a:r>
            <a:endParaRPr baseline="-25000" sz="2000">
              <a:latin typeface="Verdana"/>
              <a:ea typeface="Verdana"/>
              <a:cs typeface="Verdana"/>
              <a:sym typeface="Verdana"/>
            </a:endParaRPr>
          </a:p>
          <a:p>
            <a:pPr indent="0" lvl="0" marL="0" rtl="0" algn="just">
              <a:lnSpc>
                <a:spcPct val="120000"/>
              </a:lnSpc>
              <a:spcBef>
                <a:spcPts val="1000"/>
              </a:spcBef>
              <a:spcAft>
                <a:spcPts val="0"/>
              </a:spcAft>
              <a:buClr>
                <a:schemeClr val="lt1"/>
              </a:buClr>
              <a:buSzPct val="125000"/>
              <a:buNone/>
            </a:pPr>
            <a:r>
              <a:rPr lang="en-US" sz="2000">
                <a:latin typeface="Verdana"/>
                <a:ea typeface="Verdana"/>
                <a:cs typeface="Verdana"/>
                <a:sym typeface="Verdana"/>
              </a:rPr>
              <a:t>The noise ε</a:t>
            </a:r>
            <a:r>
              <a:rPr baseline="-25000" lang="en-US" sz="2000">
                <a:latin typeface="Verdana"/>
                <a:ea typeface="Verdana"/>
                <a:cs typeface="Verdana"/>
                <a:sym typeface="Verdana"/>
              </a:rPr>
              <a:t>i </a:t>
            </a:r>
            <a:r>
              <a:rPr lang="en-US" sz="2000">
                <a:latin typeface="Verdana"/>
                <a:ea typeface="Verdana"/>
                <a:cs typeface="Verdana"/>
                <a:sym typeface="Verdana"/>
              </a:rPr>
              <a:t>represents that model doesn't fit perfectly with the data. </a:t>
            </a:r>
            <a:endParaRPr/>
          </a:p>
          <a:p>
            <a:pPr indent="0" lvl="0" marL="0" rtl="0" algn="just">
              <a:lnSpc>
                <a:spcPct val="120000"/>
              </a:lnSpc>
              <a:spcBef>
                <a:spcPts val="1000"/>
              </a:spcBef>
              <a:spcAft>
                <a:spcPts val="0"/>
              </a:spcAft>
              <a:buClr>
                <a:schemeClr val="lt1"/>
              </a:buClr>
              <a:buSzPct val="125000"/>
              <a:buNone/>
            </a:pPr>
            <a:r>
              <a:rPr lang="en-US" sz="2000">
                <a:latin typeface="Verdana"/>
                <a:ea typeface="Verdana"/>
                <a:cs typeface="Verdana"/>
                <a:sym typeface="Verdana"/>
              </a:rPr>
              <a:t>ε~𝒩(0,𝜎</a:t>
            </a:r>
            <a:r>
              <a:rPr baseline="30000" lang="en-US" sz="2000">
                <a:latin typeface="Verdana"/>
                <a:ea typeface="Verdana"/>
                <a:cs typeface="Verdana"/>
                <a:sym typeface="Verdana"/>
              </a:rPr>
              <a:t>2</a:t>
            </a:r>
            <a:r>
              <a:rPr lang="en-US" sz="2000">
                <a:latin typeface="Verdana"/>
                <a:ea typeface="Verdana"/>
                <a:cs typeface="Verdana"/>
                <a:sym typeface="Verdana"/>
              </a:rPr>
              <a:t> ), β</a:t>
            </a:r>
            <a:r>
              <a:rPr baseline="-25000" lang="en-US" sz="2000">
                <a:latin typeface="Verdana"/>
                <a:ea typeface="Verdana"/>
                <a:cs typeface="Verdana"/>
                <a:sym typeface="Verdana"/>
              </a:rPr>
              <a:t>0</a:t>
            </a:r>
            <a:r>
              <a:rPr lang="en-US" sz="2000">
                <a:latin typeface="Verdana"/>
                <a:ea typeface="Verdana"/>
                <a:cs typeface="Verdana"/>
                <a:sym typeface="Verdana"/>
              </a:rPr>
              <a:t> is intercept and β</a:t>
            </a:r>
            <a:r>
              <a:rPr baseline="-25000" lang="en-US" sz="2000">
                <a:latin typeface="Verdana"/>
                <a:ea typeface="Verdana"/>
                <a:cs typeface="Verdana"/>
                <a:sym typeface="Verdana"/>
              </a:rPr>
              <a:t>1 </a:t>
            </a:r>
            <a:r>
              <a:rPr lang="en-US" sz="2000">
                <a:latin typeface="Verdana"/>
                <a:ea typeface="Verdana"/>
                <a:cs typeface="Verdana"/>
                <a:sym typeface="Verdana"/>
              </a:rPr>
              <a:t>is slope.</a:t>
            </a:r>
            <a:endParaRPr/>
          </a:p>
          <a:p>
            <a:pPr indent="0" lvl="0" marL="0" rtl="0" algn="just">
              <a:lnSpc>
                <a:spcPct val="120000"/>
              </a:lnSpc>
              <a:spcBef>
                <a:spcPts val="1000"/>
              </a:spcBef>
              <a:spcAft>
                <a:spcPts val="0"/>
              </a:spcAft>
              <a:buClr>
                <a:schemeClr val="lt1"/>
              </a:buClr>
              <a:buSzPct val="125000"/>
              <a:buNone/>
            </a:pPr>
            <a:r>
              <a:t/>
            </a:r>
            <a:endParaRPr sz="2000">
              <a:latin typeface="Verdana"/>
              <a:ea typeface="Verdana"/>
              <a:cs typeface="Verdana"/>
              <a:sym typeface="Verdana"/>
            </a:endParaRPr>
          </a:p>
        </p:txBody>
      </p:sp>
      <p:pic>
        <p:nvPicPr>
          <p:cNvPr id="246" name="Google Shape;246;p2"/>
          <p:cNvPicPr preferRelativeResize="0"/>
          <p:nvPr/>
        </p:nvPicPr>
        <p:blipFill rotWithShape="1">
          <a:blip r:embed="rId3">
            <a:alphaModFix/>
          </a:blip>
          <a:srcRect b="0" l="0" r="0" t="0"/>
          <a:stretch/>
        </p:blipFill>
        <p:spPr>
          <a:xfrm>
            <a:off x="9664165" y="4845207"/>
            <a:ext cx="2444416" cy="1831023"/>
          </a:xfrm>
          <a:prstGeom prst="rect">
            <a:avLst/>
          </a:prstGeom>
          <a:noFill/>
          <a:ln>
            <a:noFill/>
          </a:ln>
        </p:spPr>
      </p:pic>
      <p:sp>
        <p:nvSpPr>
          <p:cNvPr id="247" name="Google Shape;247;p2"/>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d0c08a906b_0_31"/>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400">
                <a:solidFill>
                  <a:srgbClr val="021B34"/>
                </a:solidFill>
                <a:latin typeface="Verdana"/>
                <a:ea typeface="Verdana"/>
                <a:cs typeface="Verdana"/>
                <a:sym typeface="Verdana"/>
              </a:rPr>
              <a:t>Generally, lasso can exclude useless variables from equations, it is little better then Ridge Regression at reducing Variance. </a:t>
            </a:r>
            <a:endParaRPr sz="1400">
              <a:solidFill>
                <a:srgbClr val="021B34"/>
              </a:solidFill>
              <a:latin typeface="Verdana"/>
              <a:ea typeface="Verdana"/>
              <a:cs typeface="Verdana"/>
              <a:sym typeface="Verdana"/>
            </a:endParaRPr>
          </a:p>
          <a:p>
            <a:pPr indent="0" lvl="0" marL="0" rtl="0" algn="just">
              <a:lnSpc>
                <a:spcPct val="115000"/>
              </a:lnSpc>
              <a:spcBef>
                <a:spcPts val="700"/>
              </a:spcBef>
              <a:spcAft>
                <a:spcPts val="0"/>
              </a:spcAft>
              <a:buClr>
                <a:schemeClr val="dk1"/>
              </a:buClr>
              <a:buSzPts val="1100"/>
              <a:buFont typeface="Arial"/>
              <a:buNone/>
            </a:pPr>
            <a:r>
              <a:rPr lang="en-US" sz="1400">
                <a:solidFill>
                  <a:srgbClr val="021B34"/>
                </a:solidFill>
                <a:latin typeface="Verdana"/>
                <a:ea typeface="Verdana"/>
                <a:cs typeface="Verdana"/>
                <a:sym typeface="Verdana"/>
              </a:rPr>
              <a:t>Ridge regression will perform better when the outcome is a function of many predictors, all with coefficients of roughly equal size.</a:t>
            </a:r>
            <a:endParaRPr sz="1400">
              <a:solidFill>
                <a:srgbClr val="021B34"/>
              </a:solidFill>
              <a:latin typeface="Verdana"/>
              <a:ea typeface="Verdana"/>
              <a:cs typeface="Verdana"/>
              <a:sym typeface="Verdana"/>
            </a:endParaRPr>
          </a:p>
          <a:p>
            <a:pPr indent="0" lvl="0" marL="0" rtl="0" algn="just">
              <a:lnSpc>
                <a:spcPct val="115000"/>
              </a:lnSpc>
              <a:spcBef>
                <a:spcPts val="700"/>
              </a:spcBef>
              <a:spcAft>
                <a:spcPts val="0"/>
              </a:spcAft>
              <a:buClr>
                <a:schemeClr val="dk1"/>
              </a:buClr>
              <a:buSzPts val="1100"/>
              <a:buFont typeface="Arial"/>
              <a:buNone/>
            </a:pPr>
            <a:r>
              <a:rPr lang="en-US" sz="1400">
                <a:solidFill>
                  <a:srgbClr val="021B34"/>
                </a:solidFill>
                <a:latin typeface="Verdana"/>
                <a:ea typeface="Verdana"/>
                <a:cs typeface="Verdana"/>
                <a:sym typeface="Verdana"/>
              </a:rPr>
              <a:t>Cross-validation methods can be used for identifying which of these two techniques is better on a particular data set.</a:t>
            </a:r>
            <a:endParaRPr sz="1400">
              <a:solidFill>
                <a:srgbClr val="021B34"/>
              </a:solidFill>
              <a:latin typeface="Verdana"/>
              <a:ea typeface="Verdana"/>
              <a:cs typeface="Verdana"/>
              <a:sym typeface="Verdana"/>
            </a:endParaRPr>
          </a:p>
          <a:p>
            <a:pPr indent="0" lvl="0" marL="0" rtl="0" algn="l">
              <a:spcBef>
                <a:spcPts val="1000"/>
              </a:spcBef>
              <a:spcAft>
                <a:spcPts val="0"/>
              </a:spcAft>
              <a:buNone/>
            </a:pPr>
            <a:r>
              <a:t/>
            </a:r>
            <a:endParaRPr/>
          </a:p>
        </p:txBody>
      </p:sp>
      <p:sp>
        <p:nvSpPr>
          <p:cNvPr id="391" name="Google Shape;391;gd0c08a906b_0_31"/>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d0c08a906b_0_36"/>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Elastic Net</a:t>
            </a:r>
            <a:endParaRPr/>
          </a:p>
        </p:txBody>
      </p:sp>
      <p:sp>
        <p:nvSpPr>
          <p:cNvPr id="397" name="Google Shape;397;gd0c08a906b_0_36"/>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just">
              <a:lnSpc>
                <a:spcPct val="115000"/>
              </a:lnSpc>
              <a:spcBef>
                <a:spcPts val="2300"/>
              </a:spcBef>
              <a:spcAft>
                <a:spcPts val="0"/>
              </a:spcAft>
              <a:buClr>
                <a:schemeClr val="dk1"/>
              </a:buClr>
              <a:buSzPts val="1100"/>
              <a:buFont typeface="Arial"/>
              <a:buNone/>
            </a:pPr>
            <a:r>
              <a:t/>
            </a:r>
            <a:endParaRPr b="1" sz="1200">
              <a:solidFill>
                <a:srgbClr val="021B34"/>
              </a:solidFill>
              <a:highlight>
                <a:srgbClr val="FFFFFF"/>
              </a:highlight>
              <a:latin typeface="Arial"/>
              <a:ea typeface="Arial"/>
              <a:cs typeface="Arial"/>
              <a:sym typeface="Arial"/>
            </a:endParaRPr>
          </a:p>
          <a:p>
            <a:pPr indent="0" lvl="0" marL="0" rtl="0" algn="just">
              <a:lnSpc>
                <a:spcPct val="115000"/>
              </a:lnSpc>
              <a:spcBef>
                <a:spcPts val="1100"/>
              </a:spcBef>
              <a:spcAft>
                <a:spcPts val="0"/>
              </a:spcAft>
              <a:buClr>
                <a:schemeClr val="dk1"/>
              </a:buClr>
              <a:buSzPts val="1100"/>
              <a:buFont typeface="Arial"/>
              <a:buNone/>
            </a:pPr>
            <a:r>
              <a:rPr lang="en-US" sz="1400">
                <a:solidFill>
                  <a:srgbClr val="021B34"/>
                </a:solidFill>
                <a:latin typeface="Verdana"/>
                <a:ea typeface="Verdana"/>
                <a:cs typeface="Verdana"/>
                <a:sym typeface="Verdana"/>
              </a:rPr>
              <a:t>Elastic Net produces a regression model that is penalized with both the </a:t>
            </a:r>
            <a:r>
              <a:rPr b="1" lang="en-US" sz="1400">
                <a:solidFill>
                  <a:srgbClr val="021B34"/>
                </a:solidFill>
                <a:latin typeface="Verdana"/>
                <a:ea typeface="Verdana"/>
                <a:cs typeface="Verdana"/>
                <a:sym typeface="Verdana"/>
              </a:rPr>
              <a:t>L1-norm</a:t>
            </a:r>
            <a:r>
              <a:rPr lang="en-US" sz="1400">
                <a:solidFill>
                  <a:srgbClr val="021B34"/>
                </a:solidFill>
                <a:latin typeface="Verdana"/>
                <a:ea typeface="Verdana"/>
                <a:cs typeface="Verdana"/>
                <a:sym typeface="Verdana"/>
              </a:rPr>
              <a:t> and </a:t>
            </a:r>
            <a:r>
              <a:rPr b="1" lang="en-US" sz="1400">
                <a:solidFill>
                  <a:srgbClr val="021B34"/>
                </a:solidFill>
                <a:latin typeface="Verdana"/>
                <a:ea typeface="Verdana"/>
                <a:cs typeface="Verdana"/>
                <a:sym typeface="Verdana"/>
              </a:rPr>
              <a:t>L2-norm</a:t>
            </a:r>
            <a:r>
              <a:rPr lang="en-US" sz="1400">
                <a:solidFill>
                  <a:srgbClr val="021B34"/>
                </a:solidFill>
                <a:latin typeface="Verdana"/>
                <a:ea typeface="Verdana"/>
                <a:cs typeface="Verdana"/>
                <a:sym typeface="Verdana"/>
              </a:rPr>
              <a:t>. The consequence of this is to effectively shrink coefficients (like in ridge regression) and to set some coefficients to zero (as in LASSO).</a:t>
            </a:r>
            <a:endParaRPr sz="1400">
              <a:solidFill>
                <a:srgbClr val="021B34"/>
              </a:solidFill>
              <a:latin typeface="Verdana"/>
              <a:ea typeface="Verdana"/>
              <a:cs typeface="Verdana"/>
              <a:sym typeface="Verdana"/>
            </a:endParaRPr>
          </a:p>
          <a:p>
            <a:pPr indent="0" lvl="0" marL="0" rtl="0" algn="just">
              <a:lnSpc>
                <a:spcPct val="115000"/>
              </a:lnSpc>
              <a:spcBef>
                <a:spcPts val="700"/>
              </a:spcBef>
              <a:spcAft>
                <a:spcPts val="0"/>
              </a:spcAft>
              <a:buClr>
                <a:schemeClr val="dk1"/>
              </a:buClr>
              <a:buSzPts val="1100"/>
              <a:buFont typeface="Arial"/>
              <a:buNone/>
            </a:pPr>
            <a:r>
              <a:t/>
            </a:r>
            <a:endParaRPr sz="1400">
              <a:solidFill>
                <a:srgbClr val="021B34"/>
              </a:solidFill>
              <a:latin typeface="Verdana"/>
              <a:ea typeface="Verdana"/>
              <a:cs typeface="Verdana"/>
              <a:sym typeface="Verdana"/>
            </a:endParaRPr>
          </a:p>
          <a:p>
            <a:pPr indent="0" lvl="0" marL="0" rtl="0" algn="l">
              <a:spcBef>
                <a:spcPts val="1000"/>
              </a:spcBef>
              <a:spcAft>
                <a:spcPts val="0"/>
              </a:spcAft>
              <a:buNone/>
            </a:pPr>
            <a:r>
              <a:t/>
            </a:r>
            <a:endParaRPr/>
          </a:p>
        </p:txBody>
      </p:sp>
      <p:sp>
        <p:nvSpPr>
          <p:cNvPr id="398" name="Google Shape;398;gd0c08a906b_0_3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99" name="Google Shape;399;gd0c08a906b_0_36"/>
          <p:cNvPicPr preferRelativeResize="0"/>
          <p:nvPr/>
        </p:nvPicPr>
        <p:blipFill>
          <a:blip r:embed="rId3">
            <a:alphaModFix/>
          </a:blip>
          <a:stretch>
            <a:fillRect/>
          </a:stretch>
        </p:blipFill>
        <p:spPr>
          <a:xfrm>
            <a:off x="3506650" y="3666300"/>
            <a:ext cx="3791300" cy="914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d0c08a906b_0_10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05" name="Google Shape;405;gd0c08a906b_0_10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06" name="Google Shape;406;gd0c08a906b_0_100"/>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7" name="Google Shape;407;gd0c08a906b_0_100"/>
          <p:cNvPicPr preferRelativeResize="0"/>
          <p:nvPr/>
        </p:nvPicPr>
        <p:blipFill>
          <a:blip r:embed="rId3">
            <a:alphaModFix/>
          </a:blip>
          <a:stretch>
            <a:fillRect/>
          </a:stretch>
        </p:blipFill>
        <p:spPr>
          <a:xfrm>
            <a:off x="3154375" y="3477625"/>
            <a:ext cx="6058625" cy="2313650"/>
          </a:xfrm>
          <a:prstGeom prst="rect">
            <a:avLst/>
          </a:prstGeom>
          <a:noFill/>
          <a:ln>
            <a:noFill/>
          </a:ln>
        </p:spPr>
      </p:pic>
      <p:pic>
        <p:nvPicPr>
          <p:cNvPr id="408" name="Google Shape;408;gd0c08a906b_0_100"/>
          <p:cNvPicPr preferRelativeResize="0"/>
          <p:nvPr/>
        </p:nvPicPr>
        <p:blipFill>
          <a:blip r:embed="rId4">
            <a:alphaModFix/>
          </a:blip>
          <a:stretch>
            <a:fillRect/>
          </a:stretch>
        </p:blipFill>
        <p:spPr>
          <a:xfrm>
            <a:off x="3154375" y="2359400"/>
            <a:ext cx="6058625" cy="991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d0c08a906b_0_109"/>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14" name="Google Shape;414;gd0c08a906b_0_109"/>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Thank You</a:t>
            </a:r>
            <a:endParaRPr/>
          </a:p>
        </p:txBody>
      </p:sp>
      <p:sp>
        <p:nvSpPr>
          <p:cNvPr id="415" name="Google Shape;415;gd0c08a906b_0_109"/>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
          <p:cNvSpPr txBox="1"/>
          <p:nvPr>
            <p:ph type="title"/>
          </p:nvPr>
        </p:nvSpPr>
        <p:spPr>
          <a:xfrm>
            <a:off x="1141413" y="618518"/>
            <a:ext cx="9905998" cy="4883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LINEAR REGRESSION (CONTD..)</a:t>
            </a:r>
            <a:endParaRPr/>
          </a:p>
        </p:txBody>
      </p:sp>
      <p:sp>
        <p:nvSpPr>
          <p:cNvPr id="253" name="Google Shape;253;p3"/>
          <p:cNvSpPr txBox="1"/>
          <p:nvPr>
            <p:ph idx="1" type="body"/>
          </p:nvPr>
        </p:nvSpPr>
        <p:spPr>
          <a:xfrm>
            <a:off x="1141412" y="1106904"/>
            <a:ext cx="10129771" cy="54767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20000"/>
              </a:lnSpc>
              <a:spcBef>
                <a:spcPts val="0"/>
              </a:spcBef>
              <a:spcAft>
                <a:spcPts val="0"/>
              </a:spcAft>
              <a:buClr>
                <a:schemeClr val="lt1"/>
              </a:buClr>
              <a:buSzPct val="125000"/>
              <a:buNone/>
            </a:pPr>
            <a:r>
              <a:rPr lang="en-US" sz="1900">
                <a:latin typeface="Verdana"/>
                <a:ea typeface="Verdana"/>
                <a:cs typeface="Verdana"/>
                <a:sym typeface="Verdana"/>
              </a:rPr>
              <a:t>Solving for the fit: least squares regression</a:t>
            </a:r>
            <a:endParaRPr/>
          </a:p>
          <a:p>
            <a:pPr indent="0" lvl="0" marL="0" rtl="0" algn="just">
              <a:lnSpc>
                <a:spcPct val="120000"/>
              </a:lnSpc>
              <a:spcBef>
                <a:spcPts val="1000"/>
              </a:spcBef>
              <a:spcAft>
                <a:spcPts val="0"/>
              </a:spcAft>
              <a:buClr>
                <a:schemeClr val="lt1"/>
              </a:buClr>
              <a:buSzPct val="125000"/>
              <a:buNone/>
            </a:pPr>
            <a:r>
              <a:rPr lang="en-US" sz="1900">
                <a:latin typeface="Verdana"/>
                <a:ea typeface="Verdana"/>
                <a:cs typeface="Verdana"/>
                <a:sym typeface="Verdana"/>
              </a:rPr>
              <a:t>It turns out if we could find a line by solving the optimization problem which is known as least squares linear regression problem:</a:t>
            </a:r>
            <a:endParaRPr/>
          </a:p>
          <a:p>
            <a:pPr indent="0" lvl="0" marL="0" rtl="0" algn="just">
              <a:lnSpc>
                <a:spcPct val="120000"/>
              </a:lnSpc>
              <a:spcBef>
                <a:spcPts val="1000"/>
              </a:spcBef>
              <a:spcAft>
                <a:spcPts val="0"/>
              </a:spcAft>
              <a:buClr>
                <a:schemeClr val="lt1"/>
              </a:buClr>
              <a:buSzPct val="125000"/>
              <a:buNone/>
            </a:pPr>
            <a:r>
              <a:rPr lang="en-US" sz="1900">
                <a:latin typeface="Verdana"/>
                <a:ea typeface="Verdana"/>
                <a:cs typeface="Verdana"/>
                <a:sym typeface="Verdana"/>
              </a:rPr>
              <a:t>	</a:t>
            </a:r>
            <a:endParaRPr/>
          </a:p>
          <a:p>
            <a:pPr indent="0" lvl="0" marL="0" rtl="0" algn="just">
              <a:lnSpc>
                <a:spcPct val="120000"/>
              </a:lnSpc>
              <a:spcBef>
                <a:spcPts val="1000"/>
              </a:spcBef>
              <a:spcAft>
                <a:spcPts val="0"/>
              </a:spcAft>
              <a:buClr>
                <a:schemeClr val="lt1"/>
              </a:buClr>
              <a:buSzPct val="125000"/>
              <a:buNone/>
            </a:pPr>
            <a:r>
              <a:t/>
            </a:r>
            <a:endParaRPr sz="1900">
              <a:latin typeface="Verdana"/>
              <a:ea typeface="Verdana"/>
              <a:cs typeface="Verdana"/>
              <a:sym typeface="Verdana"/>
            </a:endParaRPr>
          </a:p>
          <a:p>
            <a:pPr indent="0" lvl="0" marL="0" rtl="0" algn="just">
              <a:lnSpc>
                <a:spcPct val="120000"/>
              </a:lnSpc>
              <a:spcBef>
                <a:spcPts val="1000"/>
              </a:spcBef>
              <a:spcAft>
                <a:spcPts val="0"/>
              </a:spcAft>
              <a:buClr>
                <a:schemeClr val="lt1"/>
              </a:buClr>
              <a:buSzPct val="125000"/>
              <a:buNone/>
            </a:pPr>
            <a:r>
              <a:t/>
            </a:r>
            <a:endParaRPr sz="1200">
              <a:latin typeface="Verdana"/>
              <a:ea typeface="Verdana"/>
              <a:cs typeface="Verdana"/>
              <a:sym typeface="Verdana"/>
            </a:endParaRPr>
          </a:p>
          <a:p>
            <a:pPr indent="0" lvl="0" marL="0" rtl="0" algn="just">
              <a:lnSpc>
                <a:spcPct val="120000"/>
              </a:lnSpc>
              <a:spcBef>
                <a:spcPts val="1000"/>
              </a:spcBef>
              <a:spcAft>
                <a:spcPts val="0"/>
              </a:spcAft>
              <a:buClr>
                <a:schemeClr val="lt1"/>
              </a:buClr>
              <a:buSzPct val="125000"/>
              <a:buNone/>
            </a:pPr>
            <a:r>
              <a:rPr lang="en-US" sz="1200">
                <a:latin typeface="Verdana"/>
                <a:ea typeface="Verdana"/>
                <a:cs typeface="Verdana"/>
                <a:sym typeface="Verdana"/>
              </a:rPr>
              <a:t>Given a set of points the solution will be </a:t>
            </a:r>
            <a:endParaRPr/>
          </a:p>
          <a:p>
            <a:pPr indent="0" lvl="0" marL="0" rtl="0" algn="just">
              <a:lnSpc>
                <a:spcPct val="120000"/>
              </a:lnSpc>
              <a:spcBef>
                <a:spcPts val="1000"/>
              </a:spcBef>
              <a:spcAft>
                <a:spcPts val="0"/>
              </a:spcAft>
              <a:buClr>
                <a:schemeClr val="lt1"/>
              </a:buClr>
              <a:buSzPct val="125000"/>
              <a:buNone/>
            </a:pPr>
            <a:r>
              <a:t/>
            </a:r>
            <a:endParaRPr sz="1900">
              <a:latin typeface="Verdana"/>
              <a:ea typeface="Verdana"/>
              <a:cs typeface="Verdana"/>
              <a:sym typeface="Verdana"/>
            </a:endParaRPr>
          </a:p>
          <a:p>
            <a:pPr indent="0" lvl="0" marL="0" rtl="0" algn="just">
              <a:lnSpc>
                <a:spcPct val="120000"/>
              </a:lnSpc>
              <a:spcBef>
                <a:spcPts val="1000"/>
              </a:spcBef>
              <a:spcAft>
                <a:spcPts val="0"/>
              </a:spcAft>
              <a:buClr>
                <a:schemeClr val="lt1"/>
              </a:buClr>
              <a:buSzPct val="125000"/>
              <a:buNone/>
            </a:pPr>
            <a:r>
              <a:t/>
            </a:r>
            <a:endParaRPr sz="1900">
              <a:latin typeface="Verdana"/>
              <a:ea typeface="Verdana"/>
              <a:cs typeface="Verdana"/>
              <a:sym typeface="Verdana"/>
            </a:endParaRPr>
          </a:p>
          <a:p>
            <a:pPr indent="0" lvl="0" marL="0" rtl="0" algn="just">
              <a:lnSpc>
                <a:spcPct val="120000"/>
              </a:lnSpc>
              <a:spcBef>
                <a:spcPts val="1000"/>
              </a:spcBef>
              <a:spcAft>
                <a:spcPts val="0"/>
              </a:spcAft>
              <a:buClr>
                <a:schemeClr val="lt1"/>
              </a:buClr>
              <a:buSzPct val="125000"/>
              <a:buNone/>
            </a:pPr>
            <a:r>
              <a:rPr lang="en-US" sz="1900">
                <a:latin typeface="Verdana"/>
                <a:ea typeface="Verdana"/>
                <a:cs typeface="Verdana"/>
                <a:sym typeface="Verdana"/>
              </a:rPr>
              <a:t>There are four assumptions associated with a linear regression model:</a:t>
            </a:r>
            <a:endParaRPr/>
          </a:p>
          <a:p>
            <a:pPr indent="-457239" lvl="0" marL="457200" rtl="0" algn="just">
              <a:lnSpc>
                <a:spcPct val="120000"/>
              </a:lnSpc>
              <a:spcBef>
                <a:spcPts val="1000"/>
              </a:spcBef>
              <a:spcAft>
                <a:spcPts val="0"/>
              </a:spcAft>
              <a:buClr>
                <a:schemeClr val="lt1"/>
              </a:buClr>
              <a:buSzPct val="125000"/>
              <a:buFont typeface="Twentieth Century"/>
              <a:buAutoNum type="arabicPeriod"/>
            </a:pPr>
            <a:r>
              <a:rPr lang="en-US" sz="1900">
                <a:latin typeface="Verdana"/>
                <a:ea typeface="Verdana"/>
                <a:cs typeface="Verdana"/>
                <a:sym typeface="Verdana"/>
              </a:rPr>
              <a:t>Linearity: The relationship between X and Y is linear.</a:t>
            </a:r>
            <a:endParaRPr/>
          </a:p>
          <a:p>
            <a:pPr indent="-457239" lvl="0" marL="457200" rtl="0" algn="just">
              <a:lnSpc>
                <a:spcPct val="120000"/>
              </a:lnSpc>
              <a:spcBef>
                <a:spcPts val="1000"/>
              </a:spcBef>
              <a:spcAft>
                <a:spcPts val="0"/>
              </a:spcAft>
              <a:buClr>
                <a:schemeClr val="lt1"/>
              </a:buClr>
              <a:buSzPct val="125000"/>
              <a:buFont typeface="Twentieth Century"/>
              <a:buAutoNum type="arabicPeriod"/>
            </a:pPr>
            <a:r>
              <a:rPr lang="en-US" sz="1900">
                <a:latin typeface="Verdana"/>
                <a:ea typeface="Verdana"/>
                <a:cs typeface="Verdana"/>
                <a:sym typeface="Verdana"/>
              </a:rPr>
              <a:t>Homoscedasticity: The variance of residual is same for any value of X.</a:t>
            </a:r>
            <a:endParaRPr/>
          </a:p>
          <a:p>
            <a:pPr indent="-457239" lvl="0" marL="457200" rtl="0" algn="just">
              <a:lnSpc>
                <a:spcPct val="120000"/>
              </a:lnSpc>
              <a:spcBef>
                <a:spcPts val="1000"/>
              </a:spcBef>
              <a:spcAft>
                <a:spcPts val="0"/>
              </a:spcAft>
              <a:buClr>
                <a:schemeClr val="lt1"/>
              </a:buClr>
              <a:buSzPct val="125000"/>
              <a:buFont typeface="Twentieth Century"/>
              <a:buAutoNum type="arabicPeriod"/>
            </a:pPr>
            <a:r>
              <a:rPr lang="en-US" sz="1900">
                <a:latin typeface="Verdana"/>
                <a:ea typeface="Verdana"/>
                <a:cs typeface="Verdana"/>
                <a:sym typeface="Verdana"/>
              </a:rPr>
              <a:t>Independence: Observations are independent of each other.</a:t>
            </a:r>
            <a:endParaRPr/>
          </a:p>
          <a:p>
            <a:pPr indent="-457239" lvl="0" marL="457200" rtl="0" algn="just">
              <a:lnSpc>
                <a:spcPct val="120000"/>
              </a:lnSpc>
              <a:spcBef>
                <a:spcPts val="1000"/>
              </a:spcBef>
              <a:spcAft>
                <a:spcPts val="0"/>
              </a:spcAft>
              <a:buClr>
                <a:schemeClr val="lt1"/>
              </a:buClr>
              <a:buSzPct val="125000"/>
              <a:buFont typeface="Twentieth Century"/>
              <a:buAutoNum type="arabicPeriod"/>
            </a:pPr>
            <a:r>
              <a:rPr lang="en-US" sz="1900">
                <a:latin typeface="Verdana"/>
                <a:ea typeface="Verdana"/>
                <a:cs typeface="Verdana"/>
                <a:sym typeface="Verdana"/>
              </a:rPr>
              <a:t>Normality: For any fixed value of X, Y is normally distributed.</a:t>
            </a:r>
            <a:endParaRPr sz="1900">
              <a:latin typeface="Verdana"/>
              <a:ea typeface="Verdana"/>
              <a:cs typeface="Verdana"/>
              <a:sym typeface="Verdana"/>
            </a:endParaRPr>
          </a:p>
          <a:p>
            <a:pPr indent="0" lvl="0" marL="0" rtl="0" algn="l">
              <a:lnSpc>
                <a:spcPct val="120000"/>
              </a:lnSpc>
              <a:spcBef>
                <a:spcPts val="1000"/>
              </a:spcBef>
              <a:spcAft>
                <a:spcPts val="0"/>
              </a:spcAft>
              <a:buClr>
                <a:schemeClr val="lt1"/>
              </a:buClr>
              <a:buSzPct val="125000"/>
              <a:buNone/>
            </a:pPr>
            <a:r>
              <a:t/>
            </a:r>
            <a:endParaRPr/>
          </a:p>
        </p:txBody>
      </p:sp>
      <p:pic>
        <p:nvPicPr>
          <p:cNvPr id="254" name="Google Shape;254;p3"/>
          <p:cNvPicPr preferRelativeResize="0"/>
          <p:nvPr/>
        </p:nvPicPr>
        <p:blipFill rotWithShape="1">
          <a:blip r:embed="rId3">
            <a:alphaModFix/>
          </a:blip>
          <a:srcRect b="0" l="0" r="0" t="0"/>
          <a:stretch/>
        </p:blipFill>
        <p:spPr>
          <a:xfrm>
            <a:off x="5014895" y="3553191"/>
            <a:ext cx="4406900" cy="863600"/>
          </a:xfrm>
          <a:prstGeom prst="rect">
            <a:avLst/>
          </a:prstGeom>
          <a:noFill/>
          <a:ln>
            <a:noFill/>
          </a:ln>
        </p:spPr>
      </p:pic>
      <p:pic>
        <p:nvPicPr>
          <p:cNvPr id="255" name="Google Shape;255;p3"/>
          <p:cNvPicPr preferRelativeResize="0"/>
          <p:nvPr/>
        </p:nvPicPr>
        <p:blipFill rotWithShape="1">
          <a:blip r:embed="rId4">
            <a:alphaModFix/>
          </a:blip>
          <a:srcRect b="0" l="0" r="0" t="0"/>
          <a:stretch/>
        </p:blipFill>
        <p:spPr>
          <a:xfrm>
            <a:off x="3892549" y="2326907"/>
            <a:ext cx="3479800" cy="914400"/>
          </a:xfrm>
          <a:prstGeom prst="rect">
            <a:avLst/>
          </a:prstGeom>
          <a:noFill/>
          <a:ln>
            <a:noFill/>
          </a:ln>
        </p:spPr>
      </p:pic>
      <p:pic>
        <p:nvPicPr>
          <p:cNvPr id="256" name="Google Shape;256;p3"/>
          <p:cNvPicPr preferRelativeResize="0"/>
          <p:nvPr/>
        </p:nvPicPr>
        <p:blipFill rotWithShape="1">
          <a:blip r:embed="rId5">
            <a:alphaModFix/>
          </a:blip>
          <a:srcRect b="0" l="0" r="0" t="0"/>
          <a:stretch/>
        </p:blipFill>
        <p:spPr>
          <a:xfrm>
            <a:off x="2034071" y="3692891"/>
            <a:ext cx="1676400" cy="584200"/>
          </a:xfrm>
          <a:prstGeom prst="rect">
            <a:avLst/>
          </a:prstGeom>
          <a:noFill/>
          <a:ln>
            <a:noFill/>
          </a:ln>
        </p:spPr>
      </p:pic>
      <p:sp>
        <p:nvSpPr>
          <p:cNvPr id="257" name="Google Shape;257;p3"/>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txBox="1"/>
          <p:nvPr>
            <p:ph type="title"/>
          </p:nvPr>
        </p:nvSpPr>
        <p:spPr>
          <a:xfrm>
            <a:off x="1141413" y="618518"/>
            <a:ext cx="9905998" cy="4210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LINEAR REGRESSION (CONTD..)</a:t>
            </a:r>
            <a:endParaRPr/>
          </a:p>
        </p:txBody>
      </p:sp>
      <p:sp>
        <p:nvSpPr>
          <p:cNvPr id="263" name="Google Shape;263;p4"/>
          <p:cNvSpPr txBox="1"/>
          <p:nvPr>
            <p:ph idx="1" type="body"/>
          </p:nvPr>
        </p:nvSpPr>
        <p:spPr>
          <a:xfrm>
            <a:off x="886692" y="1039528"/>
            <a:ext cx="10413368" cy="555377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20000"/>
              </a:lnSpc>
              <a:spcBef>
                <a:spcPts val="0"/>
              </a:spcBef>
              <a:spcAft>
                <a:spcPts val="0"/>
              </a:spcAft>
              <a:buClr>
                <a:schemeClr val="lt1"/>
              </a:buClr>
              <a:buSzPct val="125000"/>
              <a:buNone/>
            </a:pPr>
            <a:r>
              <a:rPr lang="en-US" sz="1900" u="sng">
                <a:latin typeface="Verdana"/>
                <a:ea typeface="Verdana"/>
                <a:cs typeface="Verdana"/>
                <a:sym typeface="Verdana"/>
              </a:rPr>
              <a:t>Multiple Linear Regression</a:t>
            </a:r>
            <a:endParaRPr sz="1900">
              <a:latin typeface="Verdana"/>
              <a:ea typeface="Verdana"/>
              <a:cs typeface="Verdana"/>
              <a:sym typeface="Verdana"/>
            </a:endParaRPr>
          </a:p>
          <a:p>
            <a:pPr indent="0" lvl="0" marL="0" rtl="0" algn="l">
              <a:lnSpc>
                <a:spcPct val="120000"/>
              </a:lnSpc>
              <a:spcBef>
                <a:spcPts val="1000"/>
              </a:spcBef>
              <a:spcAft>
                <a:spcPts val="0"/>
              </a:spcAft>
              <a:buClr>
                <a:schemeClr val="lt1"/>
              </a:buClr>
              <a:buSzPct val="125000"/>
              <a:buNone/>
            </a:pPr>
            <a:r>
              <a:rPr lang="en-US" sz="1900">
                <a:latin typeface="Verdana"/>
                <a:ea typeface="Verdana"/>
                <a:cs typeface="Verdana"/>
                <a:sym typeface="Verdana"/>
              </a:rPr>
              <a:t>In this case, instead of just a single scalar value x, we have now a vector (</a:t>
            </a:r>
            <a:r>
              <a:rPr lang="en-US" sz="1800">
                <a:latin typeface="Verdana"/>
                <a:ea typeface="Verdana"/>
                <a:cs typeface="Verdana"/>
                <a:sym typeface="Verdana"/>
              </a:rPr>
              <a:t>x</a:t>
            </a:r>
            <a:r>
              <a:rPr baseline="-25000" lang="en-US" sz="1800">
                <a:latin typeface="Verdana"/>
                <a:ea typeface="Verdana"/>
                <a:cs typeface="Verdana"/>
                <a:sym typeface="Verdana"/>
              </a:rPr>
              <a:t>1,….,</a:t>
            </a:r>
            <a:r>
              <a:rPr lang="en-US" sz="1800">
                <a:latin typeface="Verdana"/>
                <a:ea typeface="Verdana"/>
                <a:cs typeface="Verdana"/>
                <a:sym typeface="Verdana"/>
              </a:rPr>
              <a:t> x</a:t>
            </a:r>
            <a:r>
              <a:rPr baseline="-25000" lang="en-US" sz="1800">
                <a:latin typeface="Verdana"/>
                <a:ea typeface="Verdana"/>
                <a:cs typeface="Verdana"/>
                <a:sym typeface="Verdana"/>
              </a:rPr>
              <a:t>p</a:t>
            </a:r>
            <a:r>
              <a:rPr lang="en-US" sz="1900">
                <a:latin typeface="Verdana"/>
                <a:ea typeface="Verdana"/>
                <a:cs typeface="Verdana"/>
                <a:sym typeface="Verdana"/>
              </a:rPr>
              <a:t>) for every data point i. Here we have n data points, each with p different features. We can represent our input data as X, an x x p matrix where each row corresponds to a data point and each column is a feature. So our linear model can be expressed</a:t>
            </a:r>
            <a:endParaRPr/>
          </a:p>
          <a:p>
            <a:pPr indent="0" lvl="0" marL="0" rtl="0" algn="l">
              <a:lnSpc>
                <a:spcPct val="120000"/>
              </a:lnSpc>
              <a:spcBef>
                <a:spcPts val="1000"/>
              </a:spcBef>
              <a:spcAft>
                <a:spcPts val="0"/>
              </a:spcAft>
              <a:buClr>
                <a:schemeClr val="lt1"/>
              </a:buClr>
              <a:buSzPct val="125000"/>
              <a:buNone/>
            </a:pPr>
            <a:r>
              <a:rPr lang="en-US" sz="1900">
                <a:latin typeface="Verdana"/>
                <a:ea typeface="Verdana"/>
                <a:cs typeface="Verdana"/>
                <a:sym typeface="Verdana"/>
              </a:rPr>
              <a:t>			y = X </a:t>
            </a:r>
            <a:r>
              <a:rPr lang="en-US" sz="1800">
                <a:latin typeface="Verdana"/>
                <a:ea typeface="Verdana"/>
                <a:cs typeface="Verdana"/>
                <a:sym typeface="Verdana"/>
              </a:rPr>
              <a:t>β + ε</a:t>
            </a:r>
            <a:endParaRPr sz="1800">
              <a:latin typeface="Verdana"/>
              <a:ea typeface="Verdana"/>
              <a:cs typeface="Verdana"/>
              <a:sym typeface="Verdana"/>
            </a:endParaRPr>
          </a:p>
          <a:p>
            <a:pPr indent="0" lvl="0" marL="0" rtl="0" algn="l">
              <a:lnSpc>
                <a:spcPct val="120000"/>
              </a:lnSpc>
              <a:spcBef>
                <a:spcPts val="1000"/>
              </a:spcBef>
              <a:spcAft>
                <a:spcPts val="0"/>
              </a:spcAft>
              <a:buClr>
                <a:schemeClr val="lt1"/>
              </a:buClr>
              <a:buSzPct val="125000"/>
              <a:buNone/>
            </a:pPr>
            <a:r>
              <a:rPr lang="en-US" sz="1800">
                <a:latin typeface="Verdana"/>
                <a:ea typeface="Verdana"/>
                <a:cs typeface="Verdana"/>
                <a:sym typeface="Verdana"/>
              </a:rPr>
              <a:t>where </a:t>
            </a:r>
            <a:r>
              <a:rPr lang="en-US" sz="2000">
                <a:latin typeface="Verdana"/>
                <a:ea typeface="Verdana"/>
                <a:cs typeface="Verdana"/>
                <a:sym typeface="Verdana"/>
              </a:rPr>
              <a:t>β is a p element vector of coefficients and ε is an n element matrix where each element </a:t>
            </a:r>
            <a:r>
              <a:rPr lang="en-US" sz="1800">
                <a:latin typeface="Verdana"/>
                <a:ea typeface="Verdana"/>
                <a:cs typeface="Verdana"/>
                <a:sym typeface="Verdana"/>
              </a:rPr>
              <a:t>ε</a:t>
            </a:r>
            <a:r>
              <a:rPr baseline="-25000" lang="en-US" sz="1800">
                <a:latin typeface="Verdana"/>
                <a:ea typeface="Verdana"/>
                <a:cs typeface="Verdana"/>
                <a:sym typeface="Verdana"/>
              </a:rPr>
              <a:t>i </a:t>
            </a:r>
            <a:r>
              <a:rPr lang="en-US" sz="1800">
                <a:latin typeface="Verdana"/>
                <a:ea typeface="Verdana"/>
                <a:cs typeface="Verdana"/>
                <a:sym typeface="Verdana"/>
              </a:rPr>
              <a:t> is normal with mean 0 and variance 𝜎</a:t>
            </a:r>
            <a:r>
              <a:rPr baseline="30000" lang="en-US" sz="1800">
                <a:latin typeface="Verdana"/>
                <a:ea typeface="Verdana"/>
                <a:cs typeface="Verdana"/>
                <a:sym typeface="Verdana"/>
              </a:rPr>
              <a:t>2</a:t>
            </a:r>
            <a:r>
              <a:rPr lang="en-US" sz="1800">
                <a:latin typeface="Verdana"/>
                <a:ea typeface="Verdana"/>
                <a:cs typeface="Verdana"/>
                <a:sym typeface="Verdana"/>
              </a:rPr>
              <a:t>. So in this case optimization problem </a:t>
            </a:r>
            <a:endParaRPr/>
          </a:p>
          <a:p>
            <a:pPr indent="0" lvl="0" marL="0" rtl="0" algn="l">
              <a:lnSpc>
                <a:spcPct val="120000"/>
              </a:lnSpc>
              <a:spcBef>
                <a:spcPts val="1000"/>
              </a:spcBef>
              <a:spcAft>
                <a:spcPts val="0"/>
              </a:spcAft>
              <a:buClr>
                <a:schemeClr val="lt1"/>
              </a:buClr>
              <a:buSzPct val="125000"/>
              <a:buNone/>
            </a:pPr>
            <a:r>
              <a:t/>
            </a:r>
            <a:endParaRPr sz="1800">
              <a:latin typeface="Verdana"/>
              <a:ea typeface="Verdana"/>
              <a:cs typeface="Verdana"/>
              <a:sym typeface="Verdana"/>
            </a:endParaRPr>
          </a:p>
          <a:p>
            <a:pPr indent="0" lvl="0" marL="0" rtl="0" algn="l">
              <a:lnSpc>
                <a:spcPct val="120000"/>
              </a:lnSpc>
              <a:spcBef>
                <a:spcPts val="1000"/>
              </a:spcBef>
              <a:spcAft>
                <a:spcPts val="0"/>
              </a:spcAft>
              <a:buClr>
                <a:schemeClr val="lt1"/>
              </a:buClr>
              <a:buSzPct val="125000"/>
              <a:buNone/>
            </a:pPr>
            <a:r>
              <a:t/>
            </a:r>
            <a:endParaRPr sz="1800">
              <a:latin typeface="Verdana"/>
              <a:ea typeface="Verdana"/>
              <a:cs typeface="Verdana"/>
              <a:sym typeface="Verdana"/>
            </a:endParaRPr>
          </a:p>
          <a:p>
            <a:pPr indent="0" lvl="0" marL="0" rtl="0" algn="l">
              <a:lnSpc>
                <a:spcPct val="120000"/>
              </a:lnSpc>
              <a:spcBef>
                <a:spcPts val="1000"/>
              </a:spcBef>
              <a:spcAft>
                <a:spcPts val="0"/>
              </a:spcAft>
              <a:buClr>
                <a:schemeClr val="lt1"/>
              </a:buClr>
              <a:buSzPct val="125000"/>
              <a:buNone/>
            </a:pPr>
            <a:r>
              <a:t/>
            </a:r>
            <a:endParaRPr sz="1800">
              <a:latin typeface="Verdana"/>
              <a:ea typeface="Verdana"/>
              <a:cs typeface="Verdana"/>
              <a:sym typeface="Verdana"/>
            </a:endParaRPr>
          </a:p>
          <a:p>
            <a:pPr indent="0" lvl="0" marL="0" rtl="0" algn="l">
              <a:lnSpc>
                <a:spcPct val="120000"/>
              </a:lnSpc>
              <a:spcBef>
                <a:spcPts val="1000"/>
              </a:spcBef>
              <a:spcAft>
                <a:spcPts val="0"/>
              </a:spcAft>
              <a:buClr>
                <a:schemeClr val="lt1"/>
              </a:buClr>
              <a:buSzPct val="125000"/>
              <a:buNone/>
            </a:pPr>
            <a:r>
              <a:rPr lang="en-US" sz="1800">
                <a:latin typeface="Verdana"/>
                <a:ea typeface="Verdana"/>
                <a:cs typeface="Verdana"/>
                <a:sym typeface="Verdana"/>
              </a:rPr>
              <a:t>Find values of β that minimizes this expression and X</a:t>
            </a:r>
            <a:r>
              <a:rPr baseline="-25000" lang="en-US" sz="1800">
                <a:latin typeface="Verdana"/>
                <a:ea typeface="Verdana"/>
                <a:cs typeface="Verdana"/>
                <a:sym typeface="Verdana"/>
              </a:rPr>
              <a:t>i</a:t>
            </a:r>
            <a:r>
              <a:rPr lang="en-US" sz="1800">
                <a:latin typeface="Verdana"/>
                <a:ea typeface="Verdana"/>
                <a:cs typeface="Verdana"/>
                <a:sym typeface="Verdana"/>
              </a:rPr>
              <a:t> refers to row i of matrix X. Optimal estimates could be. </a:t>
            </a:r>
            <a:endParaRPr/>
          </a:p>
          <a:p>
            <a:pPr indent="0" lvl="0" marL="0" rtl="0" algn="l">
              <a:lnSpc>
                <a:spcPct val="120000"/>
              </a:lnSpc>
              <a:spcBef>
                <a:spcPts val="1000"/>
              </a:spcBef>
              <a:spcAft>
                <a:spcPts val="0"/>
              </a:spcAft>
              <a:buClr>
                <a:schemeClr val="lt1"/>
              </a:buClr>
              <a:buSzPct val="125000"/>
              <a:buNone/>
            </a:pPr>
            <a:r>
              <a:rPr lang="en-US" sz="1800">
                <a:latin typeface="Verdana"/>
                <a:ea typeface="Verdana"/>
                <a:cs typeface="Verdana"/>
                <a:sym typeface="Verdana"/>
              </a:rPr>
              <a:t>				</a:t>
            </a:r>
            <a:endParaRPr sz="1900">
              <a:latin typeface="Verdana"/>
              <a:ea typeface="Verdana"/>
              <a:cs typeface="Verdana"/>
              <a:sym typeface="Verdana"/>
            </a:endParaRPr>
          </a:p>
        </p:txBody>
      </p:sp>
      <p:pic>
        <p:nvPicPr>
          <p:cNvPr id="264" name="Google Shape;264;p4"/>
          <p:cNvPicPr preferRelativeResize="0"/>
          <p:nvPr/>
        </p:nvPicPr>
        <p:blipFill rotWithShape="1">
          <a:blip r:embed="rId3">
            <a:alphaModFix/>
          </a:blip>
          <a:srcRect b="0" l="0" r="0" t="0"/>
          <a:stretch/>
        </p:blipFill>
        <p:spPr>
          <a:xfrm>
            <a:off x="3276022" y="3986002"/>
            <a:ext cx="2463800" cy="952500"/>
          </a:xfrm>
          <a:prstGeom prst="rect">
            <a:avLst/>
          </a:prstGeom>
          <a:noFill/>
          <a:ln>
            <a:noFill/>
          </a:ln>
        </p:spPr>
      </p:pic>
      <p:pic>
        <p:nvPicPr>
          <p:cNvPr id="265" name="Google Shape;265;p4"/>
          <p:cNvPicPr preferRelativeResize="0"/>
          <p:nvPr/>
        </p:nvPicPr>
        <p:blipFill rotWithShape="1">
          <a:blip r:embed="rId4">
            <a:alphaModFix/>
          </a:blip>
          <a:srcRect b="0" l="0" r="0" t="0"/>
          <a:stretch/>
        </p:blipFill>
        <p:spPr>
          <a:xfrm>
            <a:off x="3358572" y="6110705"/>
            <a:ext cx="2298700" cy="482600"/>
          </a:xfrm>
          <a:prstGeom prst="rect">
            <a:avLst/>
          </a:prstGeom>
          <a:noFill/>
          <a:ln>
            <a:noFill/>
          </a:ln>
        </p:spPr>
      </p:pic>
      <p:sp>
        <p:nvSpPr>
          <p:cNvPr id="266" name="Google Shape;266;p4"/>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
          <p:cNvSpPr txBox="1"/>
          <p:nvPr>
            <p:ph type="title"/>
          </p:nvPr>
        </p:nvSpPr>
        <p:spPr>
          <a:xfrm>
            <a:off x="1141413" y="618518"/>
            <a:ext cx="9905998" cy="42519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LINEAR REGRESSION (CONTD..)</a:t>
            </a:r>
            <a:endParaRPr/>
          </a:p>
        </p:txBody>
      </p:sp>
      <p:sp>
        <p:nvSpPr>
          <p:cNvPr id="272" name="Google Shape;272;p5"/>
          <p:cNvSpPr txBox="1"/>
          <p:nvPr>
            <p:ph idx="1" type="body"/>
          </p:nvPr>
        </p:nvSpPr>
        <p:spPr>
          <a:xfrm>
            <a:off x="1141412" y="1043708"/>
            <a:ext cx="10247024" cy="556029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Linear Regression using R.</a:t>
            </a:r>
            <a:endParaRPr/>
          </a:p>
          <a:p>
            <a:pPr indent="0" lvl="0" marL="0" rtl="0" algn="l">
              <a:lnSpc>
                <a:spcPct val="120000"/>
              </a:lnSpc>
              <a:spcBef>
                <a:spcPts val="1000"/>
              </a:spcBef>
              <a:spcAft>
                <a:spcPts val="0"/>
              </a:spcAft>
              <a:buClr>
                <a:schemeClr val="lt1"/>
              </a:buClr>
              <a:buSzPts val="3000"/>
              <a:buNone/>
            </a:pPr>
            <a:r>
              <a:t/>
            </a:r>
            <a:endParaRPr/>
          </a:p>
        </p:txBody>
      </p:sp>
      <p:pic>
        <p:nvPicPr>
          <p:cNvPr id="273" name="Google Shape;273;p5"/>
          <p:cNvPicPr preferRelativeResize="0"/>
          <p:nvPr/>
        </p:nvPicPr>
        <p:blipFill rotWithShape="1">
          <a:blip r:embed="rId3">
            <a:alphaModFix/>
          </a:blip>
          <a:srcRect b="0" l="0" r="0" t="0"/>
          <a:stretch/>
        </p:blipFill>
        <p:spPr>
          <a:xfrm>
            <a:off x="1238250" y="1534968"/>
            <a:ext cx="2391641" cy="1967806"/>
          </a:xfrm>
          <a:prstGeom prst="rect">
            <a:avLst/>
          </a:prstGeom>
          <a:noFill/>
          <a:ln>
            <a:noFill/>
          </a:ln>
        </p:spPr>
      </p:pic>
      <p:pic>
        <p:nvPicPr>
          <p:cNvPr id="274" name="Google Shape;274;p5"/>
          <p:cNvPicPr preferRelativeResize="0"/>
          <p:nvPr/>
        </p:nvPicPr>
        <p:blipFill rotWithShape="1">
          <a:blip r:embed="rId4">
            <a:alphaModFix/>
          </a:blip>
          <a:srcRect b="0" l="0" r="0" t="0"/>
          <a:stretch/>
        </p:blipFill>
        <p:spPr>
          <a:xfrm>
            <a:off x="1238250" y="3645389"/>
            <a:ext cx="4322041" cy="3133008"/>
          </a:xfrm>
          <a:prstGeom prst="rect">
            <a:avLst/>
          </a:prstGeom>
          <a:noFill/>
          <a:ln>
            <a:noFill/>
          </a:ln>
        </p:spPr>
      </p:pic>
      <p:pic>
        <p:nvPicPr>
          <p:cNvPr id="275" name="Google Shape;275;p5"/>
          <p:cNvPicPr preferRelativeResize="0"/>
          <p:nvPr/>
        </p:nvPicPr>
        <p:blipFill rotWithShape="1">
          <a:blip r:embed="rId5">
            <a:alphaModFix/>
          </a:blip>
          <a:srcRect b="0" l="0" r="0" t="0"/>
          <a:stretch/>
        </p:blipFill>
        <p:spPr>
          <a:xfrm>
            <a:off x="5838063" y="1043707"/>
            <a:ext cx="5647211" cy="3399284"/>
          </a:xfrm>
          <a:prstGeom prst="rect">
            <a:avLst/>
          </a:prstGeom>
          <a:noFill/>
          <a:ln>
            <a:noFill/>
          </a:ln>
        </p:spPr>
      </p:pic>
      <p:pic>
        <p:nvPicPr>
          <p:cNvPr id="276" name="Google Shape;276;p5"/>
          <p:cNvPicPr preferRelativeResize="0"/>
          <p:nvPr/>
        </p:nvPicPr>
        <p:blipFill rotWithShape="1">
          <a:blip r:embed="rId6">
            <a:alphaModFix/>
          </a:blip>
          <a:srcRect b="0" l="0" r="0" t="0"/>
          <a:stretch/>
        </p:blipFill>
        <p:spPr>
          <a:xfrm>
            <a:off x="5838063" y="4544291"/>
            <a:ext cx="4796561" cy="2234106"/>
          </a:xfrm>
          <a:prstGeom prst="rect">
            <a:avLst/>
          </a:prstGeom>
          <a:noFill/>
          <a:ln>
            <a:noFill/>
          </a:ln>
        </p:spPr>
      </p:pic>
      <p:sp>
        <p:nvSpPr>
          <p:cNvPr id="277" name="Google Shape;277;p5"/>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
          <p:cNvSpPr txBox="1"/>
          <p:nvPr>
            <p:ph type="title"/>
          </p:nvPr>
        </p:nvSpPr>
        <p:spPr>
          <a:xfrm>
            <a:off x="1141413" y="618518"/>
            <a:ext cx="9905998" cy="48060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LINEAR REGRESSION (CONTD..)</a:t>
            </a:r>
            <a:endParaRPr/>
          </a:p>
        </p:txBody>
      </p:sp>
      <p:sp>
        <p:nvSpPr>
          <p:cNvPr id="283" name="Google Shape;283;p6"/>
          <p:cNvSpPr txBox="1"/>
          <p:nvPr>
            <p:ph idx="1" type="body"/>
          </p:nvPr>
        </p:nvSpPr>
        <p:spPr>
          <a:xfrm>
            <a:off x="621600" y="1099125"/>
            <a:ext cx="11435400" cy="6178500"/>
          </a:xfrm>
          <a:prstGeom prst="rect">
            <a:avLst/>
          </a:prstGeom>
          <a:noFill/>
          <a:ln>
            <a:noFill/>
          </a:ln>
        </p:spPr>
        <p:txBody>
          <a:bodyPr anchorCtr="0" anchor="t" bIns="45700" lIns="91425" spcFirstLastPara="1" rIns="91425" wrap="square" tIns="45700">
            <a:spAutoFit/>
          </a:bodyPr>
          <a:lstStyle/>
          <a:p>
            <a:pPr indent="0" lvl="0" marL="0" rtl="0" algn="just">
              <a:lnSpc>
                <a:spcPct val="120000"/>
              </a:lnSpc>
              <a:spcBef>
                <a:spcPts val="0"/>
              </a:spcBef>
              <a:spcAft>
                <a:spcPts val="0"/>
              </a:spcAft>
              <a:buClr>
                <a:schemeClr val="lt1"/>
              </a:buClr>
              <a:buSzPts val="1750"/>
              <a:buNone/>
            </a:pPr>
            <a:r>
              <a:rPr b="1" lang="en-US" sz="1400">
                <a:latin typeface="Verdana"/>
                <a:ea typeface="Verdana"/>
                <a:cs typeface="Verdana"/>
                <a:sym typeface="Verdana"/>
              </a:rPr>
              <a:t>Residuals</a:t>
            </a:r>
            <a:r>
              <a:rPr lang="en-US" sz="1400">
                <a:latin typeface="Verdana"/>
                <a:ea typeface="Verdana"/>
                <a:cs typeface="Verdana"/>
                <a:sym typeface="Verdana"/>
              </a:rPr>
              <a:t>: The difference between the actual response and the predicted response is called the residual. Residual summary statistics shows the symmetry of the residual distribution</a:t>
            </a:r>
            <a:r>
              <a:rPr lang="en-US" sz="1400">
                <a:latin typeface="Verdana"/>
                <a:ea typeface="Verdana"/>
                <a:cs typeface="Verdana"/>
                <a:sym typeface="Verdana"/>
              </a:rPr>
              <a:t>.</a:t>
            </a:r>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Coefficients</a:t>
            </a:r>
            <a:r>
              <a:rPr lang="en-US" sz="1400">
                <a:latin typeface="Verdana"/>
                <a:ea typeface="Verdana"/>
                <a:cs typeface="Verdana"/>
                <a:sym typeface="Verdana"/>
              </a:rPr>
              <a:t>: This includes estimates, standard errors, t statistics and p-values. Intercept is the response value when all the features are at 0. </a:t>
            </a:r>
            <a:endParaRPr sz="1400">
              <a:latin typeface="Verdana"/>
              <a:ea typeface="Verdana"/>
              <a:cs typeface="Verdana"/>
              <a:sym typeface="Verdana"/>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Std. error</a:t>
            </a:r>
            <a:r>
              <a:rPr lang="en-US" sz="1400">
                <a:latin typeface="Verdana"/>
                <a:ea typeface="Verdana"/>
                <a:cs typeface="Verdana"/>
                <a:sym typeface="Verdana"/>
              </a:rPr>
              <a:t> is Residual Std error divided by sqrt of the sum of the square of given variable. </a:t>
            </a:r>
            <a:endParaRPr sz="1400">
              <a:latin typeface="Verdana"/>
              <a:ea typeface="Verdana"/>
              <a:cs typeface="Verdana"/>
              <a:sym typeface="Verdana"/>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t-value</a:t>
            </a:r>
            <a:r>
              <a:rPr lang="en-US" sz="1400">
                <a:latin typeface="Verdana"/>
                <a:ea typeface="Verdana"/>
                <a:cs typeface="Verdana"/>
                <a:sym typeface="Verdana"/>
              </a:rPr>
              <a:t> is Estimate divided by Std. Error. </a:t>
            </a:r>
            <a:endParaRPr sz="1400">
              <a:latin typeface="Verdana"/>
              <a:ea typeface="Verdana"/>
              <a:cs typeface="Verdana"/>
              <a:sym typeface="Verdana"/>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Pr(&gt;|t|) </a:t>
            </a:r>
            <a:r>
              <a:rPr lang="en-US" sz="1400">
                <a:latin typeface="Verdana"/>
                <a:ea typeface="Verdana"/>
                <a:cs typeface="Verdana"/>
                <a:sym typeface="Verdana"/>
              </a:rPr>
              <a:t>corresponds to probability of observing any value greater then absolute t. Typically a p-value less than .05 is considered as a cut off point. Signif. codes associated with each estimate shows p-value significance and three asterisks shows highly significant p value. </a:t>
            </a:r>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Residual standard error</a:t>
            </a:r>
            <a:r>
              <a:rPr lang="en-US" sz="1400">
                <a:latin typeface="Verdana"/>
                <a:ea typeface="Verdana"/>
                <a:cs typeface="Verdana"/>
                <a:sym typeface="Verdana"/>
              </a:rPr>
              <a:t>: It represents the quality of regression model fit. It shows the avg amount response deviates from regression line. The residual standard error is the square root of the residual sum of squares divided by the residual degrees of freedom. Degrees of Freedom is the max number of logically independent values that have the freedom to vary in the data sample. </a:t>
            </a:r>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Multiple R-squared</a:t>
            </a:r>
            <a:r>
              <a:rPr lang="en-US" sz="1400">
                <a:latin typeface="Verdana"/>
                <a:ea typeface="Verdana"/>
                <a:cs typeface="Verdana"/>
                <a:sym typeface="Verdana"/>
              </a:rPr>
              <a:t>: It shows how well our model fits to the data. It lies between 0 and 1 values closer to 1 indicating better fits. </a:t>
            </a:r>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Adjusted R-square</a:t>
            </a:r>
            <a:r>
              <a:rPr lang="en-US" sz="1400">
                <a:latin typeface="Verdana"/>
                <a:ea typeface="Verdana"/>
                <a:cs typeface="Verdana"/>
                <a:sym typeface="Verdana"/>
              </a:rPr>
              <a:t>: Multiple R squared is a measure of R-squared for models that have multiple predictor variables. </a:t>
            </a:r>
            <a:endParaRPr/>
          </a:p>
          <a:p>
            <a:pPr indent="0" lvl="0" marL="0" rtl="0" algn="just">
              <a:lnSpc>
                <a:spcPct val="120000"/>
              </a:lnSpc>
              <a:spcBef>
                <a:spcPts val="1000"/>
              </a:spcBef>
              <a:spcAft>
                <a:spcPts val="0"/>
              </a:spcAft>
              <a:buClr>
                <a:schemeClr val="lt1"/>
              </a:buClr>
              <a:buSzPts val="1750"/>
              <a:buNone/>
            </a:pPr>
            <a:r>
              <a:rPr b="1" lang="en-US" sz="1400">
                <a:latin typeface="Verdana"/>
                <a:ea typeface="Verdana"/>
                <a:cs typeface="Verdana"/>
                <a:sym typeface="Verdana"/>
              </a:rPr>
              <a:t>F-statistic</a:t>
            </a:r>
            <a:r>
              <a:rPr lang="en-US" sz="1400">
                <a:latin typeface="Verdana"/>
                <a:ea typeface="Verdana"/>
                <a:cs typeface="Verdana"/>
                <a:sym typeface="Verdana"/>
              </a:rPr>
              <a:t>: It shows whether there is a relationship between our predictor and the response variables. The F-statistic is the division of the model mean square and the residual mean square. The further the F-statistic is from 1 the better it is</a:t>
            </a:r>
            <a:endParaRPr sz="1400">
              <a:latin typeface="Verdana"/>
              <a:ea typeface="Verdana"/>
              <a:cs typeface="Verdana"/>
              <a:sym typeface="Verdana"/>
            </a:endParaRPr>
          </a:p>
          <a:p>
            <a:pPr indent="0" lvl="0" marL="0" rtl="0" algn="l">
              <a:lnSpc>
                <a:spcPct val="120000"/>
              </a:lnSpc>
              <a:spcBef>
                <a:spcPts val="1000"/>
              </a:spcBef>
              <a:spcAft>
                <a:spcPts val="0"/>
              </a:spcAft>
              <a:buClr>
                <a:schemeClr val="lt1"/>
              </a:buClr>
              <a:buSzPts val="2250"/>
              <a:buNone/>
            </a:pPr>
            <a:r>
              <a:t/>
            </a:r>
            <a:endParaRPr sz="1800">
              <a:latin typeface="Verdana"/>
              <a:ea typeface="Verdana"/>
              <a:cs typeface="Verdana"/>
              <a:sym typeface="Verdana"/>
            </a:endParaRPr>
          </a:p>
        </p:txBody>
      </p:sp>
      <p:sp>
        <p:nvSpPr>
          <p:cNvPr id="284" name="Google Shape;284;p6"/>
          <p:cNvSpPr txBox="1"/>
          <p:nvPr>
            <p:ph idx="12" type="sldNum"/>
          </p:nvPr>
        </p:nvSpPr>
        <p:spPr>
          <a:xfrm>
            <a:off x="10276321" y="5883274"/>
            <a:ext cx="771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0ce006f91_0_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Partial Least Squares Regression</a:t>
            </a:r>
            <a:endParaRPr/>
          </a:p>
        </p:txBody>
      </p:sp>
      <p:sp>
        <p:nvSpPr>
          <p:cNvPr id="290" name="Google Shape;290;gd0ce006f91_0_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495300" lvl="0" marL="609600" rtl="0" algn="l">
              <a:spcBef>
                <a:spcPts val="1000"/>
              </a:spcBef>
              <a:spcAft>
                <a:spcPts val="0"/>
              </a:spcAft>
              <a:buSzPts val="3000"/>
              <a:buChar char="•"/>
            </a:pPr>
            <a:r>
              <a:rPr lang="en-US"/>
              <a:t>Partial Least Squares Regression (PLS) is a regression method that takes into account latent structure in both datasets.</a:t>
            </a:r>
            <a:endParaRPr/>
          </a:p>
          <a:p>
            <a:pPr indent="-495300" lvl="0" marL="609600" rtl="0" algn="l">
              <a:spcBef>
                <a:spcPts val="1000"/>
              </a:spcBef>
              <a:spcAft>
                <a:spcPts val="0"/>
              </a:spcAft>
              <a:buSzPts val="3000"/>
              <a:buChar char="•"/>
            </a:pPr>
            <a:r>
              <a:rPr lang="en-US"/>
              <a:t>PLS is an alternative to ordinary least squares (OLS) regression.</a:t>
            </a:r>
            <a:endParaRPr/>
          </a:p>
          <a:p>
            <a:pPr indent="-495300" lvl="0" marL="609600" rtl="0" algn="l">
              <a:spcBef>
                <a:spcPts val="1000"/>
              </a:spcBef>
              <a:spcAft>
                <a:spcPts val="0"/>
              </a:spcAft>
              <a:buSzPts val="3000"/>
              <a:buChar char="•"/>
            </a:pPr>
            <a:r>
              <a:rPr lang="en-US"/>
              <a:t>PLS combines features of principal component analysis (PCA) and multiple regression.  It extracts a set of latent factors that explain much of the covariance as possible between the independent and dependent variables.  A regression step then predicts values of the dependent variables using the decomposition of the independent variables.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d0ce006f91_0_5"/>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Partial Least Squares Regression</a:t>
            </a:r>
            <a:endParaRPr/>
          </a:p>
        </p:txBody>
      </p:sp>
      <p:sp>
        <p:nvSpPr>
          <p:cNvPr id="296" name="Google Shape;296;gd0ce006f91_0_5"/>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fontScale="92500"/>
          </a:bodyPr>
          <a:lstStyle/>
          <a:p>
            <a:pPr indent="-481012" lvl="0" marL="609600" rtl="0" algn="l">
              <a:spcBef>
                <a:spcPts val="1000"/>
              </a:spcBef>
              <a:spcAft>
                <a:spcPts val="0"/>
              </a:spcAft>
              <a:buSzPct val="125000"/>
              <a:buChar char="•"/>
            </a:pPr>
            <a:r>
              <a:rPr lang="en-US"/>
              <a:t>PLS models are based on principal components of both the independent data </a:t>
            </a:r>
            <a:r>
              <a:rPr b="1" lang="en-US"/>
              <a:t>X </a:t>
            </a:r>
            <a:r>
              <a:rPr lang="en-US"/>
              <a:t>and the dependent data </a:t>
            </a:r>
            <a:r>
              <a:rPr b="1" lang="en-US"/>
              <a:t>Y.</a:t>
            </a:r>
            <a:r>
              <a:rPr lang="en-US"/>
              <a:t>  Since we have two datasets, decomposition is done for both - computing scores of the </a:t>
            </a:r>
            <a:r>
              <a:rPr b="1" lang="en-US"/>
              <a:t>X </a:t>
            </a:r>
            <a:r>
              <a:rPr lang="en-US"/>
              <a:t>and the </a:t>
            </a:r>
            <a:r>
              <a:rPr b="1" lang="en-US"/>
              <a:t>Y</a:t>
            </a:r>
            <a:r>
              <a:rPr lang="en-US"/>
              <a:t> data.  A regression model is set up between the two scores (not the original data.)</a:t>
            </a:r>
            <a:endParaRPr/>
          </a:p>
          <a:p>
            <a:pPr indent="0" lvl="0" marL="1828800" rtl="0" algn="l">
              <a:spcBef>
                <a:spcPts val="1000"/>
              </a:spcBef>
              <a:spcAft>
                <a:spcPts val="0"/>
              </a:spcAft>
              <a:buNone/>
            </a:pPr>
            <a:r>
              <a:rPr lang="en-US"/>
              <a:t>						</a:t>
            </a:r>
            <a:r>
              <a:rPr b="1" lang="en-US"/>
              <a:t>X = TP’ + E</a:t>
            </a:r>
            <a:endParaRPr b="1"/>
          </a:p>
          <a:p>
            <a:pPr indent="0" lvl="0" marL="1828800" rtl="0" algn="l">
              <a:spcBef>
                <a:spcPts val="1000"/>
              </a:spcBef>
              <a:spcAft>
                <a:spcPts val="0"/>
              </a:spcAft>
              <a:buNone/>
            </a:pPr>
            <a:r>
              <a:rPr b="1" lang="en-US"/>
              <a:t>						Y = UQ’ + F</a:t>
            </a:r>
            <a:endParaRPr b="1"/>
          </a:p>
          <a:p>
            <a:pPr indent="-481012" lvl="0" marL="609600" rtl="0" algn="l">
              <a:spcBef>
                <a:spcPts val="1000"/>
              </a:spcBef>
              <a:spcAft>
                <a:spcPts val="0"/>
              </a:spcAft>
              <a:buSzPct val="125000"/>
              <a:buChar char="•"/>
            </a:pPr>
            <a:r>
              <a:rPr lang="en-US"/>
              <a:t>Matrix </a:t>
            </a:r>
            <a:r>
              <a:rPr b="1" lang="en-US"/>
              <a:t>X</a:t>
            </a:r>
            <a:r>
              <a:rPr lang="en-US"/>
              <a:t> is decomposed into matrix </a:t>
            </a:r>
            <a:r>
              <a:rPr b="1" lang="en-US"/>
              <a:t>T </a:t>
            </a:r>
            <a:r>
              <a:rPr lang="en-US"/>
              <a:t>(the score matrix) and matrix </a:t>
            </a:r>
            <a:r>
              <a:rPr b="1" lang="en-US"/>
              <a:t>P’</a:t>
            </a:r>
            <a:r>
              <a:rPr lang="en-US"/>
              <a:t> (loading matrix), plus an error matrix </a:t>
            </a:r>
            <a:r>
              <a:rPr b="1" lang="en-US"/>
              <a:t>E</a:t>
            </a:r>
            <a:r>
              <a:rPr lang="en-US"/>
              <a:t>. Matrix </a:t>
            </a:r>
            <a:r>
              <a:rPr b="1" lang="en-US"/>
              <a:t>Y</a:t>
            </a:r>
            <a:r>
              <a:rPr lang="en-US"/>
              <a:t> is decomposed into </a:t>
            </a:r>
            <a:r>
              <a:rPr b="1" lang="en-US"/>
              <a:t>U</a:t>
            </a:r>
            <a:r>
              <a:rPr lang="en-US"/>
              <a:t> and </a:t>
            </a:r>
            <a:r>
              <a:rPr b="1" lang="en-US"/>
              <a:t>Q</a:t>
            </a:r>
            <a:r>
              <a:rPr lang="en-US"/>
              <a:t>, and an error term </a:t>
            </a:r>
            <a:r>
              <a:rPr b="1" lang="en-US"/>
              <a:t>F</a:t>
            </a:r>
            <a:r>
              <a:rPr lang="en-US"/>
              <a:t>.</a:t>
            </a:r>
            <a:endParaRPr/>
          </a:p>
          <a:p>
            <a:pPr indent="-481012" lvl="0" marL="609600" rtl="0" algn="l">
              <a:spcBef>
                <a:spcPts val="1000"/>
              </a:spcBef>
              <a:spcAft>
                <a:spcPts val="0"/>
              </a:spcAft>
              <a:buSzPct val="125000"/>
              <a:buChar char="•"/>
            </a:pPr>
            <a:r>
              <a:rPr lang="en-US"/>
              <a:t>The goal of PLS is to minimize the norm of </a:t>
            </a:r>
            <a:r>
              <a:rPr b="1" lang="en-US"/>
              <a:t>F </a:t>
            </a:r>
            <a:r>
              <a:rPr lang="en-US"/>
              <a:t>while keeping the correlation between X and 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d0ce006f91_0_1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Partial Least Squares in R</a:t>
            </a:r>
            <a:endParaRPr/>
          </a:p>
        </p:txBody>
      </p:sp>
      <p:sp>
        <p:nvSpPr>
          <p:cNvPr id="302" name="Google Shape;302;gd0ce006f91_0_1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Using partial least squares in R - is useful for when encountering problems of multicollinearity - when two or more predictor variables in a dataset are highly correlated.  </a:t>
            </a:r>
            <a:endParaRPr/>
          </a:p>
          <a:p>
            <a:pPr indent="0" lvl="0" marL="0" rtl="0" algn="l">
              <a:spcBef>
                <a:spcPts val="1000"/>
              </a:spcBef>
              <a:spcAft>
                <a:spcPts val="0"/>
              </a:spcAft>
              <a:buNone/>
            </a:pPr>
            <a:r>
              <a:rPr b="1" lang="en-US"/>
              <a:t>Example</a:t>
            </a:r>
            <a:r>
              <a:rPr lang="en-US"/>
              <a:t>: </a:t>
            </a:r>
            <a:endParaRPr/>
          </a:p>
          <a:p>
            <a:pPr indent="0" lvl="0" marL="0" rtl="0" algn="l">
              <a:spcBef>
                <a:spcPts val="1000"/>
              </a:spcBef>
              <a:spcAft>
                <a:spcPts val="0"/>
              </a:spcAft>
              <a:buNone/>
            </a:pPr>
            <a:r>
              <a:rPr lang="en-US"/>
              <a:t>Load in the </a:t>
            </a:r>
            <a:r>
              <a:rPr b="1" lang="en-US"/>
              <a:t>pls</a:t>
            </a:r>
            <a:r>
              <a:rPr lang="en-US"/>
              <a:t> library</a:t>
            </a:r>
            <a:endParaRPr/>
          </a:p>
          <a:p>
            <a:pPr indent="457200" lvl="0" marL="3657600" rtl="0" algn="l">
              <a:spcBef>
                <a:spcPts val="1000"/>
              </a:spcBef>
              <a:spcAft>
                <a:spcPts val="0"/>
              </a:spcAft>
              <a:buNone/>
            </a:pPr>
            <a:r>
              <a:rPr b="1" lang="en-US">
                <a:solidFill>
                  <a:schemeClr val="accent1"/>
                </a:solidFill>
              </a:rPr>
              <a:t>library</a:t>
            </a:r>
            <a:r>
              <a:rPr lang="en-US"/>
              <a:t>(pls)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2021-04-09T00:23:04Z</dcterms:created>
  <dc:creator>Microsoft Office User</dc:creator>
</cp:coreProperties>
</file>