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sldIdLst>
    <p:sldId id="395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DB"/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9" autoAdjust="0"/>
    <p:restoredTop sz="85714" autoAdjust="0"/>
  </p:normalViewPr>
  <p:slideViewPr>
    <p:cSldViewPr snapToGrid="0">
      <p:cViewPr varScale="1">
        <p:scale>
          <a:sx n="112" d="100"/>
          <a:sy n="112" d="100"/>
        </p:scale>
        <p:origin x="2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25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4B8F98-DC94-4DAB-9E39-0A40F9E2E6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Note: We will discuss binary trees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287805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62A3ABA-F3B0-415E-9775-321CC43B0891}" type="slidenum">
              <a:rPr lang="en-US" altLang="en-US" sz="1200">
                <a:solidFill>
                  <a:schemeClr val="tx1"/>
                </a:solidFill>
              </a:rPr>
              <a:pPr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X</a:t>
            </a:r>
            <a:r>
              <a:rPr lang="en-US" altLang="en-US" baseline="30000" dirty="0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 = (X</a:t>
            </a:r>
            <a:r>
              <a:rPr lang="en-US" altLang="en-US" baseline="30000" dirty="0">
                <a:latin typeface="Arial" panose="020B0604020202020204" pitchFamily="34" charset="0"/>
              </a:rPr>
              <a:t>N/2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Ok, but we need a base case as always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We can use the same as before: X</a:t>
            </a:r>
            <a:r>
              <a:rPr lang="en-US" altLang="en-US" baseline="30000" dirty="0">
                <a:latin typeface="Arial" panose="020B0604020202020204" pitchFamily="34" charset="0"/>
              </a:rPr>
              <a:t>0</a:t>
            </a:r>
            <a:r>
              <a:rPr lang="en-US" altLang="en-US" dirty="0">
                <a:latin typeface="Arial" panose="020B0604020202020204" pitchFamily="34" charset="0"/>
              </a:rPr>
              <a:t> = 1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But will this always work?  We need to make sure that our solution is always correct.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Let's try 2</a:t>
            </a:r>
            <a:r>
              <a:rPr lang="en-US" altLang="en-US" baseline="30000" dirty="0">
                <a:latin typeface="Arial" panose="020B0604020202020204" pitchFamily="34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</a:rPr>
              <a:t> = (2</a:t>
            </a:r>
            <a:r>
              <a:rPr lang="en-US" altLang="en-US" baseline="30000" dirty="0">
                <a:latin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 = ((2</a:t>
            </a:r>
            <a:r>
              <a:rPr lang="en-US" altLang="en-US" baseline="30000" dirty="0">
                <a:latin typeface="Arial" panose="020B0604020202020204" pitchFamily="34" charset="0"/>
              </a:rPr>
              <a:t>0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 = (1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 = 1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What went wrong?  Well the solution above works only when the exponent is EVEN.  If the exponent is odd, due to integer division truncation, we lose information.  We need a different case here.  Let's try again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X</a:t>
            </a:r>
            <a:r>
              <a:rPr lang="en-US" altLang="en-US" baseline="30000" dirty="0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 = (X</a:t>
            </a:r>
            <a:r>
              <a:rPr lang="en-US" altLang="en-US" baseline="30000" dirty="0">
                <a:latin typeface="Arial" panose="020B0604020202020204" pitchFamily="34" charset="0"/>
              </a:rPr>
              <a:t>N/2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  when N is even and &gt; 0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= X * (X</a:t>
            </a:r>
            <a:r>
              <a:rPr lang="en-US" altLang="en-US" baseline="30000" dirty="0">
                <a:latin typeface="Arial" panose="020B0604020202020204" pitchFamily="34" charset="0"/>
              </a:rPr>
              <a:t>N/2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30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 when N is odd and &gt; 0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= 1 when N = 0</a:t>
            </a:r>
          </a:p>
        </p:txBody>
      </p:sp>
    </p:spTree>
    <p:extLst>
      <p:ext uri="{BB962C8B-B14F-4D97-AF65-F5344CB8AC3E}">
        <p14:creationId xmlns:p14="http://schemas.microsoft.com/office/powerpoint/2010/main" val="28456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chemeClr val="accent2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1136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95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1689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5637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2940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3737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643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53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acktrack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6: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must be given an input value</a:t>
            </a:r>
          </a:p>
          <a:p>
            <a:pPr eaLnBrk="1" hangingPunct="1"/>
            <a:r>
              <a:rPr lang="en-US" altLang="en-US"/>
              <a:t>Method definition must contain logic that involves this input, leads to different cases</a:t>
            </a:r>
          </a:p>
          <a:p>
            <a:pPr eaLnBrk="1" hangingPunct="1"/>
            <a:r>
              <a:rPr lang="en-US" altLang="en-US"/>
              <a:t>One or more cases should provide solution that does not require recursion</a:t>
            </a:r>
          </a:p>
          <a:p>
            <a:pPr lvl="1" eaLnBrk="1" hangingPunct="1"/>
            <a:r>
              <a:rPr lang="en-US" altLang="en-US"/>
              <a:t>Else infinite recursion</a:t>
            </a:r>
          </a:p>
          <a:p>
            <a:pPr eaLnBrk="1" hangingPunct="1"/>
            <a:r>
              <a:rPr lang="en-US" altLang="en-US"/>
              <a:t>One or more cases must include a recursive invocation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B5276-B7AE-BA42-8638-6C92937582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D9D2-B196-2940-99BB-72D9880CA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18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Tip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method contains a loop</a:t>
            </a:r>
          </a:p>
          <a:p>
            <a:pPr eaLnBrk="1" hangingPunct="1"/>
            <a:r>
              <a:rPr lang="en-US" altLang="en-US"/>
              <a:t>Recursive method calls itself</a:t>
            </a:r>
          </a:p>
          <a:p>
            <a:pPr eaLnBrk="1" hangingPunct="1"/>
            <a:r>
              <a:rPr lang="en-US" altLang="en-US"/>
              <a:t>Some recursive methods contain a loop and call themselves</a:t>
            </a:r>
          </a:p>
          <a:p>
            <a:pPr lvl="1" eaLnBrk="1" hangingPunct="1"/>
            <a:r>
              <a:rPr lang="en-US" altLang="en-US"/>
              <a:t>If the recursive method with loop uses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, make sure you did not mean to use an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6A18C-12A3-3A42-8F8D-B852FE3F06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1E964-89DF-F84A-B1C1-FDAC66E06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095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7-2 The effect of the method call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90733" y="2866377"/>
            <a:ext cx="8375140" cy="208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1942-9944-B94A-9E3A-6FD91D36F9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4557B-B528-A447-8979-2718D1F94B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812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7-4 The stack of activation records during the execution of the call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17489" y="2311651"/>
            <a:ext cx="8842370" cy="256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5FECE-CD5A-864E-A908-D1D3C7E19A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B123-F931-6B40-B0B7-76EC50C48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922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7-4 The stack of activation records during the execution of the call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54717" y="2306400"/>
            <a:ext cx="7832663" cy="271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7F87-3D3A-134A-8A3B-D57BD102B3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EB6ED-91E6-B447-A218-1FDC31085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4695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of Activation Records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call to a method generates an activation record</a:t>
            </a:r>
          </a:p>
          <a:p>
            <a:pPr eaLnBrk="1" hangingPunct="1"/>
            <a:r>
              <a:rPr lang="en-US" altLang="en-US"/>
              <a:t>Recursive method uses more memory than an iterative method</a:t>
            </a:r>
          </a:p>
          <a:p>
            <a:pPr lvl="1" eaLnBrk="1" hangingPunct="1"/>
            <a:r>
              <a:rPr lang="en-US" altLang="en-US"/>
              <a:t>Each recursive call generates an activation record</a:t>
            </a:r>
          </a:p>
          <a:p>
            <a:pPr eaLnBrk="1" hangingPunct="1"/>
            <a:r>
              <a:rPr lang="en-US" altLang="en-US"/>
              <a:t>If recursive call generates too many activation records, could cause stack overflow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792F2-5D3A-5846-86E2-E025014F46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719AE-C829-4C4E-8897-6F55666D77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17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Recursive </a:t>
            </a:r>
            <a:r>
              <a:rPr lang="en-US" altLang="en-US" dirty="0" err="1"/>
              <a:t>MethodsThat</a:t>
            </a:r>
            <a:r>
              <a:rPr lang="en-US" altLang="en-US" dirty="0"/>
              <a:t> 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5458" y="5717004"/>
            <a:ext cx="955459" cy="119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1937" y="2320400"/>
            <a:ext cx="5816750" cy="291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1856C-452A-5A47-AF08-405D36AF30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388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7-5 Tracing the execution of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4489" y="2446395"/>
            <a:ext cx="8231646" cy="266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5BE2F-ABAE-4C44-9DEE-F04DB7055E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234A-0294-7A49-AB6F-45045D161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627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7-5 Tracing the execution of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sumOf(3)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64738" y="2420147"/>
            <a:ext cx="8305143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F6CEE-2E3C-CD43-B733-56219073C2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7315-25F6-614D-80F2-269A2834AC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8722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definition of a recursive method to display array.</a:t>
            </a:r>
            <a:endParaRPr lang="en-US" altLang="en-US" sz="308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232" y="2981872"/>
            <a:ext cx="7864162" cy="1595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726A3-F9F3-B94B-9740-8987BCF4DE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21D25-1DC0-E447-A7F9-67EE18230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66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due on Mon. 2/19 @11:59pm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64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with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81983" y="2703634"/>
            <a:ext cx="8515134" cy="177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30FD4-E125-4649-8847-C9BDF90F5F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0D64C-01C2-C24C-A76A-BABCFB3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176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with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array[last]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96491" y="2687884"/>
            <a:ext cx="8824871" cy="238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39EFC-516D-604D-95A8-4C8414B18E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7ECF-DD8E-454C-B7F4-7F98631B1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601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7-6 Two arrays with their middle elements within their left halves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04164" y="2147158"/>
            <a:ext cx="4672299" cy="608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444381" y="3191862"/>
            <a:ext cx="3191863" cy="218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6A62-6FEF-E043-8651-058ACB5B7B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94D4-FC5F-4C4B-916D-300725C13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815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array from middle.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97478" y="2397396"/>
            <a:ext cx="8109151" cy="2871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6811237" y="3975829"/>
            <a:ext cx="2803379" cy="10083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  <a:t>Consider</a:t>
            </a:r>
            <a:b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984" b="1" dirty="0">
                <a:solidFill>
                  <a:srgbClr val="000000"/>
                </a:solidFill>
                <a:latin typeface="Arial" charset="0"/>
                <a:cs typeface="Arial" charset="0"/>
              </a:rPr>
              <a:t>first + (last – first) / 2</a:t>
            </a:r>
            <a:br>
              <a:rPr lang="en-US" sz="1984" b="1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sp>
        <p:nvSpPr>
          <p:cNvPr id="7" name="Freeform 6"/>
          <p:cNvSpPr/>
          <p:nvPr/>
        </p:nvSpPr>
        <p:spPr>
          <a:xfrm>
            <a:off x="5819029" y="3648593"/>
            <a:ext cx="2367648" cy="306236"/>
          </a:xfrm>
          <a:custGeom>
            <a:avLst/>
            <a:gdLst>
              <a:gd name="connsiteX0" fmla="*/ 2147454 w 2147454"/>
              <a:gd name="connsiteY0" fmla="*/ 277740 h 277740"/>
              <a:gd name="connsiteX1" fmla="*/ 2105891 w 2147454"/>
              <a:gd name="connsiteY1" fmla="*/ 180758 h 277740"/>
              <a:gd name="connsiteX2" fmla="*/ 1939636 w 2147454"/>
              <a:gd name="connsiteY2" fmla="*/ 649 h 277740"/>
              <a:gd name="connsiteX3" fmla="*/ 0 w 2147454"/>
              <a:gd name="connsiteY3" fmla="*/ 250031 h 2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454" h="277740">
                <a:moveTo>
                  <a:pt x="2147454" y="277740"/>
                </a:moveTo>
                <a:cubicBezTo>
                  <a:pt x="2143990" y="252340"/>
                  <a:pt x="2140527" y="226940"/>
                  <a:pt x="2105891" y="180758"/>
                </a:cubicBezTo>
                <a:cubicBezTo>
                  <a:pt x="2071255" y="134576"/>
                  <a:pt x="2290618" y="-10896"/>
                  <a:pt x="1939636" y="649"/>
                </a:cubicBezTo>
                <a:cubicBezTo>
                  <a:pt x="1588654" y="12194"/>
                  <a:pt x="794327" y="131112"/>
                  <a:pt x="0" y="250031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39248-9478-A246-9827-D15A088125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CE7B-3500-0B46-8DE9-09398641E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426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Bag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that is part of an </a:t>
            </a:r>
            <a:br>
              <a:rPr lang="en-US" altLang="en-US"/>
            </a:br>
            <a:r>
              <a:rPr lang="en-US" altLang="en-US"/>
              <a:t>implementation of an ADT often is private.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43962" y="1679928"/>
            <a:ext cx="7202690" cy="366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Oval 4"/>
          <p:cNvSpPr/>
          <p:nvPr/>
        </p:nvSpPr>
        <p:spPr>
          <a:xfrm>
            <a:off x="1543962" y="3176114"/>
            <a:ext cx="1450688" cy="442730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45BD5-EC35-404F-ABC5-C015B3B515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724-8BC9-1642-9F14-54C4732FC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601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 Linked Chain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data in first node and recursively </a:t>
            </a:r>
            <a:br>
              <a:rPr lang="en-US" altLang="en-US"/>
            </a:br>
            <a:r>
              <a:rPr lang="en-US" altLang="en-US"/>
              <a:t>display data in rest of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744" y="1952916"/>
            <a:ext cx="8431138" cy="365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BCA59-1603-4044-A9BC-53797A9A7F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07A32-98C4-034A-A4B3-35D638519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925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 Linked Chain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chain backwards. Traversing chain of linked nodes in reverse order easier when done recursively.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51852" y="2619468"/>
            <a:ext cx="6723211" cy="3564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843B4-EEBD-5E45-B5D6-C10119F8A3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E2C4-E78E-BC41-8517-354BDC848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262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 Linked Chain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proof by induction, we conclude method is </a:t>
            </a:r>
            <a:r>
              <a:rPr lang="en-US" altLang="en-US" i="1"/>
              <a:t>O(n).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26942" y="2635386"/>
            <a:ext cx="6026741" cy="228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4D9EA-6A8F-3948-A037-B21719FC0A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172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Efficiency of Computing x</a:t>
            </a:r>
            <a:r>
              <a:rPr lang="en-US" altLang="en-US" baseline="30000"/>
              <a:t>n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algorithm is </a:t>
            </a:r>
            <a:r>
              <a:rPr lang="en-US" altLang="en-US" i="1"/>
              <a:t>O(log 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213" y="2742132"/>
            <a:ext cx="7083695" cy="167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C10B-041E-DA4E-852B-4C3A2A2BF5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8BDE-9BA7-C34A-AE5D-E8507A4EA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025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Solution to a Difficult Problem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7-7 The initial configuration of the </a:t>
            </a:r>
            <a:br>
              <a:rPr lang="en-US" altLang="en-US"/>
            </a:br>
            <a:r>
              <a:rPr lang="en-US" altLang="en-US"/>
              <a:t>Towers of Hanoi for three disks.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199" y="2845377"/>
            <a:ext cx="6310229" cy="186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F5C83-7058-1847-A6BA-E198A35180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5C0D8-BA6A-554B-856E-A3ED5C548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773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7B51-4107-2A4F-A896-755E9E39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last lecture’s activity</a:t>
            </a:r>
          </a:p>
          <a:p>
            <a:r>
              <a:rPr lang="en-US" dirty="0"/>
              <a:t>Recursion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335B-A8D8-3841-A9C6-9499B11901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78AA-ED26-B14E-A35A-06B8D0931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90834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Solution to a Difficult Problem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Rules:</a:t>
            </a:r>
          </a:p>
          <a:p>
            <a:pPr eaLnBrk="1" hangingPunct="1">
              <a:buFontTx/>
              <a:buAutoNum type="arabicPeriod"/>
            </a:pPr>
            <a:r>
              <a:rPr lang="en-US" altLang="en-US"/>
              <a:t>Move one disk at a time. Each disk moved must be topmost disk.</a:t>
            </a:r>
          </a:p>
          <a:p>
            <a:pPr eaLnBrk="1" hangingPunct="1">
              <a:buFontTx/>
              <a:buAutoNum type="arabicPeriod"/>
            </a:pPr>
            <a:r>
              <a:rPr lang="en-US" altLang="en-US"/>
              <a:t>No disk may rest on top of a disk smaller than itself.</a:t>
            </a:r>
          </a:p>
          <a:p>
            <a:pPr eaLnBrk="1" hangingPunct="1">
              <a:buFontTx/>
              <a:buAutoNum type="arabicPeriod"/>
            </a:pPr>
            <a:r>
              <a:rPr lang="en-US" altLang="en-US"/>
              <a:t>You can store disks on the second pole temporarily, as long as you observe the previous two rules.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6C73E-7741-3C4E-9BA1-CF8B907B37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858B4-E12F-F84E-B68A-3D47C0B20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00028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Solutions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7-8 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288" y="1837421"/>
            <a:ext cx="4640800" cy="5722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E6218-96BA-6344-8B71-5BDAE6A97C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3ADBA-5183-1645-84E9-13BCBA1F4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595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Solutions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7-8 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1963" y="1695803"/>
            <a:ext cx="4798294" cy="5879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8EBD5-A312-5646-A26F-428A9ED50F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DFA47-BFAA-A341-B5ED-8BA886C27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6889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Solutions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7-9 The smaller problems in a recursive solution for four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1150" y="2035044"/>
            <a:ext cx="4962787" cy="490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65CF4-E73A-A84E-898E-A6751DE5EB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7B75-C321-CB4D-8AD8-C985EC961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477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algorithm to solve any number of disks.</a:t>
            </a:r>
            <a:br>
              <a:rPr lang="en-US" altLang="en-US"/>
            </a:br>
            <a:r>
              <a:rPr lang="en-US" altLang="en-US"/>
              <a:t>Note: for </a:t>
            </a:r>
            <a:r>
              <a:rPr lang="en-US" altLang="en-US" i="1"/>
              <a:t>n</a:t>
            </a:r>
            <a:r>
              <a:rPr lang="en-US" altLang="en-US"/>
              <a:t> disks, solution will be </a:t>
            </a:r>
            <a:r>
              <a:rPr lang="en-US" altLang="en-US" i="1"/>
              <a:t>2</a:t>
            </a:r>
            <a:r>
              <a:rPr lang="en-US" altLang="en-US" i="1" baseline="30000"/>
              <a:t>n</a:t>
            </a:r>
            <a:r>
              <a:rPr lang="en-US" altLang="en-US" i="1"/>
              <a:t> – 1 </a:t>
            </a:r>
            <a:r>
              <a:rPr lang="en-US" altLang="en-US"/>
              <a:t>moves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37218" y="2187405"/>
            <a:ext cx="8032155" cy="260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B46D-D6DA-2043-A5CE-AD48BF5C7F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44ACA-BC5B-5D4D-9915-60F12634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1201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Poor Solution to a Simple Problem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to generate Fibonacci numbers.</a:t>
            </a:r>
          </a:p>
          <a:p>
            <a:pPr eaLnBrk="1" hangingPunct="1"/>
            <a:r>
              <a:rPr lang="en-US" altLang="en-US" dirty="0"/>
              <a:t>Why is this inefficient?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53221" y="2519891"/>
            <a:ext cx="7818664" cy="2274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FC5C2-E769-A44D-B71C-851305EC15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10A0-67F9-FE44-BBE5-E1889362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1501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Single recursion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recursive algorithm with a single recursive call still provides a </a:t>
            </a:r>
            <a:r>
              <a:rPr lang="en-US" altLang="en-US" dirty="0">
                <a:solidFill>
                  <a:srgbClr val="FF0000"/>
                </a:solidFill>
              </a:rPr>
              <a:t>linear</a:t>
            </a:r>
            <a:r>
              <a:rPr lang="en-US" altLang="en-US" dirty="0"/>
              <a:t> chain of calls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5088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0D5A1B8E-622E-40AD-9865-B5B8DD5ADB8D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36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100438" y="3107866"/>
            <a:ext cx="2351899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1007943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endParaRPr lang="en-US" altLang="en-US" sz="2205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1428485" name="Group 5"/>
          <p:cNvGraphicFramePr>
            <a:graphicFrameLocks noGrp="1"/>
          </p:cNvGraphicFramePr>
          <p:nvPr/>
        </p:nvGraphicFramePr>
        <p:xfrm>
          <a:off x="1932446" y="2939873"/>
          <a:ext cx="1511935" cy="3256212"/>
        </p:xfrm>
        <a:graphic>
          <a:graphicData uri="http://schemas.openxmlformats.org/drawingml/2006/table">
            <a:tbl>
              <a:tblPr/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371" marB="503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8501" name="Line 21"/>
          <p:cNvSpPr>
            <a:spLocks noChangeShapeType="1"/>
          </p:cNvSpPr>
          <p:nvPr/>
        </p:nvSpPr>
        <p:spPr bwMode="auto">
          <a:xfrm flipV="1">
            <a:off x="4116352" y="2939873"/>
            <a:ext cx="0" cy="31918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2205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1428502" name="Group 22"/>
          <p:cNvGraphicFramePr>
            <a:graphicFrameLocks noGrp="1"/>
          </p:cNvGraphicFramePr>
          <p:nvPr/>
        </p:nvGraphicFramePr>
        <p:xfrm>
          <a:off x="6300258" y="4367812"/>
          <a:ext cx="1511935" cy="1628400"/>
        </p:xfrm>
        <a:graphic>
          <a:graphicData uri="http://schemas.openxmlformats.org/drawingml/2006/table">
            <a:tbl>
              <a:tblPr/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0" marB="504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0" marB="504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0" marB="504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8512" name="Line 32"/>
          <p:cNvSpPr>
            <a:spLocks noChangeShapeType="1"/>
          </p:cNvSpPr>
          <p:nvPr/>
        </p:nvSpPr>
        <p:spPr bwMode="auto">
          <a:xfrm>
            <a:off x="7056225" y="3023869"/>
            <a:ext cx="0" cy="1259946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2205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8513" name="Text Box 33"/>
          <p:cNvSpPr txBox="1">
            <a:spLocks noChangeArrowheads="1"/>
          </p:cNvSpPr>
          <p:nvPr/>
        </p:nvSpPr>
        <p:spPr bwMode="auto">
          <a:xfrm>
            <a:off x="1428467" y="6467721"/>
            <a:ext cx="3359856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1007943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  <a:cs typeface="+mn-cs"/>
              </a:rPr>
              <a:t>Calls build run-time stack</a:t>
            </a:r>
          </a:p>
        </p:txBody>
      </p:sp>
      <p:sp>
        <p:nvSpPr>
          <p:cNvPr id="1428514" name="Text Box 34"/>
          <p:cNvSpPr txBox="1">
            <a:spLocks noChangeArrowheads="1"/>
          </p:cNvSpPr>
          <p:nvPr/>
        </p:nvSpPr>
        <p:spPr bwMode="auto">
          <a:xfrm>
            <a:off x="5544290" y="6467722"/>
            <a:ext cx="3695841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1007943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  <a:cs typeface="+mn-cs"/>
              </a:rPr>
              <a:t>Stack shrinks as calls finish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167F-230E-C345-A594-F1435ED07B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94F89-089E-2B4B-97A3-97D4EB4B45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2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2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513" grpId="0"/>
      <p:bldP spid="14285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recursion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When a recursive algorithm has 2 calls, the </a:t>
            </a:r>
            <a:r>
              <a:rPr lang="en-US" altLang="en-US" sz="3600" u="sng" dirty="0"/>
              <a:t>execution trace </a:t>
            </a:r>
            <a:r>
              <a:rPr lang="en-US" altLang="en-US" sz="3600" dirty="0"/>
              <a:t>is now a binary tree, as we saw with the trace on the board</a:t>
            </a:r>
          </a:p>
          <a:p>
            <a:pPr lvl="1" eaLnBrk="1" hangingPunct="1"/>
            <a:r>
              <a:rPr lang="en-US" altLang="en-US" sz="3200" dirty="0"/>
              <a:t>This is execution is more difficult to do without recursion</a:t>
            </a:r>
          </a:p>
          <a:p>
            <a:pPr lvl="2" eaLnBrk="1" hangingPunct="1"/>
            <a:r>
              <a:rPr lang="en-US" altLang="en-US" sz="2800" dirty="0"/>
              <a:t>To do it, programmer must create and maintain his/her own stack to keep all of the various data values</a:t>
            </a:r>
          </a:p>
          <a:p>
            <a:pPr lvl="2" eaLnBrk="1" hangingPunct="1"/>
            <a:r>
              <a:rPr lang="en-US" altLang="en-US" sz="2800" dirty="0"/>
              <a:t>This increases the likelihood of errors / bugs in the code</a:t>
            </a:r>
          </a:p>
          <a:p>
            <a:pPr eaLnBrk="1" hangingPunct="1"/>
            <a:r>
              <a:rPr lang="en-US" altLang="en-US" sz="3600" dirty="0"/>
              <a:t>Later we will see some other classic recursive algorithms with multiple calls</a:t>
            </a:r>
          </a:p>
          <a:p>
            <a:pPr lvl="1" eaLnBrk="1" hangingPunct="1"/>
            <a:r>
              <a:rPr lang="en-US" altLang="en-US" sz="3200" dirty="0"/>
              <a:t>Ex: </a:t>
            </a:r>
            <a:r>
              <a:rPr lang="en-US" altLang="en-US" sz="3200" dirty="0" err="1"/>
              <a:t>MergeSort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QuickSort</a:t>
            </a:r>
            <a:endParaRPr lang="en-US" altLang="en-US" sz="3200" dirty="0"/>
          </a:p>
        </p:txBody>
      </p:sp>
      <p:sp>
        <p:nvSpPr>
          <p:cNvPr id="25190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313C613-6503-493A-B7F6-A33D0B6F26EA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37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CB835-671C-A647-BDF4-2F944B5E29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76C99-5BD0-BE48-BF32-A450C3557B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6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Poor Solution to a Simple Problem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generate Fibonacci numbers.</a:t>
            </a:r>
          </a:p>
          <a:p>
            <a:pPr eaLnBrk="1" hangingPunct="1"/>
            <a:r>
              <a:rPr lang="en-US" altLang="en-US"/>
              <a:t>Why is this inefficient?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53221" y="2519891"/>
            <a:ext cx="7818664" cy="2274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1F5F4-1B1E-614A-962D-C54BF18506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7202-A2F2-FD45-A001-9752C1EC9E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838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Poor Solution to a Simple Problem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computation of the Fibonacci </a:t>
            </a:r>
            <a:br>
              <a:rPr lang="en-US" altLang="en-US" dirty="0"/>
            </a:br>
            <a:r>
              <a:rPr lang="en-US" altLang="en-US" dirty="0"/>
              <a:t>number F</a:t>
            </a:r>
            <a:r>
              <a:rPr lang="en-US" altLang="en-US" baseline="-25000" dirty="0"/>
              <a:t>6</a:t>
            </a:r>
            <a:r>
              <a:rPr lang="en-US" altLang="en-US" dirty="0"/>
              <a:t> using (a) recursion …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 </a:t>
            </a:r>
            <a:r>
              <a:rPr lang="en-US" altLang="en-US" dirty="0"/>
              <a:t> = </a:t>
            </a:r>
            <a:r>
              <a:rPr lang="el-GR" altLang="en-US" dirty="0"/>
              <a:t>Ω</a:t>
            </a:r>
            <a:r>
              <a:rPr lang="en-US" altLang="en-US" dirty="0"/>
              <a:t>(2</a:t>
            </a:r>
            <a:r>
              <a:rPr lang="en-US" altLang="en-US" baseline="30000" dirty="0"/>
              <a:t>n</a:t>
            </a:r>
            <a:r>
              <a:rPr lang="en-US" alt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962" y="2061411"/>
            <a:ext cx="7442431" cy="324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17333-CF24-C34C-A5E3-11767880E2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9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Recursion?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hiring a contractor to build</a:t>
            </a:r>
          </a:p>
          <a:p>
            <a:pPr lvl="1" eaLnBrk="1" hangingPunct="1"/>
            <a:r>
              <a:rPr lang="en-US" altLang="en-US"/>
              <a:t>He hires a subcontractor for a portion of the job</a:t>
            </a:r>
          </a:p>
          <a:p>
            <a:pPr lvl="1" eaLnBrk="1" hangingPunct="1"/>
            <a:r>
              <a:rPr lang="en-US" altLang="en-US"/>
              <a:t>That subcontractor hires a sub-subcontractor to do a smaller portion of job</a:t>
            </a:r>
          </a:p>
          <a:p>
            <a:pPr eaLnBrk="1" hangingPunct="1"/>
            <a:r>
              <a:rPr lang="en-US" altLang="en-US"/>
              <a:t>The last sub-sub- … subcontractor finishes</a:t>
            </a:r>
          </a:p>
          <a:p>
            <a:pPr lvl="1" eaLnBrk="1" hangingPunct="1"/>
            <a:r>
              <a:rPr lang="en-US" altLang="en-US"/>
              <a:t>Each one finishes and reports “done” up the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AC8BD-E370-2245-8599-1C79A596E3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68A7F-CB04-F348-B8EC-0C3EDEB17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2276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Converting Recursion into Iteration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we tell if a recursive algorithm can be easily done in an iterative way?</a:t>
            </a:r>
          </a:p>
          <a:p>
            <a:pPr lvl="2" eaLnBrk="1" hangingPunct="1"/>
            <a:r>
              <a:rPr lang="en-US" altLang="en-US" dirty="0"/>
              <a:t>Yes – any recursive algorithm that is exclusively </a:t>
            </a:r>
            <a:r>
              <a:rPr lang="en-US" altLang="en-US" dirty="0">
                <a:solidFill>
                  <a:srgbClr val="FF0000"/>
                </a:solidFill>
              </a:rPr>
              <a:t>tail recursive</a:t>
            </a:r>
            <a:r>
              <a:rPr lang="en-US" altLang="en-US" dirty="0"/>
              <a:t> can be done simply using iteration without recursion</a:t>
            </a:r>
          </a:p>
          <a:p>
            <a:pPr lvl="2" eaLnBrk="1" hangingPunct="1"/>
            <a:r>
              <a:rPr lang="en-US" altLang="en-US" dirty="0"/>
              <a:t>Most algorithms we have seen so far are exclusively tail recursive</a:t>
            </a:r>
          </a:p>
        </p:txBody>
      </p:sp>
      <p:sp>
        <p:nvSpPr>
          <p:cNvPr id="23961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BC456B55-5954-4AA3-9033-4F8740FFFA04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40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AE8CE-690F-2346-BE49-BDF7980953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5EF0A-CD5A-3040-9B64-38965CC2B1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4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Tail Recursion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is </a:t>
            </a:r>
            <a:r>
              <a:rPr lang="en-US" altLang="en-US" dirty="0">
                <a:solidFill>
                  <a:srgbClr val="FF0000"/>
                </a:solidFill>
              </a:rPr>
              <a:t>tail recursion</a:t>
            </a:r>
            <a:r>
              <a:rPr lang="en-US" altLang="en-US" dirty="0"/>
              <a:t>?</a:t>
            </a:r>
          </a:p>
          <a:p>
            <a:pPr lvl="1" eaLnBrk="1" hangingPunct="1"/>
            <a:r>
              <a:rPr lang="en-US" altLang="en-US" dirty="0"/>
              <a:t>Recursive algorithm in which the recursive call is the LAST statement in a call of the method</a:t>
            </a:r>
          </a:p>
          <a:p>
            <a:pPr eaLnBrk="1" hangingPunct="1"/>
            <a:r>
              <a:rPr lang="en-US" altLang="en-US" dirty="0"/>
              <a:t>What are the implications of tail recursion?</a:t>
            </a:r>
          </a:p>
          <a:p>
            <a:pPr lvl="1" eaLnBrk="1" hangingPunct="1"/>
            <a:r>
              <a:rPr lang="en-US" altLang="en-US" dirty="0"/>
              <a:t>Any tail recursive algorithm can be converted into an iterative algorithm in a methodical way</a:t>
            </a:r>
          </a:p>
          <a:p>
            <a:pPr lvl="2" eaLnBrk="1" hangingPunct="1"/>
            <a:r>
              <a:rPr lang="en-US" altLang="en-US" dirty="0"/>
              <a:t>In fact some compilers do this automatically</a:t>
            </a:r>
          </a:p>
        </p:txBody>
      </p:sp>
      <p:sp>
        <p:nvSpPr>
          <p:cNvPr id="24064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EDBF6706-B696-49D5-9249-17DD9324025D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41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C1442-06F8-FC48-BD64-2ED074B0EC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6EB38-207B-6149-B511-3BBE3B203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2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Tail Recursion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the last action performed by a recursive </a:t>
            </a:r>
            <a:br>
              <a:rPr lang="en-US" altLang="en-US"/>
            </a:br>
            <a:r>
              <a:rPr lang="en-US" altLang="en-US"/>
              <a:t>method is a recursive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0457" y="2357149"/>
            <a:ext cx="6719711" cy="284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2642916" y="4031826"/>
            <a:ext cx="3757089" cy="488230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1FA89-AF60-D643-9983-A47475CFD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3DD9-F5D1-7441-8A32-BEE17D6F4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101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Tail Recursion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tail-recursive method, the last action is a recursive call</a:t>
            </a:r>
          </a:p>
          <a:p>
            <a:pPr eaLnBrk="1" hangingPunct="1"/>
            <a:r>
              <a:rPr lang="en-US" altLang="en-US"/>
              <a:t>This call performs a repetition that can be done by using iteration.</a:t>
            </a:r>
          </a:p>
          <a:p>
            <a:pPr eaLnBrk="1" hangingPunct="1"/>
            <a:r>
              <a:rPr lang="en-US" altLang="en-US"/>
              <a:t>Converting a tail-recursive method to an iterative one is usually a straightforward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A3EF4-331B-C047-B526-37DF7A58A3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8D799-A34C-8647-BFEC-F041E4384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6780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tail-recursion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(Done on board)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E83E-48F4-9440-B29E-D003FFE401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872F-A7B4-3841-8956-FC288B7D48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61D1-FF70-F342-B360-F6045914A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538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tail-recursion into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(Done on board)</a:t>
            </a:r>
          </a:p>
          <a:p>
            <a:pPr lvl="1"/>
            <a:r>
              <a:rPr lang="en-US" dirty="0" err="1"/>
              <a:t>CountDown</a:t>
            </a:r>
            <a:endParaRPr lang="en-US" dirty="0"/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Towers of Hanoi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0FD4-C442-004F-92FB-2D51D133D9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3EB2-A630-B34D-AD18-7069B7FB9F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E09C-8401-ED4B-A57D-2E1593C178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6524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a Stack Instead of Recursion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of converting a </a:t>
            </a:r>
            <a:br>
              <a:rPr lang="en-US" altLang="en-US"/>
            </a:br>
            <a:r>
              <a:rPr lang="en-US" altLang="en-US"/>
              <a:t>recursive method to an iterative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27983"/>
            <a:ext cx="11763122" cy="3540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BC5C-3CFE-FB49-8185-CC5B56362F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BB49C-D123-DA44-BCEC-C3059A6E2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5750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a Stack Instead of Recursion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iterative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29" y="1507844"/>
            <a:ext cx="10281158" cy="3768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C79FC-A333-4C43-AF31-04ADB4245C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CEAAF-729C-7B49-914D-D0804E4EF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6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a Stack Instead of Recursion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iterative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1581860"/>
            <a:ext cx="10015082" cy="423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B9AA9-8AD3-114F-A990-B3E60059C0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20D4A-8C06-584F-BAF8-64044EDB0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36293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a Stack Instead of Recursion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iterative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28" y="1147520"/>
            <a:ext cx="10015082" cy="423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A0B01-AB9B-AF44-B52F-1AFBDC411C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95E6F-2F06-9949-8A10-0EED2D057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908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238" y="2330900"/>
            <a:ext cx="8420638" cy="289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AC8D-71BD-BC44-BDF8-4FE5296B70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D0B85-B751-C847-8C14-A8D8A5780F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3705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  <a:p>
            <a:pPr lvl="1"/>
            <a:r>
              <a:rPr lang="en-US" dirty="0"/>
              <a:t>Check “Recursion to Iteration” handout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43CCB-33AC-9240-8CB0-5F2DF82067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E0AA3-952D-FF4E-81DA-68F29A5B6A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0D5B-092E-254C-AE95-B990FF070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47180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Overhead of Recursion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do we care?</a:t>
            </a:r>
          </a:p>
          <a:p>
            <a:pPr lvl="1" eaLnBrk="1" hangingPunct="1"/>
            <a:r>
              <a:rPr lang="en-US" altLang="en-US" dirty="0"/>
              <a:t>Recursive algorithms have </a:t>
            </a:r>
            <a:r>
              <a:rPr lang="en-US" altLang="en-US" dirty="0">
                <a:solidFill>
                  <a:srgbClr val="FF0000"/>
                </a:solidFill>
              </a:rPr>
              <a:t>overhead</a:t>
            </a:r>
            <a:r>
              <a:rPr lang="en-US" altLang="en-US" dirty="0"/>
              <a:t> associated with them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Space:</a:t>
            </a:r>
            <a:r>
              <a:rPr lang="en-US" altLang="en-US" dirty="0"/>
              <a:t> each activation record (AR) takes up memory in the run-time stack (RTS)</a:t>
            </a:r>
          </a:p>
          <a:p>
            <a:pPr lvl="3" eaLnBrk="1" hangingPunct="1"/>
            <a:r>
              <a:rPr lang="en-US" altLang="en-US" dirty="0"/>
              <a:t>If too many calls "stack up" memory can be a problem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Time:</a:t>
            </a:r>
            <a:r>
              <a:rPr lang="en-US" altLang="en-US" dirty="0"/>
              <a:t> generating ARs and manipulating the RTS takes time</a:t>
            </a:r>
          </a:p>
          <a:p>
            <a:pPr lvl="3" eaLnBrk="1" hangingPunct="1"/>
            <a:r>
              <a:rPr lang="en-US" altLang="en-US" dirty="0"/>
              <a:t>A recursive algorithm will always run more slowly than an equivalent iterative version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4166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62198492-933D-4C8B-90C4-BC6B9307D0F4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650EF-3635-D343-956D-9A0DB6ED7C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02AC-C3B4-F443-A506-8209D16B4E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8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and Divide and Conquer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 and Conquer</a:t>
            </a:r>
          </a:p>
          <a:p>
            <a:pPr lvl="1" eaLnBrk="1" hangingPunct="1"/>
            <a:r>
              <a:rPr lang="en-US" altLang="en-US"/>
              <a:t>The idea is that a problem can be solved by breaking it down to one or more "smaller" problems in a systematic way</a:t>
            </a:r>
          </a:p>
          <a:p>
            <a:pPr lvl="2" eaLnBrk="1" hangingPunct="1"/>
            <a:r>
              <a:rPr lang="en-US" altLang="en-US"/>
              <a:t>Usually the subproblem(s) are a fraction of the size of the original problem</a:t>
            </a:r>
          </a:p>
          <a:p>
            <a:pPr lvl="2" eaLnBrk="1" hangingPunct="1"/>
            <a:r>
              <a:rPr lang="en-US" altLang="en-US"/>
              <a:t>Usually the subproblems(s) are identical in nature to the original problem</a:t>
            </a:r>
          </a:p>
          <a:p>
            <a:pPr lvl="2" eaLnBrk="1" hangingPunct="1"/>
            <a:r>
              <a:rPr lang="en-US" altLang="en-US"/>
              <a:t>It is fairly clear why these algorithms can typically be solved quite nicely using recursion</a:t>
            </a:r>
          </a:p>
        </p:txBody>
      </p:sp>
      <p:sp>
        <p:nvSpPr>
          <p:cNvPr id="23142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809F1B-9DFF-4ADD-BCEC-DF80BBAEEB87}" type="slidenum">
              <a:rPr lang="en-US" altLang="en-US" sz="1543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BBB5F-7E67-D14D-A6AE-DE136FF2DB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E1558-E96D-FE44-AD0B-9F37540521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and Divide and Conquer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2725B-EE5C-9C44-B099-DB2694A7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244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FB677DA-660F-49DB-9519-A5790A82A5DC}" type="slidenum">
              <a:rPr lang="en-US" altLang="en-US" sz="1543"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504508" y="1259946"/>
            <a:ext cx="9068110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504507" y="1931917"/>
            <a:ext cx="4534056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504507" y="2603888"/>
            <a:ext cx="2267903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504507" y="3275859"/>
            <a:ext cx="1139202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7" name="Rectangle 7"/>
          <p:cNvSpPr>
            <a:spLocks noChangeArrowheads="1"/>
          </p:cNvSpPr>
          <p:nvPr/>
        </p:nvSpPr>
        <p:spPr bwMode="auto">
          <a:xfrm>
            <a:off x="504507" y="3947830"/>
            <a:ext cx="573975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504508" y="4619801"/>
            <a:ext cx="292238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504507" y="5291772"/>
            <a:ext cx="150494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1408010" name="Rectangle 10"/>
          <p:cNvSpPr>
            <a:spLocks noChangeArrowheads="1"/>
          </p:cNvSpPr>
          <p:nvPr/>
        </p:nvSpPr>
        <p:spPr bwMode="auto">
          <a:xfrm>
            <a:off x="504507" y="5963743"/>
            <a:ext cx="80497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5"/>
          </a:p>
        </p:txBody>
      </p:sp>
      <p:sp>
        <p:nvSpPr>
          <p:cNvPr id="214028" name="Text Box 11"/>
          <p:cNvSpPr txBox="1">
            <a:spLocks noChangeArrowheads="1"/>
          </p:cNvSpPr>
          <p:nvPr/>
        </p:nvSpPr>
        <p:spPr bwMode="auto">
          <a:xfrm>
            <a:off x="1848449" y="3359855"/>
            <a:ext cx="7727668" cy="199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646" dirty="0"/>
              <a:t> </a:t>
            </a:r>
            <a:r>
              <a:rPr lang="en-US" altLang="en-US" sz="3086" dirty="0"/>
              <a:t>We can think of each lower level as solving the same problem as the level above</a:t>
            </a:r>
          </a:p>
          <a:p>
            <a:pPr lvl="1" algn="l" eaLnBrk="1" hangingPunct="1">
              <a:spcBef>
                <a:spcPct val="50000"/>
              </a:spcBef>
              <a:buFont typeface="Marlett" pitchFamily="2" charset="2"/>
              <a:buChar char="4"/>
            </a:pPr>
            <a:r>
              <a:rPr lang="en-US" altLang="en-US" sz="2646" dirty="0"/>
              <a:t>The only difference in each level is the size of the problem, which is ½ of that of the level above it</a:t>
            </a:r>
          </a:p>
          <a:p>
            <a:pPr lvl="1" algn="l" eaLnBrk="1" hangingPunct="1">
              <a:spcBef>
                <a:spcPct val="50000"/>
              </a:spcBef>
              <a:buFont typeface="Marlett" pitchFamily="2" charset="2"/>
              <a:buChar char="4"/>
            </a:pPr>
            <a:r>
              <a:rPr lang="en-US" altLang="en-US" sz="2646" dirty="0"/>
              <a:t>Note how quickly the problem size is reduced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0161A-7DD4-994C-B36C-C7E7F0B0A5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BBD90-4358-F342-A3CB-B10FD70CED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1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3" grpId="0" animBg="1"/>
      <p:bldP spid="1408004" grpId="0" animBg="1"/>
      <p:bldP spid="1408005" grpId="0" animBg="1"/>
      <p:bldP spid="1408006" grpId="0" animBg="1"/>
      <p:bldP spid="1408007" grpId="0" animBg="1"/>
      <p:bldP spid="1408008" grpId="0" animBg="1"/>
      <p:bldP spid="1408009" grpId="0" animBg="1"/>
      <p:bldP spid="1408010" grpId="0" animBg="1"/>
      <p:bldP spid="21402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and Divide and Conquer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49941" lvl="1" indent="-545969" eaLnBrk="1" hangingPunct="1"/>
            <a:r>
              <a:rPr lang="en-US" altLang="en-US"/>
              <a:t>How can we apply this to the Power fn?</a:t>
            </a:r>
          </a:p>
          <a:p>
            <a:pPr marL="1469917" lvl="2" indent="-461974" eaLnBrk="1" hangingPunct="1"/>
            <a:r>
              <a:rPr lang="en-US" altLang="en-US"/>
              <a:t>We typically need to consider two important things: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>
                <a:solidFill>
                  <a:srgbClr val="FF6600"/>
                </a:solidFill>
              </a:rPr>
              <a:t>How do we break up or "divide" the problem into subproblems?</a:t>
            </a:r>
          </a:p>
          <a:p>
            <a:pPr marL="2393865" lvl="4" indent="-377979" eaLnBrk="1" hangingPunct="1">
              <a:buFont typeface="Tahoma" panose="020B0604030504040204" pitchFamily="34" charset="0"/>
              <a:buChar char="–"/>
            </a:pPr>
            <a:r>
              <a:rPr lang="en-US" altLang="en-US"/>
              <a:t>In other words, what do we do to the data to process it before making our recursive call(s)?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>
                <a:solidFill>
                  <a:srgbClr val="009900"/>
                </a:solidFill>
              </a:rPr>
              <a:t>How do we use the solutions of the subproblems to generate the solution of the original problem?</a:t>
            </a:r>
          </a:p>
          <a:p>
            <a:pPr marL="2393865" lvl="4" indent="-377979" eaLnBrk="1" hangingPunct="1">
              <a:buFont typeface="Tahoma" panose="020B0604030504040204" pitchFamily="34" charset="0"/>
              <a:buChar char="–"/>
            </a:pPr>
            <a:r>
              <a:rPr lang="en-US" altLang="en-US"/>
              <a:t>In other words, after the recursive calls complete, what do we do with the results?</a:t>
            </a:r>
          </a:p>
          <a:p>
            <a:pPr marL="1469917" lvl="2" indent="-461974" eaLnBrk="1" hangingPunct="1"/>
            <a:r>
              <a:rPr lang="en-US" altLang="en-US"/>
              <a:t>For X</a:t>
            </a:r>
            <a:r>
              <a:rPr lang="en-US" altLang="en-US" baseline="30000"/>
              <a:t>N</a:t>
            </a:r>
            <a:r>
              <a:rPr lang="en-US" altLang="en-US"/>
              <a:t> the problem "size" is the exponent, N</a:t>
            </a:r>
          </a:p>
          <a:p>
            <a:pPr marL="1931891" lvl="3" indent="-419976" eaLnBrk="1" hangingPunct="1"/>
            <a:r>
              <a:rPr lang="en-US" altLang="en-US"/>
              <a:t>So a subproblem would be the same problem with a smaller N</a:t>
            </a:r>
          </a:p>
        </p:txBody>
      </p:sp>
      <p:sp>
        <p:nvSpPr>
          <p:cNvPr id="23347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5514FE-F98D-49B3-A8E5-0D65B94C3110}" type="slidenum">
              <a:rPr lang="en-US" altLang="en-US" sz="1543"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C7D44-343B-D243-A974-90D362054A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DAF4B-CCF0-FF4C-A080-E8781776D8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0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and Divide and Conquer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/>
              <a:t>Let's try </a:t>
            </a:r>
            <a:r>
              <a:rPr lang="en-US" altLang="en-US" dirty="0">
                <a:solidFill>
                  <a:srgbClr val="FF0000"/>
                </a:solidFill>
              </a:rPr>
              <a:t>cutting N in half</a:t>
            </a:r>
            <a:r>
              <a:rPr lang="en-US" altLang="en-US" dirty="0"/>
              <a:t> – use N/2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1) </a:t>
            </a:r>
            <a:r>
              <a:rPr lang="en-US" altLang="en-US" dirty="0">
                <a:solidFill>
                  <a:srgbClr val="FF6600"/>
                </a:solidFill>
              </a:rPr>
              <a:t>We want to </a:t>
            </a:r>
            <a:r>
              <a:rPr lang="en-US" altLang="en-US" dirty="0">
                <a:solidFill>
                  <a:srgbClr val="FF0000"/>
                </a:solidFill>
              </a:rPr>
              <a:t>define X</a:t>
            </a:r>
            <a:r>
              <a:rPr lang="en-US" altLang="en-US" baseline="30000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 somehow in terms of X</a:t>
            </a:r>
            <a:r>
              <a:rPr lang="en-US" altLang="en-US" baseline="30000" dirty="0">
                <a:solidFill>
                  <a:srgbClr val="FF0000"/>
                </a:solidFill>
              </a:rPr>
              <a:t>N/2</a:t>
            </a:r>
            <a:endParaRPr lang="en-US" altLang="en-US" dirty="0">
              <a:solidFill>
                <a:srgbClr val="FF0000"/>
              </a:solidFill>
            </a:endParaRPr>
          </a:p>
          <a:p>
            <a:pPr lvl="3" eaLnBrk="1" hangingPunct="1"/>
            <a:r>
              <a:rPr lang="en-US" altLang="en-US" dirty="0">
                <a:solidFill>
                  <a:srgbClr val="FF6600"/>
                </a:solidFill>
              </a:rPr>
              <a:t>We can't forget the base case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2) </a:t>
            </a:r>
            <a:r>
              <a:rPr lang="en-US" altLang="en-US" dirty="0">
                <a:solidFill>
                  <a:srgbClr val="009900"/>
                </a:solidFill>
              </a:rPr>
              <a:t>We need to determine how the original problem is solved in terms of the solution X</a:t>
            </a:r>
            <a:r>
              <a:rPr lang="en-US" altLang="en-US" baseline="30000" dirty="0">
                <a:solidFill>
                  <a:srgbClr val="009900"/>
                </a:solidFill>
              </a:rPr>
              <a:t>N/2</a:t>
            </a:r>
          </a:p>
          <a:p>
            <a:pPr lvl="3" eaLnBrk="1" hangingPunct="1"/>
            <a:r>
              <a:rPr lang="en-US" altLang="en-US" dirty="0"/>
              <a:t>Done on board (and see notes below)</a:t>
            </a:r>
          </a:p>
          <a:p>
            <a:pPr lvl="2" eaLnBrk="1" hangingPunct="1"/>
            <a:r>
              <a:rPr lang="en-US" altLang="en-US" dirty="0"/>
              <a:t>Will this be an improvement over the other  version of the function?</a:t>
            </a:r>
          </a:p>
          <a:p>
            <a:pPr lvl="3" eaLnBrk="1" hangingPunct="1"/>
            <a:r>
              <a:rPr lang="en-US" altLang="en-US" dirty="0"/>
              <a:t>It seems like it since the problem is being cut in half each time</a:t>
            </a:r>
          </a:p>
          <a:p>
            <a:pPr lvl="3" eaLnBrk="1" hangingPunct="1"/>
            <a:r>
              <a:rPr lang="en-US" altLang="en-US" dirty="0"/>
              <a:t>Informal analysis shows we only need O(log</a:t>
            </a:r>
            <a:r>
              <a:rPr lang="en-US" altLang="en-US" baseline="-25000" dirty="0"/>
              <a:t>2</a:t>
            </a:r>
            <a:r>
              <a:rPr lang="en-US" altLang="en-US" dirty="0"/>
              <a:t>N) multiplications in this case (see text)</a:t>
            </a:r>
          </a:p>
        </p:txBody>
      </p:sp>
      <p:sp>
        <p:nvSpPr>
          <p:cNvPr id="23449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95FAC6-B02F-4CDA-B846-763D9D901E2F}" type="slidenum">
              <a:rPr lang="en-US" altLang="en-US" sz="1543"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0A708-48E8-1249-9E62-4BD82DF642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28CA4-3E35-5D47-A3DF-98389E1FA4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3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Overhead of Recursion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9964" indent="-629964" eaLnBrk="1" hangingPunct="1"/>
            <a:r>
              <a:rPr lang="en-US" altLang="en-US" dirty="0"/>
              <a:t>So </a:t>
            </a:r>
            <a:r>
              <a:rPr lang="en-US" altLang="en-US"/>
              <a:t>what else is recursion good for?</a:t>
            </a:r>
            <a:endParaRPr lang="en-US" altLang="en-US" dirty="0"/>
          </a:p>
          <a:p>
            <a:pPr marL="1049941" lvl="1" indent="-545969" eaLnBrk="1" hangingPunct="1">
              <a:buFont typeface="Marlett" pitchFamily="2" charset="2"/>
              <a:buAutoNum type="arabicParenR"/>
            </a:pPr>
            <a:r>
              <a:rPr lang="en-US" altLang="en-US" dirty="0"/>
              <a:t>For some problems, a </a:t>
            </a:r>
            <a:r>
              <a:rPr lang="en-US" altLang="en-US" dirty="0">
                <a:solidFill>
                  <a:srgbClr val="FF0000"/>
                </a:solidFill>
              </a:rPr>
              <a:t>recursive approach is more natural and simpler to understand</a:t>
            </a:r>
            <a:r>
              <a:rPr lang="en-US" altLang="en-US" dirty="0"/>
              <a:t> than an iterative approach</a:t>
            </a:r>
          </a:p>
          <a:p>
            <a:pPr marL="1469917" lvl="2" indent="-461974" eaLnBrk="1" hangingPunct="1">
              <a:buFontTx/>
              <a:buChar char="•"/>
            </a:pPr>
            <a:r>
              <a:rPr lang="en-US" altLang="en-US" dirty="0"/>
              <a:t>Once the algorithm is developed, if it is tail recursive, we can always convert it into a faster iterative version</a:t>
            </a:r>
          </a:p>
          <a:p>
            <a:pPr marL="1049941" lvl="1" indent="-545969" eaLnBrk="1" hangingPunct="1">
              <a:buFont typeface="Arial" panose="020B0604020202020204" pitchFamily="34" charset="0"/>
              <a:buAutoNum type="arabicParenR"/>
            </a:pPr>
            <a:r>
              <a:rPr lang="en-US" altLang="en-US" dirty="0"/>
              <a:t>For some problems, </a:t>
            </a:r>
            <a:r>
              <a:rPr lang="en-US" altLang="en-US" dirty="0">
                <a:solidFill>
                  <a:srgbClr val="FF0000"/>
                </a:solidFill>
              </a:rPr>
              <a:t>it is very difficult to even conceive an iterative approach</a:t>
            </a:r>
            <a:r>
              <a:rPr lang="en-US" altLang="en-US" dirty="0"/>
              <a:t>, especially if </a:t>
            </a:r>
            <a:r>
              <a:rPr lang="en-US" altLang="en-US" dirty="0">
                <a:solidFill>
                  <a:srgbClr val="FF0000"/>
                </a:solidFill>
              </a:rPr>
              <a:t>multiple recursive calls</a:t>
            </a:r>
            <a:r>
              <a:rPr lang="en-US" altLang="en-US" dirty="0"/>
              <a:t> are required in the recursive solution</a:t>
            </a:r>
          </a:p>
          <a:p>
            <a:pPr marL="1049941" lvl="1" indent="-545969" eaLnBrk="1" hangingPunct="1"/>
            <a:r>
              <a:rPr lang="en-US" altLang="en-US" dirty="0"/>
              <a:t>Example: Backtracking problems</a:t>
            </a:r>
          </a:p>
        </p:txBody>
      </p:sp>
      <p:sp>
        <p:nvSpPr>
          <p:cNvPr id="242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04998C5-6529-4E68-BEBA-17AD981EE95F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56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7F754-D203-D540-BB30-FF1F0CA603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D2C2-F846-B44A-954A-2826F84A7E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1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and Backtracking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 of </a:t>
            </a:r>
            <a:r>
              <a:rPr lang="en-US" altLang="en-US" dirty="0">
                <a:solidFill>
                  <a:srgbClr val="FF0000"/>
                </a:solidFill>
              </a:rPr>
              <a:t>backtracking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Proceed forward to a solution until it becomes apparent that no solution can be achieved along the current path</a:t>
            </a:r>
          </a:p>
          <a:p>
            <a:pPr lvl="2" eaLnBrk="1" hangingPunct="1"/>
            <a:r>
              <a:rPr lang="en-US" altLang="en-US" dirty="0"/>
              <a:t>At that point UNDO the solution (backtrack) to a point where we can again proceed forward</a:t>
            </a:r>
          </a:p>
          <a:p>
            <a:pPr lvl="1" eaLnBrk="1" hangingPunct="1"/>
            <a:r>
              <a:rPr lang="en-US" altLang="en-US" dirty="0"/>
              <a:t>Example: 8 Queens Problem</a:t>
            </a:r>
          </a:p>
          <a:p>
            <a:pPr lvl="2" eaLnBrk="1" hangingPunct="1"/>
            <a:r>
              <a:rPr lang="en-US" altLang="en-US" dirty="0"/>
              <a:t>How can I place 8 queens on a chessboard such that no queen can take any other in the next move?</a:t>
            </a:r>
          </a:p>
          <a:p>
            <a:pPr lvl="3" eaLnBrk="1" hangingPunct="1"/>
            <a:r>
              <a:rPr lang="en-US" altLang="en-US" dirty="0"/>
              <a:t>Recall that queens can move horizontally, vertically or diagonally for multiple spaces</a:t>
            </a:r>
          </a:p>
        </p:txBody>
      </p:sp>
      <p:sp>
        <p:nvSpPr>
          <p:cNvPr id="24371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D4C8E685-FBA6-4971-9BD0-6895DD8CC621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57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6F38A-5D77-E64E-BA1A-AE33862475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66BAD-B6B4-0941-924F-A86CF935E8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8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 Queens Problem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can we solve this with recursion and backtracking?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We note that all queens must be in different rows and different columns, so each row and each column must have exactly one queen when we are finished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Complicating it a bit is the fact that queens can move diagonally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So, thinking recursively, we see the following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To place 8 queens on the board we need to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/>
              <a:t>Place a queen in a legal (row, column)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/>
              <a:t>Recursively place 7 queens on the rest of the 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Where does backtracking come in?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Our initial choices may not lead to a solution – we need a way to undo a choice and try </a:t>
            </a:r>
            <a:r>
              <a:rPr lang="en-US" altLang="en-US"/>
              <a:t>another one</a:t>
            </a:r>
            <a:endParaRPr lang="en-US" altLang="en-US" dirty="0"/>
          </a:p>
        </p:txBody>
      </p:sp>
      <p:sp>
        <p:nvSpPr>
          <p:cNvPr id="24473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945A40EB-6A7B-4173-8B24-1DA8C1E7630D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58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97E37-F6A7-A44C-B6E8-227D4975E9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68C8F-05B7-4F44-9198-254AF32FEF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1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79" grpId="0" build="p" bldLvl="4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 Queens Problem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Using this approach we come up with the solution as shown in 8-Queens handout</a:t>
            </a:r>
          </a:p>
          <a:p>
            <a:pPr lvl="2" eaLnBrk="1" hangingPunct="1"/>
            <a:r>
              <a:rPr lang="en-US" altLang="en-US" dirty="0"/>
              <a:t>8Queens.java</a:t>
            </a:r>
          </a:p>
          <a:p>
            <a:pPr lvl="1" eaLnBrk="1" hangingPunct="1"/>
            <a:r>
              <a:rPr lang="en-US" altLang="en-US" dirty="0"/>
              <a:t>Idea of solution:</a:t>
            </a:r>
          </a:p>
          <a:p>
            <a:pPr lvl="2" eaLnBrk="1" hangingPunct="1"/>
            <a:r>
              <a:rPr lang="en-US" altLang="en-US" dirty="0"/>
              <a:t>Each recursive call attempts to place a queen in a specific column</a:t>
            </a:r>
          </a:p>
          <a:p>
            <a:pPr lvl="3" eaLnBrk="1" hangingPunct="1"/>
            <a:r>
              <a:rPr lang="en-US" altLang="en-US" dirty="0"/>
              <a:t>A loop is used, since there are 8 squares in the column</a:t>
            </a:r>
          </a:p>
          <a:p>
            <a:pPr lvl="2" eaLnBrk="1" hangingPunct="1"/>
            <a:r>
              <a:rPr lang="en-US" altLang="en-US" dirty="0"/>
              <a:t>For a given call, the state of the board from previous placements is known (i.e. where are the other queens?)</a:t>
            </a:r>
          </a:p>
          <a:p>
            <a:pPr lvl="3" eaLnBrk="1" hangingPunct="1"/>
            <a:r>
              <a:rPr lang="en-US" altLang="en-US" dirty="0"/>
              <a:t>This is used to determine if a square is legal or not</a:t>
            </a:r>
          </a:p>
          <a:p>
            <a:pPr lvl="2" eaLnBrk="1" hangingPunct="1"/>
            <a:r>
              <a:rPr lang="en-US" altLang="en-US" dirty="0"/>
              <a:t>If a placement within the column does not lead to a solution, the queen is removed and moved "down" the column</a:t>
            </a:r>
          </a:p>
        </p:txBody>
      </p:sp>
      <p:sp>
        <p:nvSpPr>
          <p:cNvPr id="24576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8DE2E033-413F-4B26-AD04-115F249A63B1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59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3698D-2B90-A14E-8FEB-C64ADFF44C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784D9-2F5E-0D4F-AAFC-0CAEA62A7F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1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492" y="2346650"/>
            <a:ext cx="8357641" cy="286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3480F-EC89-B740-B736-D3C00F51D1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9B050-2B35-4F4D-A08F-5A3488EC3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7403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 Queens Problem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/>
              <a:t>When all rows in a column have been tried, the call terminates and backtracks to the previous call (in the previous column)</a:t>
            </a:r>
          </a:p>
          <a:p>
            <a:pPr lvl="2" eaLnBrk="1" hangingPunct="1"/>
            <a:r>
              <a:rPr lang="en-US" altLang="en-US" dirty="0"/>
              <a:t>If a queen cannot be placed into column </a:t>
            </a:r>
            <a:r>
              <a:rPr lang="en-US" altLang="en-US" dirty="0" err="1"/>
              <a:t>i</a:t>
            </a:r>
            <a:r>
              <a:rPr lang="en-US" altLang="en-US" dirty="0"/>
              <a:t>, do not even try to place one onto column i+1 – rather, backtrack to column i-1 and move the queen that had been placed there</a:t>
            </a:r>
          </a:p>
          <a:p>
            <a:pPr lvl="2" eaLnBrk="1" hangingPunct="1"/>
            <a:r>
              <a:rPr lang="en-US" altLang="en-US" dirty="0"/>
              <a:t>See handout for code details</a:t>
            </a:r>
          </a:p>
          <a:p>
            <a:pPr eaLnBrk="1" hangingPunct="1"/>
            <a:r>
              <a:rPr lang="en-US" altLang="en-US" dirty="0"/>
              <a:t>Why is this difficult to do iteratively?</a:t>
            </a:r>
          </a:p>
          <a:p>
            <a:pPr lvl="1" eaLnBrk="1" hangingPunct="1"/>
            <a:r>
              <a:rPr lang="en-US" altLang="en-US" dirty="0"/>
              <a:t>We need to store a lot of state information as we try (and un-try) many locations on the board</a:t>
            </a:r>
          </a:p>
          <a:p>
            <a:pPr lvl="2" eaLnBrk="1" hangingPunct="1"/>
            <a:r>
              <a:rPr lang="en-US" altLang="en-US" dirty="0"/>
              <a:t>For each column so far, where has a queen been placed?</a:t>
            </a:r>
          </a:p>
        </p:txBody>
      </p:sp>
      <p:sp>
        <p:nvSpPr>
          <p:cNvPr id="24678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EEEE0611-C08B-4DDF-AF2E-8DB452EC1CB4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60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ADC9F-899A-684B-9E0F-88DE110A9F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2E96-AFF7-3742-BFE6-60EFC67F1E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 Queens Problem</a:t>
            </a:r>
          </a:p>
        </p:txBody>
      </p:sp>
      <p:sp>
        <p:nvSpPr>
          <p:cNvPr id="247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The run-time stack does this automatically for us via activation records</a:t>
            </a:r>
          </a:p>
          <a:p>
            <a:pPr lvl="2" eaLnBrk="1" hangingPunct="1"/>
            <a:r>
              <a:rPr lang="en-US" altLang="en-US"/>
              <a:t>Without recursion, we would need to store / update this information ourselves</a:t>
            </a:r>
          </a:p>
          <a:p>
            <a:pPr lvl="2" eaLnBrk="1" hangingPunct="1"/>
            <a:r>
              <a:rPr lang="en-US" altLang="en-US"/>
              <a:t>This can be done (using our own Stack rather than the run-time stack), but since the mechanism is already built into recursive programming, why not utilize it?</a:t>
            </a:r>
          </a:p>
          <a:p>
            <a:pPr lvl="1" eaLnBrk="1" hangingPunct="1"/>
            <a:r>
              <a:rPr lang="en-US" altLang="en-US"/>
              <a:t>There are many other famous backtracking problems</a:t>
            </a:r>
          </a:p>
          <a:p>
            <a:pPr lvl="2" eaLnBrk="1" hangingPunct="1"/>
            <a:r>
              <a:rPr lang="en-US" altLang="en-US">
                <a:hlinkClick r:id="rId2"/>
              </a:rPr>
              <a:t>http://en.wikipedia.org/wiki/Backtracking</a:t>
            </a:r>
            <a:r>
              <a:rPr lang="en-US" altLang="en-US"/>
              <a:t> </a:t>
            </a:r>
          </a:p>
          <a:p>
            <a:pPr lvl="1" eaLnBrk="1" hangingPunct="1">
              <a:buFont typeface="Marlett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247811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018169EA-0ADD-4D2E-AC60-1BEDC163346E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61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2742D-492C-2B4A-86C0-8988AAAEDD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59D07-8AB4-9140-A760-3CD6780DB0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25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7-1 Counting down from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987" y="2304652"/>
            <a:ext cx="8399639" cy="295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07382-B4B7-4545-8CB2-DFB5DBD847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8121D-AAE1-D147-9682-35EB71EBB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0906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3935" y="2593388"/>
            <a:ext cx="5732754" cy="237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D90AF-69A6-7A49-975A-204CA30EA3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316F-F2FC-4544-8B7C-D37AD168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039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 is a problem-solving process </a:t>
            </a:r>
          </a:p>
          <a:p>
            <a:pPr lvl="1" eaLnBrk="1" hangingPunct="1"/>
            <a:r>
              <a:rPr lang="en-US" altLang="en-US"/>
              <a:t>Breaks a problem into identical but smaller problems.</a:t>
            </a:r>
          </a:p>
          <a:p>
            <a:pPr eaLnBrk="1" hangingPunct="1"/>
            <a:r>
              <a:rPr lang="en-US" altLang="en-US"/>
              <a:t>A method that calls itself is a </a:t>
            </a:r>
            <a:r>
              <a:rPr lang="en-US" altLang="en-US" b="1"/>
              <a:t>recursive method. </a:t>
            </a:r>
          </a:p>
          <a:p>
            <a:pPr lvl="1" eaLnBrk="1" hangingPunct="1"/>
            <a:r>
              <a:rPr lang="en-US" altLang="en-US"/>
              <a:t>The invocation is a </a:t>
            </a:r>
            <a:r>
              <a:rPr lang="en-US" altLang="en-US" b="1"/>
              <a:t>recursive call </a:t>
            </a:r>
            <a:r>
              <a:rPr lang="en-US" altLang="en-US"/>
              <a:t>or </a:t>
            </a:r>
            <a:r>
              <a:rPr lang="en-US" altLang="en-US" b="1"/>
              <a:t>recursive invocation</a:t>
            </a:r>
            <a:r>
              <a:rPr lang="en-US" alt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E2497-EDED-FF44-8615-8FF3AE40E6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F996B-AFEA-3B4B-A5AE-026D444DD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325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3023</Words>
  <Application>Microsoft Macintosh PowerPoint</Application>
  <PresentationFormat>Custom</PresentationFormat>
  <Paragraphs>426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 Unicode MS</vt:lpstr>
      <vt:lpstr>MS PGothic</vt:lpstr>
      <vt:lpstr>Arial</vt:lpstr>
      <vt:lpstr>Courier New</vt:lpstr>
      <vt:lpstr>Marlett</vt:lpstr>
      <vt:lpstr>Tahoma</vt:lpstr>
      <vt:lpstr>Times New Roman</vt:lpstr>
      <vt:lpstr>Office Theme</vt:lpstr>
      <vt:lpstr>Week 6: Recursion</vt:lpstr>
      <vt:lpstr>Administrivia</vt:lpstr>
      <vt:lpstr>Agenda</vt:lpstr>
      <vt:lpstr>What Is Recursion?</vt:lpstr>
      <vt:lpstr>Example: The Countdown</vt:lpstr>
      <vt:lpstr>Example: The Countdown</vt:lpstr>
      <vt:lpstr>Example: The Countdown</vt:lpstr>
      <vt:lpstr>Example: The Countdown</vt:lpstr>
      <vt:lpstr>Definition</vt:lpstr>
      <vt:lpstr>Design Guidelines</vt:lpstr>
      <vt:lpstr>Programming Tip</vt:lpstr>
      <vt:lpstr>Tracing a Recursive Method</vt:lpstr>
      <vt:lpstr>Tracing a Recursive Method</vt:lpstr>
      <vt:lpstr>Tracing a Recursive Method</vt:lpstr>
      <vt:lpstr>Stack of Activation Records</vt:lpstr>
      <vt:lpstr>Recursive MethodsThat Return a Value</vt:lpstr>
      <vt:lpstr>Tracing a Recursive Method</vt:lpstr>
      <vt:lpstr>Tracing a Recursive Method</vt:lpstr>
      <vt:lpstr>Recursively Processing an Array</vt:lpstr>
      <vt:lpstr>Recursively Processing an Array</vt:lpstr>
      <vt:lpstr>Recursively Processing an Array</vt:lpstr>
      <vt:lpstr>Recursively Processing an Array</vt:lpstr>
      <vt:lpstr>Recursively Processing an Array</vt:lpstr>
      <vt:lpstr>Displaying a Bag</vt:lpstr>
      <vt:lpstr>Recursively Processing a Linked Chain</vt:lpstr>
      <vt:lpstr>Recursively Processing a Linked Chain</vt:lpstr>
      <vt:lpstr>Recursively Processing a Linked Chain</vt:lpstr>
      <vt:lpstr>Time Efficiency of Computing xn</vt:lpstr>
      <vt:lpstr>Simple Solution to a Difficult Problem</vt:lpstr>
      <vt:lpstr>Simple Solution to a Difficult Problem</vt:lpstr>
      <vt:lpstr>Solutions</vt:lpstr>
      <vt:lpstr>Solutions</vt:lpstr>
      <vt:lpstr>Solutions</vt:lpstr>
      <vt:lpstr>Solutions</vt:lpstr>
      <vt:lpstr>Poor Solution to a Simple Problem</vt:lpstr>
      <vt:lpstr>Single recursion</vt:lpstr>
      <vt:lpstr>Double recursion</vt:lpstr>
      <vt:lpstr>Poor Solution to a Simple Problem</vt:lpstr>
      <vt:lpstr>Poor Solution to a Simple Problem</vt:lpstr>
      <vt:lpstr>Converting Recursion into Iteration</vt:lpstr>
      <vt:lpstr>Tail Recursion</vt:lpstr>
      <vt:lpstr>Tail Recursion</vt:lpstr>
      <vt:lpstr>Tail Recursion</vt:lpstr>
      <vt:lpstr>Converting to tail-recursion</vt:lpstr>
      <vt:lpstr>Converting tail-recursion into iteration</vt:lpstr>
      <vt:lpstr>Using a Stack Instead of Recursion</vt:lpstr>
      <vt:lpstr>Using a Stack Instead of Recursion</vt:lpstr>
      <vt:lpstr>Using a Stack Instead of Recursion</vt:lpstr>
      <vt:lpstr>Using a Stack Instead of Recursion</vt:lpstr>
      <vt:lpstr>Another example</vt:lpstr>
      <vt:lpstr>Overhead of Recursion</vt:lpstr>
      <vt:lpstr>Recursion and Divide and Conquer</vt:lpstr>
      <vt:lpstr>Recursion and Divide and Conquer</vt:lpstr>
      <vt:lpstr>Recursion and Divide and Conquer</vt:lpstr>
      <vt:lpstr>Recursion and Divide and Conquer</vt:lpstr>
      <vt:lpstr>Overhead of Recursion</vt:lpstr>
      <vt:lpstr>Recursion and Backtracking</vt:lpstr>
      <vt:lpstr>8 Queens Problem</vt:lpstr>
      <vt:lpstr>8 Queens Problem</vt:lpstr>
      <vt:lpstr>8 Queens Problem</vt:lpstr>
      <vt:lpstr>8 Queens Problem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173</cp:revision>
  <dcterms:modified xsi:type="dcterms:W3CDTF">2018-02-13T14:36:42Z</dcterms:modified>
</cp:coreProperties>
</file>