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460611a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460611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installed on most Mac systems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install Git shell on Windows or use PowerShell Git application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60611a8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60611a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145d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145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60611a8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60611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this is not just for new files, but also for edited files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60611a8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60611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is a local operation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60611a8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60611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60611a8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60611a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4145d9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d4145d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example demonstrating the following commands: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clone https://github.com/PittCS1501/PITTID-project0.git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cd PITTID-project0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nano P0.txt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Or, use another text editor, use of nano doesn't matter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status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diff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nano Status.txt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status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diff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add P0.txt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status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add Status.txt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status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commit -m "finished project0"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push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end, view the repository on github.com, showing that the stuff you pushed appears there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60611a8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60611a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60611a8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60611a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385fd78_0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385fd78_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460611a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460611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460611a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e460611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changes made to the file, any version can be restored at any time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60611a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60611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added features to help with synchronization (computers A and B owned by the same user) and collaboration </a:t>
            </a:r>
            <a:r>
              <a:rPr lang="en">
                <a:solidFill>
                  <a:schemeClr val="dk1"/>
                </a:solidFill>
              </a:rPr>
              <a:t>(computers A and B owned by different users)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introduces problems:  single point of failure, can't work offline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60611a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60611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Copy of the version database in every </a:t>
            </a:r>
            <a:r>
              <a:rPr i="1" lang="en">
                <a:solidFill>
                  <a:schemeClr val="dk1"/>
                </a:solidFill>
              </a:rPr>
              <a:t>working directory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60611a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6061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60611a8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60611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60611a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60611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25" y="0"/>
            <a:ext cx="9144000" cy="4910100"/>
          </a:xfrm>
          <a:prstGeom prst="rect">
            <a:avLst/>
          </a:prstGeom>
          <a:solidFill>
            <a:srgbClr val="002B5E"/>
          </a:solidFill>
          <a:ln cap="flat" cmpd="sng" w="19050">
            <a:solidFill>
              <a:srgbClr val="002B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74700" y="2905800"/>
            <a:ext cx="59559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0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6867248" y="229013"/>
            <a:ext cx="2077909" cy="5392564"/>
          </a:xfrm>
          <a:custGeom>
            <a:rect b="b" l="l" r="r" t="t"/>
            <a:pathLst>
              <a:path extrusionOk="0" h="273908" w="105558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cap="flat" cmpd="sng" w="19050">
            <a:solidFill>
              <a:srgbClr val="C5A87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" name="Google Shape;15;p2"/>
          <p:cNvSpPr/>
          <p:nvPr/>
        </p:nvSpPr>
        <p:spPr>
          <a:xfrm>
            <a:off x="0" y="4910175"/>
            <a:ext cx="9144000" cy="1947900"/>
          </a:xfrm>
          <a:prstGeom prst="rect">
            <a:avLst/>
          </a:prstGeom>
          <a:solidFill>
            <a:srgbClr val="C5A876"/>
          </a:solidFill>
          <a:ln cap="flat" cmpd="sng" w="19050">
            <a:solidFill>
              <a:srgbClr val="C5A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cap="flat" cmpd="sng" w="19050">
            <a:solidFill>
              <a:srgbClr val="002B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b="1" sz="280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introduction to version control systems with Git</a:t>
            </a:r>
            <a:endParaRPr sz="3600"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74700" y="2905800"/>
            <a:ext cx="59559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1285025"/>
            <a:ext cx="8376600" cy="52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Set your identity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"John Doe"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user.email jdoe@example.com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Set other configuration options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color.ui true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Get help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help </a:t>
            </a:r>
            <a:r>
              <a:rPr i="1"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verb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Gitting started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" y="2883125"/>
            <a:ext cx="8229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init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Creates a new (empty) repository in the current directory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repository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1650175"/>
            <a:ext cx="8229600" cy="4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this class, your instructor will create a repository for you, you will just need to copy it from GitHub to your computer using the following command: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clone </a:t>
            </a:r>
            <a:r>
              <a:rPr i="1"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Creates a </a:t>
            </a:r>
            <a:r>
              <a:rPr lang="en"/>
              <a:t>copy of</a:t>
            </a:r>
            <a:r>
              <a:rPr lang="en">
                <a:solidFill>
                  <a:srgbClr val="002B5E"/>
                </a:solidFill>
              </a:rPr>
              <a:t> </a:t>
            </a:r>
            <a:r>
              <a:rPr i="1"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i="1" lang="en">
                <a:solidFill>
                  <a:srgbClr val="002B5E"/>
                </a:solidFill>
              </a:rPr>
              <a:t> </a:t>
            </a:r>
            <a:r>
              <a:rPr lang="en">
                <a:solidFill>
                  <a:srgbClr val="002B5E"/>
                </a:solidFill>
              </a:rPr>
              <a:t>in the current directory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 repository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57200" y="2091225"/>
            <a:ext cx="8229600" cy="44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As you work, you will create new files and modify existing files, when you are satisfied with your changes, you can stage them for commit with:</a:t>
            </a:r>
            <a:endParaRPr>
              <a:solidFill>
                <a:srgbClr val="002B5E"/>
              </a:solidFill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add </a:t>
            </a:r>
            <a:r>
              <a:rPr i="1"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file_pattern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files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2183500"/>
            <a:ext cx="82296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i="1" lang="en">
                <a:solidFill>
                  <a:srgbClr val="002B5E"/>
                </a:solidFill>
              </a:rPr>
              <a:t>Commits </a:t>
            </a:r>
            <a:r>
              <a:rPr lang="en">
                <a:solidFill>
                  <a:srgbClr val="002B5E"/>
                </a:solidFill>
              </a:rPr>
              <a:t>create a new version in the repository</a:t>
            </a:r>
            <a:endParaRPr>
              <a:solidFill>
                <a:srgbClr val="002B5E"/>
              </a:solidFill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Include a commit message describing the new version</a:t>
            </a:r>
            <a:endParaRPr>
              <a:solidFill>
                <a:srgbClr val="002B5E"/>
              </a:solidFill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commit -m </a:t>
            </a:r>
            <a:r>
              <a:rPr i="1"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922075"/>
            <a:ext cx="8229600" cy="4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status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Reports:</a:t>
            </a:r>
            <a:endParaRPr>
              <a:solidFill>
                <a:srgbClr val="002B5E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Files in the working directory that are not tracked</a:t>
            </a:r>
            <a:endParaRPr>
              <a:solidFill>
                <a:srgbClr val="002B5E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 modifications not yet staged for commit</a:t>
            </a:r>
            <a:endParaRPr>
              <a:solidFill>
                <a:srgbClr val="002B5E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 additions and modifications staged for commit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working directory status</a:t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2675550"/>
            <a:ext cx="8229600" cy="3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log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Lists commits made to the current repository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Overviewing commit history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171100"/>
            <a:ext cx="8229600" cy="539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example (cloning via GitHub)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1480875"/>
            <a:ext cx="8229600" cy="5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It may be handy to see exactly how files changed</a:t>
            </a:r>
            <a:endParaRPr>
              <a:solidFill>
                <a:srgbClr val="002B5E"/>
              </a:solidFill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diff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Shows modifications not yet staged for commit</a:t>
            </a:r>
            <a:endParaRPr>
              <a:solidFill>
                <a:srgbClr val="002B5E"/>
              </a:solidFill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</a:t>
            </a:r>
            <a:r>
              <a:rPr i="1"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commit_id</a:t>
            </a:r>
            <a:endParaRPr>
              <a:solidFill>
                <a:srgbClr val="002B5E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Show changes since the commit specified </a:t>
            </a:r>
            <a:endParaRPr>
              <a:solidFill>
                <a:srgbClr val="002B5E"/>
              </a:solidFill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</a:t>
            </a:r>
            <a:r>
              <a:rPr i="1"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commit_id1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commit_id2</a:t>
            </a:r>
            <a:endParaRPr>
              <a:solidFill>
                <a:srgbClr val="002B5E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Show changes between two commits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command - comparing versions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57200" y="1271325"/>
            <a:ext cx="8229600" cy="52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/>
              <a:t>… p</a:t>
            </a:r>
            <a:r>
              <a:rPr lang="en">
                <a:solidFill>
                  <a:srgbClr val="002B5E"/>
                </a:solidFill>
              </a:rPr>
              <a:t>resents only a brief overview of Git</a:t>
            </a:r>
            <a:endParaRPr>
              <a:solidFill>
                <a:srgbClr val="002B5E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Further topics:</a:t>
            </a:r>
            <a:endParaRPr/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branching</a:t>
            </a:r>
            <a:endParaRPr>
              <a:solidFill>
                <a:srgbClr val="002B5E"/>
              </a:solidFill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rebasing</a:t>
            </a:r>
            <a:endParaRPr>
              <a:solidFill>
                <a:srgbClr val="002B5E"/>
              </a:solidFill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tagging</a:t>
            </a:r>
            <a:endParaRPr>
              <a:solidFill>
                <a:srgbClr val="002B5E"/>
              </a:solidFill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…</a:t>
            </a:r>
            <a:endParaRPr>
              <a:solidFill>
                <a:srgbClr val="002B5E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Further resources:</a:t>
            </a:r>
            <a:endParaRPr>
              <a:solidFill>
                <a:srgbClr val="002B5E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https://git-scm.com/book/en/v2</a:t>
            </a:r>
            <a:endParaRPr>
              <a:solidFill>
                <a:srgbClr val="002B5E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http://gitref.org/</a:t>
            </a:r>
            <a:endParaRPr>
              <a:solidFill>
                <a:srgbClr val="002B5E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http://gitimmersion.com/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we've covered here...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Version control systems record changes to a file or set of files over time so that you can recall specific versions later</a:t>
            </a:r>
            <a:endParaRPr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Many systems have risen to popularity over the years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RCS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CVS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Subversion</a:t>
            </a:r>
            <a:endParaRPr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will focus on Git</a:t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systems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These systems help with: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Tracking changes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Short and long term undo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Backup and restore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Synchronization</a:t>
            </a:r>
            <a:endParaRPr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Collaboration</a:t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version control?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version control systems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65" y="1275050"/>
            <a:ext cx="5816074" cy="49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version control systems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13" y="1275050"/>
            <a:ext cx="6893600" cy="479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version control systems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49" y="1053300"/>
            <a:ext cx="4726725" cy="56600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1100500"/>
            <a:ext cx="82296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b="1" lang="en"/>
              <a:t>Modify</a:t>
            </a:r>
            <a:r>
              <a:rPr lang="en"/>
              <a:t> files in your </a:t>
            </a:r>
            <a:r>
              <a:rPr i="1" lang="en"/>
              <a:t>working directory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Stage </a:t>
            </a:r>
            <a:r>
              <a:rPr lang="en"/>
              <a:t>the files, adding snapshots to your </a:t>
            </a:r>
            <a:r>
              <a:rPr i="1" lang="en"/>
              <a:t>staging area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Commit</a:t>
            </a:r>
            <a:r>
              <a:rPr b="1" i="1" lang="en"/>
              <a:t> </a:t>
            </a:r>
            <a:r>
              <a:rPr lang="en"/>
              <a:t>your changes to your local copy of the </a:t>
            </a:r>
            <a:r>
              <a:rPr i="1" lang="en"/>
              <a:t>repository</a:t>
            </a:r>
            <a:endParaRPr i="1"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Git workflow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5" y="2514088"/>
            <a:ext cx="76200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100500"/>
            <a:ext cx="82296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Git does not necessary keep track of all files in your working directory</a:t>
            </a:r>
            <a:endParaRPr i="1"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lifecycle of a file in Git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564700"/>
            <a:ext cx="7620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repository</a:t>
            </a:r>
            <a:endParaRPr/>
          </a:p>
        </p:txBody>
      </p:sp>
      <p:pic>
        <p:nvPicPr>
          <p:cNvPr descr="ex1.png"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75" y="1242575"/>
            <a:ext cx="6596450" cy="4966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x2.png"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x3.png"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x4.png"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3775" y="1242575"/>
            <a:ext cx="6596449" cy="4966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x5.png"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3775" y="1242575"/>
            <a:ext cx="6596450" cy="4966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