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4"/>
  </p:notesMasterIdLst>
  <p:sldIdLst>
    <p:sldId id="395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3" r:id="rId48"/>
    <p:sldId id="454" r:id="rId49"/>
    <p:sldId id="455" r:id="rId50"/>
    <p:sldId id="456" r:id="rId51"/>
    <p:sldId id="457" r:id="rId52"/>
    <p:sldId id="458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  <p:sldId id="472" r:id="rId66"/>
    <p:sldId id="473" r:id="rId67"/>
    <p:sldId id="474" r:id="rId68"/>
    <p:sldId id="475" r:id="rId69"/>
    <p:sldId id="476" r:id="rId70"/>
    <p:sldId id="477" r:id="rId71"/>
    <p:sldId id="478" r:id="rId72"/>
    <p:sldId id="479" r:id="rId73"/>
    <p:sldId id="480" r:id="rId74"/>
    <p:sldId id="481" r:id="rId75"/>
    <p:sldId id="482" r:id="rId76"/>
    <p:sldId id="483" r:id="rId77"/>
    <p:sldId id="484" r:id="rId78"/>
    <p:sldId id="485" r:id="rId79"/>
    <p:sldId id="486" r:id="rId80"/>
    <p:sldId id="487" r:id="rId81"/>
    <p:sldId id="488" r:id="rId82"/>
    <p:sldId id="489" r:id="rId8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DB"/>
    <a:srgbClr val="FFC000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955" autoAdjust="0"/>
  </p:normalViewPr>
  <p:slideViewPr>
    <p:cSldViewPr snapToGrid="0">
      <p:cViewPr varScale="1">
        <p:scale>
          <a:sx n="99" d="100"/>
          <a:sy n="99" d="100"/>
        </p:scale>
        <p:origin x="16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025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FF96DB"/>
          </a:solidFill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FF96DB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8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9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87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69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098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3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7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01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16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9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1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48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381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12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5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69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57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89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239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9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1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18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239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67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260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635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16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75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251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56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2159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1136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40954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16897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5637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29406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037373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316436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053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  <p:sldLayoutId id="2147483759" r:id="rId59"/>
    <p:sldLayoutId id="2147483760" r:id="rId60"/>
    <p:sldLayoutId id="2147483761" r:id="rId61"/>
    <p:sldLayoutId id="2147483762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Week 5: Stack ADT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en-US" sz="4000" dirty="0"/>
          </a:p>
          <a:p>
            <a:r>
              <a:rPr lang="en-GB" altLang="en-US" sz="28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http://www.cs.pitt.edu/~skhattab/cs0445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48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 contents 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reserved. </a:t>
            </a:r>
          </a:p>
          <a:p>
            <a:pPr algn="ctr" eaLnBrk="1">
              <a:lnSpc>
                <a:spcPct val="92000"/>
              </a:lnSpc>
            </a:pPr>
            <a:r>
              <a:rPr lang="en-US" altLang="en-US" dirty="0">
                <a:solidFill>
                  <a:schemeClr val="tx1"/>
                </a:solidFill>
              </a:rPr>
              <a:t>Others are from Dr. Ramirez’s CS 445 course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804" y="1586908"/>
            <a:ext cx="3454792" cy="288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CS/COE 0445 - Data Structures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Multiple </a:t>
            </a:r>
            <a:r>
              <a:rPr lang="en-US" sz="4409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catch</a:t>
            </a:r>
            <a:r>
              <a:rPr lang="en-US" dirty="0"/>
              <a:t> Blocks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Good order for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/>
              <a:t>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79216" y="2428895"/>
            <a:ext cx="7375932" cy="2521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1270" name="TextBox 4"/>
          <p:cNvSpPr txBox="1">
            <a:spLocks noChangeArrowheads="1"/>
          </p:cNvSpPr>
          <p:nvPr/>
        </p:nvSpPr>
        <p:spPr bwMode="auto">
          <a:xfrm>
            <a:off x="4830321" y="3589096"/>
            <a:ext cx="3162115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1764">
                <a:solidFill>
                  <a:srgbClr val="95D4F7"/>
                </a:solidFill>
              </a:rPr>
              <a:t>Handle all other IOExceptions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F6F9C-93C3-DF4F-8BD8-092029865A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3180-617B-9243-B78F-A718D9B78A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0763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Throwing an Exception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method intentionally throws an exception by executing a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/>
              <a:t> statement.</a:t>
            </a:r>
          </a:p>
          <a:p>
            <a:pPr eaLnBrk="1" hangingPunct="1"/>
            <a:r>
              <a:rPr lang="en-US" altLang="en-US"/>
              <a:t>Programmers usually create the object within the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91914" y="4333846"/>
            <a:ext cx="4084324" cy="608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046A7-9862-7F45-AA9F-49EF922174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B7DBF-CB11-794C-9E96-991911E2F2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4185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Throwing an Exception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 dirty="0"/>
              <a:t>If you can resolve unusual situation in a reasonable manner</a:t>
            </a:r>
          </a:p>
          <a:p>
            <a:pPr lvl="1" eaLnBrk="1" hangingPunct="1"/>
            <a:r>
              <a:rPr lang="en-US" altLang="en-US" sz="2646" dirty="0"/>
              <a:t>likely can use a decision statement instead of throwing an exception</a:t>
            </a:r>
          </a:p>
          <a:p>
            <a:pPr eaLnBrk="1" hangingPunct="1"/>
            <a:r>
              <a:rPr lang="en-US" altLang="en-US" sz="3086" dirty="0"/>
              <a:t>If several resolutions to abnormal occurrence possible, and you want client to choose </a:t>
            </a:r>
          </a:p>
          <a:p>
            <a:pPr lvl="1" eaLnBrk="1" hangingPunct="1"/>
            <a:r>
              <a:rPr lang="en-US" altLang="en-US" sz="2646" dirty="0">
                <a:solidFill>
                  <a:srgbClr val="FF0000"/>
                </a:solidFill>
              </a:rPr>
              <a:t>Throw a checked exception</a:t>
            </a:r>
          </a:p>
          <a:p>
            <a:pPr eaLnBrk="1" hangingPunct="1"/>
            <a:r>
              <a:rPr lang="en-US" altLang="en-US" sz="3086" dirty="0"/>
              <a:t>If a programmer makes a coding mistake by using your method incorrectly</a:t>
            </a:r>
          </a:p>
          <a:p>
            <a:pPr lvl="1" eaLnBrk="1" hangingPunct="1"/>
            <a:r>
              <a:rPr lang="en-US" altLang="en-US" sz="2646" dirty="0"/>
              <a:t>Throw a runtime exception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</a:t>
            </a:r>
            <a:r>
              <a:rPr lang="en-US" sz="1323" dirty="0" err="1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Sherif</a:t>
            </a: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 </a:t>
            </a:r>
            <a:r>
              <a:rPr lang="en-US" sz="1323" dirty="0" err="1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Khattab</a:t>
            </a:r>
            <a:endParaRPr lang="en-US" sz="1323" dirty="0">
              <a:solidFill>
                <a:srgbClr val="000000">
                  <a:tint val="75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3107D-206C-474B-AD51-C0ACE62319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5157E-969F-7B4A-82B8-02D535B3A4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0688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95D79-D618-2C40-A0CC-7ED640B9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10818-5CB5-E04D-AAC7-4E5AB38892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2E4B-3B2D-8E4B-BDA4-24D6FBF93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3323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5-1 Some familiar stacks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Add item on top of stack</a:t>
            </a:r>
          </a:p>
          <a:p>
            <a:pPr eaLnBrk="1" hangingPunct="1"/>
            <a:r>
              <a:rPr lang="en-US" altLang="en-US"/>
              <a:t>Remove item that is topmost</a:t>
            </a:r>
          </a:p>
          <a:p>
            <a:pPr lvl="1" eaLnBrk="1" hangingPunct="1"/>
            <a:r>
              <a:rPr lang="en-US" altLang="en-US"/>
              <a:t>Last In, First Out … LIFO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6182" y="1332034"/>
            <a:ext cx="5932245" cy="1977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17973-5253-D84F-8F4B-FCDCEC42D4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8A173-4ED1-C441-B0F0-EE2426ABF0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6679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Specifications of the ADT Stack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1E354-A67F-1D41-802C-AD72512A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4480" y="1872419"/>
            <a:ext cx="7811664" cy="454630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D7840-A9F5-E547-BAEF-A300F9664A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679D-4D63-2B45-9DCA-647C44802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2757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Specifications of the ADT Stack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0837A-9ED8-CB41-917A-31F9F5BF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507" y="2042162"/>
            <a:ext cx="8781122" cy="396007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5C1C9-BDB2-F248-9CD9-91C330C9F6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0D8B1-1A4D-7345-BD2F-49C16613A0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0011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Decision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stack is empty</a:t>
            </a:r>
          </a:p>
          <a:p>
            <a:pPr lvl="1" eaLnBrk="1" hangingPunct="1"/>
            <a:r>
              <a:rPr lang="en-US" altLang="en-US"/>
              <a:t>What to do with </a:t>
            </a:r>
            <a:r>
              <a:rPr lang="en-US" altLang="en-US" sz="3527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altLang="en-US"/>
              <a:t>and</a:t>
            </a:r>
            <a:r>
              <a:rPr lang="en-US" altLang="en-US" sz="3527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peek</a:t>
            </a:r>
            <a:r>
              <a:rPr lang="en-US" altLang="en-US"/>
              <a:t>?</a:t>
            </a:r>
          </a:p>
          <a:p>
            <a:pPr eaLnBrk="1" hangingPunct="1"/>
            <a:r>
              <a:rPr lang="en-US" altLang="en-US"/>
              <a:t>Possible actions</a:t>
            </a:r>
          </a:p>
          <a:p>
            <a:pPr lvl="1" eaLnBrk="1" hangingPunct="1"/>
            <a:r>
              <a:rPr lang="en-US" altLang="en-US"/>
              <a:t>Assume that the ADT is not empty;</a:t>
            </a:r>
          </a:p>
          <a:p>
            <a:pPr lvl="1" eaLnBrk="1" hangingPunct="1"/>
            <a:r>
              <a:rPr lang="en-US" altLang="en-US"/>
              <a:t>Return null.</a:t>
            </a:r>
          </a:p>
          <a:p>
            <a:pPr lvl="1" eaLnBrk="1" hangingPunct="1"/>
            <a:r>
              <a:rPr lang="en-US" altLang="en-US"/>
              <a:t>Throw an exception (which type?)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053F4-A826-D847-855F-BF02860DFF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F2556-32F7-4C46-A91B-59719A4DF0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1443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5-1 An interface for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90" y="2045662"/>
            <a:ext cx="8151150" cy="342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AA482-756C-2342-95A5-78E7491998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0F7ED7-F7A9-B94E-B6B9-BECE52113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165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5-1 An interface for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735" y="2199656"/>
            <a:ext cx="7914909" cy="3123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6DB05-E168-604D-A5CE-A610BEF5F7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EE0B6-B0E9-654A-9C52-B64BAEDCB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479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2 out and due on Mon. 2/19 @11:59pm</a:t>
            </a:r>
          </a:p>
          <a:p>
            <a:r>
              <a:rPr lang="en-US" dirty="0"/>
              <a:t>Quiz 1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64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5-2 A stack of strings after (a) push adds Jim; (b) push adds Jess; (c) push adds Jill; (d) push adds Jane; (e) push adds Joe; (f ) pop retrieves and removes Joe; (g) pop retrieves and removes Jane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77130" y="3023024"/>
            <a:ext cx="8042654" cy="2864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3A1A-2011-264C-B945-595A0026A5B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CAE0-9081-8044-B5B8-D3CD8E03A1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1940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Note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guidelines</a:t>
            </a:r>
          </a:p>
          <a:p>
            <a:pPr lvl="1" eaLnBrk="1" hangingPunct="1"/>
            <a:r>
              <a:rPr lang="en-US" altLang="en-US"/>
              <a:t>Use preconditions and postconditions to document assumptions.</a:t>
            </a:r>
          </a:p>
          <a:p>
            <a:pPr lvl="1" eaLnBrk="1" hangingPunct="1"/>
            <a:r>
              <a:rPr lang="en-US" altLang="en-US"/>
              <a:t>Do not trust client to use public methods correctly.</a:t>
            </a:r>
          </a:p>
          <a:p>
            <a:pPr lvl="1" eaLnBrk="1" hangingPunct="1"/>
            <a:r>
              <a:rPr lang="en-US" altLang="en-US"/>
              <a:t>Avoid ambiguous return values.</a:t>
            </a:r>
          </a:p>
          <a:p>
            <a:pPr lvl="1" eaLnBrk="1" hangingPunct="1"/>
            <a:r>
              <a:rPr lang="en-US" altLang="en-US"/>
              <a:t>Prefer throwing exceptions instead of returning values to signal problem.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558FC-5868-C24C-9451-743BD99281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B6ECC-DA1F-2948-A2D5-E8E9D2C725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0275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Algebraic Expressions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Infix: each binary operator appears between its operands  </a:t>
            </a:r>
            <a:r>
              <a:rPr lang="en-US" altLang="en-US" i="1"/>
              <a:t>a + b</a:t>
            </a:r>
            <a:endParaRPr lang="en-US" altLang="en-US"/>
          </a:p>
          <a:p>
            <a:pPr eaLnBrk="1" hangingPunct="1"/>
            <a:r>
              <a:rPr lang="en-US" altLang="en-US"/>
              <a:t>Prefix: each binary operator appears before its operands    </a:t>
            </a:r>
            <a:r>
              <a:rPr lang="en-US" altLang="en-US" i="1"/>
              <a:t>+ a b </a:t>
            </a:r>
          </a:p>
          <a:p>
            <a:pPr eaLnBrk="1" hangingPunct="1"/>
            <a:r>
              <a:rPr lang="en-US" altLang="en-US"/>
              <a:t>Postfix</a:t>
            </a:r>
            <a:r>
              <a:rPr lang="en-US" altLang="en-US" i="1"/>
              <a:t>: </a:t>
            </a:r>
            <a:r>
              <a:rPr lang="en-US" altLang="en-US"/>
              <a:t>each binary operator appears after its operands   </a:t>
            </a:r>
            <a:r>
              <a:rPr lang="en-US" altLang="en-US" i="1"/>
              <a:t>a b +</a:t>
            </a:r>
          </a:p>
          <a:p>
            <a:pPr eaLnBrk="1" hangingPunct="1"/>
            <a:r>
              <a:rPr lang="en-US" altLang="en-US"/>
              <a:t>Balanced expressions: delimiters paired correctly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D3713-DA3B-9E48-89A1-87E50A7CAB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8679C-6E59-BF4E-A4C6-5CA87FCFBD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0301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Algebraic Expressions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5-3 The contents of a stack during the </a:t>
            </a:r>
            <a:br>
              <a:rPr lang="en-US" altLang="en-US" dirty="0"/>
            </a:br>
            <a:r>
              <a:rPr lang="en-US" altLang="en-US" dirty="0"/>
              <a:t>scan of an expression that contains </a:t>
            </a:r>
            <a:br>
              <a:rPr lang="en-US" altLang="en-US" dirty="0"/>
            </a:br>
            <a:r>
              <a:rPr lang="en-US" altLang="en-US" dirty="0"/>
              <a:t>the balanced delimiters </a:t>
            </a:r>
            <a:r>
              <a:rPr lang="en-US" altLang="en-US" dirty="0">
                <a:solidFill>
                  <a:srgbClr val="FF0000"/>
                </a:solidFill>
              </a:rPr>
              <a:t>{ [ ( ) ]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43969" y="2693868"/>
            <a:ext cx="8137150" cy="2834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6ADFC-14DA-2947-AF86-D261F20C58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719B1-4907-6B4B-909F-330D2832E8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089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Algebraic Expressions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5-4 The contents of a stack during the </a:t>
            </a:r>
            <a:br>
              <a:rPr lang="en-US" altLang="en-US" dirty="0"/>
            </a:br>
            <a:r>
              <a:rPr lang="en-US" altLang="en-US" dirty="0"/>
              <a:t>scan of an expression that contains </a:t>
            </a:r>
            <a:br>
              <a:rPr lang="en-US" altLang="en-US" dirty="0"/>
            </a:br>
            <a:r>
              <a:rPr lang="en-US" altLang="en-US" dirty="0"/>
              <a:t>the unbalanced delimiters </a:t>
            </a:r>
            <a:r>
              <a:rPr lang="en-US" altLang="en-US" dirty="0">
                <a:solidFill>
                  <a:srgbClr val="FF0000"/>
                </a:solidFill>
              </a:rPr>
              <a:t>{ [ ( ] )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40221" y="2720255"/>
            <a:ext cx="7034698" cy="352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5DDE0-2851-0A40-9D70-962FE59092C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41698-13F8-8349-B1D8-A926395B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910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Algebraic Expressions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5-5 The contents of a stack during the </a:t>
            </a:r>
            <a:br>
              <a:rPr lang="en-US" altLang="en-US" dirty="0"/>
            </a:br>
            <a:r>
              <a:rPr lang="en-US" altLang="en-US" dirty="0"/>
              <a:t>scan of an expression that contains </a:t>
            </a:r>
            <a:br>
              <a:rPr lang="en-US" altLang="en-US" dirty="0"/>
            </a:br>
            <a:r>
              <a:rPr lang="en-US" altLang="en-US" dirty="0"/>
              <a:t>the unbalanced delimiters </a:t>
            </a:r>
            <a:r>
              <a:rPr lang="en-US" altLang="en-US" dirty="0">
                <a:solidFill>
                  <a:srgbClr val="FF0000"/>
                </a:solidFill>
              </a:rPr>
              <a:t>[ ( ) ]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15827" y="2685964"/>
            <a:ext cx="7393433" cy="3680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CDDD7-3C12-514F-A37A-5D3EE5165C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FCB25-D905-F14F-A530-B32A6A3F6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4479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Algebraic Expressions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5-6 The contents of a stack during the </a:t>
            </a:r>
            <a:br>
              <a:rPr lang="en-US" altLang="en-US" dirty="0"/>
            </a:br>
            <a:r>
              <a:rPr lang="en-US" altLang="en-US" dirty="0"/>
              <a:t>scan of an expression that contains </a:t>
            </a:r>
            <a:br>
              <a:rPr lang="en-US" altLang="en-US" dirty="0"/>
            </a:br>
            <a:r>
              <a:rPr lang="en-US" altLang="en-US" dirty="0"/>
              <a:t>the unbalanced delimiters </a:t>
            </a:r>
            <a:r>
              <a:rPr lang="en-US" altLang="en-US" dirty="0">
                <a:solidFill>
                  <a:srgbClr val="FF0000"/>
                </a:solidFill>
              </a:rPr>
              <a:t>{ [ ( )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47819" y="2632537"/>
            <a:ext cx="8000656" cy="364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23436-EFB4-F541-B5BE-CCE39CB20B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2EDCD-E380-7241-9D73-EB3C16E466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14667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Algebraic Expressions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process for balanced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50484" y="1910918"/>
            <a:ext cx="7979657" cy="3737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4621D-33DF-6345-8CDB-8896FF18A55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5760DD-D910-6E4B-8505-051913C46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1040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Algebraic Expressions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process for balanced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35468" y="1963416"/>
            <a:ext cx="7584174" cy="376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868FB-045D-BD46-91D7-218B60BCA37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00BB8-75E1-D545-926C-4143EBF3A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13547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Implementation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5-2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BalanceChecker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4964" y="1725426"/>
            <a:ext cx="7064447" cy="409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DF7E5-B479-BE49-A68B-882AD821AE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87108-8EBE-B441-99E5-2A698DE44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992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7B51-4107-2A4F-A896-755E9E39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r>
              <a:rPr lang="en-US" dirty="0"/>
              <a:t>Stack ADT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335B-A8D8-3841-A9C6-9499B11901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78AA-ED26-B14E-A35A-06B8D0931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90834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Implementation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5-2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BalanceChecker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474" y="2000165"/>
            <a:ext cx="7710169" cy="3650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7F417-0304-2B4F-8B3F-16A0949726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53C6D5-101E-694B-901D-FF6553972D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90970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Implementation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5-2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BalanceChecker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220" y="1709677"/>
            <a:ext cx="7319935" cy="4154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C02CC-88C5-2F4B-B555-D0DFBA261E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0D8649-5653-F048-85CC-E9BCAD61A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5234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5-7 Converting the infix expression </a:t>
            </a:r>
            <a:br>
              <a:rPr lang="en-US" altLang="en-US"/>
            </a:br>
            <a:r>
              <a:rPr lang="en-US" altLang="en-US" i="1"/>
              <a:t>a + b * c </a:t>
            </a:r>
            <a:r>
              <a:rPr lang="en-US" altLang="en-US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52306" y="2058799"/>
            <a:ext cx="7391682" cy="3380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E26F8-4C85-A043-95CD-B9A1590B57E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12737-FFD7-FC4A-AEE8-FE19FD074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AA527-C811-4F48-A35B-B58C8B99F484}"/>
              </a:ext>
            </a:extLst>
          </p:cNvPr>
          <p:cNvCxnSpPr>
            <a:cxnSpLocks/>
          </p:cNvCxnSpPr>
          <p:nvPr/>
        </p:nvCxnSpPr>
        <p:spPr bwMode="auto">
          <a:xfrm>
            <a:off x="7416800" y="3303270"/>
            <a:ext cx="37722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0752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Successive Operators 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5-8 Converting an infix expression </a:t>
            </a:r>
            <a:br>
              <a:rPr lang="en-US" altLang="en-US" dirty="0"/>
            </a:br>
            <a:r>
              <a:rPr lang="en-US" altLang="en-US" dirty="0"/>
              <a:t>to postfix form: (a) </a:t>
            </a:r>
            <a:r>
              <a:rPr lang="en-US" altLang="en-US" i="1" dirty="0"/>
              <a:t>a - b + c</a:t>
            </a:r>
            <a:r>
              <a:rPr lang="en-US" altLang="en-US" dirty="0"/>
              <a:t>;     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05" y="2199655"/>
            <a:ext cx="6527219" cy="3373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79BC0-4F44-2243-B7EB-2ADC704FED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9D60A-39F0-5040-BF8D-2B8823AEC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3891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Successive Operators 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5-8 Converting an infix expression </a:t>
            </a:r>
            <a:br>
              <a:rPr lang="en-US" altLang="en-US"/>
            </a:br>
            <a:r>
              <a:rPr lang="en-US" altLang="en-US"/>
              <a:t>to postfix form: </a:t>
            </a:r>
            <a:r>
              <a:rPr lang="en-US" altLang="en-US" i="1"/>
              <a:t>a </a:t>
            </a:r>
            <a:r>
              <a:rPr lang="en-US" altLang="en-US"/>
              <a:t>^ </a:t>
            </a:r>
            <a:r>
              <a:rPr lang="en-US" altLang="en-US" i="1"/>
              <a:t>b </a:t>
            </a:r>
            <a:r>
              <a:rPr lang="en-US" altLang="en-US"/>
              <a:t>^ </a:t>
            </a:r>
            <a:r>
              <a:rPr lang="en-US" altLang="en-US" i="1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62" y="2351899"/>
            <a:ext cx="6772209" cy="3162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C2E03-758E-3A45-A7FA-292655D4C9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078D-6EC2-524E-8B96-D57B09C9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33337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Infix-to-postfix Conversion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3CD8C-C38F-C54A-A0AF-256196F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54539" y="1909561"/>
            <a:ext cx="8308643" cy="3727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6E170-CF7E-2E43-8935-3F6FE08664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FC81-1B77-CE41-9EF7-258F87B0E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53318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Infix-to-postfix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682B7B-BD09-374E-8626-B182568C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206" y="1846171"/>
            <a:ext cx="6646214" cy="435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0FEF6-3948-B145-9307-3F72A80F71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664F-1B11-EE45-8DB8-5F68FCE21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0752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Infix-to-postfix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9CD810-181A-FE40-BD39-583116A5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749" y="1807672"/>
            <a:ext cx="8641129" cy="4556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1486-4FA6-FF46-BF99-359246BB37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EBB7-4ED4-184A-AEEF-75CF2CC64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9649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Infix-to-postfix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B8784-AC23-8C44-8EB7-402A5F8B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7477" y="1905668"/>
            <a:ext cx="7300686" cy="4493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E77BC-7EA9-124C-961A-FE6CF07DF4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5EC15-A9ED-D148-A1C0-89EA2602A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1117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5-9 The steps in converting the infix expression </a:t>
            </a:r>
            <a:br>
              <a:rPr lang="en-US" altLang="en-US"/>
            </a:br>
            <a:r>
              <a:rPr lang="en-US" altLang="en-US" i="1"/>
              <a:t>a / b * (c + (d - e))</a:t>
            </a:r>
            <a:r>
              <a:rPr lang="en-US" altLang="en-US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2104" y="1690427"/>
            <a:ext cx="5486014" cy="5276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6E460-7C56-424A-82F5-45A567852E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7244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 Basics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creates an exception object</a:t>
            </a:r>
          </a:p>
          <a:p>
            <a:pPr lvl="1" eaLnBrk="1" hangingPunct="1"/>
            <a:r>
              <a:rPr lang="en-US" altLang="en-US"/>
              <a:t>We say “throws an exception”</a:t>
            </a:r>
          </a:p>
          <a:p>
            <a:pPr eaLnBrk="1" hangingPunct="1"/>
            <a:r>
              <a:rPr lang="en-US" altLang="en-US"/>
              <a:t>Signal to program</a:t>
            </a:r>
          </a:p>
          <a:p>
            <a:pPr lvl="1" eaLnBrk="1" hangingPunct="1"/>
            <a:r>
              <a:rPr lang="en-US" altLang="en-US"/>
              <a:t>Unexpected has happened</a:t>
            </a:r>
          </a:p>
          <a:p>
            <a:pPr eaLnBrk="1" hangingPunct="1"/>
            <a:r>
              <a:rPr lang="en-US" altLang="en-US"/>
              <a:t>Handle the exception</a:t>
            </a:r>
          </a:p>
          <a:p>
            <a:pPr lvl="1" eaLnBrk="1" hangingPunct="1"/>
            <a:r>
              <a:rPr lang="en-US" altLang="en-US"/>
              <a:t>Detect and react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9FAE9-562F-684A-B1CD-52BB511B0C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39971-7855-BA4A-AD88-FF4AA6EEE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40302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Postfix Expressions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5-10 The stack during the evaluation of the postfix expression </a:t>
            </a:r>
            <a:r>
              <a:rPr lang="en-US" altLang="en-US" i="1"/>
              <a:t>a b /   </a:t>
            </a:r>
            <a:r>
              <a:rPr lang="en-US" altLang="en-US"/>
              <a:t>when </a:t>
            </a:r>
            <a:r>
              <a:rPr lang="en-US" altLang="en-US" i="1"/>
              <a:t>a</a:t>
            </a:r>
            <a:r>
              <a:rPr lang="en-US" altLang="en-US"/>
              <a:t> is 2 and b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94486" y="2253902"/>
            <a:ext cx="8019906" cy="264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6AD99-6A1C-5947-8D6A-1705390B437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DBA29-F040-1341-89E4-1AD0E679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21112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Postfix Expressions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5-11 The stack during the evaluation of the postfix expression a b + c / when </a:t>
            </a:r>
            <a:r>
              <a:rPr lang="en-US" altLang="en-US" i="1"/>
              <a:t>a </a:t>
            </a:r>
            <a:r>
              <a:rPr lang="en-US" altLang="en-US"/>
              <a:t>is 2, </a:t>
            </a:r>
            <a:r>
              <a:rPr lang="en-US" altLang="en-US" i="1"/>
              <a:t>b </a:t>
            </a:r>
            <a:r>
              <a:rPr lang="en-US" altLang="en-US"/>
              <a:t>is 4, and </a:t>
            </a:r>
            <a:r>
              <a:rPr lang="en-US" altLang="en-US" i="1"/>
              <a:t>c </a:t>
            </a:r>
            <a:r>
              <a:rPr lang="en-US" altLang="en-US"/>
              <a:t>is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79246" y="2630137"/>
            <a:ext cx="8415388" cy="202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9967B-72A4-E44F-9641-A378DD7ED4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1E8F0-49C5-CA4C-B500-3EBDA3F99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94176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Postfix Expressions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for evaluating postfix expressions.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232" y="1770924"/>
            <a:ext cx="8054903" cy="372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74E57-3464-D942-AA54-3144A02378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BCDA9-6545-0F4D-9C2E-872234720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86731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Postfix Expressions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for evaluating postfix expressions.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241" y="2267902"/>
            <a:ext cx="8284144" cy="3023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1265C-9A3F-5748-94AA-909472B933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ABACD-2547-3344-82A1-898DB21A8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7159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5-12 Two stacks during the evaluation of </a:t>
            </a:r>
            <a:br>
              <a:rPr lang="en-US" altLang="en-US"/>
            </a:br>
            <a:r>
              <a:rPr lang="en-US" altLang="en-US"/>
              <a:t>a + b * c when a is 2, b is 3, and c is 4:</a:t>
            </a:r>
          </a:p>
          <a:p>
            <a:pPr eaLnBrk="1" hangingPunct="1"/>
            <a:r>
              <a:rPr lang="en-US" altLang="en-US"/>
              <a:t>(a) after reaching the end of the expression;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842365" y="2953813"/>
            <a:ext cx="2750882" cy="240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02E17-62F2-454C-82C2-70A2CB6F3F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861E3-0F78-3948-B7C7-C7E28FA50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31202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5-12 Two stacks during the evaluation of </a:t>
            </a:r>
            <a:br>
              <a:rPr lang="en-US" altLang="en-US"/>
            </a:br>
            <a:r>
              <a:rPr lang="en-US" altLang="en-US"/>
              <a:t>a + b * c when a is 2, b is 3, and c is 4:</a:t>
            </a:r>
            <a:br>
              <a:rPr lang="en-US" altLang="en-US"/>
            </a:br>
            <a:r>
              <a:rPr lang="en-US" altLang="en-US"/>
              <a:t>(b) while performing the multiplication;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18985" y="2063162"/>
            <a:ext cx="8081153" cy="283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4D4F4-360A-034F-8386-0144004649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C6FDB-B4D9-B24C-9859-6AE20FCD10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7582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5-12 Two stacks during the evaluation of </a:t>
            </a:r>
            <a:br>
              <a:rPr lang="en-US" altLang="en-US"/>
            </a:br>
            <a:r>
              <a:rPr lang="en-US" altLang="en-US"/>
              <a:t>a + b * c when a is 2, b is 3, and c is 4:</a:t>
            </a:r>
            <a:br>
              <a:rPr lang="en-US" altLang="en-US"/>
            </a:br>
            <a:r>
              <a:rPr lang="en-US" altLang="en-US"/>
              <a:t>(c) while performing the addition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19210" y="2138408"/>
            <a:ext cx="6980449" cy="2896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E762-8CD5-5842-BE14-7370200E81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2DBD3-EAFA-C242-8385-75F5DCDE4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70310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476" y="1571432"/>
            <a:ext cx="7370683" cy="4630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3E6F1-27CE-B14A-A127-248299D63E3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14DF5-208A-3F49-AC1B-ADAF41677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9618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749" y="1497935"/>
            <a:ext cx="8641129" cy="4777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C550E-5CE4-A348-8D42-4AE0E3F11E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78215-3CB2-084B-B9B1-2460B67F7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35957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729" y="1753424"/>
            <a:ext cx="7717168" cy="4052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E88FB-DC92-8642-A564-A6B2C976EA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5BF1-EA8A-CA45-9180-248B560E9C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3304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Basics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/>
              <a:t>Checked exceptions in the Java Class Library</a:t>
            </a: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NoSuchMethodException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WriteAbortedException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0A92A-F3E7-F949-8A14-E67AC0D05A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A5CEF-5112-B040-940B-D73F16655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6846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226" y="1931917"/>
            <a:ext cx="7402182" cy="3695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DBE2C-7F09-EF45-8B70-7743D7461E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8F414-F8F2-CE49-A42F-20FA28C4AE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5534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 Stack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5-13 The program stack at three points in time:  (a) when main begins execution; (b) when methodA begins execution; (c) when methodB begins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510" y="2775261"/>
            <a:ext cx="6563968" cy="4185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C05F4-4E21-094F-A1EB-6CF4D03AB0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6C811-F9F2-CE48-99A5-37B43996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94205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 Class </a:t>
            </a:r>
            <a:r>
              <a:rPr lang="en-US" altLang="en-US" dirty="0" err="1"/>
              <a:t>Library:The</a:t>
            </a:r>
            <a:r>
              <a:rPr lang="en-US" altLang="en-US" dirty="0"/>
              <a:t> Class </a:t>
            </a:r>
            <a:r>
              <a:rPr lang="en-US" altLang="en-US" sz="5291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Found in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</a:p>
          <a:p>
            <a:pPr eaLnBrk="1" hangingPunct="1"/>
            <a:r>
              <a:rPr lang="en-US" altLang="en-US"/>
              <a:t>Methods</a:t>
            </a:r>
          </a:p>
          <a:p>
            <a:pPr lvl="1" eaLnBrk="1" hangingPunct="1"/>
            <a:r>
              <a:rPr lang="en-US" altLang="en-US"/>
              <a:t>A constructor – creates an empty stack</a:t>
            </a:r>
          </a:p>
          <a:p>
            <a:pPr lvl="1" eaLnBrk="1" hangingPunct="1"/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 push(T item);</a:t>
            </a:r>
          </a:p>
          <a:p>
            <a:pPr lvl="1" eaLnBrk="1" hangingPunct="1"/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 pop();</a:t>
            </a:r>
          </a:p>
          <a:p>
            <a:pPr lvl="1" eaLnBrk="1" hangingPunct="1"/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 peek();</a:t>
            </a:r>
          </a:p>
          <a:p>
            <a:pPr lvl="1" eaLnBrk="1" hangingPunct="1"/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empty();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1ECAF-8576-2641-AF83-26C95C8AE5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4A2E67-55A1-C54E-A937-F71CBFDCC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9381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operation involves top of stack</a:t>
            </a:r>
          </a:p>
          <a:p>
            <a:pPr lvl="1"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pPr lvl="1"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  <a:p>
            <a:pPr lvl="1"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</a:p>
          <a:p>
            <a:pPr eaLnBrk="1" hangingPunct="1"/>
            <a:r>
              <a:rPr lang="en-US" altLang="en-US"/>
              <a:t>Head of linked list easiest, fastest to access</a:t>
            </a:r>
          </a:p>
          <a:p>
            <a:pPr lvl="1" eaLnBrk="1" hangingPunct="1"/>
            <a:r>
              <a:rPr lang="en-US" altLang="en-US"/>
              <a:t>Let this be the top of the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8E489-6410-E246-97FE-2C347C2DEC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2730B-8C74-074A-B67C-F14386C20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80515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6-1 A chain of linked nodes </a:t>
            </a:r>
            <a:br>
              <a:rPr lang="en-US" altLang="en-US"/>
            </a:br>
            <a:r>
              <a:rPr lang="en-US" altLang="en-US"/>
              <a:t>that implements a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75716" y="2157658"/>
            <a:ext cx="7129194" cy="324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385B5-9B3A-FA43-988C-38CDE986237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1BBAA-95AC-3D4E-A079-9E8D6A2CD9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8606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6-1 An outline of a linked implementation </a:t>
            </a:r>
            <a:br>
              <a:rPr lang="en-US" altLang="en-US"/>
            </a:br>
            <a:r>
              <a:rPr lang="en-US" altLang="en-US"/>
              <a:t>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486" y="1725426"/>
            <a:ext cx="8047905" cy="40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DCD06-3C5A-8347-8E01-EFAF8E176D7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AF871-6166-A94F-A0BA-EEED4F4E1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41357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6-1 An outline of a linked implementation </a:t>
            </a:r>
            <a:br>
              <a:rPr lang="en-US" altLang="en-US"/>
            </a:br>
            <a:r>
              <a:rPr lang="en-US" altLang="en-US"/>
              <a:t>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0742" y="2885627"/>
            <a:ext cx="8674377" cy="1863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23739-BBCB-5D40-8CB8-CD0055582ED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1F20E-8861-9D41-B121-E34C130173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90216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6-2 (a) A new node that references </a:t>
            </a:r>
            <a:br>
              <a:rPr lang="en-US" altLang="en-US"/>
            </a:br>
            <a:r>
              <a:rPr lang="en-US" altLang="en-US"/>
              <a:t>the node at the top of the stack;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47463" y="2442895"/>
            <a:ext cx="7108194" cy="235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1687456" y="3820086"/>
            <a:ext cx="993957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2205">
                <a:solidFill>
                  <a:srgbClr val="000000"/>
                </a:solidFill>
              </a:rPr>
              <a:t>(a)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1A014-34F9-5B45-B773-5C08615D61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642C36-39B5-CA47-AA41-F0017407E8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33879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6-2 (b) the new node is now at the top of the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7456" y="2306401"/>
            <a:ext cx="7288437" cy="232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1825701" y="3379105"/>
            <a:ext cx="992207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2205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D0E87-CFED-0342-BE62-7D4941CE51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4BF96-2E32-6141-B89A-86EB94A4D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93862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95473" y="2687884"/>
            <a:ext cx="7487929" cy="1884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4E7BA-5381-794E-84D0-7992C55472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3CE61-42EB-EB49-8396-E9894C083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6851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Basics</a:t>
            </a:r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Runtime exceptions in the Java Class Library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IndexOutOfBoundsException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StringIndexOutOfBoundsException</a:t>
            </a:r>
          </a:p>
          <a:p>
            <a:pPr lvl="1" eaLnBrk="1" hangingPunct="1"/>
            <a:r>
              <a:rPr lang="en-US" altLang="en-US" sz="2205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B3281-4810-4F45-A5AF-6B7F47EFF9E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3F8CE-3638-7040-AD15-685F9BE7D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0291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6-3 The stack (a) before the </a:t>
            </a:r>
            <a:br>
              <a:rPr lang="en-US" altLang="en-US"/>
            </a:br>
            <a:r>
              <a:rPr lang="en-US" altLang="en-US"/>
              <a:t>first node in the chain is deleted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86469" y="1863670"/>
            <a:ext cx="7783665" cy="3611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1577211" y="1996665"/>
            <a:ext cx="9922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1984">
                <a:solidFill>
                  <a:srgbClr val="000000"/>
                </a:solidFill>
              </a:rPr>
              <a:t>(a)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111ED-1D16-9442-831F-FC14820DA7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E5069-A700-0246-A6FB-C06D8F680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2383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6-3 The stack (b) after the </a:t>
            </a:r>
            <a:br>
              <a:rPr lang="en-US" altLang="en-US"/>
            </a:br>
            <a:r>
              <a:rPr lang="en-US" altLang="en-US"/>
              <a:t>first node in the chain is deleted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11477" y="1996665"/>
            <a:ext cx="8165149" cy="3517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1542213" y="2414896"/>
            <a:ext cx="99395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1984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10DE-3116-3B41-8917-D1F630B2C5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323A6-B989-174B-B915-C8D5ECA13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0524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720" y="2626638"/>
            <a:ext cx="7283187" cy="230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EE61F-0D40-9042-AE0C-430A3920306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FDA79-FFB7-C043-A91E-C13926A28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10423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rest of class.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940403" y="2222405"/>
            <a:ext cx="4199819" cy="271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F9E77-2C05-4E46-B548-216EBD1518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1859F-CE42-5D48-BE89-4DF6C514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15658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operation involves top of stack</a:t>
            </a:r>
          </a:p>
          <a:p>
            <a:pPr lvl="1"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pPr lvl="1"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  <a:p>
            <a:pPr lvl="1"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</a:p>
          <a:p>
            <a:pPr eaLnBrk="1" hangingPunct="1"/>
            <a:r>
              <a:rPr lang="en-US" altLang="en-US"/>
              <a:t>End of the array easiest to access</a:t>
            </a:r>
          </a:p>
          <a:p>
            <a:pPr lvl="1" eaLnBrk="1" hangingPunct="1"/>
            <a:r>
              <a:rPr lang="en-US" altLang="en-US"/>
              <a:t>Let this be top of stack</a:t>
            </a:r>
          </a:p>
          <a:p>
            <a:pPr lvl="1" eaLnBrk="1" hangingPunct="1"/>
            <a:r>
              <a:rPr lang="en-US" altLang="en-US"/>
              <a:t>Let first entry be bottom of stack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9E1B4-D9E1-5742-B92A-080B767687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865DC-F16D-174D-B2D3-9F01A5B145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689788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6-4 An array that implements a stack; its first location references (a) the top entry in the stack;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41734" y="2290652"/>
            <a:ext cx="8357641" cy="2850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0205D-68BE-7B42-A46E-341EDE810A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728A9-E046-1349-AD6F-7B1751854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99582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6-4 An array that implements a stack; its first location references (b) the bottom entry in the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01964" y="2288901"/>
            <a:ext cx="7076696" cy="2981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542213" y="4721297"/>
            <a:ext cx="99395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1984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580EB-3E07-DE40-AB62-796428CC68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BD32D-82C4-5B43-9044-DF135F61B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465523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6-2 An outline of an array-based </a:t>
            </a:r>
            <a:br>
              <a:rPr lang="en-US" altLang="en-US"/>
            </a:br>
            <a:r>
              <a:rPr lang="en-US" altLang="en-US"/>
              <a:t>implementation 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6716" y="1811173"/>
            <a:ext cx="7087195" cy="3937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29AD8-9674-0E4F-8C46-550B1F11506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8D861-0522-AD4D-9ACC-BA98D00CB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38210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6-2 An outline of an array-based </a:t>
            </a:r>
            <a:br>
              <a:rPr lang="en-US" altLang="en-US"/>
            </a:br>
            <a:r>
              <a:rPr lang="en-US" altLang="en-US"/>
              <a:t>implementation 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42" y="1858420"/>
            <a:ext cx="8305143" cy="3842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F2CC-098D-CB4D-8942-3543F36C13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EAEFA-16BE-2044-91D3-88EAF5996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53563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the top.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505" y="1716677"/>
            <a:ext cx="8945615" cy="4126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279B4-F2E0-844A-A619-810EFA5FE0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F3A0C-8D5E-4B4D-9BD0-C47E780596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722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Basics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FIGURE JI2-1 The hierarchy of some </a:t>
            </a:r>
            <a:br>
              <a:rPr lang="en-US" altLang="en-US" dirty="0"/>
            </a:br>
            <a:r>
              <a:rPr lang="en-US" altLang="en-US" dirty="0"/>
              <a:t>standard exception and error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46129" y="1964514"/>
            <a:ext cx="9132829" cy="494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201E1-B092-6E49-B625-C8E6475CD7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BD64-249B-0949-87C9-174BFCC7A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025333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the top, operation is O(1)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679" y="2735133"/>
            <a:ext cx="5785251" cy="250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A691D-80DC-B043-89B4-BAAE1FE9AC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C3B10-FC3E-364A-BDD9-25027D6A78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90363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6-5 An array-based stack after its top entry is removed by (a) decrementing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topIndex</a:t>
            </a:r>
            <a:r>
              <a:rPr lang="en-US" altLang="en-US"/>
              <a:t>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25446" y="2199656"/>
            <a:ext cx="6637465" cy="2978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8BB9A-A9F9-D344-AC20-7283231AF3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6D1CC-3ADC-F64A-845B-7EDE13E9C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755461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6-5 An array-based stack after its top entry is removed by (b) setting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stack[topIndex</a:t>
            </a:r>
            <a:r>
              <a:rPr lang="en-US" altLang="en-US"/>
              <a:t>] to null and then decrementing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16443" y="2395696"/>
            <a:ext cx="6843956" cy="307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480F1-01B9-554A-AB7E-9C1E8EDDB4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8156-6CFA-4F4E-858B-E441CDC39B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512846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414" y="1989665"/>
            <a:ext cx="4745796" cy="358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C5DF2-C809-D647-867D-D743D68BB9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DBD08-6307-B347-A9FF-A7AA0127D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92620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Based Implementation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Vector: an object that behaves like a high-level array</a:t>
            </a:r>
          </a:p>
          <a:p>
            <a:pPr lvl="1" eaLnBrk="1" hangingPunct="1"/>
            <a:r>
              <a:rPr lang="en-US" altLang="en-US"/>
              <a:t>Index begins with 0</a:t>
            </a:r>
          </a:p>
          <a:p>
            <a:pPr lvl="1" eaLnBrk="1" hangingPunct="1"/>
            <a:r>
              <a:rPr lang="en-US" altLang="en-US"/>
              <a:t>Methods to access or set entries</a:t>
            </a:r>
          </a:p>
          <a:p>
            <a:pPr lvl="1" eaLnBrk="1" hangingPunct="1"/>
            <a:r>
              <a:rPr lang="en-US" altLang="en-US"/>
              <a:t>Size will grow as needed</a:t>
            </a:r>
          </a:p>
          <a:p>
            <a:pPr eaLnBrk="1" hangingPunct="1"/>
            <a:r>
              <a:rPr lang="en-US" altLang="en-US"/>
              <a:t>Use vector’s methods to manipulate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9A77F-5649-E842-B2E5-9AC41E3556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DA438-2A0A-AC49-A676-60D611521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957865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Based Implementation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6-6 A client using the methods given in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StackInterface</a:t>
            </a:r>
            <a:r>
              <a:rPr lang="en-US" altLang="en-US"/>
              <a:t>; these methods interact with a vector’s methods to perform stack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90956" y="2213655"/>
            <a:ext cx="7153692" cy="2714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AAC00-E95F-CF4F-8495-0A71497BA2D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379FE-449C-9C44-BF92-2F8238F8C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15429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Class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</a:t>
            </a:r>
          </a:p>
          <a:p>
            <a:pPr eaLnBrk="1" hangingPunct="1"/>
            <a:r>
              <a:rPr lang="en-US" altLang="en-US"/>
              <a:t>Has methods to add, remove, clear</a:t>
            </a:r>
          </a:p>
          <a:p>
            <a:pPr eaLnBrk="1" hangingPunct="1"/>
            <a:r>
              <a:rPr lang="en-US" altLang="en-US"/>
              <a:t>Also methods to determine</a:t>
            </a:r>
          </a:p>
          <a:p>
            <a:pPr lvl="1" eaLnBrk="1" hangingPunct="1"/>
            <a:r>
              <a:rPr lang="en-US" altLang="en-US"/>
              <a:t>Last element</a:t>
            </a:r>
          </a:p>
          <a:p>
            <a:pPr lvl="1" eaLnBrk="1" hangingPunct="1"/>
            <a:r>
              <a:rPr lang="en-US" altLang="en-US"/>
              <a:t>Is the vector empty</a:t>
            </a:r>
          </a:p>
          <a:p>
            <a:pPr lvl="1" eaLnBrk="1" hangingPunct="1"/>
            <a:r>
              <a:rPr lang="en-US" altLang="en-US"/>
              <a:t>Number of entries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3CD07-4C66-264A-86D6-67361FFCF6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2E30C-2843-9343-B029-46B5FC3BE9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49489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Based Implementation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6-3 An outline of a vector-based </a:t>
            </a:r>
            <a:br>
              <a:rPr lang="en-US" altLang="en-US"/>
            </a:br>
            <a:r>
              <a:rPr lang="en-US" altLang="en-US"/>
              <a:t>implementation 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472" y="1979166"/>
            <a:ext cx="7433680" cy="3601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8B370-F1AB-9442-B884-0C2A8B82D9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0C8874-8F14-EE48-9012-D20FF2807B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736894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Based Implementation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6-3 An outline of a vector-based </a:t>
            </a:r>
            <a:br>
              <a:rPr lang="en-US" altLang="en-US"/>
            </a:br>
            <a:r>
              <a:rPr lang="en-US" altLang="en-US"/>
              <a:t>implementation 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493" y="2162907"/>
            <a:ext cx="8399639" cy="3233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3CD43-86EB-2B49-AFD9-93AAAD9FC84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017C3-1079-BA41-BDEF-2BC08F674D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535671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Based Implementation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588669" y="2992371"/>
            <a:ext cx="4903289" cy="157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6C683-60D9-624B-8BD9-0F1A64ED01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C4DEC-1194-3248-9577-A693DE6099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1382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an Exception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Postpone handling: The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en-US"/>
              <a:t> clause</a:t>
            </a:r>
          </a:p>
          <a:p>
            <a:pPr lvl="1" eaLnBrk="1" hangingPunct="1"/>
            <a:r>
              <a:rPr lang="en-US" altLang="en-US"/>
              <a:t>If programmer not sure what action is best for a client when an exception occurs</a:t>
            </a:r>
          </a:p>
          <a:p>
            <a:pPr lvl="1" eaLnBrk="1" hangingPunct="1"/>
            <a:r>
              <a:rPr lang="en-US" altLang="en-US"/>
              <a:t>Leave the handling of the exception to the method’s client</a:t>
            </a:r>
          </a:p>
          <a:p>
            <a:pPr eaLnBrk="1" hangingPunct="1"/>
            <a:r>
              <a:rPr lang="en-US" altLang="en-US"/>
              <a:t>Method that can cause but does not handle checked exception must declare in its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18802" y="4853923"/>
            <a:ext cx="6954201" cy="757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37F8A-AC06-4348-8F15-CCD5777065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3CDBF-5080-1B42-BEEC-960BD0610E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94286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Based Implementation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6700" y="2397397"/>
            <a:ext cx="6245481" cy="2703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D6A43-1BA9-CB46-BA69-C4C9D3A4BB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8BF3DC-8CA2-C744-864F-819BFF60B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873834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Based Implementation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0206" y="2490143"/>
            <a:ext cx="6782708" cy="253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5EB7F-61D3-184C-978C-769D2B9A713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ACF7E-3594-A743-848F-759C4E3BAD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40942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Based Implementation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rest of the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767161" y="2252154"/>
            <a:ext cx="4546305" cy="3055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6B0C3-3749-5242-BFC2-8159A84F36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7B0B2-A2C6-EB4F-A6E6-A09749726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2270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Handle It Now: The </a:t>
            </a:r>
            <a:r>
              <a:rPr lang="en-US" sz="4409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try-catch</a:t>
            </a:r>
            <a:r>
              <a:rPr lang="en-US" dirty="0"/>
              <a:t> Blocks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/>
              <a:t>Code to handle an </a:t>
            </a:r>
            <a:r>
              <a:rPr lang="en-US" alt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altLang="en-US"/>
              <a:t> as a result of </a:t>
            </a:r>
            <a:br>
              <a:rPr lang="en-US" altLang="en-US"/>
            </a:br>
            <a:r>
              <a:rPr lang="en-US" altLang="en-US"/>
              <a:t>invoking the method </a:t>
            </a:r>
            <a:r>
              <a:rPr lang="en-US" alt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77751" y="2330900"/>
            <a:ext cx="8725125" cy="289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4895069" y="3113116"/>
            <a:ext cx="2878626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1764">
                <a:solidFill>
                  <a:srgbClr val="95D4F7"/>
                </a:solidFill>
              </a:rPr>
              <a:t>Might throw an IOException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BBAD8-00CE-4342-8B6D-FB760E79E9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E73CD-695F-E644-80C8-8289AC37D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3856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2367</Words>
  <Application>Microsoft Macintosh PowerPoint</Application>
  <PresentationFormat>Custom</PresentationFormat>
  <Paragraphs>487</Paragraphs>
  <Slides>82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 Unicode MS</vt:lpstr>
      <vt:lpstr>Arial</vt:lpstr>
      <vt:lpstr>Calibri</vt:lpstr>
      <vt:lpstr>Courier New</vt:lpstr>
      <vt:lpstr>Times New Roman</vt:lpstr>
      <vt:lpstr>Office Theme</vt:lpstr>
      <vt:lpstr>Week 5: Stack ADT</vt:lpstr>
      <vt:lpstr>Administrivia</vt:lpstr>
      <vt:lpstr>Agenda</vt:lpstr>
      <vt:lpstr>Exception Basics</vt:lpstr>
      <vt:lpstr>The Basics</vt:lpstr>
      <vt:lpstr>The Basics</vt:lpstr>
      <vt:lpstr>The Basics</vt:lpstr>
      <vt:lpstr>Handling an Exception</vt:lpstr>
      <vt:lpstr>Handle It Now: The try-catch Blocks</vt:lpstr>
      <vt:lpstr>Multiple catch Blocks</vt:lpstr>
      <vt:lpstr>Throwing an Exception</vt:lpstr>
      <vt:lpstr>Throwing an Exception</vt:lpstr>
      <vt:lpstr>The Stack ADT</vt:lpstr>
      <vt:lpstr>Stacks</vt:lpstr>
      <vt:lpstr>Specifications of the ADT Stack</vt:lpstr>
      <vt:lpstr>Specifications of the ADT Stack</vt:lpstr>
      <vt:lpstr>Design Decision</vt:lpstr>
      <vt:lpstr>Interface</vt:lpstr>
      <vt:lpstr>Interface</vt:lpstr>
      <vt:lpstr>Example</vt:lpstr>
      <vt:lpstr>Security Note</vt:lpstr>
      <vt:lpstr>Processing Algebraic Expressions</vt:lpstr>
      <vt:lpstr>Processing Algebraic Expressions</vt:lpstr>
      <vt:lpstr>Processing Algebraic Expressions</vt:lpstr>
      <vt:lpstr>Processing Algebraic Expressions</vt:lpstr>
      <vt:lpstr>Processing Algebraic Expressions</vt:lpstr>
      <vt:lpstr>Processing Algebraic Expressions</vt:lpstr>
      <vt:lpstr>Processing Algebraic Expressions</vt:lpstr>
      <vt:lpstr>Java Implementation</vt:lpstr>
      <vt:lpstr>Java Implementation</vt:lpstr>
      <vt:lpstr>Java Implementation</vt:lpstr>
      <vt:lpstr>Infix to Postfix</vt:lpstr>
      <vt:lpstr>Successive Operators with Same Precedence</vt:lpstr>
      <vt:lpstr>Successive Operators with Same Precedence</vt:lpstr>
      <vt:lpstr>Infix-to-postfix Conversion</vt:lpstr>
      <vt:lpstr>Infix-to-postfix Algorithm</vt:lpstr>
      <vt:lpstr>Infix-to-postfix Algorithm</vt:lpstr>
      <vt:lpstr>Infix-to-postfix Algorithm</vt:lpstr>
      <vt:lpstr>Infix to Postfix</vt:lpstr>
      <vt:lpstr>Evaluating Postfix Expressions</vt:lpstr>
      <vt:lpstr>Evaluating Postfix Expressions</vt:lpstr>
      <vt:lpstr>Evaluating Postfix Expressions</vt:lpstr>
      <vt:lpstr>Evaluating Postfix Expressions</vt:lpstr>
      <vt:lpstr>Evaluating Infix Expressions</vt:lpstr>
      <vt:lpstr>Evaluating Infix Expressions</vt:lpstr>
      <vt:lpstr>Evaluating Infix Expressions</vt:lpstr>
      <vt:lpstr>Evaluating Infix Expressions</vt:lpstr>
      <vt:lpstr>Evaluating Infix Expressions</vt:lpstr>
      <vt:lpstr>Evaluating Infix Expressions</vt:lpstr>
      <vt:lpstr>Evaluating Infix Expressions</vt:lpstr>
      <vt:lpstr>The Program Stack</vt:lpstr>
      <vt:lpstr>Java Class Library:The Class Stack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Vector Based Implementation</vt:lpstr>
      <vt:lpstr>Vector Based Implementation</vt:lpstr>
      <vt:lpstr>The Class Vector</vt:lpstr>
      <vt:lpstr>Vector Based Implementation</vt:lpstr>
      <vt:lpstr>Vector Based Implementation</vt:lpstr>
      <vt:lpstr>Vector Based Implementation</vt:lpstr>
      <vt:lpstr>Vector Based Implementation</vt:lpstr>
      <vt:lpstr>Vector Based Implementation</vt:lpstr>
      <vt:lpstr>Vector Based Implementation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Patel, Jay J</cp:lastModifiedBy>
  <cp:revision>172</cp:revision>
  <dcterms:modified xsi:type="dcterms:W3CDTF">2018-02-22T17:12:16Z</dcterms:modified>
</cp:coreProperties>
</file>