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76" r:id="rId3"/>
    <p:sldId id="257" r:id="rId4"/>
    <p:sldId id="258" r:id="rId5"/>
    <p:sldId id="278" r:id="rId6"/>
    <p:sldId id="277" r:id="rId7"/>
    <p:sldId id="279" r:id="rId8"/>
    <p:sldId id="28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64" autoAdjust="0"/>
    <p:restoredTop sz="94660"/>
  </p:normalViewPr>
  <p:slideViewPr>
    <p:cSldViewPr snapToGrid="0">
      <p:cViewPr varScale="1">
        <p:scale>
          <a:sx n="116" d="100"/>
          <a:sy n="116" d="100"/>
        </p:scale>
        <p:origin x="224" y="8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0357D2-B942-41FB-8F54-0A6E48F8E799}" type="doc">
      <dgm:prSet loTypeId="urn:microsoft.com/office/officeart/2016/7/layout/BasicLinearProcessNumbered" loCatId="process" qsTypeId="urn:microsoft.com/office/officeart/2005/8/quickstyle/simple3" qsCatId="simple" csTypeId="urn:microsoft.com/office/officeart/2005/8/colors/accent3_3" csCatId="accent3" phldr="1"/>
      <dgm:spPr/>
      <dgm:t>
        <a:bodyPr/>
        <a:lstStyle/>
        <a:p>
          <a:endParaRPr lang="en-US"/>
        </a:p>
      </dgm:t>
    </dgm:pt>
    <dgm:pt modelId="{00D5D66E-7F3D-4F70-83CE-E61D335C3CD7}">
      <dgm:prSet/>
      <dgm:spPr/>
      <dgm:t>
        <a:bodyPr/>
        <a:lstStyle/>
        <a:p>
          <a:r>
            <a:rPr lang="en-US" b="1"/>
            <a:t>Adding all the values from an array into the two stacks:  </a:t>
          </a:r>
          <a:endParaRPr lang="en-US"/>
        </a:p>
      </dgm:t>
    </dgm:pt>
    <dgm:pt modelId="{9E6FD391-5E56-46AA-AC5A-D8BC3A051085}" type="parTrans" cxnId="{2D874B02-A1E2-40C3-ADF1-A4015D19EFAF}">
      <dgm:prSet/>
      <dgm:spPr/>
      <dgm:t>
        <a:bodyPr/>
        <a:lstStyle/>
        <a:p>
          <a:endParaRPr lang="en-US"/>
        </a:p>
      </dgm:t>
    </dgm:pt>
    <dgm:pt modelId="{E62EFCDB-C242-41FA-B8D3-C68856FC10C2}" type="sibTrans" cxnId="{2D874B02-A1E2-40C3-ADF1-A4015D19EFAF}">
      <dgm:prSet phldrT="1" phldr="0"/>
      <dgm:spPr/>
      <dgm:t>
        <a:bodyPr/>
        <a:lstStyle/>
        <a:p>
          <a:r>
            <a:rPr lang="en-US"/>
            <a:t>1</a:t>
          </a:r>
        </a:p>
      </dgm:t>
    </dgm:pt>
    <dgm:pt modelId="{22F463B2-D8E0-404A-85AC-C6D433307AE9}">
      <dgm:prSet/>
      <dgm:spPr/>
      <dgm:t>
        <a:bodyPr/>
        <a:lstStyle/>
        <a:p>
          <a:r>
            <a:rPr lang="en-US"/>
            <a:t>We can add the values from the array one at a time to the stacks.  </a:t>
          </a:r>
        </a:p>
      </dgm:t>
    </dgm:pt>
    <dgm:pt modelId="{74FB915C-7EC8-4C8A-BBB6-5E869ECFCACD}" type="parTrans" cxnId="{CDF84928-B300-48F4-A3B3-08F9A0389442}">
      <dgm:prSet/>
      <dgm:spPr/>
      <dgm:t>
        <a:bodyPr/>
        <a:lstStyle/>
        <a:p>
          <a:endParaRPr lang="en-US"/>
        </a:p>
      </dgm:t>
    </dgm:pt>
    <dgm:pt modelId="{CD680073-A531-440A-93BE-79B02DB4737B}" type="sibTrans" cxnId="{CDF84928-B300-48F4-A3B3-08F9A0389442}">
      <dgm:prSet/>
      <dgm:spPr/>
      <dgm:t>
        <a:bodyPr/>
        <a:lstStyle/>
        <a:p>
          <a:endParaRPr lang="en-US"/>
        </a:p>
      </dgm:t>
    </dgm:pt>
    <dgm:pt modelId="{A3C3A9B3-BCF3-4D17-BDDF-DC1B42DCC144}">
      <dgm:prSet/>
      <dgm:spPr/>
      <dgm:t>
        <a:bodyPr/>
        <a:lstStyle/>
        <a:p>
          <a:r>
            <a:rPr lang="en-US"/>
            <a:t>Putting together the pieces from the previous questions, write an algorithm for this task.</a:t>
          </a:r>
        </a:p>
      </dgm:t>
    </dgm:pt>
    <dgm:pt modelId="{056722D5-69FC-4E00-A60F-4A95861A1B5A}" type="parTrans" cxnId="{596856C7-9055-4662-AB32-7F60DA748B1F}">
      <dgm:prSet/>
      <dgm:spPr/>
      <dgm:t>
        <a:bodyPr/>
        <a:lstStyle/>
        <a:p>
          <a:endParaRPr lang="en-US"/>
        </a:p>
      </dgm:t>
    </dgm:pt>
    <dgm:pt modelId="{11CE8E01-737B-4AF6-9670-406AA66885CE}" type="sibTrans" cxnId="{596856C7-9055-4662-AB32-7F60DA748B1F}">
      <dgm:prSet/>
      <dgm:spPr/>
      <dgm:t>
        <a:bodyPr/>
        <a:lstStyle/>
        <a:p>
          <a:endParaRPr lang="en-US"/>
        </a:p>
      </dgm:t>
    </dgm:pt>
    <dgm:pt modelId="{37947C43-D004-4C2F-92F2-381E0716C1AC}">
      <dgm:prSet/>
      <dgm:spPr/>
      <dgm:t>
        <a:bodyPr/>
        <a:lstStyle/>
        <a:p>
          <a:r>
            <a:rPr lang="en-US" b="1"/>
            <a:t>Putting the values into a new array:  </a:t>
          </a:r>
          <a:endParaRPr lang="en-US"/>
        </a:p>
      </dgm:t>
    </dgm:pt>
    <dgm:pt modelId="{E873B1A1-B163-4668-B8EF-0DDF192F74C2}" type="parTrans" cxnId="{96F28D44-4DFF-4FB0-B333-1EBD91B46BD5}">
      <dgm:prSet/>
      <dgm:spPr/>
      <dgm:t>
        <a:bodyPr/>
        <a:lstStyle/>
        <a:p>
          <a:endParaRPr lang="en-US"/>
        </a:p>
      </dgm:t>
    </dgm:pt>
    <dgm:pt modelId="{FA47F096-D19D-477B-95A4-B17C43208568}" type="sibTrans" cxnId="{96F28D44-4DFF-4FB0-B333-1EBD91B46BD5}">
      <dgm:prSet phldrT="2" phldr="0"/>
      <dgm:spPr/>
      <dgm:t>
        <a:bodyPr/>
        <a:lstStyle/>
        <a:p>
          <a:r>
            <a:rPr lang="en-US"/>
            <a:t>2</a:t>
          </a:r>
        </a:p>
      </dgm:t>
    </dgm:pt>
    <dgm:pt modelId="{9810BDFF-EC7F-48AA-A223-C828CF6DE1E0}">
      <dgm:prSet/>
      <dgm:spPr/>
      <dgm:t>
        <a:bodyPr/>
        <a:lstStyle/>
        <a:p>
          <a:r>
            <a:rPr lang="en-US"/>
            <a:t>For our particular sorting algorithm, we are going to create a second array with the values from the original array in sorted order.  </a:t>
          </a:r>
        </a:p>
      </dgm:t>
    </dgm:pt>
    <dgm:pt modelId="{0DFB181B-4705-4111-94B0-0E185066E51E}" type="parTrans" cxnId="{2A2B9FD8-87A8-496A-9584-E59FB8DD803F}">
      <dgm:prSet/>
      <dgm:spPr/>
      <dgm:t>
        <a:bodyPr/>
        <a:lstStyle/>
        <a:p>
          <a:endParaRPr lang="en-US"/>
        </a:p>
      </dgm:t>
    </dgm:pt>
    <dgm:pt modelId="{E5D077B6-CDEF-4B76-9880-16D0885E9C62}" type="sibTrans" cxnId="{2A2B9FD8-87A8-496A-9584-E59FB8DD803F}">
      <dgm:prSet/>
      <dgm:spPr/>
      <dgm:t>
        <a:bodyPr/>
        <a:lstStyle/>
        <a:p>
          <a:endParaRPr lang="en-US"/>
        </a:p>
      </dgm:t>
    </dgm:pt>
    <dgm:pt modelId="{FE288E96-B87C-400D-88D4-6A64573F0D0E}">
      <dgm:prSet/>
      <dgm:spPr/>
      <dgm:t>
        <a:bodyPr/>
        <a:lstStyle/>
        <a:p>
          <a:r>
            <a:rPr lang="en-US" dirty="0"/>
            <a:t>Therefore, the final task we need to do before we return is to put the values into the result array.</a:t>
          </a:r>
        </a:p>
      </dgm:t>
    </dgm:pt>
    <dgm:pt modelId="{951AA63B-E5E2-4F16-BD61-1502551CE37F}" type="parTrans" cxnId="{ED4797A5-D29E-460C-B3A3-1599CFBAC762}">
      <dgm:prSet/>
      <dgm:spPr/>
      <dgm:t>
        <a:bodyPr/>
        <a:lstStyle/>
        <a:p>
          <a:endParaRPr lang="en-US"/>
        </a:p>
      </dgm:t>
    </dgm:pt>
    <dgm:pt modelId="{E6751627-FC34-403A-BF2D-5A70D6A21830}" type="sibTrans" cxnId="{ED4797A5-D29E-460C-B3A3-1599CFBAC762}">
      <dgm:prSet/>
      <dgm:spPr/>
      <dgm:t>
        <a:bodyPr/>
        <a:lstStyle/>
        <a:p>
          <a:endParaRPr lang="en-US"/>
        </a:p>
      </dgm:t>
    </dgm:pt>
    <dgm:pt modelId="{CB889381-2290-9D42-B30A-23A5E22EDB31}" type="pres">
      <dgm:prSet presAssocID="{780357D2-B942-41FB-8F54-0A6E48F8E799}" presName="Name0" presStyleCnt="0">
        <dgm:presLayoutVars>
          <dgm:animLvl val="lvl"/>
          <dgm:resizeHandles val="exact"/>
        </dgm:presLayoutVars>
      </dgm:prSet>
      <dgm:spPr/>
    </dgm:pt>
    <dgm:pt modelId="{EF7F4DB7-B388-514E-BC1E-F0D7A30E946C}" type="pres">
      <dgm:prSet presAssocID="{00D5D66E-7F3D-4F70-83CE-E61D335C3CD7}" presName="compositeNode" presStyleCnt="0">
        <dgm:presLayoutVars>
          <dgm:bulletEnabled val="1"/>
        </dgm:presLayoutVars>
      </dgm:prSet>
      <dgm:spPr/>
    </dgm:pt>
    <dgm:pt modelId="{6E627D10-E84B-0B43-9FAB-FBB147E8C7B1}" type="pres">
      <dgm:prSet presAssocID="{00D5D66E-7F3D-4F70-83CE-E61D335C3CD7}" presName="bgRect" presStyleLbl="bgAccFollowNode1" presStyleIdx="0" presStyleCnt="2"/>
      <dgm:spPr/>
    </dgm:pt>
    <dgm:pt modelId="{EE4D2248-D31D-9B49-8D57-1667C776BD2D}" type="pres">
      <dgm:prSet presAssocID="{E62EFCDB-C242-41FA-B8D3-C68856FC10C2}" presName="sibTransNodeCircle" presStyleLbl="alignNode1" presStyleIdx="0" presStyleCnt="4">
        <dgm:presLayoutVars>
          <dgm:chMax val="0"/>
          <dgm:bulletEnabled/>
        </dgm:presLayoutVars>
      </dgm:prSet>
      <dgm:spPr/>
    </dgm:pt>
    <dgm:pt modelId="{48629D6A-96F4-AB4C-9706-6865C9B31384}" type="pres">
      <dgm:prSet presAssocID="{00D5D66E-7F3D-4F70-83CE-E61D335C3CD7}" presName="bottomLine" presStyleLbl="alignNode1" presStyleIdx="1" presStyleCnt="4">
        <dgm:presLayoutVars/>
      </dgm:prSet>
      <dgm:spPr/>
    </dgm:pt>
    <dgm:pt modelId="{DD443603-F8B1-6A4E-B91A-57323A10DBDE}" type="pres">
      <dgm:prSet presAssocID="{00D5D66E-7F3D-4F70-83CE-E61D335C3CD7}" presName="nodeText" presStyleLbl="bgAccFollowNode1" presStyleIdx="0" presStyleCnt="2">
        <dgm:presLayoutVars>
          <dgm:bulletEnabled val="1"/>
        </dgm:presLayoutVars>
      </dgm:prSet>
      <dgm:spPr/>
    </dgm:pt>
    <dgm:pt modelId="{D7054047-5930-7D43-97B1-1B629A4D8364}" type="pres">
      <dgm:prSet presAssocID="{E62EFCDB-C242-41FA-B8D3-C68856FC10C2}" presName="sibTrans" presStyleCnt="0"/>
      <dgm:spPr/>
    </dgm:pt>
    <dgm:pt modelId="{C5F50EE4-BF06-D74C-A6CE-F5D513B6E5DA}" type="pres">
      <dgm:prSet presAssocID="{37947C43-D004-4C2F-92F2-381E0716C1AC}" presName="compositeNode" presStyleCnt="0">
        <dgm:presLayoutVars>
          <dgm:bulletEnabled val="1"/>
        </dgm:presLayoutVars>
      </dgm:prSet>
      <dgm:spPr/>
    </dgm:pt>
    <dgm:pt modelId="{396B9C54-A6D5-2E44-8121-0C6D26A94304}" type="pres">
      <dgm:prSet presAssocID="{37947C43-D004-4C2F-92F2-381E0716C1AC}" presName="bgRect" presStyleLbl="bgAccFollowNode1" presStyleIdx="1" presStyleCnt="2"/>
      <dgm:spPr/>
    </dgm:pt>
    <dgm:pt modelId="{BA04A648-452C-A140-9400-5C90789DA3DA}" type="pres">
      <dgm:prSet presAssocID="{FA47F096-D19D-477B-95A4-B17C43208568}" presName="sibTransNodeCircle" presStyleLbl="alignNode1" presStyleIdx="2" presStyleCnt="4">
        <dgm:presLayoutVars>
          <dgm:chMax val="0"/>
          <dgm:bulletEnabled/>
        </dgm:presLayoutVars>
      </dgm:prSet>
      <dgm:spPr/>
    </dgm:pt>
    <dgm:pt modelId="{7E74A1F4-0CFE-4445-A190-F0E80BA93094}" type="pres">
      <dgm:prSet presAssocID="{37947C43-D004-4C2F-92F2-381E0716C1AC}" presName="bottomLine" presStyleLbl="alignNode1" presStyleIdx="3" presStyleCnt="4">
        <dgm:presLayoutVars/>
      </dgm:prSet>
      <dgm:spPr/>
    </dgm:pt>
    <dgm:pt modelId="{19D67FD2-2B5E-B94B-95BD-C4086124C0F4}" type="pres">
      <dgm:prSet presAssocID="{37947C43-D004-4C2F-92F2-381E0716C1AC}" presName="nodeText" presStyleLbl="bgAccFollowNode1" presStyleIdx="1" presStyleCnt="2">
        <dgm:presLayoutVars>
          <dgm:bulletEnabled val="1"/>
        </dgm:presLayoutVars>
      </dgm:prSet>
      <dgm:spPr/>
    </dgm:pt>
  </dgm:ptLst>
  <dgm:cxnLst>
    <dgm:cxn modelId="{2D874B02-A1E2-40C3-ADF1-A4015D19EFAF}" srcId="{780357D2-B942-41FB-8F54-0A6E48F8E799}" destId="{00D5D66E-7F3D-4F70-83CE-E61D335C3CD7}" srcOrd="0" destOrd="0" parTransId="{9E6FD391-5E56-46AA-AC5A-D8BC3A051085}" sibTransId="{E62EFCDB-C242-41FA-B8D3-C68856FC10C2}"/>
    <dgm:cxn modelId="{CD702919-0429-0C45-9D81-D5A441106930}" type="presOf" srcId="{FA47F096-D19D-477B-95A4-B17C43208568}" destId="{BA04A648-452C-A140-9400-5C90789DA3DA}" srcOrd="0" destOrd="0" presId="urn:microsoft.com/office/officeart/2016/7/layout/BasicLinearProcessNumbered"/>
    <dgm:cxn modelId="{CDF84928-B300-48F4-A3B3-08F9A0389442}" srcId="{00D5D66E-7F3D-4F70-83CE-E61D335C3CD7}" destId="{22F463B2-D8E0-404A-85AC-C6D433307AE9}" srcOrd="0" destOrd="0" parTransId="{74FB915C-7EC8-4C8A-BBB6-5E869ECFCACD}" sibTransId="{CD680073-A531-440A-93BE-79B02DB4737B}"/>
    <dgm:cxn modelId="{29AD8030-14A4-0144-B86A-15E6CFA19AB3}" type="presOf" srcId="{37947C43-D004-4C2F-92F2-381E0716C1AC}" destId="{396B9C54-A6D5-2E44-8121-0C6D26A94304}" srcOrd="0" destOrd="0" presId="urn:microsoft.com/office/officeart/2016/7/layout/BasicLinearProcessNumbered"/>
    <dgm:cxn modelId="{4B385335-C0D8-0045-AAB3-884479DC96B1}" type="presOf" srcId="{A3C3A9B3-BCF3-4D17-BDDF-DC1B42DCC144}" destId="{DD443603-F8B1-6A4E-B91A-57323A10DBDE}" srcOrd="0" destOrd="2" presId="urn:microsoft.com/office/officeart/2016/7/layout/BasicLinearProcessNumbered"/>
    <dgm:cxn modelId="{C83B9341-00A9-EB49-8A6E-F421C6F35C8F}" type="presOf" srcId="{E62EFCDB-C242-41FA-B8D3-C68856FC10C2}" destId="{EE4D2248-D31D-9B49-8D57-1667C776BD2D}" srcOrd="0" destOrd="0" presId="urn:microsoft.com/office/officeart/2016/7/layout/BasicLinearProcessNumbered"/>
    <dgm:cxn modelId="{96F28D44-4DFF-4FB0-B333-1EBD91B46BD5}" srcId="{780357D2-B942-41FB-8F54-0A6E48F8E799}" destId="{37947C43-D004-4C2F-92F2-381E0716C1AC}" srcOrd="1" destOrd="0" parTransId="{E873B1A1-B163-4668-B8EF-0DDF192F74C2}" sibTransId="{FA47F096-D19D-477B-95A4-B17C43208568}"/>
    <dgm:cxn modelId="{7B11DB7A-2E18-FA43-83B9-34BE9C517046}" type="presOf" srcId="{22F463B2-D8E0-404A-85AC-C6D433307AE9}" destId="{DD443603-F8B1-6A4E-B91A-57323A10DBDE}" srcOrd="0" destOrd="1" presId="urn:microsoft.com/office/officeart/2016/7/layout/BasicLinearProcessNumbered"/>
    <dgm:cxn modelId="{8E17B881-3D96-FF4E-A3B4-229EF1D378C6}" type="presOf" srcId="{00D5D66E-7F3D-4F70-83CE-E61D335C3CD7}" destId="{DD443603-F8B1-6A4E-B91A-57323A10DBDE}" srcOrd="1" destOrd="0" presId="urn:microsoft.com/office/officeart/2016/7/layout/BasicLinearProcessNumbered"/>
    <dgm:cxn modelId="{4F232D8E-63D3-774D-85AD-79A0F734AAE4}" type="presOf" srcId="{780357D2-B942-41FB-8F54-0A6E48F8E799}" destId="{CB889381-2290-9D42-B30A-23A5E22EDB31}" srcOrd="0" destOrd="0" presId="urn:microsoft.com/office/officeart/2016/7/layout/BasicLinearProcessNumbered"/>
    <dgm:cxn modelId="{3CFEF394-84BE-2F41-9120-EC098AB88BFE}" type="presOf" srcId="{00D5D66E-7F3D-4F70-83CE-E61D335C3CD7}" destId="{6E627D10-E84B-0B43-9FAB-FBB147E8C7B1}" srcOrd="0" destOrd="0" presId="urn:microsoft.com/office/officeart/2016/7/layout/BasicLinearProcessNumbered"/>
    <dgm:cxn modelId="{ED4797A5-D29E-460C-B3A3-1599CFBAC762}" srcId="{37947C43-D004-4C2F-92F2-381E0716C1AC}" destId="{FE288E96-B87C-400D-88D4-6A64573F0D0E}" srcOrd="1" destOrd="0" parTransId="{951AA63B-E5E2-4F16-BD61-1502551CE37F}" sibTransId="{E6751627-FC34-403A-BF2D-5A70D6A21830}"/>
    <dgm:cxn modelId="{06D83BBD-4B03-314C-9AF8-8A0DA714794F}" type="presOf" srcId="{FE288E96-B87C-400D-88D4-6A64573F0D0E}" destId="{19D67FD2-2B5E-B94B-95BD-C4086124C0F4}" srcOrd="0" destOrd="2" presId="urn:microsoft.com/office/officeart/2016/7/layout/BasicLinearProcessNumbered"/>
    <dgm:cxn modelId="{596856C7-9055-4662-AB32-7F60DA748B1F}" srcId="{00D5D66E-7F3D-4F70-83CE-E61D335C3CD7}" destId="{A3C3A9B3-BCF3-4D17-BDDF-DC1B42DCC144}" srcOrd="1" destOrd="0" parTransId="{056722D5-69FC-4E00-A60F-4A95861A1B5A}" sibTransId="{11CE8E01-737B-4AF6-9670-406AA66885CE}"/>
    <dgm:cxn modelId="{2A2B9FD8-87A8-496A-9584-E59FB8DD803F}" srcId="{37947C43-D004-4C2F-92F2-381E0716C1AC}" destId="{9810BDFF-EC7F-48AA-A223-C828CF6DE1E0}" srcOrd="0" destOrd="0" parTransId="{0DFB181B-4705-4111-94B0-0E185066E51E}" sibTransId="{E5D077B6-CDEF-4B76-9880-16D0885E9C62}"/>
    <dgm:cxn modelId="{FB783EDD-BE0F-FD4E-921D-BE857B291840}" type="presOf" srcId="{37947C43-D004-4C2F-92F2-381E0716C1AC}" destId="{19D67FD2-2B5E-B94B-95BD-C4086124C0F4}" srcOrd="1" destOrd="0" presId="urn:microsoft.com/office/officeart/2016/7/layout/BasicLinearProcessNumbered"/>
    <dgm:cxn modelId="{02E2C2F3-AEC2-4349-8339-86FCF05AEAF0}" type="presOf" srcId="{9810BDFF-EC7F-48AA-A223-C828CF6DE1E0}" destId="{19D67FD2-2B5E-B94B-95BD-C4086124C0F4}" srcOrd="0" destOrd="1" presId="urn:microsoft.com/office/officeart/2016/7/layout/BasicLinearProcessNumbered"/>
    <dgm:cxn modelId="{116DBD59-9CDB-CC44-A570-B790E4D14CEB}" type="presParOf" srcId="{CB889381-2290-9D42-B30A-23A5E22EDB31}" destId="{EF7F4DB7-B388-514E-BC1E-F0D7A30E946C}" srcOrd="0" destOrd="0" presId="urn:microsoft.com/office/officeart/2016/7/layout/BasicLinearProcessNumbered"/>
    <dgm:cxn modelId="{0F0022E0-4DF5-8E4E-B8F4-9D95D5B45FE6}" type="presParOf" srcId="{EF7F4DB7-B388-514E-BC1E-F0D7A30E946C}" destId="{6E627D10-E84B-0B43-9FAB-FBB147E8C7B1}" srcOrd="0" destOrd="0" presId="urn:microsoft.com/office/officeart/2016/7/layout/BasicLinearProcessNumbered"/>
    <dgm:cxn modelId="{10300814-8052-4A4B-8798-4EEB2F632116}" type="presParOf" srcId="{EF7F4DB7-B388-514E-BC1E-F0D7A30E946C}" destId="{EE4D2248-D31D-9B49-8D57-1667C776BD2D}" srcOrd="1" destOrd="0" presId="urn:microsoft.com/office/officeart/2016/7/layout/BasicLinearProcessNumbered"/>
    <dgm:cxn modelId="{628FE38F-8BE2-7143-A73A-64B97D83CDC6}" type="presParOf" srcId="{EF7F4DB7-B388-514E-BC1E-F0D7A30E946C}" destId="{48629D6A-96F4-AB4C-9706-6865C9B31384}" srcOrd="2" destOrd="0" presId="urn:microsoft.com/office/officeart/2016/7/layout/BasicLinearProcessNumbered"/>
    <dgm:cxn modelId="{BE481ED8-58BD-1A4D-87FB-497C4BE6592A}" type="presParOf" srcId="{EF7F4DB7-B388-514E-BC1E-F0D7A30E946C}" destId="{DD443603-F8B1-6A4E-B91A-57323A10DBDE}" srcOrd="3" destOrd="0" presId="urn:microsoft.com/office/officeart/2016/7/layout/BasicLinearProcessNumbered"/>
    <dgm:cxn modelId="{101D02F2-C248-014B-A691-6B0463F2BDC0}" type="presParOf" srcId="{CB889381-2290-9D42-B30A-23A5E22EDB31}" destId="{D7054047-5930-7D43-97B1-1B629A4D8364}" srcOrd="1" destOrd="0" presId="urn:microsoft.com/office/officeart/2016/7/layout/BasicLinearProcessNumbered"/>
    <dgm:cxn modelId="{92F21B54-6A53-B74A-8C0E-5C1E570132F2}" type="presParOf" srcId="{CB889381-2290-9D42-B30A-23A5E22EDB31}" destId="{C5F50EE4-BF06-D74C-A6CE-F5D513B6E5DA}" srcOrd="2" destOrd="0" presId="urn:microsoft.com/office/officeart/2016/7/layout/BasicLinearProcessNumbered"/>
    <dgm:cxn modelId="{F6C8526C-F23B-0E4E-AD50-5319069F16B3}" type="presParOf" srcId="{C5F50EE4-BF06-D74C-A6CE-F5D513B6E5DA}" destId="{396B9C54-A6D5-2E44-8121-0C6D26A94304}" srcOrd="0" destOrd="0" presId="urn:microsoft.com/office/officeart/2016/7/layout/BasicLinearProcessNumbered"/>
    <dgm:cxn modelId="{6F587D7E-CE04-CF4E-8540-982B5524CF8A}" type="presParOf" srcId="{C5F50EE4-BF06-D74C-A6CE-F5D513B6E5DA}" destId="{BA04A648-452C-A140-9400-5C90789DA3DA}" srcOrd="1" destOrd="0" presId="urn:microsoft.com/office/officeart/2016/7/layout/BasicLinearProcessNumbered"/>
    <dgm:cxn modelId="{2D7F683A-6020-914F-BEDD-34EF254FC3F3}" type="presParOf" srcId="{C5F50EE4-BF06-D74C-A6CE-F5D513B6E5DA}" destId="{7E74A1F4-0CFE-4445-A190-F0E80BA93094}" srcOrd="2" destOrd="0" presId="urn:microsoft.com/office/officeart/2016/7/layout/BasicLinearProcessNumbered"/>
    <dgm:cxn modelId="{28F3705F-4511-194A-B208-C51D7D93DCDE}" type="presParOf" srcId="{C5F50EE4-BF06-D74C-A6CE-F5D513B6E5DA}" destId="{19D67FD2-2B5E-B94B-95BD-C4086124C0F4}"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627D10-E84B-0B43-9FAB-FBB147E8C7B1}">
      <dsp:nvSpPr>
        <dsp:cNvPr id="0" name=""/>
        <dsp:cNvSpPr/>
      </dsp:nvSpPr>
      <dsp:spPr>
        <a:xfrm>
          <a:off x="1174" y="0"/>
          <a:ext cx="4578945" cy="4093482"/>
        </a:xfrm>
        <a:prstGeom prst="rect">
          <a:avLst/>
        </a:prstGeom>
        <a:solidFill>
          <a:schemeClr val="accent3">
            <a:alpha val="90000"/>
            <a:tint val="4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56992" tIns="330200" rIns="356992" bIns="330200" numCol="1" spcCol="1270" anchor="t" anchorCtr="0">
          <a:noAutofit/>
        </a:bodyPr>
        <a:lstStyle/>
        <a:p>
          <a:pPr marL="0" lvl="0" indent="0" algn="l" defTabSz="800100">
            <a:lnSpc>
              <a:spcPct val="90000"/>
            </a:lnSpc>
            <a:spcBef>
              <a:spcPct val="0"/>
            </a:spcBef>
            <a:spcAft>
              <a:spcPct val="35000"/>
            </a:spcAft>
            <a:buNone/>
          </a:pPr>
          <a:r>
            <a:rPr lang="en-US" sz="1800" b="1" kern="1200"/>
            <a:t>Adding all the values from an array into the two stacks:  </a:t>
          </a:r>
          <a:endParaRPr lang="en-US" sz="1800" kern="1200"/>
        </a:p>
        <a:p>
          <a:pPr marL="114300" lvl="1" indent="-114300" algn="l" defTabSz="622300">
            <a:lnSpc>
              <a:spcPct val="90000"/>
            </a:lnSpc>
            <a:spcBef>
              <a:spcPct val="0"/>
            </a:spcBef>
            <a:spcAft>
              <a:spcPct val="15000"/>
            </a:spcAft>
            <a:buChar char="•"/>
          </a:pPr>
          <a:r>
            <a:rPr lang="en-US" sz="1400" kern="1200"/>
            <a:t>We can add the values from the array one at a time to the stacks.  </a:t>
          </a:r>
        </a:p>
        <a:p>
          <a:pPr marL="114300" lvl="1" indent="-114300" algn="l" defTabSz="622300">
            <a:lnSpc>
              <a:spcPct val="90000"/>
            </a:lnSpc>
            <a:spcBef>
              <a:spcPct val="0"/>
            </a:spcBef>
            <a:spcAft>
              <a:spcPct val="15000"/>
            </a:spcAft>
            <a:buChar char="•"/>
          </a:pPr>
          <a:r>
            <a:rPr lang="en-US" sz="1400" kern="1200"/>
            <a:t>Putting together the pieces from the previous questions, write an algorithm for this task.</a:t>
          </a:r>
        </a:p>
      </dsp:txBody>
      <dsp:txXfrm>
        <a:off x="1174" y="1555523"/>
        <a:ext cx="4578945" cy="2456089"/>
      </dsp:txXfrm>
    </dsp:sp>
    <dsp:sp modelId="{EE4D2248-D31D-9B49-8D57-1667C776BD2D}">
      <dsp:nvSpPr>
        <dsp:cNvPr id="0" name=""/>
        <dsp:cNvSpPr/>
      </dsp:nvSpPr>
      <dsp:spPr>
        <a:xfrm>
          <a:off x="1676624" y="409348"/>
          <a:ext cx="1228044" cy="1228044"/>
        </a:xfrm>
        <a:prstGeom prst="ellipse">
          <a:avLst/>
        </a:prstGeom>
        <a:gradFill rotWithShape="0">
          <a:gsLst>
            <a:gs pos="0">
              <a:schemeClr val="accent3">
                <a:shade val="80000"/>
                <a:hueOff val="0"/>
                <a:satOff val="0"/>
                <a:lumOff val="0"/>
                <a:alphaOff val="0"/>
                <a:tint val="65000"/>
                <a:lumMod val="110000"/>
              </a:schemeClr>
            </a:gs>
            <a:gs pos="88000">
              <a:schemeClr val="accent3">
                <a:shade val="80000"/>
                <a:hueOff val="0"/>
                <a:satOff val="0"/>
                <a:lumOff val="0"/>
                <a:alphaOff val="0"/>
                <a:tint val="90000"/>
              </a:schemeClr>
            </a:gs>
          </a:gsLst>
          <a:lin ang="5400000" scaled="0"/>
        </a:gradFill>
        <a:ln w="12700" cap="rnd" cmpd="sng" algn="ctr">
          <a:solidFill>
            <a:schemeClr val="accent3">
              <a:shade val="80000"/>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856467" y="589191"/>
        <a:ext cx="868358" cy="868358"/>
      </dsp:txXfrm>
    </dsp:sp>
    <dsp:sp modelId="{48629D6A-96F4-AB4C-9706-6865C9B31384}">
      <dsp:nvSpPr>
        <dsp:cNvPr id="0" name=""/>
        <dsp:cNvSpPr/>
      </dsp:nvSpPr>
      <dsp:spPr>
        <a:xfrm>
          <a:off x="1174" y="4093410"/>
          <a:ext cx="4578945" cy="72"/>
        </a:xfrm>
        <a:prstGeom prst="rect">
          <a:avLst/>
        </a:prstGeom>
        <a:gradFill rotWithShape="0">
          <a:gsLst>
            <a:gs pos="0">
              <a:schemeClr val="accent3">
                <a:shade val="80000"/>
                <a:hueOff val="-106287"/>
                <a:satOff val="-365"/>
                <a:lumOff val="8726"/>
                <a:alphaOff val="0"/>
                <a:tint val="65000"/>
                <a:lumMod val="110000"/>
              </a:schemeClr>
            </a:gs>
            <a:gs pos="88000">
              <a:schemeClr val="accent3">
                <a:shade val="80000"/>
                <a:hueOff val="-106287"/>
                <a:satOff val="-365"/>
                <a:lumOff val="8726"/>
                <a:alphaOff val="0"/>
                <a:tint val="90000"/>
              </a:schemeClr>
            </a:gs>
          </a:gsLst>
          <a:lin ang="5400000" scaled="0"/>
        </a:gradFill>
        <a:ln w="12700" cap="rnd" cmpd="sng" algn="ctr">
          <a:solidFill>
            <a:schemeClr val="accent3">
              <a:shade val="80000"/>
              <a:hueOff val="-106287"/>
              <a:satOff val="-365"/>
              <a:lumOff val="8726"/>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396B9C54-A6D5-2E44-8121-0C6D26A94304}">
      <dsp:nvSpPr>
        <dsp:cNvPr id="0" name=""/>
        <dsp:cNvSpPr/>
      </dsp:nvSpPr>
      <dsp:spPr>
        <a:xfrm>
          <a:off x="5038013" y="0"/>
          <a:ext cx="4578945" cy="4093482"/>
        </a:xfrm>
        <a:prstGeom prst="rect">
          <a:avLst/>
        </a:prstGeom>
        <a:solidFill>
          <a:schemeClr val="accent3">
            <a:alpha val="90000"/>
            <a:tint val="4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56992" tIns="330200" rIns="356992" bIns="330200" numCol="1" spcCol="1270" anchor="t" anchorCtr="0">
          <a:noAutofit/>
        </a:bodyPr>
        <a:lstStyle/>
        <a:p>
          <a:pPr marL="0" lvl="0" indent="0" algn="l" defTabSz="800100">
            <a:lnSpc>
              <a:spcPct val="90000"/>
            </a:lnSpc>
            <a:spcBef>
              <a:spcPct val="0"/>
            </a:spcBef>
            <a:spcAft>
              <a:spcPct val="35000"/>
            </a:spcAft>
            <a:buNone/>
          </a:pPr>
          <a:r>
            <a:rPr lang="en-US" sz="1800" b="1" kern="1200"/>
            <a:t>Putting the values into a new array:  </a:t>
          </a:r>
          <a:endParaRPr lang="en-US" sz="1800" kern="1200"/>
        </a:p>
        <a:p>
          <a:pPr marL="114300" lvl="1" indent="-114300" algn="l" defTabSz="622300">
            <a:lnSpc>
              <a:spcPct val="90000"/>
            </a:lnSpc>
            <a:spcBef>
              <a:spcPct val="0"/>
            </a:spcBef>
            <a:spcAft>
              <a:spcPct val="15000"/>
            </a:spcAft>
            <a:buChar char="•"/>
          </a:pPr>
          <a:r>
            <a:rPr lang="en-US" sz="1400" kern="1200"/>
            <a:t>For our particular sorting algorithm, we are going to create a second array with the values from the original array in sorted order.  </a:t>
          </a:r>
        </a:p>
        <a:p>
          <a:pPr marL="114300" lvl="1" indent="-114300" algn="l" defTabSz="622300">
            <a:lnSpc>
              <a:spcPct val="90000"/>
            </a:lnSpc>
            <a:spcBef>
              <a:spcPct val="0"/>
            </a:spcBef>
            <a:spcAft>
              <a:spcPct val="15000"/>
            </a:spcAft>
            <a:buChar char="•"/>
          </a:pPr>
          <a:r>
            <a:rPr lang="en-US" sz="1400" kern="1200" dirty="0"/>
            <a:t>Therefore, the final task we need to do before we return is to put the values into the result array.</a:t>
          </a:r>
        </a:p>
      </dsp:txBody>
      <dsp:txXfrm>
        <a:off x="5038013" y="1555523"/>
        <a:ext cx="4578945" cy="2456089"/>
      </dsp:txXfrm>
    </dsp:sp>
    <dsp:sp modelId="{BA04A648-452C-A140-9400-5C90789DA3DA}">
      <dsp:nvSpPr>
        <dsp:cNvPr id="0" name=""/>
        <dsp:cNvSpPr/>
      </dsp:nvSpPr>
      <dsp:spPr>
        <a:xfrm>
          <a:off x="6713464" y="409348"/>
          <a:ext cx="1228044" cy="1228044"/>
        </a:xfrm>
        <a:prstGeom prst="ellipse">
          <a:avLst/>
        </a:prstGeom>
        <a:gradFill rotWithShape="0">
          <a:gsLst>
            <a:gs pos="0">
              <a:schemeClr val="accent3">
                <a:shade val="80000"/>
                <a:hueOff val="-212574"/>
                <a:satOff val="-729"/>
                <a:lumOff val="17452"/>
                <a:alphaOff val="0"/>
                <a:tint val="65000"/>
                <a:lumMod val="110000"/>
              </a:schemeClr>
            </a:gs>
            <a:gs pos="88000">
              <a:schemeClr val="accent3">
                <a:shade val="80000"/>
                <a:hueOff val="-212574"/>
                <a:satOff val="-729"/>
                <a:lumOff val="17452"/>
                <a:alphaOff val="0"/>
                <a:tint val="90000"/>
              </a:schemeClr>
            </a:gs>
          </a:gsLst>
          <a:lin ang="5400000" scaled="0"/>
        </a:gradFill>
        <a:ln w="12700" cap="rnd" cmpd="sng" algn="ctr">
          <a:solidFill>
            <a:schemeClr val="accent3">
              <a:shade val="80000"/>
              <a:hueOff val="-212574"/>
              <a:satOff val="-729"/>
              <a:lumOff val="17452"/>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6893307" y="589191"/>
        <a:ext cx="868358" cy="868358"/>
      </dsp:txXfrm>
    </dsp:sp>
    <dsp:sp modelId="{7E74A1F4-0CFE-4445-A190-F0E80BA93094}">
      <dsp:nvSpPr>
        <dsp:cNvPr id="0" name=""/>
        <dsp:cNvSpPr/>
      </dsp:nvSpPr>
      <dsp:spPr>
        <a:xfrm>
          <a:off x="5038013" y="4093410"/>
          <a:ext cx="4578945" cy="72"/>
        </a:xfrm>
        <a:prstGeom prst="rect">
          <a:avLst/>
        </a:prstGeom>
        <a:gradFill rotWithShape="0">
          <a:gsLst>
            <a:gs pos="0">
              <a:schemeClr val="accent3">
                <a:shade val="80000"/>
                <a:hueOff val="-318861"/>
                <a:satOff val="-1094"/>
                <a:lumOff val="26178"/>
                <a:alphaOff val="0"/>
                <a:tint val="65000"/>
                <a:lumMod val="110000"/>
              </a:schemeClr>
            </a:gs>
            <a:gs pos="88000">
              <a:schemeClr val="accent3">
                <a:shade val="80000"/>
                <a:hueOff val="-318861"/>
                <a:satOff val="-1094"/>
                <a:lumOff val="26178"/>
                <a:alphaOff val="0"/>
                <a:tint val="90000"/>
              </a:schemeClr>
            </a:gs>
          </a:gsLst>
          <a:lin ang="5400000" scaled="0"/>
        </a:gradFill>
        <a:ln w="12700" cap="rnd" cmpd="sng" algn="ctr">
          <a:solidFill>
            <a:schemeClr val="accent3">
              <a:shade val="80000"/>
              <a:hueOff val="-318861"/>
              <a:satOff val="-1094"/>
              <a:lumOff val="26178"/>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2D157F-DC7D-457B-86F2-B8FA8FF7BDF8}" type="datetimeFigureOut">
              <a:rPr lang="en-US" smtClean="0"/>
              <a:t>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1C91B-4DB9-4139-88C5-4D2BFC14B3F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2D157F-DC7D-457B-86F2-B8FA8FF7BDF8}" type="datetimeFigureOut">
              <a:rPr lang="en-US" smtClean="0"/>
              <a:t>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1C91B-4DB9-4139-88C5-4D2BFC14B3F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2D157F-DC7D-457B-86F2-B8FA8FF7BDF8}" type="datetimeFigureOut">
              <a:rPr lang="en-US" smtClean="0"/>
              <a:t>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1C91B-4DB9-4139-88C5-4D2BFC14B3F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2D157F-DC7D-457B-86F2-B8FA8FF7BDF8}" type="datetimeFigureOut">
              <a:rPr lang="en-US" smtClean="0"/>
              <a:t>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1C91B-4DB9-4139-88C5-4D2BFC14B3F5}"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2D157F-DC7D-457B-86F2-B8FA8FF7BDF8}" type="datetimeFigureOut">
              <a:rPr lang="en-US" smtClean="0"/>
              <a:t>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1C91B-4DB9-4139-88C5-4D2BFC14B3F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2D157F-DC7D-457B-86F2-B8FA8FF7BDF8}" type="datetimeFigureOut">
              <a:rPr lang="en-US" smtClean="0"/>
              <a:t>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1C91B-4DB9-4139-88C5-4D2BFC14B3F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2D157F-DC7D-457B-86F2-B8FA8FF7BDF8}" type="datetimeFigureOut">
              <a:rPr lang="en-US" smtClean="0"/>
              <a:t>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1C91B-4DB9-4139-88C5-4D2BFC14B3F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2D157F-DC7D-457B-86F2-B8FA8FF7BDF8}" type="datetimeFigureOut">
              <a:rPr lang="en-US" smtClean="0"/>
              <a:t>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1C91B-4DB9-4139-88C5-4D2BFC14B3F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2D157F-DC7D-457B-86F2-B8FA8FF7BDF8}" type="datetimeFigureOut">
              <a:rPr lang="en-US" smtClean="0"/>
              <a:t>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1C91B-4DB9-4139-88C5-4D2BFC14B3F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2D157F-DC7D-457B-86F2-B8FA8FF7BDF8}" type="datetimeFigureOut">
              <a:rPr lang="en-US" smtClean="0"/>
              <a:t>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1C91B-4DB9-4139-88C5-4D2BFC14B3F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2D157F-DC7D-457B-86F2-B8FA8FF7BDF8}" type="datetimeFigureOut">
              <a:rPr lang="en-US" smtClean="0"/>
              <a:t>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B1C91B-4DB9-4139-88C5-4D2BFC14B3F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2D157F-DC7D-457B-86F2-B8FA8FF7BDF8}" type="datetimeFigureOut">
              <a:rPr lang="en-US" smtClean="0"/>
              <a:t>2/9/18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B1C91B-4DB9-4139-88C5-4D2BFC14B3F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2D157F-DC7D-457B-86F2-B8FA8FF7BDF8}" type="datetimeFigureOut">
              <a:rPr lang="en-US" smtClean="0"/>
              <a:t>2/9/18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B1C91B-4DB9-4139-88C5-4D2BFC14B3F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2D157F-DC7D-457B-86F2-B8FA8FF7BDF8}" type="datetimeFigureOut">
              <a:rPr lang="en-US" smtClean="0"/>
              <a:t>2/9/18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B1C91B-4DB9-4139-88C5-4D2BFC14B3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2D157F-DC7D-457B-86F2-B8FA8FF7BDF8}" type="datetimeFigureOut">
              <a:rPr lang="en-US" smtClean="0"/>
              <a:t>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B1C91B-4DB9-4139-88C5-4D2BFC14B3F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B1C91B-4DB9-4139-88C5-4D2BFC14B3F5}" type="slidenum">
              <a:rPr lang="en-US" smtClean="0"/>
              <a:t>‹#›</a:t>
            </a:fld>
            <a:endParaRPr lang="en-US"/>
          </a:p>
        </p:txBody>
      </p:sp>
      <p:sp>
        <p:nvSpPr>
          <p:cNvPr id="5" name="Date Placeholder 4"/>
          <p:cNvSpPr>
            <a:spLocks noGrp="1"/>
          </p:cNvSpPr>
          <p:nvPr>
            <p:ph type="dt" sz="half" idx="10"/>
          </p:nvPr>
        </p:nvSpPr>
        <p:spPr/>
        <p:txBody>
          <a:bodyPr/>
          <a:lstStyle/>
          <a:p>
            <a:fld id="{A72D157F-DC7D-457B-86F2-B8FA8FF7BDF8}" type="datetimeFigureOut">
              <a:rPr lang="en-US" smtClean="0"/>
              <a:t>2/9/18</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06" y="23151"/>
            <a:ext cx="9373843" cy="73724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24366" y="851942"/>
            <a:ext cx="9106960" cy="50579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120266" y="6543325"/>
            <a:ext cx="911939" cy="306455"/>
          </a:xfrm>
          <a:prstGeom prst="rect">
            <a:avLst/>
          </a:prstGeom>
        </p:spPr>
        <p:txBody>
          <a:bodyPr vert="horz" lIns="91440" tIns="45720" rIns="91440" bIns="45720" rtlCol="0" anchor="ctr"/>
          <a:lstStyle>
            <a:lvl1pPr algn="r">
              <a:defRPr sz="900">
                <a:solidFill>
                  <a:schemeClr val="bg1"/>
                </a:solidFill>
              </a:defRPr>
            </a:lvl1pPr>
          </a:lstStyle>
          <a:p>
            <a:fld id="{A72D157F-DC7D-457B-86F2-B8FA8FF7BDF8}" type="datetimeFigureOut">
              <a:rPr lang="en-US" smtClean="0"/>
              <a:pPr/>
              <a:t>2/9/18</a:t>
            </a:fld>
            <a:endParaRPr lang="en-US"/>
          </a:p>
        </p:txBody>
      </p:sp>
      <p:sp>
        <p:nvSpPr>
          <p:cNvPr id="5" name="Footer Placeholder 4"/>
          <p:cNvSpPr>
            <a:spLocks noGrp="1"/>
          </p:cNvSpPr>
          <p:nvPr>
            <p:ph type="ftr" sz="quarter" idx="3"/>
          </p:nvPr>
        </p:nvSpPr>
        <p:spPr>
          <a:xfrm>
            <a:off x="448733" y="6492875"/>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358436" y="6543325"/>
            <a:ext cx="683339" cy="307841"/>
          </a:xfrm>
          <a:prstGeom prst="rect">
            <a:avLst/>
          </a:prstGeom>
        </p:spPr>
        <p:txBody>
          <a:bodyPr vert="horz" lIns="91440" tIns="45720" rIns="91440" bIns="45720" rtlCol="0" anchor="ctr"/>
          <a:lstStyle>
            <a:lvl1pPr algn="r">
              <a:defRPr sz="900">
                <a:solidFill>
                  <a:schemeClr val="bg1"/>
                </a:solidFill>
              </a:defRPr>
            </a:lvl1pPr>
          </a:lstStyle>
          <a:p>
            <a:fld id="{80B1C91B-4DB9-4139-88C5-4D2BFC14B3F5}" type="slidenum">
              <a:rPr lang="en-US" smtClean="0"/>
              <a:pPr/>
              <a:t>‹#›</a:t>
            </a:fld>
            <a:endParaRPr lang="en-US"/>
          </a:p>
        </p:txBody>
      </p:sp>
    </p:spTree>
    <p:extLst>
      <p:ext uri="{BB962C8B-B14F-4D97-AF65-F5344CB8AC3E}">
        <p14:creationId xmlns:p14="http://schemas.microsoft.com/office/powerpoint/2010/main" val="199917987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850352"/>
            <a:ext cx="10945091" cy="1646302"/>
          </a:xfrm>
        </p:spPr>
        <p:txBody>
          <a:bodyPr/>
          <a:lstStyle/>
          <a:p>
            <a:pPr algn="ctr"/>
            <a:r>
              <a:rPr lang="en-US" dirty="0"/>
              <a:t>CS/COE 445 Data Structures </a:t>
            </a:r>
          </a:p>
        </p:txBody>
      </p:sp>
      <p:sp>
        <p:nvSpPr>
          <p:cNvPr id="3" name="Subtitle 2"/>
          <p:cNvSpPr>
            <a:spLocks noGrp="1"/>
          </p:cNvSpPr>
          <p:nvPr>
            <p:ph type="subTitle" idx="1"/>
          </p:nvPr>
        </p:nvSpPr>
        <p:spPr>
          <a:xfrm>
            <a:off x="-287382" y="4050833"/>
            <a:ext cx="12479382" cy="1096899"/>
          </a:xfrm>
        </p:spPr>
        <p:txBody>
          <a:bodyPr>
            <a:noAutofit/>
          </a:bodyPr>
          <a:lstStyle/>
          <a:p>
            <a:pPr algn="ctr"/>
            <a:r>
              <a:rPr lang="en-US" sz="3600" dirty="0"/>
              <a:t>Lab 5 </a:t>
            </a:r>
            <a:r>
              <a:rPr lang="mr-IN" sz="3600" dirty="0"/>
              <a:t>–</a:t>
            </a:r>
            <a:r>
              <a:rPr lang="en-US" sz="3600" dirty="0"/>
              <a:t> Stack Sort</a:t>
            </a:r>
          </a:p>
          <a:p>
            <a:pPr algn="ctr"/>
            <a:r>
              <a:rPr lang="en-US" sz="4000" dirty="0"/>
              <a:t> </a:t>
            </a:r>
            <a:r>
              <a:rPr lang="en-US" sz="1400" dirty="0"/>
              <a:t>(</a:t>
            </a:r>
            <a:r>
              <a:rPr lang="en-US" sz="1400" i="1" dirty="0"/>
              <a:t>Based on Dr. Hoot’s Lab Manual for Data Structures and Abstractions with Java </a:t>
            </a:r>
            <a:r>
              <a:rPr lang="en-US" sz="1400" dirty="0"/>
              <a:t>™)</a:t>
            </a:r>
          </a:p>
          <a:p>
            <a:pPr algn="ctr"/>
            <a:endParaRPr lang="en-US" dirty="0"/>
          </a:p>
        </p:txBody>
      </p:sp>
    </p:spTree>
    <p:extLst>
      <p:ext uri="{BB962C8B-B14F-4D97-AF65-F5344CB8AC3E}">
        <p14:creationId xmlns:p14="http://schemas.microsoft.com/office/powerpoint/2010/main" val="1845323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18B00-1897-FF46-BE08-F437E1FCF57B}"/>
              </a:ext>
            </a:extLst>
          </p:cNvPr>
          <p:cNvSpPr>
            <a:spLocks noGrp="1"/>
          </p:cNvSpPr>
          <p:nvPr>
            <p:ph type="title"/>
          </p:nvPr>
        </p:nvSpPr>
        <p:spPr/>
        <p:txBody>
          <a:bodyPr/>
          <a:lstStyle/>
          <a:p>
            <a:r>
              <a:rPr lang="en-US" dirty="0"/>
              <a:t>Stack Sort</a:t>
            </a:r>
          </a:p>
        </p:txBody>
      </p:sp>
      <p:sp>
        <p:nvSpPr>
          <p:cNvPr id="3" name="Content Placeholder 2">
            <a:extLst>
              <a:ext uri="{FF2B5EF4-FFF2-40B4-BE49-F238E27FC236}">
                <a16:creationId xmlns:a16="http://schemas.microsoft.com/office/drawing/2014/main" id="{B2A62215-55DC-494B-8EF1-31D0DAD80677}"/>
              </a:ext>
            </a:extLst>
          </p:cNvPr>
          <p:cNvSpPr>
            <a:spLocks noGrp="1"/>
          </p:cNvSpPr>
          <p:nvPr>
            <p:ph idx="1"/>
          </p:nvPr>
        </p:nvSpPr>
        <p:spPr/>
        <p:txBody>
          <a:bodyPr>
            <a:normAutofit/>
          </a:bodyPr>
          <a:lstStyle/>
          <a:p>
            <a:r>
              <a:rPr lang="en-US" dirty="0"/>
              <a:t>Sorting is a general problem where given a collection of items, you arrange them in order from smallest to largest.  </a:t>
            </a:r>
          </a:p>
          <a:p>
            <a:r>
              <a:rPr lang="en-US" dirty="0"/>
              <a:t>We will restrict ourselves to a collection of integer values in an array.   </a:t>
            </a:r>
          </a:p>
          <a:p>
            <a:r>
              <a:rPr lang="en-US" dirty="0"/>
              <a:t>For example, if given the integers 8, 2, 9, 1, 1, 3;  their sorted order is 1, 1, 2, 3, 8, 9. </a:t>
            </a:r>
          </a:p>
          <a:p>
            <a:r>
              <a:rPr lang="en-US" dirty="0"/>
              <a:t>You will examine a number of different sorting techniques in Chapters 8 and 9. </a:t>
            </a:r>
          </a:p>
          <a:p>
            <a:r>
              <a:rPr lang="en-US" dirty="0"/>
              <a:t>While it is not obvious, the sort that we will be doing in this lab is equivalent to the insertion sort from Chapter 8 and has the same performance.  </a:t>
            </a:r>
          </a:p>
          <a:p>
            <a:r>
              <a:rPr lang="en-US" dirty="0"/>
              <a:t>As with any of the sorts from Chapter 8, the stack sort </a:t>
            </a:r>
            <a:r>
              <a:rPr lang="en-US" i="1" dirty="0"/>
              <a:t>should not</a:t>
            </a:r>
            <a:r>
              <a:rPr lang="en-US" dirty="0"/>
              <a:t> be used in general applications.</a:t>
            </a:r>
          </a:p>
        </p:txBody>
      </p:sp>
    </p:spTree>
    <p:extLst>
      <p:ext uri="{BB962C8B-B14F-4D97-AF65-F5344CB8AC3E}">
        <p14:creationId xmlns:p14="http://schemas.microsoft.com/office/powerpoint/2010/main" val="282221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a:t>
            </a:r>
          </a:p>
        </p:txBody>
      </p:sp>
      <p:sp>
        <p:nvSpPr>
          <p:cNvPr id="3" name="Content Placeholder 2"/>
          <p:cNvSpPr>
            <a:spLocks noGrp="1"/>
          </p:cNvSpPr>
          <p:nvPr>
            <p:ph idx="1"/>
          </p:nvPr>
        </p:nvSpPr>
        <p:spPr>
          <a:xfrm>
            <a:off x="224366" y="851942"/>
            <a:ext cx="8171313" cy="5057970"/>
          </a:xfrm>
        </p:spPr>
        <p:txBody>
          <a:bodyPr>
            <a:normAutofit/>
          </a:bodyPr>
          <a:lstStyle/>
          <a:p>
            <a:r>
              <a:rPr lang="en-US" dirty="0"/>
              <a:t>In order to sort values we will use two stacks which will be called the left and right stacks.  </a:t>
            </a:r>
          </a:p>
          <a:p>
            <a:r>
              <a:rPr lang="en-US" dirty="0"/>
              <a:t>The values in the stacks will be sorted and the values in the left stack will all be less than or equal to the values in the right stack.  </a:t>
            </a:r>
          </a:p>
          <a:p>
            <a:r>
              <a:rPr lang="en-US" dirty="0"/>
              <a:t>The example illustrates a possible state for our two stacks.  </a:t>
            </a:r>
          </a:p>
          <a:p>
            <a:r>
              <a:rPr lang="en-US" dirty="0"/>
              <a:t>Notice that the values in the left stack are sorted so that the smallest value is at the bottom of the stack.  </a:t>
            </a:r>
          </a:p>
          <a:p>
            <a:r>
              <a:rPr lang="en-US" dirty="0"/>
              <a:t>The values in the right stack are sorted so that the smallest value is at the top of the stack.  </a:t>
            </a:r>
          </a:p>
          <a:p>
            <a:r>
              <a:rPr lang="en-US" dirty="0"/>
              <a:t>If we read the values up the left stack and then down the right stack, we get -1, 1, 3, 9, 11, 11, 11, 15, which is in sorted order.</a:t>
            </a:r>
          </a:p>
          <a:p>
            <a:endParaRPr lang="en-US" dirty="0"/>
          </a:p>
          <a:p>
            <a:endParaRPr lang="en-US" dirty="0"/>
          </a:p>
          <a:p>
            <a:endParaRPr lang="en-US" dirty="0"/>
          </a:p>
          <a:p>
            <a:pPr marL="0" indent="0">
              <a:buNone/>
            </a:pPr>
            <a:endParaRPr lang="en-US" dirty="0"/>
          </a:p>
          <a:p>
            <a:pPr marL="0" indent="0">
              <a:buNone/>
            </a:pPr>
            <a:endParaRPr lang="en-US" dirty="0">
              <a:effectLst/>
            </a:endParaRPr>
          </a:p>
        </p:txBody>
      </p:sp>
      <p:pic>
        <p:nvPicPr>
          <p:cNvPr id="7" name="Picture 6">
            <a:extLst>
              <a:ext uri="{FF2B5EF4-FFF2-40B4-BE49-F238E27FC236}">
                <a16:creationId xmlns:a16="http://schemas.microsoft.com/office/drawing/2014/main" id="{7C2DB8FB-76CA-B747-BBD0-9D8DE886E85A}"/>
              </a:ext>
            </a:extLst>
          </p:cNvPr>
          <p:cNvPicPr/>
          <p:nvPr/>
        </p:nvPicPr>
        <p:blipFill>
          <a:blip r:embed="rId2">
            <a:extLst>
              <a:ext uri="{28A0092B-C50C-407E-A947-70E740481C1C}">
                <a14:useLocalDpi xmlns:a14="http://schemas.microsoft.com/office/drawing/2010/main" val="0"/>
              </a:ext>
            </a:extLst>
          </a:blip>
          <a:stretch>
            <a:fillRect/>
          </a:stretch>
        </p:blipFill>
        <p:spPr>
          <a:xfrm>
            <a:off x="8395679" y="1844498"/>
            <a:ext cx="3796321" cy="3685969"/>
          </a:xfrm>
          <a:prstGeom prst="rect">
            <a:avLst/>
          </a:prstGeom>
        </p:spPr>
      </p:pic>
    </p:spTree>
    <p:extLst>
      <p:ext uri="{BB962C8B-B14F-4D97-AF65-F5344CB8AC3E}">
        <p14:creationId xmlns:p14="http://schemas.microsoft.com/office/powerpoint/2010/main" val="2002858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6" name="Picture 45">
            <a:extLst>
              <a:ext uri="{FF2B5EF4-FFF2-40B4-BE49-F238E27FC236}">
                <a16:creationId xmlns:a16="http://schemas.microsoft.com/office/drawing/2014/main" id="{F6E29554-F395-BC4E-855C-02CE1F30A976}"/>
              </a:ext>
            </a:extLst>
          </p:cNvPr>
          <p:cNvPicPr/>
          <p:nvPr/>
        </p:nvPicPr>
        <p:blipFill>
          <a:blip r:embed="rId2">
            <a:extLst>
              <a:ext uri="{28A0092B-C50C-407E-A947-70E740481C1C}">
                <a14:useLocalDpi xmlns:a14="http://schemas.microsoft.com/office/drawing/2010/main" val="0"/>
              </a:ext>
            </a:extLst>
          </a:blip>
          <a:stretch>
            <a:fillRect/>
          </a:stretch>
        </p:blipFill>
        <p:spPr>
          <a:xfrm>
            <a:off x="3377943" y="3741126"/>
            <a:ext cx="3485918" cy="2586546"/>
          </a:xfrm>
          <a:prstGeom prst="rect">
            <a:avLst/>
          </a:prstGeom>
        </p:spPr>
      </p:pic>
      <p:sp>
        <p:nvSpPr>
          <p:cNvPr id="2" name="Title 1"/>
          <p:cNvSpPr>
            <a:spLocks noGrp="1"/>
          </p:cNvSpPr>
          <p:nvPr>
            <p:ph type="title"/>
          </p:nvPr>
        </p:nvSpPr>
        <p:spPr>
          <a:xfrm>
            <a:off x="0" y="0"/>
            <a:ext cx="8596668" cy="1320800"/>
          </a:xfrm>
        </p:spPr>
        <p:txBody>
          <a:bodyPr anchor="t">
            <a:normAutofit/>
          </a:bodyPr>
          <a:lstStyle/>
          <a:p>
            <a:r>
              <a:rPr lang="en-US" dirty="0"/>
              <a:t>Visualization</a:t>
            </a:r>
          </a:p>
        </p:txBody>
      </p:sp>
      <p:sp>
        <p:nvSpPr>
          <p:cNvPr id="3" name="Content Placeholder 2"/>
          <p:cNvSpPr>
            <a:spLocks noGrp="1"/>
          </p:cNvSpPr>
          <p:nvPr>
            <p:ph idx="1"/>
          </p:nvPr>
        </p:nvSpPr>
        <p:spPr>
          <a:xfrm>
            <a:off x="158262" y="826477"/>
            <a:ext cx="8748346" cy="5829299"/>
          </a:xfrm>
        </p:spPr>
        <p:txBody>
          <a:bodyPr>
            <a:noAutofit/>
          </a:bodyPr>
          <a:lstStyle/>
          <a:p>
            <a:pPr>
              <a:lnSpc>
                <a:spcPct val="90000"/>
              </a:lnSpc>
            </a:pPr>
            <a:r>
              <a:rPr lang="en-US" dirty="0"/>
              <a:t>Suppose that we have a new value that we want to put into our sorted collection.  We will want to put it on the top of one of the two stacks, but we may have to first move values around.</a:t>
            </a:r>
          </a:p>
          <a:p>
            <a:pPr>
              <a:lnSpc>
                <a:spcPct val="90000"/>
              </a:lnSpc>
            </a:pPr>
            <a:r>
              <a:rPr lang="en-US" b="1" dirty="0"/>
              <a:t>Case 1: No moves required:  </a:t>
            </a:r>
          </a:p>
          <a:p>
            <a:pPr lvl="1">
              <a:lnSpc>
                <a:spcPct val="90000"/>
              </a:lnSpc>
            </a:pPr>
            <a:r>
              <a:rPr lang="en-US" sz="1800" dirty="0"/>
              <a:t>Consider adding the value 5 to the example shown here.  </a:t>
            </a:r>
          </a:p>
          <a:p>
            <a:pPr lvl="1">
              <a:lnSpc>
                <a:spcPct val="90000"/>
              </a:lnSpc>
            </a:pPr>
            <a:r>
              <a:rPr lang="en-US" sz="1800" dirty="0"/>
              <a:t>We do not have to move any values and can place the 5 on the top of either stack and still have a sorted collection.</a:t>
            </a:r>
          </a:p>
          <a:p>
            <a:pPr lvl="1">
              <a:lnSpc>
                <a:spcPct val="90000"/>
              </a:lnSpc>
            </a:pPr>
            <a:r>
              <a:rPr lang="en-US" sz="1800" dirty="0"/>
              <a:t>Which values would not require that the contents of the stacks be changed?</a:t>
            </a:r>
          </a:p>
        </p:txBody>
      </p:sp>
    </p:spTree>
    <p:extLst>
      <p:ext uri="{BB962C8B-B14F-4D97-AF65-F5344CB8AC3E}">
        <p14:creationId xmlns:p14="http://schemas.microsoft.com/office/powerpoint/2010/main" val="4010947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5">
            <a:extLst>
              <a:ext uri="{FF2B5EF4-FFF2-40B4-BE49-F238E27FC236}">
                <a16:creationId xmlns:a16="http://schemas.microsoft.com/office/drawing/2014/main" id="{F6E29554-F395-BC4E-855C-02CE1F30A976}"/>
              </a:ext>
            </a:extLst>
          </p:cNvPr>
          <p:cNvPicPr/>
          <p:nvPr/>
        </p:nvPicPr>
        <p:blipFill>
          <a:blip r:embed="rId2">
            <a:extLst>
              <a:ext uri="{28A0092B-C50C-407E-A947-70E740481C1C}">
                <a14:useLocalDpi xmlns:a14="http://schemas.microsoft.com/office/drawing/2010/main" val="0"/>
              </a:ext>
            </a:extLst>
          </a:blip>
          <a:stretch>
            <a:fillRect/>
          </a:stretch>
        </p:blipFill>
        <p:spPr>
          <a:xfrm>
            <a:off x="8706082" y="2352431"/>
            <a:ext cx="3485918" cy="2586546"/>
          </a:xfrm>
          <a:prstGeom prst="rect">
            <a:avLst/>
          </a:prstGeom>
        </p:spPr>
      </p:pic>
      <p:sp>
        <p:nvSpPr>
          <p:cNvPr id="2" name="Title 1"/>
          <p:cNvSpPr>
            <a:spLocks noGrp="1"/>
          </p:cNvSpPr>
          <p:nvPr>
            <p:ph type="title"/>
          </p:nvPr>
        </p:nvSpPr>
        <p:spPr>
          <a:xfrm>
            <a:off x="0" y="0"/>
            <a:ext cx="8596668" cy="1320800"/>
          </a:xfrm>
        </p:spPr>
        <p:txBody>
          <a:bodyPr anchor="t">
            <a:normAutofit/>
          </a:bodyPr>
          <a:lstStyle/>
          <a:p>
            <a:r>
              <a:rPr lang="en-US" dirty="0"/>
              <a:t>Visualization</a:t>
            </a:r>
          </a:p>
        </p:txBody>
      </p:sp>
      <p:sp>
        <p:nvSpPr>
          <p:cNvPr id="3" name="Content Placeholder 2"/>
          <p:cNvSpPr>
            <a:spLocks noGrp="1"/>
          </p:cNvSpPr>
          <p:nvPr>
            <p:ph idx="1"/>
          </p:nvPr>
        </p:nvSpPr>
        <p:spPr>
          <a:xfrm>
            <a:off x="158262" y="731054"/>
            <a:ext cx="8748346" cy="5829299"/>
          </a:xfrm>
        </p:spPr>
        <p:txBody>
          <a:bodyPr>
            <a:noAutofit/>
          </a:bodyPr>
          <a:lstStyle/>
          <a:p>
            <a:pPr>
              <a:lnSpc>
                <a:spcPct val="90000"/>
              </a:lnSpc>
            </a:pPr>
            <a:r>
              <a:rPr lang="en-US" b="1" dirty="0"/>
              <a:t>Case 2: Moves from left to right required:  </a:t>
            </a:r>
          </a:p>
          <a:p>
            <a:pPr lvl="1">
              <a:lnSpc>
                <a:spcPct val="90000"/>
              </a:lnSpc>
            </a:pPr>
            <a:r>
              <a:rPr lang="en-US" sz="1800" dirty="0"/>
              <a:t>Consider adding the value 0.  </a:t>
            </a:r>
          </a:p>
          <a:p>
            <a:pPr lvl="1">
              <a:lnSpc>
                <a:spcPct val="90000"/>
              </a:lnSpc>
            </a:pPr>
            <a:r>
              <a:rPr lang="en-US" sz="1800" dirty="0"/>
              <a:t>We must move values from the left stack to the right stack.</a:t>
            </a:r>
          </a:p>
          <a:p>
            <a:pPr lvl="1">
              <a:lnSpc>
                <a:spcPct val="90000"/>
              </a:lnSpc>
            </a:pPr>
            <a:r>
              <a:rPr lang="en-US" sz="1800" dirty="0"/>
              <a:t>How many values must be moved and what is the state of the two stacks before we add the value 0?</a:t>
            </a:r>
          </a:p>
          <a:p>
            <a:pPr lvl="1">
              <a:lnSpc>
                <a:spcPct val="90000"/>
              </a:lnSpc>
            </a:pPr>
            <a:r>
              <a:rPr lang="en-US" sz="1800" dirty="0"/>
              <a:t>What condition should we use to determine if enough values have been moved?</a:t>
            </a:r>
          </a:p>
          <a:p>
            <a:pPr lvl="1">
              <a:lnSpc>
                <a:spcPct val="90000"/>
              </a:lnSpc>
            </a:pPr>
            <a:r>
              <a:rPr lang="en-US" sz="1800" dirty="0"/>
              <a:t>Consider adding the value -2.  Again we must move values from the left stack to the right stack. How many values must be moved and what is the state of the two stacks before we add the value -2? What condition should we use to determine if enough values have been moved?</a:t>
            </a:r>
          </a:p>
          <a:p>
            <a:pPr lvl="1">
              <a:lnSpc>
                <a:spcPct val="90000"/>
              </a:lnSpc>
            </a:pPr>
            <a:r>
              <a:rPr lang="en-US" sz="1800" dirty="0"/>
              <a:t>Write code using iteration that will move values from the left to the right stack as required.</a:t>
            </a:r>
            <a:endParaRPr lang="en-US" sz="1800" b="1" dirty="0"/>
          </a:p>
        </p:txBody>
      </p:sp>
    </p:spTree>
    <p:extLst>
      <p:ext uri="{BB962C8B-B14F-4D97-AF65-F5344CB8AC3E}">
        <p14:creationId xmlns:p14="http://schemas.microsoft.com/office/powerpoint/2010/main" val="4046076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6EDF38-A779-7042-B6CE-4A469D4E08B6}"/>
              </a:ext>
            </a:extLst>
          </p:cNvPr>
          <p:cNvPicPr/>
          <p:nvPr/>
        </p:nvPicPr>
        <p:blipFill>
          <a:blip r:embed="rId2">
            <a:extLst>
              <a:ext uri="{28A0092B-C50C-407E-A947-70E740481C1C}">
                <a14:useLocalDpi xmlns:a14="http://schemas.microsoft.com/office/drawing/2010/main" val="0"/>
              </a:ext>
            </a:extLst>
          </a:blip>
          <a:stretch>
            <a:fillRect/>
          </a:stretch>
        </p:blipFill>
        <p:spPr>
          <a:xfrm>
            <a:off x="5382791" y="1717046"/>
            <a:ext cx="4204989" cy="3267130"/>
          </a:xfrm>
          <a:prstGeom prst="rect">
            <a:avLst/>
          </a:prstGeom>
        </p:spPr>
      </p:pic>
      <p:sp>
        <p:nvSpPr>
          <p:cNvPr id="2" name="Title 1">
            <a:extLst>
              <a:ext uri="{FF2B5EF4-FFF2-40B4-BE49-F238E27FC236}">
                <a16:creationId xmlns:a16="http://schemas.microsoft.com/office/drawing/2014/main" id="{74F1DBEF-AC29-B549-ACA0-FC1F0E7B3F51}"/>
              </a:ext>
            </a:extLst>
          </p:cNvPr>
          <p:cNvSpPr>
            <a:spLocks noGrp="1"/>
          </p:cNvSpPr>
          <p:nvPr>
            <p:ph type="title"/>
          </p:nvPr>
        </p:nvSpPr>
        <p:spPr>
          <a:xfrm>
            <a:off x="0" y="0"/>
            <a:ext cx="8596668" cy="1320800"/>
          </a:xfrm>
        </p:spPr>
        <p:txBody>
          <a:bodyPr anchor="t">
            <a:normAutofit/>
          </a:bodyPr>
          <a:lstStyle/>
          <a:p>
            <a:r>
              <a:rPr lang="en-US" dirty="0"/>
              <a:t>Visualization</a:t>
            </a:r>
          </a:p>
        </p:txBody>
      </p:sp>
      <p:sp>
        <p:nvSpPr>
          <p:cNvPr id="3" name="Content Placeholder 2">
            <a:extLst>
              <a:ext uri="{FF2B5EF4-FFF2-40B4-BE49-F238E27FC236}">
                <a16:creationId xmlns:a16="http://schemas.microsoft.com/office/drawing/2014/main" id="{AEC3B1FD-3A18-E54C-BDCF-8D8CCA61AA14}"/>
              </a:ext>
            </a:extLst>
          </p:cNvPr>
          <p:cNvSpPr>
            <a:spLocks noGrp="1"/>
          </p:cNvSpPr>
          <p:nvPr>
            <p:ph idx="1"/>
          </p:nvPr>
        </p:nvSpPr>
        <p:spPr>
          <a:xfrm>
            <a:off x="501162" y="791309"/>
            <a:ext cx="4818184" cy="5118604"/>
          </a:xfrm>
        </p:spPr>
        <p:txBody>
          <a:bodyPr>
            <a:normAutofit lnSpcReduction="10000"/>
          </a:bodyPr>
          <a:lstStyle/>
          <a:p>
            <a:r>
              <a:rPr lang="en-US" b="1" dirty="0"/>
              <a:t>Case 3: Moves from right to left required:  </a:t>
            </a:r>
          </a:p>
          <a:p>
            <a:pPr lvl="1"/>
            <a:r>
              <a:rPr lang="en-US" dirty="0"/>
              <a:t>Consider adding the value 11. </a:t>
            </a:r>
          </a:p>
          <a:p>
            <a:pPr lvl="1"/>
            <a:r>
              <a:rPr lang="en-US" dirty="0"/>
              <a:t>We must move values from the right stack to the left stack. </a:t>
            </a:r>
          </a:p>
          <a:p>
            <a:pPr lvl="1"/>
            <a:r>
              <a:rPr lang="en-US" dirty="0"/>
              <a:t>How many values must be moved and what is the state of the two stacks before we add the value 11?</a:t>
            </a:r>
          </a:p>
          <a:p>
            <a:pPr lvl="1"/>
            <a:r>
              <a:rPr lang="en-US" dirty="0"/>
              <a:t>What condition should we use to determine if enough values have been moved?</a:t>
            </a:r>
          </a:p>
          <a:p>
            <a:pPr lvl="1"/>
            <a:r>
              <a:rPr lang="en-US" dirty="0"/>
              <a:t>Consider adding the value 20 to the example shown above.  Again we must move values from the right stack to the left stack.</a:t>
            </a:r>
          </a:p>
          <a:p>
            <a:pPr lvl="1"/>
            <a:r>
              <a:rPr lang="en-US" dirty="0"/>
              <a:t>How many values must be moved and what is the state of the two stacks before we add the value 20?</a:t>
            </a:r>
          </a:p>
        </p:txBody>
      </p:sp>
    </p:spTree>
    <p:extLst>
      <p:ext uri="{BB962C8B-B14F-4D97-AF65-F5344CB8AC3E}">
        <p14:creationId xmlns:p14="http://schemas.microsoft.com/office/powerpoint/2010/main" val="3456616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B71F80-1F92-4074-84D9-16A062B215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7209C9DA-6E0D-46D9-8275-C52222D8CC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3EB57A4D-E0D0-46DA-B339-F24CA46FA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D751963-C895-4243-993C-837EBFB8D771}"/>
              </a:ext>
            </a:extLst>
          </p:cNvPr>
          <p:cNvSpPr>
            <a:spLocks noGrp="1"/>
          </p:cNvSpPr>
          <p:nvPr>
            <p:ph type="title"/>
          </p:nvPr>
        </p:nvSpPr>
        <p:spPr>
          <a:xfrm>
            <a:off x="1286933" y="609600"/>
            <a:ext cx="10197494" cy="1099457"/>
          </a:xfrm>
        </p:spPr>
        <p:txBody>
          <a:bodyPr>
            <a:normAutofit/>
          </a:bodyPr>
          <a:lstStyle/>
          <a:p>
            <a:r>
              <a:rPr lang="en-US" dirty="0"/>
              <a:t>Visualization</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525327404"/>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183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031486-430B-A447-A35F-8DD5F934D314}"/>
              </a:ext>
            </a:extLst>
          </p:cNvPr>
          <p:cNvPicPr/>
          <p:nvPr/>
        </p:nvPicPr>
        <p:blipFill>
          <a:blip r:embed="rId2">
            <a:extLst>
              <a:ext uri="{28A0092B-C50C-407E-A947-70E740481C1C}">
                <a14:useLocalDpi xmlns:a14="http://schemas.microsoft.com/office/drawing/2010/main" val="0"/>
              </a:ext>
            </a:extLst>
          </a:blip>
          <a:stretch>
            <a:fillRect/>
          </a:stretch>
        </p:blipFill>
        <p:spPr>
          <a:xfrm>
            <a:off x="5982159" y="1685582"/>
            <a:ext cx="3646583" cy="3283026"/>
          </a:xfrm>
          <a:prstGeom prst="rect">
            <a:avLst/>
          </a:prstGeom>
        </p:spPr>
      </p:pic>
      <p:sp>
        <p:nvSpPr>
          <p:cNvPr id="2" name="Title 1">
            <a:extLst>
              <a:ext uri="{FF2B5EF4-FFF2-40B4-BE49-F238E27FC236}">
                <a16:creationId xmlns:a16="http://schemas.microsoft.com/office/drawing/2014/main" id="{1595FEB5-8D5D-064F-8FE1-BF6FB2E07B05}"/>
              </a:ext>
            </a:extLst>
          </p:cNvPr>
          <p:cNvSpPr>
            <a:spLocks noGrp="1"/>
          </p:cNvSpPr>
          <p:nvPr>
            <p:ph type="title"/>
          </p:nvPr>
        </p:nvSpPr>
        <p:spPr>
          <a:xfrm>
            <a:off x="677334" y="609600"/>
            <a:ext cx="8596668" cy="1320800"/>
          </a:xfrm>
        </p:spPr>
        <p:txBody>
          <a:bodyPr anchor="t">
            <a:normAutofit/>
          </a:bodyPr>
          <a:lstStyle/>
          <a:p>
            <a:r>
              <a:rPr lang="en-US" dirty="0"/>
              <a:t>Visualization</a:t>
            </a:r>
          </a:p>
        </p:txBody>
      </p:sp>
      <p:sp>
        <p:nvSpPr>
          <p:cNvPr id="3" name="Content Placeholder 2">
            <a:extLst>
              <a:ext uri="{FF2B5EF4-FFF2-40B4-BE49-F238E27FC236}">
                <a16:creationId xmlns:a16="http://schemas.microsoft.com/office/drawing/2014/main" id="{11A10027-F4B7-2847-9B3A-0759F79E42C0}"/>
              </a:ext>
            </a:extLst>
          </p:cNvPr>
          <p:cNvSpPr>
            <a:spLocks noGrp="1"/>
          </p:cNvSpPr>
          <p:nvPr>
            <p:ph idx="1"/>
          </p:nvPr>
        </p:nvSpPr>
        <p:spPr>
          <a:xfrm>
            <a:off x="677334" y="1421176"/>
            <a:ext cx="5220430" cy="4440684"/>
          </a:xfrm>
        </p:spPr>
        <p:txBody>
          <a:bodyPr>
            <a:normAutofit/>
          </a:bodyPr>
          <a:lstStyle/>
          <a:p>
            <a:r>
              <a:rPr lang="en-US" dirty="0"/>
              <a:t>Suppose we pop the values off of the left stack one at a time.  What order do we get?</a:t>
            </a:r>
          </a:p>
          <a:p>
            <a:r>
              <a:rPr lang="en-US" dirty="0"/>
              <a:t>Suppose we pop the values off of the right stack one at a time.  What order do we get?</a:t>
            </a:r>
          </a:p>
          <a:p>
            <a:r>
              <a:rPr lang="en-US" dirty="0"/>
              <a:t>This suggests that if we move the values from the left stack to the right stack, we can then directly pop them off of the right stack into the result array.  </a:t>
            </a:r>
          </a:p>
          <a:p>
            <a:r>
              <a:rPr lang="en-US" dirty="0"/>
              <a:t>Write an algorithm that accomplishes this task.</a:t>
            </a:r>
          </a:p>
        </p:txBody>
      </p:sp>
    </p:spTree>
    <p:extLst>
      <p:ext uri="{BB962C8B-B14F-4D97-AF65-F5344CB8AC3E}">
        <p14:creationId xmlns:p14="http://schemas.microsoft.com/office/powerpoint/2010/main" val="22343130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1759</TotalTime>
  <Words>859</Words>
  <Application>Microsoft Macintosh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Mangal</vt:lpstr>
      <vt:lpstr>Trebuchet MS</vt:lpstr>
      <vt:lpstr>Wingdings 3</vt:lpstr>
      <vt:lpstr>Facet</vt:lpstr>
      <vt:lpstr>CS/COE 445 Data Structures </vt:lpstr>
      <vt:lpstr>Stack Sort</vt:lpstr>
      <vt:lpstr>Visualization</vt:lpstr>
      <vt:lpstr>Visualization</vt:lpstr>
      <vt:lpstr>Visualization</vt:lpstr>
      <vt:lpstr>Visualization</vt:lpstr>
      <vt:lpstr>Visualization</vt:lpstr>
      <vt:lpstr>Visualization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Khattab, Sherif</dc:creator>
  <cp:lastModifiedBy>Khattab, Sherif</cp:lastModifiedBy>
  <cp:revision>126</cp:revision>
  <dcterms:created xsi:type="dcterms:W3CDTF">2018-01-02T22:56:00Z</dcterms:created>
  <dcterms:modified xsi:type="dcterms:W3CDTF">2018-02-09T22:32:13Z</dcterms:modified>
</cp:coreProperties>
</file>