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sldIdLst>
    <p:sldId id="256" r:id="rId2"/>
    <p:sldId id="394" r:id="rId3"/>
    <p:sldId id="286" r:id="rId4"/>
    <p:sldId id="395" r:id="rId5"/>
    <p:sldId id="396" r:id="rId6"/>
    <p:sldId id="397" r:id="rId7"/>
    <p:sldId id="398" r:id="rId8"/>
    <p:sldId id="284" r:id="rId9"/>
    <p:sldId id="287" r:id="rId10"/>
    <p:sldId id="288" r:id="rId11"/>
    <p:sldId id="290" r:id="rId12"/>
    <p:sldId id="391" r:id="rId13"/>
    <p:sldId id="292" r:id="rId14"/>
    <p:sldId id="294" r:id="rId15"/>
    <p:sldId id="296" r:id="rId16"/>
    <p:sldId id="297" r:id="rId17"/>
    <p:sldId id="393" r:id="rId18"/>
    <p:sldId id="298" r:id="rId19"/>
    <p:sldId id="301" r:id="rId20"/>
    <p:sldId id="302" r:id="rId21"/>
    <p:sldId id="461" r:id="rId22"/>
    <p:sldId id="462" r:id="rId23"/>
    <p:sldId id="303" r:id="rId24"/>
    <p:sldId id="304" r:id="rId25"/>
    <p:sldId id="314" r:id="rId26"/>
    <p:sldId id="414" r:id="rId27"/>
    <p:sldId id="416" r:id="rId28"/>
    <p:sldId id="418" r:id="rId29"/>
    <p:sldId id="419" r:id="rId30"/>
    <p:sldId id="420" r:id="rId31"/>
    <p:sldId id="421" r:id="rId32"/>
    <p:sldId id="422" r:id="rId33"/>
    <p:sldId id="424" r:id="rId34"/>
    <p:sldId id="469" r:id="rId35"/>
    <p:sldId id="427" r:id="rId36"/>
    <p:sldId id="401" r:id="rId37"/>
    <p:sldId id="399" r:id="rId38"/>
    <p:sldId id="400" r:id="rId39"/>
    <p:sldId id="402" r:id="rId40"/>
    <p:sldId id="403" r:id="rId41"/>
    <p:sldId id="405" r:id="rId42"/>
    <p:sldId id="404" r:id="rId43"/>
    <p:sldId id="406" r:id="rId44"/>
    <p:sldId id="457" r:id="rId45"/>
    <p:sldId id="458" r:id="rId46"/>
    <p:sldId id="459" r:id="rId47"/>
    <p:sldId id="460" r:id="rId48"/>
    <p:sldId id="407" r:id="rId49"/>
    <p:sldId id="408" r:id="rId50"/>
    <p:sldId id="409" r:id="rId51"/>
    <p:sldId id="410" r:id="rId52"/>
    <p:sldId id="463" r:id="rId53"/>
    <p:sldId id="464" r:id="rId54"/>
    <p:sldId id="465" r:id="rId55"/>
    <p:sldId id="466" r:id="rId56"/>
    <p:sldId id="467" r:id="rId57"/>
    <p:sldId id="468" r:id="rId5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66" autoAdjust="0"/>
  </p:normalViewPr>
  <p:slideViewPr>
    <p:cSldViewPr snapToGrid="0">
      <p:cViewPr varScale="1">
        <p:scale>
          <a:sx n="57" d="100"/>
          <a:sy n="57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6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Standing in a line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Stack of books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To-Do list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Dictionary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Folders, directories on your computer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246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CS/COE </a:t>
            </a:r>
            <a:r>
              <a:rPr lang="en-US" dirty="0" smtClean="0"/>
              <a:t>0445 -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smtClean="0"/>
              <a:t>2018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 smtClean="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6307 </a:t>
            </a:r>
            <a:r>
              <a:rPr lang="en-GB" altLang="en-US" dirty="0" err="1"/>
              <a:t>Sennott</a:t>
            </a:r>
            <a:r>
              <a:rPr lang="en-GB" altLang="en-US" dirty="0"/>
              <a:t> </a:t>
            </a:r>
            <a:r>
              <a:rPr lang="en-GB" altLang="en-US" dirty="0" smtClean="0"/>
              <a:t>Square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20536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Organization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218" y="731461"/>
            <a:ext cx="8248651" cy="658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805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Organization in Computers</a:t>
            </a:r>
          </a:p>
        </p:txBody>
      </p:sp>
      <p:sp>
        <p:nvSpPr>
          <p:cNvPr id="614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Abstract Data Type:   </a:t>
            </a:r>
            <a:r>
              <a:rPr lang="en-US" altLang="en-US" dirty="0" smtClean="0">
                <a:solidFill>
                  <a:srgbClr val="FF0000"/>
                </a:solidFill>
              </a:rPr>
              <a:t>ADT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Collection</a:t>
            </a:r>
            <a:r>
              <a:rPr lang="en-US" altLang="en-US" dirty="0" smtClean="0"/>
              <a:t> of data items with </a:t>
            </a:r>
            <a:r>
              <a:rPr lang="en-US" altLang="en-US" dirty="0" smtClean="0">
                <a:solidFill>
                  <a:srgbClr val="FF0000"/>
                </a:solidFill>
              </a:rPr>
              <a:t>operations</a:t>
            </a:r>
            <a:r>
              <a:rPr lang="en-US" altLang="en-US" dirty="0" smtClean="0"/>
              <a:t> on them</a:t>
            </a:r>
            <a:endParaRPr lang="en-US" altLang="en-US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 smtClean="0"/>
              <a:t>Bag</a:t>
            </a:r>
            <a:endParaRPr lang="en-US" altLang="en-US" sz="2686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List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Stack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Queue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Dictionary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Tree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 smtClean="0"/>
              <a:t>Graph</a:t>
            </a:r>
            <a:endParaRPr lang="en-US" altLang="en-US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Implemented by one or more </a:t>
            </a:r>
            <a:r>
              <a:rPr lang="en-US" altLang="en-US" dirty="0" smtClean="0">
                <a:solidFill>
                  <a:srgbClr val="FF0000"/>
                </a:solidFill>
              </a:rPr>
              <a:t>Data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87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code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Code that uses ADTs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Library</a:t>
            </a:r>
            <a:r>
              <a:rPr lang="en-US" dirty="0"/>
              <a:t> code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Code that implements </a:t>
            </a:r>
            <a:r>
              <a:rPr lang="en-US" dirty="0" smtClean="0"/>
              <a:t>ADTs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Java features to help us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Interfaces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Generics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163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Encapsulation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Enclose data and methods within a class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Hide</a:t>
            </a:r>
            <a:r>
              <a:rPr lang="en-US" altLang="en-US" dirty="0" smtClean="0"/>
              <a:t> implementation </a:t>
            </a:r>
            <a:r>
              <a:rPr lang="en-US" altLang="en-US" dirty="0" smtClean="0">
                <a:solidFill>
                  <a:srgbClr val="FF0000"/>
                </a:solidFill>
              </a:rPr>
              <a:t>details</a:t>
            </a:r>
            <a:r>
              <a:rPr lang="en-US" altLang="en-US" dirty="0" smtClean="0"/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Programmer receives only enough information to be able to </a:t>
            </a:r>
            <a:r>
              <a:rPr lang="en-US" altLang="en-US" dirty="0" smtClean="0">
                <a:solidFill>
                  <a:srgbClr val="FF0000"/>
                </a:solidFill>
              </a:rPr>
              <a:t>use</a:t>
            </a:r>
            <a:r>
              <a:rPr lang="en-US" altLang="en-US" dirty="0" smtClean="0"/>
              <a:t> the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6037" y="3998118"/>
            <a:ext cx="4210051" cy="63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kern="0" dirty="0" smtClean="0"/>
              <a:t>An automobile’s controls are </a:t>
            </a:r>
            <a:r>
              <a:rPr lang="en-US" altLang="en-US" kern="0" dirty="0" smtClean="0">
                <a:solidFill>
                  <a:srgbClr val="FF0000"/>
                </a:solidFill>
              </a:rPr>
              <a:t>visible</a:t>
            </a:r>
            <a:r>
              <a:rPr lang="en-US" altLang="en-US" kern="0" dirty="0" smtClean="0"/>
              <a:t> to the driver, but its inner workings are </a:t>
            </a:r>
            <a:r>
              <a:rPr lang="en-US" altLang="en-US" kern="0" dirty="0" smtClean="0">
                <a:solidFill>
                  <a:srgbClr val="FF0000"/>
                </a:solidFill>
              </a:rPr>
              <a:t>hidden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958" y="3586033"/>
            <a:ext cx="5590042" cy="301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928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Focus on </a:t>
            </a:r>
            <a:r>
              <a:rPr lang="en-US" altLang="en-US" i="1" dirty="0" smtClean="0">
                <a:solidFill>
                  <a:srgbClr val="FF0000"/>
                </a:solidFill>
              </a:rPr>
              <a:t>what</a:t>
            </a:r>
            <a:r>
              <a:rPr lang="en-US" altLang="en-US" dirty="0" smtClean="0"/>
              <a:t> instead of </a:t>
            </a:r>
            <a:r>
              <a:rPr lang="en-US" altLang="en-US" i="1" dirty="0" smtClean="0">
                <a:solidFill>
                  <a:srgbClr val="FF0000"/>
                </a:solidFill>
              </a:rPr>
              <a:t>how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What needs to be done?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For the moment ignore how it will be done.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Divide class into two parts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Interface</a:t>
            </a:r>
          </a:p>
          <a:p>
            <a:pPr marL="1314450" lvl="2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provides </a:t>
            </a:r>
            <a:r>
              <a:rPr lang="en-US" altLang="en-US" dirty="0">
                <a:solidFill>
                  <a:srgbClr val="FF0000"/>
                </a:solidFill>
              </a:rPr>
              <a:t>well-regulated</a:t>
            </a:r>
            <a:r>
              <a:rPr lang="en-US" altLang="en-US" dirty="0"/>
              <a:t> communication between a hidden implementation and a </a:t>
            </a:r>
            <a:r>
              <a:rPr lang="en-US" altLang="en-US" dirty="0" smtClean="0"/>
              <a:t>client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Implementation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3297" y="5131205"/>
            <a:ext cx="8184399" cy="215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 bwMode="auto">
          <a:xfrm>
            <a:off x="1504950" y="5524500"/>
            <a:ext cx="1322388" cy="12001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Specifying Method Headers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Preconditions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What must be true before method executes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Implies </a:t>
            </a:r>
            <a:r>
              <a:rPr lang="en-US" altLang="en-US" dirty="0" smtClean="0">
                <a:solidFill>
                  <a:srgbClr val="FF0000"/>
                </a:solidFill>
              </a:rPr>
              <a:t>responsibility</a:t>
            </a:r>
            <a:r>
              <a:rPr lang="en-US" altLang="en-US" dirty="0" smtClean="0"/>
              <a:t> for client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 err="1" smtClean="0"/>
              <a:t>Postconditions</a:t>
            </a:r>
            <a:endParaRPr lang="en-US" altLang="en-US" b="1" dirty="0" smtClean="0"/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Statement of what is true </a:t>
            </a:r>
            <a:r>
              <a:rPr lang="en-US" altLang="en-US" dirty="0" smtClean="0">
                <a:solidFill>
                  <a:srgbClr val="FF0000"/>
                </a:solidFill>
              </a:rPr>
              <a:t>after</a:t>
            </a:r>
            <a:r>
              <a:rPr lang="en-US" altLang="en-US" dirty="0" smtClean="0"/>
              <a:t> method executes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Usually about the return value(</a:t>
            </a:r>
            <a:r>
              <a:rPr lang="en-US" altLang="en-US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b="1" dirty="0" smtClean="0"/>
              <a:t>assertions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 comments or with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dirty="0" smtClean="0"/>
              <a:t> statement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5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Interfaces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 component that declares a number of </a:t>
            </a:r>
            <a:r>
              <a:rPr lang="en-US" altLang="en-US" dirty="0" smtClean="0">
                <a:solidFill>
                  <a:srgbClr val="FF0000"/>
                </a:solidFill>
              </a:rPr>
              <a:t>public methods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Should include </a:t>
            </a:r>
            <a:r>
              <a:rPr lang="en-US" altLang="en-US" dirty="0" smtClean="0">
                <a:solidFill>
                  <a:srgbClr val="FF0000"/>
                </a:solidFill>
              </a:rPr>
              <a:t>comments</a:t>
            </a:r>
            <a:r>
              <a:rPr lang="en-US" altLang="en-US" dirty="0" smtClean="0"/>
              <a:t> to inform programmer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Any data fields here should be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7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</a:t>
            </a:r>
            <a:r>
              <a:rPr lang="en-US" altLang="en-US" i="1" dirty="0" smtClean="0"/>
              <a:t>vs. </a:t>
            </a:r>
            <a:r>
              <a:rPr lang="en-US" altLang="en-US" dirty="0" smtClean="0"/>
              <a:t>Implementation </a:t>
            </a:r>
            <a:r>
              <a:rPr lang="en-US" altLang="en-US" i="1" dirty="0" smtClean="0"/>
              <a:t>vs. </a:t>
            </a:r>
            <a:r>
              <a:rPr lang="en-US" altLang="en-US" dirty="0" smtClean="0"/>
              <a:t>Client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5845175"/>
            <a:ext cx="9623425" cy="1077913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an interface, two implementations, and </a:t>
            </a:r>
            <a:r>
              <a:rPr lang="en-US" altLang="en-US" dirty="0"/>
              <a:t>a</a:t>
            </a:r>
            <a:r>
              <a:rPr lang="en-US" altLang="en-US" dirty="0" smtClean="0"/>
              <a:t> client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31990"/>
          <a:stretch/>
        </p:blipFill>
        <p:spPr bwMode="auto">
          <a:xfrm>
            <a:off x="3562350" y="2282063"/>
            <a:ext cx="6229350" cy="310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7507"/>
          <a:stretch/>
        </p:blipFill>
        <p:spPr bwMode="auto">
          <a:xfrm>
            <a:off x="293057" y="2282062"/>
            <a:ext cx="2976237" cy="310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584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8578602"/>
                  </p:ext>
                </p:extLst>
              </p:nvPr>
            </p:nvGraphicFramePr>
            <p:xfrm>
              <a:off x="0" y="714375"/>
              <a:ext cx="10096500" cy="65674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4375"/>
                <a:ext cx="10096500" cy="656748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103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an Interface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 way for programmer to guarantee a class has certain methods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Several classes can implement the same interface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 class can implement more than one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77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 Info</a:t>
            </a:r>
            <a:endParaRPr lang="en-US" altLang="en-US" dirty="0"/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Course </a:t>
            </a:r>
            <a:r>
              <a:rPr lang="en-US" altLang="en-US" b="1" dirty="0" smtClean="0"/>
              <a:t>website: </a:t>
            </a:r>
            <a:r>
              <a:rPr lang="en-US" altLang="en-US" dirty="0" smtClean="0"/>
              <a:t>http</a:t>
            </a:r>
            <a:r>
              <a:rPr lang="en-US" altLang="en-US" dirty="0"/>
              <a:t>://</a:t>
            </a:r>
            <a:r>
              <a:rPr lang="en-US" altLang="en-US" dirty="0">
                <a:solidFill>
                  <a:schemeClr val="tx1"/>
                </a:solidFill>
              </a:rPr>
              <a:t>www.cs.pitt.edu/~skhattab/cs0445</a:t>
            </a:r>
            <a:r>
              <a:rPr lang="en-US" altLang="en-US" dirty="0" smtClean="0">
                <a:solidFill>
                  <a:schemeClr val="tx1"/>
                </a:solidFill>
              </a:rPr>
              <a:t>/</a:t>
            </a: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Instructor: </a:t>
            </a:r>
            <a:r>
              <a:rPr lang="en-US" altLang="en-US" dirty="0" smtClean="0"/>
              <a:t>Sherif </a:t>
            </a:r>
            <a:r>
              <a:rPr lang="en-US" altLang="en-US" dirty="0"/>
              <a:t>Khattab  ksm73@pitt.edu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OH</a:t>
            </a:r>
            <a:r>
              <a:rPr lang="en-US" altLang="en-US" dirty="0"/>
              <a:t>: </a:t>
            </a:r>
            <a:r>
              <a:rPr lang="en-US" altLang="en-US" dirty="0" smtClean="0"/>
              <a:t>MW 9-1pm (other times available by appointment)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 smtClean="0"/>
              <a:t>Please book at http://khattab.youcanbook.me</a:t>
            </a:r>
            <a:r>
              <a:rPr lang="en-US" altLang="en-US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Office: 6307 </a:t>
            </a:r>
            <a:r>
              <a:rPr lang="en-US" altLang="en-US" dirty="0" err="1"/>
              <a:t>Sennott</a:t>
            </a:r>
            <a:r>
              <a:rPr lang="en-US" altLang="en-US" dirty="0"/>
              <a:t> 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Teaching Assistants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Joseph </a:t>
            </a:r>
            <a:r>
              <a:rPr lang="en-US" dirty="0" err="1"/>
              <a:t>Eichorn</a:t>
            </a:r>
            <a:r>
              <a:rPr lang="en-US" dirty="0"/>
              <a:t> jde32@pitt.edu </a:t>
            </a:r>
            <a:r>
              <a:rPr lang="en-US" dirty="0" smtClean="0"/>
              <a:t>(</a:t>
            </a:r>
            <a:r>
              <a:rPr lang="en-US" b="1" dirty="0"/>
              <a:t>29472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Joseph Monaco jcm132@pitt.edu </a:t>
            </a:r>
            <a:r>
              <a:rPr lang="en-US" dirty="0" smtClean="0"/>
              <a:t>(</a:t>
            </a:r>
            <a:r>
              <a:rPr lang="en-US" b="1" dirty="0"/>
              <a:t>29473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Marcus </a:t>
            </a:r>
            <a:r>
              <a:rPr lang="en-US" dirty="0" err="1" smtClean="0"/>
              <a:t>Dubreuil</a:t>
            </a:r>
            <a:r>
              <a:rPr lang="en-US" dirty="0" smtClean="0"/>
              <a:t> </a:t>
            </a:r>
            <a:r>
              <a:rPr lang="en-US" dirty="0"/>
              <a:t>mld130@pitt.edu </a:t>
            </a:r>
            <a:r>
              <a:rPr lang="en-US" dirty="0" smtClean="0"/>
              <a:t>(</a:t>
            </a:r>
            <a:r>
              <a:rPr lang="en-US" b="1" dirty="0" smtClean="0"/>
              <a:t>29474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Aaron </a:t>
            </a:r>
            <a:r>
              <a:rPr lang="en-US" dirty="0" err="1"/>
              <a:t>Tamenne</a:t>
            </a:r>
            <a:r>
              <a:rPr lang="en-US" dirty="0"/>
              <a:t> ajt74@pitt.edu </a:t>
            </a:r>
            <a:r>
              <a:rPr lang="en-US" dirty="0" smtClean="0"/>
              <a:t>(</a:t>
            </a:r>
            <a:r>
              <a:rPr lang="en-US" b="1" dirty="0"/>
              <a:t>Grader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49874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as a Data Type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You can use a Java interface as you would a data type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Indicates variable can invoke certain set of methods and only those methods.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An interface type is a reference type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An interface can be used to derive another interface by using inheritance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355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Classes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abstract class will be the superclass of another class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Thus, an abstract class is sometimes called an abstract superclass.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Declare abstract method by including reserved word abstract in header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09329" y="4493121"/>
            <a:ext cx="7496678" cy="74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198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Classes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Abstract method cannot be private, static, or final.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Class with at least one abstract method must be declared as an abstract class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Abstract methods can appear only within an abstract class.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cannot be 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037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vs. Abstract Class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Purpose of interface similar to that of abstract class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But an interface is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a class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Use an abstract class …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If you want to provide a method definition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Or declare a private data field that your classes will have in common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 class can implement several interfaces but can extend only one abstract class.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122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Named Constants Within an Interface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NewRoman"/>
              </a:rPr>
              <a:t>An interface can contain named constants,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NewRoman"/>
              </a:rPr>
              <a:t>Public data fields that you initialize and declare as final.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NewRoman"/>
              </a:rPr>
              <a:t>Options: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Define the constants in an interface that the classes implement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Define your constants in a separate class instead of an interface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34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Enable you to write a placeholder instead of an actual class type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placeholder is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generic data type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type parameter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You define a generic class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Client chooses data type of the objects in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19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By invoking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/>
              <a:t>, you compare two objects of the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Negative </a:t>
            </a:r>
            <a:r>
              <a:rPr lang="en-US" i="1" dirty="0" smtClean="0"/>
              <a:t>this</a:t>
            </a:r>
            <a:r>
              <a:rPr lang="en-US" dirty="0" smtClean="0"/>
              <a:t> &lt; </a:t>
            </a:r>
            <a:r>
              <a:rPr lang="en-US" i="1" dirty="0" smtClean="0"/>
              <a:t>other</a:t>
            </a:r>
            <a:endParaRPr lang="en-US" i="1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Zero if </a:t>
            </a:r>
            <a:r>
              <a:rPr lang="en-US" i="1" dirty="0" smtClean="0"/>
              <a:t>this</a:t>
            </a:r>
            <a:r>
              <a:rPr lang="en-US" dirty="0" smtClean="0"/>
              <a:t> and </a:t>
            </a:r>
            <a:r>
              <a:rPr lang="en-US" i="1" dirty="0" smtClean="0"/>
              <a:t>other</a:t>
            </a:r>
            <a:r>
              <a:rPr lang="en-US" dirty="0" smtClean="0"/>
              <a:t> are equal</a:t>
            </a:r>
            <a:endParaRPr lang="en-US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Positive if </a:t>
            </a:r>
            <a:r>
              <a:rPr lang="en-US" i="1" dirty="0" smtClean="0"/>
              <a:t>this</a:t>
            </a:r>
            <a:r>
              <a:rPr lang="en-US" dirty="0" smtClean="0"/>
              <a:t> &gt; </a:t>
            </a:r>
            <a:r>
              <a:rPr lang="en-US" i="1" dirty="0" smtClean="0"/>
              <a:t>other</a:t>
            </a:r>
            <a:endParaRPr lang="en-US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81930" y="3742267"/>
            <a:ext cx="7858548" cy="27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72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27576" b="15326"/>
          <a:stretch/>
        </p:blipFill>
        <p:spPr bwMode="auto">
          <a:xfrm>
            <a:off x="679895" y="1738842"/>
            <a:ext cx="8701964" cy="396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53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Consider this simple class of squares: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35211" y="1450974"/>
            <a:ext cx="6322579" cy="555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40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here?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9281" y="2593457"/>
            <a:ext cx="9717732" cy="257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11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Grades</a:t>
            </a:r>
            <a:endParaRPr lang="en-US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Grading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3</a:t>
            </a:r>
            <a:r>
              <a:rPr lang="en-US" altLang="en-US" dirty="0" smtClean="0"/>
              <a:t>5</a:t>
            </a:r>
            <a:r>
              <a:rPr lang="en-US" altLang="en-US" dirty="0"/>
              <a:t>% exams: </a:t>
            </a:r>
            <a:r>
              <a:rPr lang="en-US" altLang="en-US" dirty="0" smtClean="0"/>
              <a:t>25% </a:t>
            </a:r>
            <a:r>
              <a:rPr lang="en-US" altLang="en-US" dirty="0"/>
              <a:t>on higher grade and </a:t>
            </a:r>
            <a:r>
              <a:rPr lang="en-US" altLang="en-US" dirty="0" smtClean="0"/>
              <a:t>10% </a:t>
            </a:r>
            <a:r>
              <a:rPr lang="en-US" altLang="en-US" dirty="0"/>
              <a:t>on lower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40</a:t>
            </a:r>
            <a:r>
              <a:rPr lang="en-US" altLang="en-US" dirty="0"/>
              <a:t>% on 5 assignments </a:t>
            </a:r>
            <a:r>
              <a:rPr lang="en-US" altLang="en-US" dirty="0" smtClean="0"/>
              <a:t>(drop the lowest)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15% recitation: 2 quizzes (10%) and </a:t>
            </a:r>
            <a:r>
              <a:rPr lang="en-US" altLang="en-US" dirty="0" smtClean="0"/>
              <a:t>participation </a:t>
            </a:r>
            <a:r>
              <a:rPr lang="en-US" altLang="en-US" dirty="0"/>
              <a:t>(5</a:t>
            </a:r>
            <a:r>
              <a:rPr lang="en-US" altLang="en-US" dirty="0" smtClean="0"/>
              <a:t>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10% lecture participation: </a:t>
            </a:r>
            <a:r>
              <a:rPr lang="en-US" altLang="en-US" dirty="0"/>
              <a:t>in-class questions every lecture using </a:t>
            </a:r>
            <a:r>
              <a:rPr lang="en-US" altLang="en-US" dirty="0" smtClean="0"/>
              <a:t>Top Hat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Assignments posted and submitted on </a:t>
            </a:r>
            <a:r>
              <a:rPr lang="en-US" altLang="en-US" b="1" dirty="0" err="1" smtClean="0"/>
              <a:t>Courseweb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Imagine that we want to write a static method that returns the smallest object in an array.     </a:t>
            </a:r>
            <a:br>
              <a:rPr lang="en-US" altLang="en-US" dirty="0"/>
            </a:br>
            <a:r>
              <a:rPr lang="en-US" altLang="en-US" dirty="0"/>
              <a:t>Suppose that we wrote our method shown above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7271" t="21256" r="204" b="957"/>
          <a:stretch/>
        </p:blipFill>
        <p:spPr bwMode="auto">
          <a:xfrm>
            <a:off x="711200" y="2302931"/>
            <a:ext cx="8686800" cy="467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959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Header really should be as shown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217" t="18904" r="22245"/>
          <a:stretch/>
        </p:blipFill>
        <p:spPr bwMode="auto">
          <a:xfrm>
            <a:off x="202995" y="2374872"/>
            <a:ext cx="9690304" cy="97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987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Wildcards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Question mark, ?, is used to represent an unknown class type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Referred to as a wildcard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Method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displayPair</a:t>
            </a:r>
            <a:r>
              <a:rPr lang="en-US" dirty="0"/>
              <a:t> will accept as an argument a pair of objects whose data type is any one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74835" y="3602645"/>
            <a:ext cx="10107836" cy="341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928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Bounded Wildcards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Gadget</a:t>
            </a:r>
            <a:r>
              <a:rPr lang="en-US" dirty="0"/>
              <a:t> is derived from the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dirty="0"/>
              <a:t>, which implements 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288" y="1833565"/>
            <a:ext cx="4044076" cy="512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000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8224322"/>
                  </p:ext>
                </p:extLst>
              </p:nvPr>
            </p:nvGraphicFramePr>
            <p:xfrm>
              <a:off x="0" y="714375"/>
              <a:ext cx="10096500" cy="65674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4375"/>
                <a:ext cx="10096500" cy="656748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71552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Than One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15" y="1103385"/>
            <a:ext cx="9485852" cy="572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042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7949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class uses composition when it has a data field that is an instance of another class</a:t>
            </a:r>
          </a:p>
          <a:p>
            <a:pPr eaLnBrk="1" hangingPunct="1"/>
            <a:r>
              <a:rPr lang="en-US" altLang="en-US" smtClean="0"/>
              <a:t>Composition is a “has a” relationship</a:t>
            </a:r>
          </a:p>
          <a:p>
            <a:pPr eaLnBrk="1" hangingPunct="1"/>
            <a:r>
              <a:rPr lang="en-US" altLang="en-US" smtClean="0"/>
              <a:t>Consider a class of students, each has </a:t>
            </a:r>
          </a:p>
          <a:p>
            <a:pPr lvl="1" eaLnBrk="1" hangingPunct="1"/>
            <a:r>
              <a:rPr lang="en-US" altLang="en-US" smtClean="0"/>
              <a:t>A name, an identification number. </a:t>
            </a:r>
          </a:p>
          <a:p>
            <a:pPr eaLnBrk="1" hangingPunct="1"/>
            <a:r>
              <a:rPr lang="en-US" altLang="en-US" smtClean="0"/>
              <a:t>Thus, class Student contains two objects as data fields: </a:t>
            </a:r>
          </a:p>
          <a:p>
            <a:pPr lvl="1" eaLnBrk="1" hangingPunct="1"/>
            <a:r>
              <a:rPr lang="en-US" altLang="en-US" smtClean="0"/>
              <a:t>An instance of the class Name </a:t>
            </a:r>
          </a:p>
          <a:p>
            <a:pPr lvl="1" eaLnBrk="1" hangingPunct="1"/>
            <a:r>
              <a:rPr lang="en-US" altLang="en-US" smtClean="0"/>
              <a:t>An instance of the class String: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7378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Composition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FIGURE D-1 A Student object is composed of other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51" y="2357149"/>
            <a:ext cx="6467722" cy="284537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Footer Placeholder 4"/>
          <p:cNvSpPr txBox="1">
            <a:spLocks/>
          </p:cNvSpPr>
          <p:nvPr/>
        </p:nvSpPr>
        <p:spPr bwMode="auto">
          <a:xfrm>
            <a:off x="487008" y="7088946"/>
            <a:ext cx="8751374" cy="40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</a:pPr>
            <a:r>
              <a:rPr lang="en-US" altLang="en-US" sz="1323">
                <a:solidFill>
                  <a:srgbClr val="898989"/>
                </a:solidFill>
                <a:cs typeface="+mn-cs"/>
              </a:rPr>
              <a:t>© 2015 Pearson Education, Inc., Upper Saddle River, NJ.  All rights reserved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2621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Invoking Constructors from Within Constructors</a:t>
            </a:r>
          </a:p>
        </p:txBody>
      </p:sp>
      <p:sp>
        <p:nvSpPr>
          <p:cNvPr id="389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 typically initialize a class’s data fields</a:t>
            </a:r>
          </a:p>
          <a:p>
            <a:pPr eaLnBrk="1" hangingPunct="1"/>
            <a:r>
              <a:rPr lang="en-US" altLang="en-US" smtClean="0"/>
              <a:t>To call constructor of superclass explicitly.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b="1" smtClean="0"/>
              <a:t>super( ) </a:t>
            </a:r>
            <a:r>
              <a:rPr lang="en-US" altLang="en-US" smtClean="0"/>
              <a:t>within definition of a constructor of a subclass</a:t>
            </a:r>
          </a:p>
          <a:p>
            <a:pPr eaLnBrk="1" hangingPunct="1"/>
            <a:r>
              <a:rPr lang="en-US" altLang="en-US" smtClean="0"/>
              <a:t>If you omit </a:t>
            </a:r>
            <a:r>
              <a:rPr lang="en-US" altLang="en-US" b="1" smtClean="0"/>
              <a:t>super( )</a:t>
            </a:r>
          </a:p>
          <a:p>
            <a:pPr lvl="1" eaLnBrk="1" hangingPunct="1"/>
            <a:r>
              <a:rPr lang="en-US" altLang="en-US" smtClean="0"/>
              <a:t>Constructor of subclass automatically calls default constructor of superclass.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7744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Week 1: ADTs</a:t>
            </a:r>
            <a:r>
              <a:rPr lang="en-US" dirty="0"/>
              <a:t>, Java Interfaces,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/>
              <a:t>Generics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endParaRPr lang="en-US" altLang="en-US" sz="4000" dirty="0"/>
          </a:p>
          <a:p>
            <a:r>
              <a:rPr lang="en-GB" altLang="en-US" sz="2800" dirty="0" smtClean="0"/>
              <a:t>Sherif </a:t>
            </a:r>
            <a:r>
              <a:rPr lang="en-GB" altLang="en-US" sz="28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 smtClean="0"/>
              <a:t>http://www.cs.pitt.edu/~skhattab/cs0445</a:t>
            </a:r>
            <a:endParaRPr lang="en-GB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88" y="720536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</a:t>
            </a:r>
            <a:r>
              <a:rPr lang="en-GB" altLang="en-US" dirty="0" smtClean="0">
                <a:solidFill>
                  <a:schemeClr val="tx1"/>
                </a:solidFill>
              </a:rPr>
              <a:t>slide contents </a:t>
            </a:r>
            <a:r>
              <a:rPr lang="en-GB" altLang="en-US" dirty="0">
                <a:solidFill>
                  <a:schemeClr val="tx1"/>
                </a:solidFill>
              </a:rPr>
              <a:t>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Invoking Constructors from Within Constructors</a:t>
            </a:r>
          </a:p>
        </p:txBody>
      </p:sp>
      <p:sp>
        <p:nvSpPr>
          <p:cNvPr id="399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Also possible to use </a:t>
            </a:r>
            <a:r>
              <a:rPr lang="en-US" altLang="en-US" b="1" smtClean="0"/>
              <a:t>this</a:t>
            </a:r>
            <a:r>
              <a:rPr lang="en-US" altLang="en-US" smtClean="0"/>
              <a:t> to invoke constructor of superclass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"/>
          <a:stretch>
            <a:fillRect/>
          </a:stretch>
        </p:blipFill>
        <p:spPr bwMode="auto">
          <a:xfrm>
            <a:off x="1508964" y="4031827"/>
            <a:ext cx="7370683" cy="12091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3492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a subclass defines a method with </a:t>
            </a:r>
          </a:p>
          <a:p>
            <a:pPr lvl="1"/>
            <a:r>
              <a:rPr lang="en-US" altLang="en-US" smtClean="0"/>
              <a:t>the same name</a:t>
            </a:r>
          </a:p>
          <a:p>
            <a:pPr lvl="1"/>
            <a:r>
              <a:rPr lang="en-US" altLang="en-US" smtClean="0"/>
              <a:t>the same number and types of parameters</a:t>
            </a:r>
          </a:p>
          <a:p>
            <a:pPr lvl="1"/>
            <a:r>
              <a:rPr lang="en-US" altLang="en-US" smtClean="0"/>
              <a:t>and the same return type as a method in the superclass … </a:t>
            </a:r>
          </a:p>
          <a:p>
            <a:r>
              <a:rPr lang="en-US" altLang="en-US" smtClean="0"/>
              <a:t> Then definition in the subclass is said to </a:t>
            </a:r>
            <a:r>
              <a:rPr lang="en-US" altLang="en-US" i="1" smtClean="0"/>
              <a:t>override</a:t>
            </a:r>
            <a:r>
              <a:rPr lang="en-US" altLang="en-US" smtClean="0"/>
              <a:t> the definition in the superclass.</a:t>
            </a:r>
          </a:p>
          <a:p>
            <a:r>
              <a:rPr lang="en-US" altLang="en-US" smtClean="0"/>
              <a:t>You can use </a:t>
            </a:r>
            <a:r>
              <a:rPr lang="en-US" altLang="en-US" b="1" smtClean="0"/>
              <a:t>super</a:t>
            </a:r>
            <a:r>
              <a:rPr lang="en-US" altLang="en-US" smtClean="0"/>
              <a:t> in a subclass to call an overridden method of the superclass.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82905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Possible to new method invoke the inherited method</a:t>
            </a:r>
          </a:p>
          <a:p>
            <a:pPr lvl="1"/>
            <a:r>
              <a:rPr lang="en-US" altLang="en-US" smtClean="0"/>
              <a:t>Need to distinguish between the method for subclass and method from superclass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0" y="4549804"/>
            <a:ext cx="7318185" cy="123369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554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mtClean="0"/>
              <a:t>FIGURE D-4 The method </a:t>
            </a:r>
            <a:r>
              <a:rPr lang="en-US" altLang="en-US" b="1" smtClean="0"/>
              <a:t>toString</a:t>
            </a:r>
            <a:r>
              <a:rPr lang="en-US" altLang="en-US" smtClean="0"/>
              <a:t> in </a:t>
            </a:r>
            <a:r>
              <a:rPr lang="en-US" altLang="en-US" b="1" smtClean="0"/>
              <a:t>CollegeStudent</a:t>
            </a:r>
            <a:r>
              <a:rPr lang="en-US" altLang="en-US" smtClean="0"/>
              <a:t> overrides the method </a:t>
            </a:r>
            <a:r>
              <a:rPr lang="en-US" altLang="en-US" b="1" smtClean="0"/>
              <a:t>toString</a:t>
            </a:r>
            <a:r>
              <a:rPr lang="en-US" altLang="en-US" smtClean="0"/>
              <a:t> in </a:t>
            </a:r>
            <a:r>
              <a:rPr lang="en-US" altLang="en-US" b="1" smtClean="0"/>
              <a:t>Student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" y="2609139"/>
            <a:ext cx="8418889" cy="23413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58197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</a:t>
            </a:r>
            <a:r>
              <a:rPr lang="en-US" altLang="en-US" b="1" smtClean="0"/>
              <a:t>Object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Java has a class—named </a:t>
            </a:r>
            <a:r>
              <a:rPr lang="en-US" altLang="en-US" b="1" smtClean="0"/>
              <a:t>Object</a:t>
            </a:r>
          </a:p>
          <a:p>
            <a:pPr lvl="1"/>
            <a:r>
              <a:rPr lang="en-US" altLang="en-US" smtClean="0"/>
              <a:t>It is at the beginning of every chain of subclasses</a:t>
            </a:r>
          </a:p>
          <a:p>
            <a:pPr lvl="1"/>
            <a:r>
              <a:rPr lang="en-US" altLang="en-US" smtClean="0"/>
              <a:t>An ancestor of every other class</a:t>
            </a:r>
          </a:p>
          <a:p>
            <a:r>
              <a:rPr lang="en-US" altLang="en-US" smtClean="0"/>
              <a:t>Class </a:t>
            </a:r>
            <a:r>
              <a:rPr lang="en-US" altLang="en-US" b="1" smtClean="0"/>
              <a:t>Object</a:t>
            </a:r>
            <a:r>
              <a:rPr lang="en-US" altLang="en-US" smtClean="0"/>
              <a:t> contains certain methods</a:t>
            </a:r>
          </a:p>
          <a:p>
            <a:pPr lvl="1"/>
            <a:r>
              <a:rPr lang="en-US" altLang="en-US" smtClean="0"/>
              <a:t>Examples: </a:t>
            </a:r>
            <a:r>
              <a:rPr lang="en-US" altLang="en-US" sz="3527" b="1"/>
              <a:t>toString</a:t>
            </a:r>
            <a:r>
              <a:rPr lang="en-US" altLang="en-US" smtClean="0"/>
              <a:t>, </a:t>
            </a:r>
            <a:r>
              <a:rPr lang="en-US" altLang="en-US" sz="3527" b="1"/>
              <a:t>equals</a:t>
            </a:r>
            <a:r>
              <a:rPr lang="en-US" altLang="en-US" smtClean="0"/>
              <a:t>, </a:t>
            </a:r>
            <a:r>
              <a:rPr lang="en-US" altLang="en-US" sz="3527" b="1"/>
              <a:t>clone</a:t>
            </a:r>
          </a:p>
          <a:p>
            <a:pPr lvl="1"/>
            <a:r>
              <a:rPr lang="en-US" altLang="en-US" sz="3527"/>
              <a:t>However, in most cases, you must override these methods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53831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</a:t>
            </a:r>
            <a:r>
              <a:rPr lang="en-US" altLang="en-US" b="1" smtClean="0"/>
              <a:t>Object</a:t>
            </a:r>
            <a:endParaRPr lang="en-US" altLang="en-US" smtClean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Inherited version of </a:t>
            </a:r>
            <a:r>
              <a:rPr lang="en-US" altLang="en-US" b="1" smtClean="0"/>
              <a:t>toString</a:t>
            </a:r>
            <a:r>
              <a:rPr lang="en-US" altLang="en-US" smtClean="0"/>
              <a:t> returns value based upon invoking object’s memory address.</a:t>
            </a:r>
          </a:p>
          <a:p>
            <a:r>
              <a:rPr lang="en-US" altLang="en-US" smtClean="0"/>
              <a:t>Need to override the definition of </a:t>
            </a:r>
            <a:r>
              <a:rPr lang="en-US" altLang="en-US" b="1" smtClean="0"/>
              <a:t>toString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/>
              <a:t>Cause it to produce an appropriate string for data in the class being defined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6452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</a:t>
            </a:r>
            <a:r>
              <a:rPr lang="en-US" altLang="en-US" b="1" smtClean="0"/>
              <a:t>Object</a:t>
            </a:r>
            <a:endParaRPr lang="en-US" altLang="en-US" smtClean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Object’s </a:t>
            </a:r>
            <a:r>
              <a:rPr lang="en-US" altLang="en-US" b="1" smtClean="0"/>
              <a:t>equals</a:t>
            </a:r>
            <a:r>
              <a:rPr lang="en-US" altLang="en-US" smtClean="0"/>
              <a:t> method compares the addresses of two objects</a:t>
            </a:r>
          </a:p>
          <a:p>
            <a:pPr lvl="1"/>
            <a:r>
              <a:rPr lang="en-US" altLang="en-US" smtClean="0"/>
              <a:t>Overridden method, when added to the class </a:t>
            </a:r>
            <a:r>
              <a:rPr lang="en-US" altLang="en-US" b="1" smtClean="0"/>
              <a:t>Name</a:t>
            </a:r>
            <a:r>
              <a:rPr lang="en-US" altLang="en-US" smtClean="0"/>
              <a:t>, detects </a:t>
            </a:r>
            <a:br>
              <a:rPr lang="en-US" altLang="en-US" smtClean="0"/>
            </a:br>
            <a:r>
              <a:rPr lang="en-US" altLang="en-US" smtClean="0"/>
              <a:t>whether two </a:t>
            </a:r>
            <a:br>
              <a:rPr lang="en-US" altLang="en-US" smtClean="0"/>
            </a:br>
            <a:r>
              <a:rPr lang="en-US" altLang="en-US" b="1" smtClean="0"/>
              <a:t>Name</a:t>
            </a:r>
            <a:r>
              <a:rPr lang="en-US" altLang="en-US" smtClean="0"/>
              <a:t> objects </a:t>
            </a:r>
            <a:br>
              <a:rPr lang="en-US" altLang="en-US" smtClean="0"/>
            </a:br>
            <a:r>
              <a:rPr lang="en-US" altLang="en-US" smtClean="0"/>
              <a:t>are equal by </a:t>
            </a:r>
            <a:br>
              <a:rPr lang="en-US" altLang="en-US" smtClean="0"/>
            </a:br>
            <a:r>
              <a:rPr lang="en-US" altLang="en-US" smtClean="0"/>
              <a:t>comparing their </a:t>
            </a:r>
            <a:br>
              <a:rPr lang="en-US" altLang="en-US" smtClean="0"/>
            </a:br>
            <a:r>
              <a:rPr lang="en-US" altLang="en-US" smtClean="0"/>
              <a:t>data fields: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32" y="3988079"/>
            <a:ext cx="4934788" cy="28366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99520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</a:t>
            </a:r>
            <a:r>
              <a:rPr lang="en-US" altLang="en-US" b="1" smtClean="0"/>
              <a:t>Object</a:t>
            </a:r>
            <a:endParaRPr lang="en-US" altLang="en-US" smtClean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Class </a:t>
            </a:r>
            <a:r>
              <a:rPr lang="en-US" altLang="en-US" b="1" smtClean="0"/>
              <a:t>Object</a:t>
            </a:r>
            <a:r>
              <a:rPr lang="en-US" altLang="en-US" smtClean="0"/>
              <a:t> method </a:t>
            </a:r>
            <a:r>
              <a:rPr lang="en-US" altLang="en-US" b="1" smtClean="0"/>
              <a:t>clone</a:t>
            </a:r>
            <a:r>
              <a:rPr lang="en-US" altLang="en-US" smtClean="0"/>
              <a:t>. </a:t>
            </a:r>
          </a:p>
          <a:p>
            <a:pPr lvl="1"/>
            <a:r>
              <a:rPr lang="en-US" altLang="en-US" smtClean="0"/>
              <a:t>Takes no arguments and returns a copy of the receiving object</a:t>
            </a:r>
          </a:p>
          <a:p>
            <a:r>
              <a:rPr lang="en-US" altLang="en-US" smtClean="0"/>
              <a:t>We will need to override this method</a:t>
            </a:r>
          </a:p>
          <a:p>
            <a:r>
              <a:rPr lang="en-US" altLang="en-US" smtClean="0"/>
              <a:t>Discussion of the method clone appears in Java Interlude 9.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4540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50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When subclass has a method with same name as a method in its superclass,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but the methods’ parameters differ in number or data type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Method in subclass overloads method of superclass.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Java is able to distinguish between these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Signatures of the methods are different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6075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60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Possible to call an overridden method of the superclass by prefacing the method name with </a:t>
            </a:r>
            <a:r>
              <a:rPr lang="en-US" altLang="en-US" b="1" smtClean="0"/>
              <a:t>super</a:t>
            </a:r>
            <a:r>
              <a:rPr lang="en-US" altLang="en-US" smtClean="0"/>
              <a:t> and a dot.</a:t>
            </a:r>
          </a:p>
          <a:p>
            <a:r>
              <a:rPr lang="en-US" altLang="en-US" smtClean="0"/>
              <a:t>But … repeated use of </a:t>
            </a:r>
            <a:r>
              <a:rPr lang="en-US" altLang="en-US" b="1" smtClean="0"/>
              <a:t>super</a:t>
            </a:r>
            <a:r>
              <a:rPr lang="en-US" altLang="en-US" smtClean="0"/>
              <a:t> is not allowed</a:t>
            </a:r>
          </a:p>
          <a:p>
            <a:pPr marL="503972" lvl="1" indent="0">
              <a:buNone/>
            </a:pPr>
            <a:endParaRPr lang="en-US" altLang="en-US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37" y="4700298"/>
            <a:ext cx="5627758" cy="5407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797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 Info</a:t>
            </a:r>
            <a:endParaRPr lang="en-US" altLang="en-US" dirty="0"/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Course </a:t>
            </a:r>
            <a:r>
              <a:rPr lang="en-US" altLang="en-US" b="1" dirty="0" smtClean="0"/>
              <a:t>website: </a:t>
            </a:r>
            <a:r>
              <a:rPr lang="en-US" altLang="en-US" dirty="0" smtClean="0"/>
              <a:t>http</a:t>
            </a:r>
            <a:r>
              <a:rPr lang="en-US" altLang="en-US" dirty="0"/>
              <a:t>://</a:t>
            </a:r>
            <a:r>
              <a:rPr lang="en-US" altLang="en-US" dirty="0">
                <a:solidFill>
                  <a:schemeClr val="tx1"/>
                </a:solidFill>
              </a:rPr>
              <a:t>www.cs.pitt.edu/~skhattab/cs0445</a:t>
            </a:r>
            <a:r>
              <a:rPr lang="en-US" altLang="en-US" dirty="0" smtClean="0">
                <a:solidFill>
                  <a:schemeClr val="tx1"/>
                </a:solidFill>
              </a:rPr>
              <a:t>/</a:t>
            </a: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Instructor: </a:t>
            </a:r>
            <a:r>
              <a:rPr lang="en-US" altLang="en-US" dirty="0" smtClean="0"/>
              <a:t>Sherif </a:t>
            </a:r>
            <a:r>
              <a:rPr lang="en-US" altLang="en-US" dirty="0"/>
              <a:t>Khattab  ksm73@pitt.edu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OH</a:t>
            </a:r>
            <a:r>
              <a:rPr lang="en-US" altLang="en-US" dirty="0"/>
              <a:t>: </a:t>
            </a:r>
            <a:r>
              <a:rPr lang="en-US" altLang="en-US" dirty="0" smtClean="0"/>
              <a:t>MW 9-1pm (other times available by appointment)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 smtClean="0"/>
              <a:t>Please book at http://khattab.youcanbook.me</a:t>
            </a:r>
            <a:r>
              <a:rPr lang="en-US" altLang="en-US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Office: 6307 </a:t>
            </a:r>
            <a:r>
              <a:rPr lang="en-US" altLang="en-US" dirty="0" err="1"/>
              <a:t>Sennott</a:t>
            </a:r>
            <a:r>
              <a:rPr lang="en-US" altLang="en-US" dirty="0"/>
              <a:t> 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Teaching </a:t>
            </a:r>
            <a:r>
              <a:rPr lang="en-US" altLang="en-US" b="1" dirty="0" smtClean="0"/>
              <a:t>Assistants (Section 1200 TH 1pm)</a:t>
            </a:r>
            <a:endParaRPr lang="en-US" alt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Nikhilesh</a:t>
            </a:r>
            <a:r>
              <a:rPr lang="en-US" dirty="0"/>
              <a:t> Singh nis80@pitt.edu 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/>
              <a:t>29329</a:t>
            </a:r>
            <a:r>
              <a:rPr lang="en-US" b="1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Nicholas </a:t>
            </a:r>
            <a:r>
              <a:rPr lang="en-US" dirty="0" err="1"/>
              <a:t>Smider</a:t>
            </a:r>
            <a:r>
              <a:rPr lang="en-US" dirty="0"/>
              <a:t> njs70@pitt.edu </a:t>
            </a:r>
            <a:r>
              <a:rPr lang="en-US" b="1" dirty="0" smtClean="0"/>
              <a:t>(</a:t>
            </a:r>
            <a:r>
              <a:rPr lang="en-US" b="1" dirty="0"/>
              <a:t>29330</a:t>
            </a:r>
            <a:r>
              <a:rPr lang="en-US" b="1" dirty="0" smtClean="0"/>
              <a:t>)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Kenneth Choo kac311@pitt.edu </a:t>
            </a:r>
            <a:r>
              <a:rPr lang="en-US" b="1" dirty="0" smtClean="0"/>
              <a:t>(</a:t>
            </a:r>
            <a:r>
              <a:rPr lang="en-US" b="1" dirty="0"/>
              <a:t>29331</a:t>
            </a:r>
            <a:r>
              <a:rPr lang="en-US" b="1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Mike </a:t>
            </a:r>
            <a:r>
              <a:rPr lang="en-US" dirty="0" smtClean="0"/>
              <a:t>Devine</a:t>
            </a:r>
            <a:r>
              <a:rPr lang="en-US" dirty="0" smtClean="0"/>
              <a:t> </a:t>
            </a:r>
            <a:r>
              <a:rPr lang="en-US" dirty="0"/>
              <a:t>mjd73@pitt.edu </a:t>
            </a:r>
            <a:r>
              <a:rPr lang="en-US" dirty="0" smtClean="0"/>
              <a:t>(</a:t>
            </a:r>
            <a:r>
              <a:rPr lang="en-US" b="1" dirty="0"/>
              <a:t>Grader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3202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Overriding and Overloading Methods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specify that a method definition cannot be overridden with a new definition in a subclass</a:t>
            </a:r>
          </a:p>
          <a:p>
            <a:pPr lvl="1"/>
            <a:r>
              <a:rPr lang="en-US" altLang="en-US" smtClean="0"/>
              <a:t>Make it a final method by adding the </a:t>
            </a:r>
            <a:r>
              <a:rPr lang="en-US" altLang="en-US" b="1" smtClean="0"/>
              <a:t>final</a:t>
            </a:r>
            <a:r>
              <a:rPr lang="en-US" altLang="en-US" smtClean="0"/>
              <a:t> modifier to the method header.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11" y="4187571"/>
            <a:ext cx="3884833" cy="313936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28" y="4598802"/>
            <a:ext cx="2509392" cy="37798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36649" y="6236731"/>
            <a:ext cx="19161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87083" y="4976786"/>
            <a:ext cx="1599431" cy="110945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8527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 Inheritance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programming languages allow one class to be derived from two different superclasses</a:t>
            </a:r>
          </a:p>
          <a:p>
            <a:pPr lvl="1"/>
            <a:r>
              <a:rPr lang="en-US" altLang="en-US" smtClean="0"/>
              <a:t>This feature not allowed in Java. </a:t>
            </a:r>
          </a:p>
          <a:p>
            <a:r>
              <a:rPr lang="en-US" altLang="en-US" smtClean="0"/>
              <a:t>In Java, a subclass can have only one superclass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06286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Access Modifiers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5788" y="6230938"/>
            <a:ext cx="9494837" cy="782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Public</a:t>
            </a:r>
            <a:r>
              <a:rPr lang="en-US" altLang="en-US" dirty="0" smtClean="0"/>
              <a:t>, private, protected, and package access of the data fields and methods of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47240" y="1450975"/>
            <a:ext cx="10142340" cy="402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34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Writing to a Text File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mtClean="0"/>
              <a:t>LISTING E-1 The static method </a:t>
            </a:r>
            <a:r>
              <a:rPr lang="en-US" altLang="en-US" b="1" smtClean="0"/>
              <a:t>createTextFile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in the class </a:t>
            </a:r>
            <a:r>
              <a:rPr lang="en-US" altLang="en-US" b="1" smtClean="0"/>
              <a:t>TextFileOperations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6" y="2010725"/>
            <a:ext cx="7857162" cy="485079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0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Writing to a Text File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mtClean="0"/>
              <a:t>LISTING E-1 The static method </a:t>
            </a:r>
            <a:r>
              <a:rPr lang="en-US" altLang="en-US" b="1" smtClean="0"/>
              <a:t>createTextFile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in the class </a:t>
            </a:r>
            <a:r>
              <a:rPr lang="en-US" altLang="en-US" b="1" smtClean="0"/>
              <a:t>TextFileOperations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48" y="1872786"/>
            <a:ext cx="8303392" cy="452530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47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Appending to a Text File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mtClean="0"/>
              <a:t>Opening file with </a:t>
            </a:r>
            <a:r>
              <a:rPr lang="en-US" altLang="en-US" b="1" smtClean="0"/>
              <a:t>try </a:t>
            </a:r>
            <a:r>
              <a:rPr lang="en-US" altLang="en-US" smtClean="0"/>
              <a:t> and </a:t>
            </a:r>
            <a:r>
              <a:rPr lang="en-US" altLang="en-US" b="1" smtClean="0"/>
              <a:t> catch</a:t>
            </a:r>
            <a:endParaRPr lang="en-US" altLang="en-US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5" y="1919668"/>
            <a:ext cx="8630629" cy="396357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16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 Text File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mtClean="0"/>
              <a:t>Opening the text file named </a:t>
            </a:r>
            <a:r>
              <a:rPr lang="en-US" altLang="en-US" b="1" smtClean="0"/>
              <a:t>data.txt</a:t>
            </a:r>
            <a:r>
              <a:rPr lang="en-US" altLang="en-US" smtClean="0"/>
              <a:t> for input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43" y="2103410"/>
            <a:ext cx="8537882" cy="344035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32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 Text File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do not know format of the data in file, </a:t>
            </a:r>
          </a:p>
          <a:p>
            <a:pPr lvl="1"/>
            <a:r>
              <a:rPr lang="en-US" altLang="en-US" smtClean="0"/>
              <a:t>Use the </a:t>
            </a:r>
            <a:r>
              <a:rPr lang="en-US" altLang="en-US" b="1" smtClean="0"/>
              <a:t>Scanner</a:t>
            </a:r>
            <a:r>
              <a:rPr lang="en-US" altLang="en-US" smtClean="0"/>
              <a:t> method </a:t>
            </a:r>
            <a:r>
              <a:rPr lang="en-US" altLang="en-US" b="1" smtClean="0"/>
              <a:t>nextLine</a:t>
            </a:r>
            <a:r>
              <a:rPr lang="en-US" altLang="en-US" smtClean="0"/>
              <a:t> to read it line by line.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97" y="3930330"/>
            <a:ext cx="5830749" cy="177792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60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 Info</a:t>
            </a:r>
            <a:endParaRPr lang="en-US" altLang="en-US" dirty="0"/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Course </a:t>
            </a:r>
            <a:r>
              <a:rPr lang="en-US" altLang="en-US" b="1" dirty="0" smtClean="0"/>
              <a:t>website: </a:t>
            </a:r>
            <a:r>
              <a:rPr lang="en-US" altLang="en-US" dirty="0" smtClean="0"/>
              <a:t>http</a:t>
            </a:r>
            <a:r>
              <a:rPr lang="en-US" altLang="en-US" dirty="0"/>
              <a:t>://</a:t>
            </a:r>
            <a:r>
              <a:rPr lang="en-US" altLang="en-US" dirty="0">
                <a:solidFill>
                  <a:schemeClr val="tx1"/>
                </a:solidFill>
              </a:rPr>
              <a:t>www.cs.pitt.edu/~skhattab/cs0445</a:t>
            </a:r>
            <a:r>
              <a:rPr lang="en-US" altLang="en-US" dirty="0" smtClean="0">
                <a:solidFill>
                  <a:schemeClr val="tx1"/>
                </a:solidFill>
              </a:rPr>
              <a:t>/</a:t>
            </a: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Instructor: </a:t>
            </a:r>
            <a:r>
              <a:rPr lang="en-US" altLang="en-US" dirty="0" smtClean="0"/>
              <a:t>Sherif </a:t>
            </a:r>
            <a:r>
              <a:rPr lang="en-US" altLang="en-US" dirty="0"/>
              <a:t>Khattab  ksm73@pitt.edu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OH</a:t>
            </a:r>
            <a:r>
              <a:rPr lang="en-US" altLang="en-US" dirty="0"/>
              <a:t>: </a:t>
            </a:r>
            <a:r>
              <a:rPr lang="en-US" altLang="en-US" dirty="0" smtClean="0"/>
              <a:t>MW 9-1pm (other times available by appointment)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 smtClean="0"/>
              <a:t>Please book at http://khattab.youcanbook.me</a:t>
            </a:r>
            <a:r>
              <a:rPr lang="en-US" altLang="en-US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Office: 6307 </a:t>
            </a:r>
            <a:r>
              <a:rPr lang="en-US" altLang="en-US" dirty="0" err="1"/>
              <a:t>Sennott</a:t>
            </a:r>
            <a:r>
              <a:rPr lang="en-US" altLang="en-US" dirty="0"/>
              <a:t> Square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Teaching </a:t>
            </a:r>
            <a:r>
              <a:rPr lang="en-US" altLang="en-US" b="1" dirty="0" smtClean="0"/>
              <a:t>Assistants (Section 1400 TH 4pm)</a:t>
            </a:r>
            <a:endParaRPr lang="en-US" alt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Joseph </a:t>
            </a:r>
            <a:r>
              <a:rPr lang="en-US" dirty="0" err="1"/>
              <a:t>Eichorn</a:t>
            </a:r>
            <a:r>
              <a:rPr lang="en-US" dirty="0"/>
              <a:t> jde32@pitt.edu </a:t>
            </a:r>
            <a:r>
              <a:rPr lang="en-US" dirty="0" smtClean="0"/>
              <a:t>(</a:t>
            </a:r>
            <a:r>
              <a:rPr lang="en-US" b="1" dirty="0"/>
              <a:t>29472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Joseph Monaco jcm132@pitt.edu </a:t>
            </a:r>
            <a:r>
              <a:rPr lang="en-US" dirty="0" smtClean="0"/>
              <a:t>(</a:t>
            </a:r>
            <a:r>
              <a:rPr lang="en-US" b="1" dirty="0"/>
              <a:t>29473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Marcus </a:t>
            </a:r>
            <a:r>
              <a:rPr lang="en-US" dirty="0" err="1" smtClean="0"/>
              <a:t>Dubreuil</a:t>
            </a:r>
            <a:r>
              <a:rPr lang="en-US" dirty="0" smtClean="0"/>
              <a:t> </a:t>
            </a:r>
            <a:r>
              <a:rPr lang="en-US" dirty="0"/>
              <a:t>mld130@pitt.edu </a:t>
            </a:r>
            <a:r>
              <a:rPr lang="en-US" dirty="0" smtClean="0"/>
              <a:t>(</a:t>
            </a:r>
            <a:r>
              <a:rPr lang="en-US" b="1" dirty="0" smtClean="0"/>
              <a:t>29474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Aaron </a:t>
            </a:r>
            <a:r>
              <a:rPr lang="en-US" dirty="0" err="1"/>
              <a:t>Tamenne</a:t>
            </a:r>
            <a:r>
              <a:rPr lang="en-US" dirty="0"/>
              <a:t> ajt74@pitt.edu </a:t>
            </a:r>
            <a:r>
              <a:rPr lang="en-US" dirty="0" smtClean="0"/>
              <a:t>(</a:t>
            </a:r>
            <a:r>
              <a:rPr lang="en-US" b="1" dirty="0"/>
              <a:t>Grader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3260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Grading</a:t>
            </a:r>
            <a:endParaRPr lang="en-US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35</a:t>
            </a:r>
            <a:r>
              <a:rPr lang="en-US" altLang="en-US" dirty="0"/>
              <a:t>% exams: </a:t>
            </a:r>
            <a:r>
              <a:rPr lang="en-US" altLang="en-US" dirty="0" smtClean="0"/>
              <a:t>25% </a:t>
            </a:r>
            <a:r>
              <a:rPr lang="en-US" altLang="en-US" dirty="0"/>
              <a:t>on higher grade and </a:t>
            </a:r>
            <a:r>
              <a:rPr lang="en-US" altLang="en-US" dirty="0" smtClean="0"/>
              <a:t>10% </a:t>
            </a:r>
            <a:r>
              <a:rPr lang="en-US" altLang="en-US" dirty="0"/>
              <a:t>on 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40</a:t>
            </a:r>
            <a:r>
              <a:rPr lang="en-US" altLang="en-US" dirty="0"/>
              <a:t>% on 5 assignments </a:t>
            </a:r>
            <a:r>
              <a:rPr lang="en-US" altLang="en-US" dirty="0" smtClean="0"/>
              <a:t>(drop the lowest)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15% recitation: 2 quizzes (10</a:t>
            </a:r>
            <a:r>
              <a:rPr lang="en-US" altLang="en-US" dirty="0" smtClean="0"/>
              <a:t>%), participation </a:t>
            </a:r>
            <a:r>
              <a:rPr lang="en-US" altLang="en-US" dirty="0"/>
              <a:t>(5</a:t>
            </a:r>
            <a:r>
              <a:rPr lang="en-US" altLang="en-US" dirty="0" smtClean="0"/>
              <a:t>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10% lecture participation: </a:t>
            </a:r>
            <a:r>
              <a:rPr lang="en-US" altLang="en-US" dirty="0"/>
              <a:t>in-class questions every lecture using </a:t>
            </a:r>
            <a:r>
              <a:rPr lang="en-US" altLang="en-US" dirty="0" smtClean="0"/>
              <a:t>Top Hat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Assignments posted and submitted on </a:t>
            </a:r>
            <a:r>
              <a:rPr lang="en-US" altLang="en-US" b="1" dirty="0" err="1" smtClean="0"/>
              <a:t>Courseweb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</a:t>
            </a:r>
            <a:r>
              <a:rPr lang="en-US" sz="2400" b="1" dirty="0">
                <a:solidFill>
                  <a:schemeClr val="tx1"/>
                </a:solidFill>
              </a:rPr>
              <a:t>Structures and Abstractions with Java (</a:t>
            </a:r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</a:rPr>
              <a:t> Edition</a:t>
            </a:r>
            <a:r>
              <a:rPr lang="en-US" sz="2400" b="1" dirty="0">
                <a:solidFill>
                  <a:schemeClr val="tx1"/>
                </a:solidFill>
              </a:rPr>
              <a:t>) 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Frank M. </a:t>
            </a:r>
            <a:r>
              <a:rPr lang="en-US" sz="2400" dirty="0" err="1">
                <a:solidFill>
                  <a:schemeClr val="tx1"/>
                </a:solidFill>
              </a:rPr>
              <a:t>Carrano</a:t>
            </a:r>
            <a:r>
              <a:rPr lang="en-US" sz="2400" dirty="0">
                <a:solidFill>
                  <a:schemeClr val="tx1"/>
                </a:solidFill>
              </a:rPr>
              <a:t> and Timothy M. Henry</a:t>
            </a:r>
          </a:p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(Chapters </a:t>
            </a:r>
            <a:r>
              <a:rPr lang="en-US" sz="2400" dirty="0">
                <a:solidFill>
                  <a:schemeClr val="tx1"/>
                </a:solidFill>
              </a:rPr>
              <a:t>1-10, 12-14, 18, and 23-26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4338" name="Picture 2" descr="Data Structures and Abstractions with Java (4th Edition) ​&#10;&#10;Frank M. Carrano and Timothy M. Henry​&#10;&#10;(Chapters 1-10, 12-14, 18, and 23-26)​" title="Text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2264" y="1450975"/>
            <a:ext cx="2880559" cy="3582785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your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b="1" dirty="0" smtClean="0"/>
              <a:t>Good things to keep: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Using the board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b="1" dirty="0" smtClean="0"/>
              <a:t>Improvements</a:t>
            </a:r>
            <a:r>
              <a:rPr lang="en-US" dirty="0" smtClean="0"/>
              <a:t>: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More live code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Top Hat for engagement (hopefully!)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Java Nuggets </a:t>
            </a:r>
          </a:p>
          <a:p>
            <a:pPr marL="1257300" lvl="2" indent="-457200">
              <a:buFont typeface="Arial" panose="02020603050405020304" pitchFamily="18" charset="0"/>
              <a:buChar char="•"/>
            </a:pPr>
            <a:r>
              <a:rPr lang="en-US" dirty="0" smtClean="0"/>
              <a:t>(10 min each lecture presented by you for bonus points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Restructured the labs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More time on generics and backtracking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/>
              <a:t>Continuous </a:t>
            </a:r>
            <a:r>
              <a:rPr lang="en-US" dirty="0" smtClean="0"/>
              <a:t>feedback, please</a:t>
            </a:r>
            <a:r>
              <a:rPr lang="en-US" dirty="0" smtClean="0"/>
              <a:t>!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 smtClean="0"/>
              <a:t>Feedback link on the course’s Web page</a:t>
            </a:r>
            <a:endParaRPr lang="en-US" dirty="0"/>
          </a:p>
          <a:p>
            <a:pPr marL="457200" indent="-457200">
              <a:buFont typeface="Arial" panose="02020603050405020304" pitchFamily="18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01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A742793C-40EE-418C-AA93-BE14F530FB42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/** \n   An interface for methods that return\n   the perimeter and area of an object.\n   (Listing P-1 of the Prelude.)\n \n   @author Frank M. Carrano\n   @author Timothy M. Henry\n   @version 4.0\n*/\npublic interface Measurable\n{\n   /** Gets the perimeter.\n       @return  The perimeter. */\n   public double getPerimeter();\n   \n   /** Gets the area.\n       @return  The area. */\n   public double getArea();\n} // end Measurable&quot;,&quot;ctags&quot;:{&quot;Measurable&quot;:[{&quot;linenum&quot;:&quot;10&quot;,&quot;signature&quot;:&quot;public interface Measurable&quot;}],&quot;getArea&quot;:[{&quot;linenum&quot;:&quot;18&quot;,&quot;signature&quot;:&quot;getArea()&quot;}],&quot;getPerimeter&quot;:[{&quot;linenum&quot;:&quot;14&quot;,&quot;signature&quot;:&quot;getPerimeter(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DF7C60D-B8D0-4AA6-94A4-974051F8209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public class Widget implements Comparable&lt;Widget&gt; {\n}\n\npublic class Gadget extends Widget {\n}\n\npublic class ... {\n\n    public &lt;T extends Comparable&lt;T&gt;&gt; sort(T[] array){\n        ...\n    }\n    ...\n}\n\n...\n    Gadget[] gadgets = new Gadget[10];\n    sort(gadgets);\n...&quot;,&quot;ctags&quot;:{&quot;Gadget&quot;:[{&quot;linenum&quot;:&quot;4&quot;,&quot;signature&quot;:&quot;public class Gadget extends Widget {&quot;}],&quot;Widget&quot;:[{&quot;linenum&quot;:&quot;1&quot;,&quot;signature&quot;:&quot;public class Widget implements Comparable&lt;Widget&gt; {&quot;}],&quot;gadgets&quot;:[{&quot;linenum&quot;:&quot;17&quot;,&quot;signature&quot;:&quot;sort(gadgets);&quot;}],&quot;sort&quot;:[{&quot;linenum&quot;:&quot;9&quot;,&quot;signature&quot;:&quot;__anon1::sort(T[] array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2233</Words>
  <Application>Microsoft Office PowerPoint</Application>
  <PresentationFormat>Custom</PresentationFormat>
  <Paragraphs>448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MS PGothic</vt:lpstr>
      <vt:lpstr>Arial</vt:lpstr>
      <vt:lpstr>Arial Unicode MS</vt:lpstr>
      <vt:lpstr>Calibri</vt:lpstr>
      <vt:lpstr>Courier New</vt:lpstr>
      <vt:lpstr>Times New Roman</vt:lpstr>
      <vt:lpstr>TimesNewRoman</vt:lpstr>
      <vt:lpstr>Wingdings</vt:lpstr>
      <vt:lpstr>Office Theme</vt:lpstr>
      <vt:lpstr>CS/COE 0445 - Data Structures</vt:lpstr>
      <vt:lpstr>Contact Info</vt:lpstr>
      <vt:lpstr>Grades</vt:lpstr>
      <vt:lpstr>Week 1: ADTs, Java Interfaces,  Java Generics </vt:lpstr>
      <vt:lpstr>Contact Info</vt:lpstr>
      <vt:lpstr>Contact Info</vt:lpstr>
      <vt:lpstr>Grading</vt:lpstr>
      <vt:lpstr>Textbook</vt:lpstr>
      <vt:lpstr>Response to your feedback</vt:lpstr>
      <vt:lpstr>Data Organization in Life</vt:lpstr>
      <vt:lpstr>Data Organization in Computers</vt:lpstr>
      <vt:lpstr>Code in this Course</vt:lpstr>
      <vt:lpstr>Encapsulation</vt:lpstr>
      <vt:lpstr>Abstraction</vt:lpstr>
      <vt:lpstr>Specifying Method Headers</vt:lpstr>
      <vt:lpstr>Java Interfaces</vt:lpstr>
      <vt:lpstr>Interface vs. Implementation vs. Client</vt:lpstr>
      <vt:lpstr>Interface Measurable</vt:lpstr>
      <vt:lpstr>Implementing an Interface</vt:lpstr>
      <vt:lpstr>Interface as a Data Type</vt:lpstr>
      <vt:lpstr>Abstract Classes and Methods</vt:lpstr>
      <vt:lpstr>Abstract Classes and Methods</vt:lpstr>
      <vt:lpstr>Interface vs. Abstract Class</vt:lpstr>
      <vt:lpstr>Named Constants Within an Interface</vt:lpstr>
      <vt:lpstr>Generic Data Types</vt:lpstr>
      <vt:lpstr>The Interface Comparable</vt:lpstr>
      <vt:lpstr>Generic Methods</vt:lpstr>
      <vt:lpstr>Bounded Type Parameters</vt:lpstr>
      <vt:lpstr>Bounded Type Parameters</vt:lpstr>
      <vt:lpstr>Bounded Type Parameters</vt:lpstr>
      <vt:lpstr>Bounded Type Parameters</vt:lpstr>
      <vt:lpstr>Wildcards</vt:lpstr>
      <vt:lpstr>Bounded Wildcards</vt:lpstr>
      <vt:lpstr>PowerPoint Presentation</vt:lpstr>
      <vt:lpstr>More Than One Generic Type</vt:lpstr>
      <vt:lpstr>Miscellaneous Features</vt:lpstr>
      <vt:lpstr>Composition</vt:lpstr>
      <vt:lpstr>Composition</vt:lpstr>
      <vt:lpstr>Invoking Constructors from Within Constructors</vt:lpstr>
      <vt:lpstr>Invoking Constructors from Within Constructors</vt:lpstr>
      <vt:lpstr>Overriding and Overloading Methods</vt:lpstr>
      <vt:lpstr>Overriding and Overloading Methods</vt:lpstr>
      <vt:lpstr>Overriding and Overloading Methods</vt:lpstr>
      <vt:lpstr>The Class Object</vt:lpstr>
      <vt:lpstr>The Class Object</vt:lpstr>
      <vt:lpstr>The Class Object</vt:lpstr>
      <vt:lpstr>The Class Object</vt:lpstr>
      <vt:lpstr>Overriding and Overloading Methods</vt:lpstr>
      <vt:lpstr>Overriding and Overloading Methods</vt:lpstr>
      <vt:lpstr>Overriding and Overloading Methods</vt:lpstr>
      <vt:lpstr>Multiple Inheritance</vt:lpstr>
      <vt:lpstr>Access Modifiers</vt:lpstr>
      <vt:lpstr>Writing to a Text File</vt:lpstr>
      <vt:lpstr>Writing to a Text File</vt:lpstr>
      <vt:lpstr>Appending to a Text File</vt:lpstr>
      <vt:lpstr>Reading a Text File</vt:lpstr>
      <vt:lpstr>Reading a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2018-01-11T15:14:53Z</dcterms:modified>
</cp:coreProperties>
</file>