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256" r:id="rId2"/>
    <p:sldId id="276" r:id="rId3"/>
    <p:sldId id="257" r:id="rId4"/>
    <p:sldId id="258" r:id="rId5"/>
    <p:sldId id="277" r:id="rId6"/>
    <p:sldId id="278" r:id="rId7"/>
    <p:sldId id="279" r:id="rId8"/>
    <p:sldId id="280" r:id="rId9"/>
    <p:sldId id="281" r:id="rId10"/>
    <p:sldId id="293" r:id="rId11"/>
    <p:sldId id="282" r:id="rId12"/>
    <p:sldId id="283" r:id="rId13"/>
    <p:sldId id="284" r:id="rId14"/>
    <p:sldId id="285" r:id="rId15"/>
    <p:sldId id="287" r:id="rId16"/>
    <p:sldId id="288" r:id="rId17"/>
    <p:sldId id="289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68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3D126-09DD-3F41-AB60-A1286698C9A0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13380-9370-0841-A699-0F18546C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52E8-59FA-2547-80BA-2E27E37693D7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0AA2-BBD5-354C-B46D-A12F1A2A98C3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DBB7-AFC5-A346-995B-BE18EE193EF1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C23B-EAA7-6446-A78E-A7227301B1BE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ED34-B63C-C24E-8556-118EC8E7C99F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AFF5-3FE3-AB4F-860B-E187EDDCD244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53B7-F812-FC46-AB6F-42166A2AFEF3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4394-BA2E-A748-8855-619F4560D551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15B7-9306-464F-9508-19F9F7C1F209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6A02-C65D-3344-9AF9-BA39D437B4ED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0E0-C857-5446-AA3A-560387B9B4CB}" type="datetime1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5ACD-433F-C141-B220-41D92F3D18E3}" type="datetime1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72D-74D9-E645-BBDF-E79C29AC1ED2}" type="datetime1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BD93-7B94-6A4D-A865-92B52ABC83B3}" type="datetime1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FB34-179E-2549-B26A-FCD08AEAB245}" type="datetime1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D726-01B1-8E44-B948-F98F0766BE1D}" type="datetime1">
              <a:rPr lang="en-US" smtClean="0"/>
              <a:t>4/16/18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6006" y="23151"/>
            <a:ext cx="9373843" cy="737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66" y="851942"/>
            <a:ext cx="9106960" cy="505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0266" y="6543325"/>
            <a:ext cx="911939" cy="306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1A09C44-A106-3944-8349-11A378183EA0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733" y="649287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436" y="6543325"/>
            <a:ext cx="683339" cy="30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0B1C91B-4DB9-4139-88C5-4D2BFC14B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50352"/>
            <a:ext cx="10945091" cy="1646302"/>
          </a:xfrm>
        </p:spPr>
        <p:txBody>
          <a:bodyPr/>
          <a:lstStyle/>
          <a:p>
            <a:pPr algn="ctr"/>
            <a:r>
              <a:rPr lang="en-US" dirty="0"/>
              <a:t>CS/COE 445 Data Structures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87382" y="4050833"/>
            <a:ext cx="12479382" cy="109689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Lab 12 </a:t>
            </a:r>
            <a:r>
              <a:rPr lang="mr-IN" sz="3600" dirty="0"/>
              <a:t>–</a:t>
            </a:r>
            <a:r>
              <a:rPr lang="en-US" sz="3600" dirty="0"/>
              <a:t>Event-Driven Simulations</a:t>
            </a:r>
          </a:p>
          <a:p>
            <a:pPr algn="ctr"/>
            <a:r>
              <a:rPr lang="en-US" sz="4000" dirty="0"/>
              <a:t> </a:t>
            </a:r>
            <a:r>
              <a:rPr lang="en-US" sz="1400" dirty="0"/>
              <a:t>(</a:t>
            </a:r>
            <a:r>
              <a:rPr lang="en-US" sz="1400" i="1" dirty="0"/>
              <a:t>Based on Dr. Hoot’s Lab Manual for Data Structures and Abstractions with Java </a:t>
            </a:r>
            <a:r>
              <a:rPr lang="en-US" sz="1400" dirty="0"/>
              <a:t>™)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4BCE-D5B9-F24A-B076-02C271FE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3695-FC6E-BD4A-98F2-1FE92AC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Light and Car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F64A-A2E7-ED46-BDAD-D76EDD18A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165D-80A9-5C42-A830-BA2DD4B6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E85E9-68A2-6943-9E26-4671AE8518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5" y="760396"/>
            <a:ext cx="8648084" cy="52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4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A555-F769-014C-A919-8B8332FF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E9DE-FF16-5343-A6CB-5B0C93A9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Essentially, an event encapsulates a time and what to do at that time. </a:t>
            </a:r>
          </a:p>
          <a:p>
            <a:r>
              <a:rPr lang="en-US" dirty="0"/>
              <a:t>Events will implement the interface in </a:t>
            </a:r>
            <a:r>
              <a:rPr lang="en-US" dirty="0" err="1"/>
              <a:t>SimulationEventInterface</a:t>
            </a:r>
            <a:r>
              <a:rPr lang="en-US" dirty="0"/>
              <a:t>.  </a:t>
            </a:r>
          </a:p>
          <a:p>
            <a:r>
              <a:rPr lang="en-US" dirty="0"/>
              <a:t>The four methods that must be supported are: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 err="1"/>
              <a:t>getTime</a:t>
            </a:r>
            <a:r>
              <a:rPr lang="en-US" b="1" dirty="0"/>
              <a:t>(): </a:t>
            </a:r>
            <a:r>
              <a:rPr lang="en-US" dirty="0"/>
              <a:t>Get the time for the event.</a:t>
            </a:r>
          </a:p>
          <a:p>
            <a:pPr marL="0" indent="0">
              <a:buNone/>
            </a:pPr>
            <a:r>
              <a:rPr lang="en-US" b="1" dirty="0" err="1"/>
              <a:t>getDescription</a:t>
            </a:r>
            <a:r>
              <a:rPr lang="en-US" b="1" dirty="0"/>
              <a:t>(): </a:t>
            </a:r>
            <a:r>
              <a:rPr lang="en-US" dirty="0"/>
              <a:t>Get a string describing the event.</a:t>
            </a:r>
          </a:p>
          <a:p>
            <a:pPr marL="0" indent="0">
              <a:buNone/>
            </a:pPr>
            <a:r>
              <a:rPr lang="en-US" b="1" dirty="0" err="1"/>
              <a:t>getPostActionReport</a:t>
            </a:r>
            <a:r>
              <a:rPr lang="en-US" b="1" dirty="0"/>
              <a:t>(): </a:t>
            </a:r>
            <a:r>
              <a:rPr lang="en-US" dirty="0"/>
              <a:t>Get a string describing the results of the event.</a:t>
            </a:r>
          </a:p>
          <a:p>
            <a:pPr marL="0" indent="0">
              <a:buNone/>
            </a:pPr>
            <a:r>
              <a:rPr lang="en-US" b="1" dirty="0"/>
              <a:t>process(): </a:t>
            </a:r>
            <a:r>
              <a:rPr lang="en-US" dirty="0"/>
              <a:t>Do the actions required for the event.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The time and description of the event will be set when the event is created.  </a:t>
            </a:r>
          </a:p>
          <a:p>
            <a:r>
              <a:rPr lang="en-US" dirty="0"/>
              <a:t>The process method will be specialized for each particular event class.  </a:t>
            </a:r>
          </a:p>
          <a:p>
            <a:r>
              <a:rPr lang="en-US" dirty="0"/>
              <a:t>The last thing that process should do is to set a string, which the </a:t>
            </a:r>
            <a:r>
              <a:rPr lang="en-US" dirty="0" err="1"/>
              <a:t>getPostActionReport</a:t>
            </a:r>
            <a:r>
              <a:rPr lang="en-US" dirty="0"/>
              <a:t> method </a:t>
            </a:r>
            <a:r>
              <a:rPr lang="en-US" dirty="0" err="1"/>
              <a:t>wil</a:t>
            </a:r>
            <a:r>
              <a:rPr lang="en-US" dirty="0"/>
              <a:t> return.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A893F-09BF-4440-BB81-3C737F47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1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B3FE-ABEF-7B4C-9D04-62122A06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FB4BB-5CA0-2A47-8603-F7BA7634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Strictly speaking, the two methods that return the strings are not needed for the simulation, but they are useful in the animated application. </a:t>
            </a:r>
          </a:p>
          <a:p>
            <a:r>
              <a:rPr lang="en-US" dirty="0"/>
              <a:t>The only really interesting method is process(). </a:t>
            </a:r>
          </a:p>
          <a:p>
            <a:r>
              <a:rPr lang="en-US" dirty="0"/>
              <a:t> To make it easier to create new events, the abstract class </a:t>
            </a:r>
            <a:r>
              <a:rPr lang="en-US" dirty="0" err="1"/>
              <a:t>SimulationEvent</a:t>
            </a:r>
            <a:r>
              <a:rPr lang="en-US" dirty="0"/>
              <a:t> has been created.  </a:t>
            </a:r>
          </a:p>
          <a:p>
            <a:r>
              <a:rPr lang="en-US" dirty="0"/>
              <a:t>It defines all of the methods, except for process, which is abstract.  </a:t>
            </a:r>
          </a:p>
          <a:p>
            <a:r>
              <a:rPr lang="en-US" dirty="0"/>
              <a:t>All a subclass needs to do is to have a constructor and a process method.  </a:t>
            </a:r>
          </a:p>
          <a:p>
            <a:r>
              <a:rPr lang="en-US" dirty="0"/>
              <a:t>An example of such a class is the inner class </a:t>
            </a:r>
            <a:r>
              <a:rPr lang="en-US" dirty="0" err="1"/>
              <a:t>GenerateCustomerEvent</a:t>
            </a:r>
            <a:r>
              <a:rPr lang="en-US" dirty="0"/>
              <a:t> in the </a:t>
            </a:r>
            <a:r>
              <a:rPr lang="en-US" dirty="0" err="1"/>
              <a:t>CustomerGenerator</a:t>
            </a:r>
            <a:r>
              <a:rPr lang="en-US" dirty="0"/>
              <a:t> class.  </a:t>
            </a:r>
          </a:p>
          <a:p>
            <a:r>
              <a:rPr lang="en-US" dirty="0"/>
              <a:t>Making the event class an inner class eases the coding marginally.  </a:t>
            </a:r>
          </a:p>
          <a:p>
            <a:pPr lvl="1"/>
            <a:r>
              <a:rPr lang="en-US" dirty="0"/>
              <a:t>Because the inner class will have access to all of the private variables of the class it is inside, the state of the object can be changed directly if needed.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5E36C-A4CD-754C-AAA7-FBE6B3C9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3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2A0D-3695-F14A-98F7-A9BE213D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Event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0B43-C5F3-894C-8524-C078C87DC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event queue is very similar to a priority queue.  </a:t>
            </a:r>
          </a:p>
          <a:p>
            <a:r>
              <a:rPr lang="en-US" dirty="0"/>
              <a:t>It has two major differences.  </a:t>
            </a:r>
          </a:p>
          <a:p>
            <a:pPr lvl="1"/>
            <a:r>
              <a:rPr lang="en-US" dirty="0"/>
              <a:t>The first difference is that the event queue acts as a timekeeper for the simulation. </a:t>
            </a:r>
          </a:p>
          <a:p>
            <a:pPr lvl="2"/>
            <a:r>
              <a:rPr lang="en-US" dirty="0"/>
              <a:t>Every time an event is removed from the event queue, the simulation time moves forward to be the same as the time for the event that was just removed.  </a:t>
            </a:r>
          </a:p>
          <a:p>
            <a:pPr lvl="1"/>
            <a:r>
              <a:rPr lang="en-US" dirty="0"/>
              <a:t>The second difference is that events that are before the current time of the event queue will not be added.  </a:t>
            </a:r>
          </a:p>
          <a:p>
            <a:pPr lvl="2"/>
            <a:r>
              <a:rPr lang="en-US" dirty="0"/>
              <a:t>If that were allowed, the arrow of time would not always go in the forward direction.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93333-2A4E-2C40-B8D1-F6E3213C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3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631A-2FC7-4F4D-8524-CE119E2A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to the Event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6EE05-894B-1E44-933A-274610ED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 operation is the add() method.  Suppose the following event is received by the add method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each of the following event queues, where it would be added?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0B96-BF78-D04E-AF25-3E791864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0845D-69B8-6541-99F0-36FF68FD9C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64" y="1440543"/>
            <a:ext cx="5372463" cy="945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DAF8D6-FC25-534E-818F-022B1D196C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6" y="2903407"/>
            <a:ext cx="4521200" cy="955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D81127-103F-764A-AD19-8F5DD2F43AC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6" y="3858447"/>
            <a:ext cx="4521200" cy="955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8EE41-9863-E04C-A666-673590A8927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6" y="4735982"/>
            <a:ext cx="4521200" cy="955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B20B79-80A8-CF4D-9B85-D158BB7543B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761" y="2903407"/>
            <a:ext cx="4521200" cy="955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FA4DE6-8685-CB42-8D2C-C2779E0B894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761" y="3949993"/>
            <a:ext cx="4521200" cy="955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9C3B57-BA04-F24D-961C-8E7C048D2F94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44" y="4925490"/>
            <a:ext cx="4521200" cy="955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9F23A7-632D-884A-B3DE-BE41BBFDDE46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46" y="5909912"/>
            <a:ext cx="4521200" cy="9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4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B01F-5C91-C047-B60D-5A1D70C8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BBDB-5CD1-E946-BED6-66D6F09E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the event queue is working.  Some code is needed to drive the simulation forward.  (It is called an event loop.)</a:t>
            </a:r>
          </a:p>
          <a:p>
            <a:r>
              <a:rPr lang="en-US" dirty="0"/>
              <a:t>When should the simulation stop?</a:t>
            </a:r>
          </a:p>
          <a:p>
            <a:r>
              <a:rPr lang="en-US" dirty="0"/>
              <a:t>At each step in the simulation, what must happen?</a:t>
            </a:r>
          </a:p>
          <a:p>
            <a:r>
              <a:rPr lang="en-US" dirty="0"/>
              <a:t>Check an algorithm for the event loop inside the </a:t>
            </a:r>
            <a:r>
              <a:rPr lang="en-US" dirty="0" err="1"/>
              <a:t>executeApplication</a:t>
            </a:r>
            <a:r>
              <a:rPr lang="en-US" dirty="0"/>
              <a:t>() method of </a:t>
            </a:r>
            <a:r>
              <a:rPr lang="en-US" dirty="0" err="1"/>
              <a:t>BankActionThread.java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14C3C-2377-E440-9090-CD6A8987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09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2: Bank Line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365" y="851941"/>
            <a:ext cx="8745463" cy="5444355"/>
          </a:xfrm>
        </p:spPr>
        <p:txBody>
          <a:bodyPr>
            <a:normAutofit/>
          </a:bodyPr>
          <a:lstStyle/>
          <a:p>
            <a:r>
              <a:rPr lang="en-US" dirty="0"/>
              <a:t>In this lab, an event simulation will be created.  </a:t>
            </a:r>
          </a:p>
          <a:p>
            <a:r>
              <a:rPr lang="en-US" dirty="0"/>
              <a:t>It will simulate customers waiting to be served at a bank by tellers.  </a:t>
            </a:r>
          </a:p>
          <a:p>
            <a:r>
              <a:rPr lang="en-US" dirty="0"/>
              <a:t>Beside the animation and event classes, there will be five main classes that implement the bank simulation.  </a:t>
            </a:r>
          </a:p>
          <a:p>
            <a:r>
              <a:rPr lang="en-US" dirty="0"/>
              <a:t>Four of them will have associated animation displays. </a:t>
            </a:r>
          </a:p>
          <a:p>
            <a:r>
              <a:rPr lang="en-US" dirty="0"/>
              <a:t>Pictorially, their relations 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BD503-6A91-4D40-9FD3-392B4CEE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B1C91B-4DB9-4139-88C5-4D2BFC14B3F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A5839-B686-4246-BE7B-B15FA1D7C1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86" y="3249653"/>
            <a:ext cx="5998620" cy="329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4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DBEF-AC29-B549-ACA0-FC1F0E7B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B1FD-3A18-E54C-BDCF-8D8CCA61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851942"/>
            <a:ext cx="9263763" cy="5057970"/>
          </a:xfrm>
        </p:spPr>
        <p:txBody>
          <a:bodyPr>
            <a:normAutofit/>
          </a:bodyPr>
          <a:lstStyle/>
          <a:p>
            <a:r>
              <a:rPr lang="en-US" dirty="0"/>
              <a:t>A Customer in this simulation has very few responsibilities. </a:t>
            </a:r>
          </a:p>
          <a:p>
            <a:r>
              <a:rPr lang="en-US" dirty="0"/>
              <a:t>The major responsibility of this class is to be able to draw a graphic representation of itself. </a:t>
            </a:r>
          </a:p>
          <a:p>
            <a:r>
              <a:rPr lang="en-US" dirty="0"/>
              <a:t>When the customer is created, it will be given a name and the current time.  </a:t>
            </a:r>
          </a:p>
          <a:p>
            <a:r>
              <a:rPr lang="en-US" dirty="0"/>
              <a:t>At some time in the future it will be notified (by the teller) that it has been serviced.  </a:t>
            </a:r>
          </a:p>
          <a:p>
            <a:r>
              <a:rPr lang="en-US" dirty="0"/>
              <a:t>Once that has happened, it has the responsibility to be able to compute the time that it waited.  </a:t>
            </a:r>
          </a:p>
          <a:p>
            <a:r>
              <a:rPr lang="en-US" dirty="0"/>
              <a:t>The time it starts waiting and the time it is serviced will both be displayed.  </a:t>
            </a:r>
          </a:p>
          <a:p>
            <a:r>
              <a:rPr lang="en-US" dirty="0"/>
              <a:t>Consult </a:t>
            </a:r>
            <a:r>
              <a:rPr lang="en-US" i="1" dirty="0" err="1"/>
              <a:t>Customer.html</a:t>
            </a:r>
            <a:r>
              <a:rPr lang="en-US" dirty="0"/>
              <a:t> for names of the methods it implements.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C83C3-282F-1147-BDF2-23CC95A2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B1C91B-4DB9-4139-88C5-4D2BFC14B3F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155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3018-25D7-E54F-9E04-68510268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6" y="23151"/>
            <a:ext cx="9373843" cy="737245"/>
          </a:xfrm>
        </p:spPr>
        <p:txBody>
          <a:bodyPr>
            <a:normAutofit/>
          </a:bodyPr>
          <a:lstStyle/>
          <a:p>
            <a:r>
              <a:rPr lang="en-US" dirty="0" err="1"/>
              <a:t>BankLine</a:t>
            </a:r>
            <a:r>
              <a:rPr lang="en-US" dirty="0"/>
              <a:t> and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22DC-A368-E147-AB9A-82D19BFB8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851942"/>
            <a:ext cx="9250559" cy="50579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BankLine</a:t>
            </a:r>
            <a:r>
              <a:rPr lang="en-US" dirty="0"/>
              <a:t> class is nearly as free of responsibilities as Customer.  </a:t>
            </a:r>
          </a:p>
          <a:p>
            <a:r>
              <a:rPr lang="en-US" dirty="0"/>
              <a:t>Besides its responsibilities as a queue, it has the additional responsibility of being able to draw itself.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Report class has the responsibility for presenting the results of the simulation.</a:t>
            </a:r>
          </a:p>
          <a:p>
            <a:r>
              <a:rPr lang="en-US" dirty="0"/>
              <a:t>It will produce two averages.  </a:t>
            </a:r>
          </a:p>
          <a:p>
            <a:pPr lvl="1"/>
            <a:r>
              <a:rPr lang="en-US" dirty="0"/>
              <a:t>The first is the average time that the customers currently in the line have waited.  </a:t>
            </a:r>
          </a:p>
          <a:p>
            <a:pPr lvl="1"/>
            <a:r>
              <a:rPr lang="en-US" dirty="0"/>
              <a:t>The second is the average time that the serviced customers waited.  </a:t>
            </a:r>
          </a:p>
          <a:p>
            <a:r>
              <a:rPr lang="en-US" dirty="0"/>
              <a:t>To accomplish the first task, the Report class will have access to the bank line.  </a:t>
            </a:r>
          </a:p>
          <a:p>
            <a:pPr lvl="1"/>
            <a:r>
              <a:rPr lang="en-US" dirty="0"/>
              <a:t>It will iterate over the customers in the line, requesting the time they started waiting.  </a:t>
            </a:r>
          </a:p>
          <a:p>
            <a:pPr lvl="1"/>
            <a:r>
              <a:rPr lang="en-US" dirty="0"/>
              <a:t>It will use these values to compute the average time waited.  </a:t>
            </a:r>
          </a:p>
          <a:p>
            <a:r>
              <a:rPr lang="en-US" dirty="0"/>
              <a:t>To satisfy the second requirement, it will keep a list of customers that have finished. </a:t>
            </a:r>
          </a:p>
          <a:p>
            <a:pPr lvl="1"/>
            <a:r>
              <a:rPr lang="en-US" dirty="0"/>
              <a:t>It will iterate over them, requesting the time they waited.  </a:t>
            </a:r>
          </a:p>
          <a:p>
            <a:pPr lvl="1"/>
            <a:r>
              <a:rPr lang="en-US" dirty="0"/>
              <a:t>This places a requirement on Teller to give the customer to the Report object when the teller removes the customer from the bank line.  </a:t>
            </a:r>
          </a:p>
          <a:p>
            <a:r>
              <a:rPr lang="en-US" dirty="0"/>
              <a:t>The last requirement of Report is to display the current time of the simulation. </a:t>
            </a:r>
          </a:p>
          <a:p>
            <a:pPr lvl="1"/>
            <a:r>
              <a:rPr lang="en-US" dirty="0"/>
              <a:t>This means that the simulation loop will need to inform the Report object of the current time after every step.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EA06A-2DF6-E544-ADD5-E910080B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B1C91B-4DB9-4139-88C5-4D2BFC14B3F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799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0838-2969-6647-A23F-F769AB88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CustomerGenerator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04B1-A9F9-FC4A-9ABA-2B7EDC1A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851942"/>
            <a:ext cx="9106960" cy="533985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CustomerGenerator</a:t>
            </a:r>
            <a:r>
              <a:rPr lang="en-US" dirty="0"/>
              <a:t> class is one of the two classes that interacts with the event queue.  </a:t>
            </a:r>
          </a:p>
          <a:p>
            <a:r>
              <a:rPr lang="en-US" dirty="0"/>
              <a:t>It has an event for customer generation.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Event: Generate Customer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State change</a:t>
            </a:r>
            <a:r>
              <a:rPr lang="en-US" dirty="0"/>
              <a:t>: Customer name/count is updated.  </a:t>
            </a:r>
          </a:p>
          <a:p>
            <a:pPr marL="0" indent="0">
              <a:buNone/>
            </a:pPr>
            <a:r>
              <a:rPr lang="en-US" b="1" dirty="0"/>
              <a:t>Operations/Events to schedule</a:t>
            </a:r>
            <a:r>
              <a:rPr lang="en-US" dirty="0"/>
              <a:t>:  Create a new customer.  Add the customer to the bank line.  Schedule a generate customer event at a random time in the future.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D60B4-721F-D049-93A5-8C6004FB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B1C91B-4DB9-4139-88C5-4D2BFC14B3F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94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8B00-1897-FF46-BE08-F437E1FC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and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215-55DC-494B-8EF1-31D0DAD80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851941"/>
            <a:ext cx="9106960" cy="5301723"/>
          </a:xfrm>
        </p:spPr>
        <p:txBody>
          <a:bodyPr>
            <a:normAutofit/>
          </a:bodyPr>
          <a:lstStyle/>
          <a:p>
            <a:r>
              <a:rPr lang="en-US" dirty="0"/>
              <a:t>A queue is a linear data structure that allows you to add items at the end and remove items from the front. </a:t>
            </a:r>
          </a:p>
          <a:p>
            <a:r>
              <a:rPr lang="en-US" dirty="0"/>
              <a:t>It is a natural representation of a waiting line.  </a:t>
            </a:r>
          </a:p>
          <a:p>
            <a:r>
              <a:rPr lang="en-US" dirty="0"/>
              <a:t>A priority queue changes the add method.  </a:t>
            </a:r>
          </a:p>
          <a:p>
            <a:pPr lvl="1"/>
            <a:r>
              <a:rPr lang="en-US" dirty="0"/>
              <a:t>Instead of always adding at the end, it will insert the item into the queue according to a priority.  </a:t>
            </a:r>
          </a:p>
          <a:p>
            <a:pPr lvl="1"/>
            <a:r>
              <a:rPr lang="en-US" dirty="0"/>
              <a:t>The higher the priority, the closer to the front the item will be. 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391AB-5C65-404A-9474-065D7652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11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7E29-09A4-774F-A8B5-FCFC7D0D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F1CF9-CBC0-E449-973E-0F14AC46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Teller class is the other class that interacts with the event queue.</a:t>
            </a:r>
          </a:p>
          <a:p>
            <a:r>
              <a:rPr lang="en-US" dirty="0"/>
              <a:t>It will check the line for a customer to service.</a:t>
            </a:r>
          </a:p>
          <a:p>
            <a:r>
              <a:rPr lang="en-US" dirty="0"/>
              <a:t>What will happen if there is a customer in line?</a:t>
            </a:r>
          </a:p>
          <a:p>
            <a:r>
              <a:rPr lang="en-US" dirty="0"/>
              <a:t>What will happen if there isn’t a customer in line?</a:t>
            </a:r>
          </a:p>
          <a:p>
            <a:r>
              <a:rPr lang="en-US" dirty="0"/>
              <a:t>Similar to generating a customer, the amount of time required to handle the customer will be random.  </a:t>
            </a:r>
          </a:p>
          <a:p>
            <a:r>
              <a:rPr lang="en-US" dirty="0"/>
              <a:t>The maximum time will be one of the parameters of the constructor.  </a:t>
            </a:r>
          </a:p>
          <a:p>
            <a:r>
              <a:rPr lang="en-US" dirty="0"/>
              <a:t>The other time used by the teller class is the period between checking the line.  </a:t>
            </a:r>
          </a:p>
          <a:p>
            <a:r>
              <a:rPr lang="en-US" dirty="0"/>
              <a:t>We shall assume that the tellers are very vigilant and the line will be checked every second.   </a:t>
            </a:r>
          </a:p>
          <a:p>
            <a:r>
              <a:rPr lang="en-US" dirty="0"/>
              <a:t>Complete the event specification.  (Teller has a method serve(), which encapsulates its responsibilities for serving the customer.)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Event: Check Bank Line for a Customer</a:t>
            </a:r>
          </a:p>
          <a:p>
            <a:pPr marL="0" indent="0">
              <a:buNone/>
            </a:pPr>
            <a:r>
              <a:rPr lang="en-US" b="1" dirty="0"/>
              <a:t>State change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Operations/Events to schedule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Give an algorithm for the process method of the event.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DAB8B-88DE-A045-89E2-9743F2C8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9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Event-Driven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way of doing a simulation is to keep a list of all the events that have been scheduled to occur in the future.  </a:t>
            </a:r>
          </a:p>
          <a:p>
            <a:r>
              <a:rPr lang="en-US" dirty="0"/>
              <a:t>At each turn in the simulation, the event with the earliest time is removed from the list and processed.  </a:t>
            </a:r>
          </a:p>
          <a:p>
            <a:r>
              <a:rPr lang="en-US" dirty="0"/>
              <a:t>All of the events will be associated with an object.  </a:t>
            </a:r>
          </a:p>
          <a:p>
            <a:pPr lvl="1"/>
            <a:r>
              <a:rPr lang="en-US" dirty="0"/>
              <a:t>Processing the event will change the state of the object and may schedule new events to be processed at a later time.  </a:t>
            </a:r>
          </a:p>
          <a:p>
            <a:r>
              <a:rPr lang="en-US" dirty="0"/>
              <a:t>When designing a simulation, it will be important to have an idea of how the sequence of events flows in the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8C29A-594D-774B-942E-7C0CAF5D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5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1: Traffic Light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365" y="851941"/>
            <a:ext cx="8745463" cy="5444355"/>
          </a:xfrm>
        </p:spPr>
        <p:txBody>
          <a:bodyPr>
            <a:normAutofit/>
          </a:bodyPr>
          <a:lstStyle/>
          <a:p>
            <a:r>
              <a:rPr lang="en-US" dirty="0"/>
              <a:t>For example, consider a traffic light simulation where the light changes color every minute.   What are the possible events in the simulation?</a:t>
            </a:r>
          </a:p>
          <a:p>
            <a:pPr lvl="0"/>
            <a:r>
              <a:rPr lang="en-US" dirty="0"/>
              <a:t>The light turns green.</a:t>
            </a:r>
          </a:p>
          <a:p>
            <a:pPr lvl="0"/>
            <a:r>
              <a:rPr lang="en-US" dirty="0"/>
              <a:t>The light turns red.</a:t>
            </a:r>
          </a:p>
          <a:p>
            <a:pPr lvl="0"/>
            <a:r>
              <a:rPr lang="en-US" dirty="0"/>
              <a:t>The light turns yellow.</a:t>
            </a:r>
          </a:p>
          <a:p>
            <a:pPr lvl="0"/>
            <a:r>
              <a:rPr lang="en-US" dirty="0"/>
              <a:t>A car arrives at the intersection.</a:t>
            </a:r>
          </a:p>
          <a:p>
            <a:pPr lvl="0"/>
            <a:r>
              <a:rPr lang="en-US" dirty="0"/>
              <a:t>A car leaves the intersection.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BD503-6A91-4D40-9FD3-392B4CEE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4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DBEF-AC29-B549-ACA0-FC1F0E7B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Light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B1FD-3A18-E54C-BDCF-8D8CCA61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97" y="834357"/>
            <a:ext cx="6554503" cy="5057970"/>
          </a:xfrm>
        </p:spPr>
        <p:txBody>
          <a:bodyPr>
            <a:noAutofit/>
          </a:bodyPr>
          <a:lstStyle/>
          <a:p>
            <a:r>
              <a:rPr lang="en-US" sz="1600" dirty="0"/>
              <a:t>What happens when the light turns red?  </a:t>
            </a:r>
          </a:p>
          <a:p>
            <a:pPr marL="0" indent="0">
              <a:buNone/>
            </a:pPr>
            <a:r>
              <a:rPr lang="en-US" sz="1600" b="1" dirty="0"/>
              <a:t> Event: Light turns red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State change</a:t>
            </a:r>
            <a:r>
              <a:rPr lang="en-US" sz="1600" dirty="0"/>
              <a:t>:  The color of the light becomes red.  </a:t>
            </a:r>
          </a:p>
          <a:p>
            <a:pPr marL="0" indent="0">
              <a:buNone/>
            </a:pPr>
            <a:r>
              <a:rPr lang="en-US" sz="1600" b="1" dirty="0"/>
              <a:t>Operations/Events to schedule</a:t>
            </a:r>
            <a:r>
              <a:rPr lang="en-US" sz="1600" dirty="0"/>
              <a:t>:  The light turns green in 60 seconds in the future.</a:t>
            </a:r>
          </a:p>
          <a:p>
            <a:pPr marL="0" indent="0">
              <a:buNone/>
            </a:pPr>
            <a:r>
              <a:rPr lang="en-US" sz="1600" b="1" dirty="0"/>
              <a:t> </a:t>
            </a:r>
            <a:endParaRPr lang="en-US" sz="1600" dirty="0"/>
          </a:p>
          <a:p>
            <a:r>
              <a:rPr lang="en-US" sz="1600" dirty="0"/>
              <a:t>Similarly, for the next two events,</a:t>
            </a:r>
          </a:p>
          <a:p>
            <a:pPr marL="0" indent="0">
              <a:buNone/>
            </a:pPr>
            <a:r>
              <a:rPr lang="en-US" sz="1600" b="1" dirty="0"/>
              <a:t>Event: Light turns green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State change</a:t>
            </a:r>
            <a:r>
              <a:rPr lang="en-US" sz="1600" dirty="0"/>
              <a:t>:  The color of the light becomes green.  </a:t>
            </a:r>
          </a:p>
          <a:p>
            <a:pPr marL="0" indent="0">
              <a:buNone/>
            </a:pPr>
            <a:r>
              <a:rPr lang="en-US" sz="1600" b="1" dirty="0"/>
              <a:t>Operations/Events to schedule</a:t>
            </a:r>
            <a:r>
              <a:rPr lang="en-US" sz="1600" dirty="0"/>
              <a:t>:  The light turns yellow in 50 seconds in the future.</a:t>
            </a:r>
          </a:p>
          <a:p>
            <a:pPr marL="0" indent="0">
              <a:buNone/>
            </a:pPr>
            <a:r>
              <a:rPr lang="en-US" sz="1600" b="1" dirty="0"/>
              <a:t> 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Event: Light turns yellow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State change</a:t>
            </a:r>
            <a:r>
              <a:rPr lang="en-US" sz="1600" dirty="0"/>
              <a:t>:  The color of the light becomes yellow.  </a:t>
            </a:r>
          </a:p>
          <a:p>
            <a:pPr marL="0" indent="0">
              <a:buNone/>
            </a:pPr>
            <a:r>
              <a:rPr lang="en-US" sz="1600" b="1" dirty="0"/>
              <a:t>Operations/Events to schedule</a:t>
            </a:r>
            <a:r>
              <a:rPr lang="en-US" sz="1600" dirty="0"/>
              <a:t>:  The light turns red in 10 seconds in the future.  </a:t>
            </a:r>
          </a:p>
          <a:p>
            <a:r>
              <a:rPr lang="en-US" sz="1600" dirty="0"/>
              <a:t>Pictorially, the events for the light are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C83C3-282F-1147-BDF2-23CC95A2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DAECDE-726A-2B45-91FA-FCC0DE9BE3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68" y="4132384"/>
            <a:ext cx="5527431" cy="272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1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3018-25D7-E54F-9E04-68510268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6" y="23151"/>
            <a:ext cx="9373843" cy="737245"/>
          </a:xfrm>
        </p:spPr>
        <p:txBody>
          <a:bodyPr>
            <a:normAutofit/>
          </a:bodyPr>
          <a:lstStyle/>
          <a:p>
            <a:r>
              <a:rPr lang="en-US" dirty="0"/>
              <a:t>Car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22DC-A368-E147-AB9A-82D19BFB8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851942"/>
            <a:ext cx="9250559" cy="50579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consider the events for the car.  </a:t>
            </a:r>
          </a:p>
          <a:p>
            <a:r>
              <a:rPr lang="en-US" dirty="0"/>
              <a:t>What happens when the car arrives at the light?  </a:t>
            </a:r>
          </a:p>
          <a:p>
            <a:pPr lvl="1"/>
            <a:r>
              <a:rPr lang="en-US" dirty="0"/>
              <a:t>It must check the color of the light to see if it can go through the intersection.  </a:t>
            </a:r>
          </a:p>
          <a:p>
            <a:pPr lvl="1"/>
            <a:r>
              <a:rPr lang="en-US" dirty="0"/>
              <a:t>If the light is red, the car will have to stop and wait.  </a:t>
            </a:r>
          </a:p>
          <a:p>
            <a:pPr lvl="1"/>
            <a:r>
              <a:rPr lang="en-US" dirty="0"/>
              <a:t>Can the car schedule when it will leave the intersection?  No.  </a:t>
            </a:r>
          </a:p>
          <a:p>
            <a:r>
              <a:rPr lang="en-US" dirty="0"/>
              <a:t>Unlike with the light, the time that the car leaves has yet to be determined. </a:t>
            </a:r>
          </a:p>
          <a:p>
            <a:r>
              <a:rPr lang="en-US" dirty="0"/>
              <a:t>There must be some place where the car will wait until it can be notified that it may continue.  </a:t>
            </a:r>
          </a:p>
          <a:p>
            <a:pPr lvl="1"/>
            <a:r>
              <a:rPr lang="en-US" dirty="0"/>
              <a:t>Once it receives notification, then it can schedule when it will leave the intersection.</a:t>
            </a:r>
          </a:p>
          <a:p>
            <a:r>
              <a:rPr lang="en-US" dirty="0"/>
              <a:t>Where will the car wait?  The natural choice is a queue associated with the traffic light.  </a:t>
            </a:r>
          </a:p>
          <a:p>
            <a:r>
              <a:rPr lang="en-US" dirty="0"/>
              <a:t>What happens when the car arrives and the light is green?  </a:t>
            </a:r>
          </a:p>
          <a:p>
            <a:pPr lvl="1"/>
            <a:r>
              <a:rPr lang="en-US" dirty="0"/>
              <a:t>Can the car just go through the intersection?  No! </a:t>
            </a:r>
          </a:p>
          <a:p>
            <a:pPr lvl="1"/>
            <a:r>
              <a:rPr lang="en-US" dirty="0"/>
              <a:t>If there are cars waiting, a crash has just happened.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EA06A-2DF6-E544-ADD5-E910080B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0838-2969-6647-A23F-F769AB88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Events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04B1-A9F9-FC4A-9ABA-2B7EDC1A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851942"/>
            <a:ext cx="9106960" cy="53398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Event: Car arrives at the intersection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State change</a:t>
            </a:r>
            <a:r>
              <a:rPr lang="en-US" dirty="0"/>
              <a:t>: None for now (arrival time could be recorded though).</a:t>
            </a:r>
          </a:p>
          <a:p>
            <a:pPr marL="0" indent="0">
              <a:buNone/>
            </a:pPr>
            <a:r>
              <a:rPr lang="en-US" b="1" dirty="0"/>
              <a:t>Operations/Events to schedule</a:t>
            </a:r>
            <a:r>
              <a:rPr lang="en-US" dirty="0"/>
              <a:t>:  If the light is green and there are no cars waiting, schedule leaving the intersection 3 seconds in the future.  Otherwise, put the car on the queue.</a:t>
            </a:r>
          </a:p>
          <a:p>
            <a:endParaRPr lang="en-US" dirty="0"/>
          </a:p>
          <a:p>
            <a:r>
              <a:rPr lang="en-US" dirty="0"/>
              <a:t>The question now is, “How do cars waiting at the light get going again?”  </a:t>
            </a:r>
          </a:p>
          <a:p>
            <a:pPr lvl="1"/>
            <a:r>
              <a:rPr lang="en-US" dirty="0"/>
              <a:t>Some event must trigger them.  </a:t>
            </a:r>
          </a:p>
          <a:p>
            <a:pPr lvl="1"/>
            <a:r>
              <a:rPr lang="en-US" dirty="0"/>
              <a:t>In this case, it will be when the light turns green.  </a:t>
            </a:r>
          </a:p>
          <a:p>
            <a:pPr lvl="1"/>
            <a:r>
              <a:rPr lang="en-US" dirty="0"/>
              <a:t>The design for that event must change.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Event: Light turns green (Version 2)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State change</a:t>
            </a:r>
            <a:r>
              <a:rPr lang="en-US" dirty="0"/>
              <a:t>:  The color of the light </a:t>
            </a:r>
            <a:r>
              <a:rPr lang="en-US" dirty="0" err="1"/>
              <a:t>beomes</a:t>
            </a:r>
            <a:r>
              <a:rPr lang="en-US" dirty="0"/>
              <a:t> green.  </a:t>
            </a:r>
          </a:p>
          <a:p>
            <a:pPr marL="0" indent="0">
              <a:buNone/>
            </a:pPr>
            <a:r>
              <a:rPr lang="en-US" b="1" dirty="0"/>
              <a:t>Operations/Events to schedule</a:t>
            </a:r>
            <a:r>
              <a:rPr lang="en-US" dirty="0"/>
              <a:t>:  The light turns yellow in 50 seconds.  The light notifies the first car waiting in the queue that it can go now.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D60B4-721F-D049-93A5-8C6004FB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1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4B95-DB16-954B-8FA5-8BA761CE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Events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8AC3-93C7-2D4F-A9B7-B299EBD3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takes care of the first car in the line, but what about the others?  </a:t>
            </a:r>
          </a:p>
          <a:p>
            <a:pPr lvl="1"/>
            <a:r>
              <a:rPr lang="en-US" dirty="0"/>
              <a:t>Each car in turn will notify the one behind it.  </a:t>
            </a:r>
          </a:p>
          <a:p>
            <a:pPr lvl="1"/>
            <a:r>
              <a:rPr lang="en-US" dirty="0"/>
              <a:t>This raises another question, “Can all the cars make it through the light in a single turn?”  </a:t>
            </a:r>
          </a:p>
          <a:p>
            <a:pPr lvl="1"/>
            <a:r>
              <a:rPr lang="en-US" dirty="0"/>
              <a:t>Sometimes the answer will be no.  The time that the light is green will play a role.  </a:t>
            </a:r>
          </a:p>
          <a:p>
            <a:pPr lvl="1"/>
            <a:r>
              <a:rPr lang="en-US" dirty="0"/>
              <a:t>Clearly, all the cars cannot start at the same time but must be staggered.  </a:t>
            </a:r>
          </a:p>
          <a:p>
            <a:pPr lvl="1"/>
            <a:r>
              <a:rPr lang="en-US" dirty="0"/>
              <a:t>This indicates that the event queue must play a role.  There must be another event.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Event: Waiting car checks intersection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State change</a:t>
            </a:r>
            <a:r>
              <a:rPr lang="en-US" dirty="0"/>
              <a:t>:  None.  </a:t>
            </a:r>
          </a:p>
          <a:p>
            <a:pPr marL="0" indent="0">
              <a:buNone/>
            </a:pPr>
            <a:r>
              <a:rPr lang="en-US" b="1" dirty="0"/>
              <a:t>Operations/Events to schedule</a:t>
            </a:r>
            <a:r>
              <a:rPr lang="en-US" dirty="0"/>
              <a:t>:  If the light is red or yellow, do nothing. Otherwise, schedule leave intersection 3 seconds in the future.  Also, it will remove itself from the queue and notify the next car that it can check the intersection in 1 second.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BFBAE-DDCD-9B42-A8CB-1847C5A6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3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4A6A-8FEC-E741-9D8F-F5AAE63B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Events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F091-7CC3-2E4C-9091-00F93725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is only one event left to think about.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Event: Car leaves intersection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State change</a:t>
            </a:r>
            <a:r>
              <a:rPr lang="en-US" dirty="0"/>
              <a:t>: None for now.  (The time the car leaves the intersection could be recorded).</a:t>
            </a:r>
          </a:p>
          <a:p>
            <a:pPr marL="0" indent="0">
              <a:buNone/>
            </a:pPr>
            <a:r>
              <a:rPr lang="en-US" b="1" dirty="0"/>
              <a:t>Operations/Events to schedule</a:t>
            </a:r>
            <a:r>
              <a:rPr lang="en-US" dirty="0"/>
              <a:t>:  None.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Another question is how do all the car arrival events get scheduled.  </a:t>
            </a:r>
          </a:p>
          <a:p>
            <a:r>
              <a:rPr lang="en-US" dirty="0"/>
              <a:t>One possibility is that they are all generated and placed on the event queue before the simulation starts.  </a:t>
            </a:r>
          </a:p>
          <a:p>
            <a:r>
              <a:rPr lang="en-US" dirty="0"/>
              <a:t>Another possibility is that there is a car generator object with a single event of its own.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Event: Generate Car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State change</a:t>
            </a:r>
            <a:r>
              <a:rPr lang="en-US" dirty="0"/>
              <a:t>: None.  </a:t>
            </a:r>
          </a:p>
          <a:p>
            <a:pPr marL="0" indent="0">
              <a:buNone/>
            </a:pPr>
            <a:r>
              <a:rPr lang="en-US" b="1" dirty="0"/>
              <a:t>Operations/Events to schedule</a:t>
            </a:r>
            <a:r>
              <a:rPr lang="en-US" dirty="0"/>
              <a:t>:  Create a car and schedule it to enter the intersection now.  Generate delta (a random time  generate car event at time delta in the future.</a:t>
            </a:r>
          </a:p>
          <a:p>
            <a:endParaRPr lang="en-US" dirty="0"/>
          </a:p>
          <a:p>
            <a:r>
              <a:rPr lang="en-US" dirty="0"/>
              <a:t>This is similar to the operation of the traffic light except that the events occur at a random interval instead of a fixed one.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99017-D145-DB41-95B9-FFD8292B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610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1638</TotalTime>
  <Words>1571</Words>
  <Application>Microsoft Macintosh PowerPoint</Application>
  <PresentationFormat>Widescreen</PresentationFormat>
  <Paragraphs>204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Mangal</vt:lpstr>
      <vt:lpstr>Trebuchet MS</vt:lpstr>
      <vt:lpstr>Wingdings 3</vt:lpstr>
      <vt:lpstr>Facet</vt:lpstr>
      <vt:lpstr>CS/COE 445 Data Structures </vt:lpstr>
      <vt:lpstr>Queue and Priority Queue</vt:lpstr>
      <vt:lpstr>Event-Driven Simulations</vt:lpstr>
      <vt:lpstr>Example 1: Traffic Light Simulation</vt:lpstr>
      <vt:lpstr>Traffic Light Events</vt:lpstr>
      <vt:lpstr>Car Events</vt:lpstr>
      <vt:lpstr>Car Events (contd.)</vt:lpstr>
      <vt:lpstr>Car Events (contd.)</vt:lpstr>
      <vt:lpstr>Car Events (contd.)</vt:lpstr>
      <vt:lpstr>Traffic Light and Car Events</vt:lpstr>
      <vt:lpstr>Events</vt:lpstr>
      <vt:lpstr>Event Processing</vt:lpstr>
      <vt:lpstr>Simulation Event Queue</vt:lpstr>
      <vt:lpstr>Adding to the Event Queue</vt:lpstr>
      <vt:lpstr>Event Loop</vt:lpstr>
      <vt:lpstr>Example 2: Bank Line Simulation</vt:lpstr>
      <vt:lpstr>Customer</vt:lpstr>
      <vt:lpstr>BankLine and Report</vt:lpstr>
      <vt:lpstr>CustomerGenerator</vt:lpstr>
      <vt:lpstr>Teller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241</cp:revision>
  <dcterms:created xsi:type="dcterms:W3CDTF">2018-01-02T22:56:00Z</dcterms:created>
  <dcterms:modified xsi:type="dcterms:W3CDTF">2018-04-16T15:14:33Z</dcterms:modified>
</cp:coreProperties>
</file>