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76" r:id="rId3"/>
    <p:sldId id="257" r:id="rId4"/>
    <p:sldId id="258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D126-09DD-3F41-AB60-A1286698C9A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13380-9370-0841-A699-0F18546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2E8-59FA-2547-80BA-2E27E37693D7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AA2-BBD5-354C-B46D-A12F1A2A98C3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DBB7-AFC5-A346-995B-BE18EE193EF1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23B-EAA7-6446-A78E-A7227301B1BE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D34-B63C-C24E-8556-118EC8E7C99F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FF5-3FE3-AB4F-860B-E187EDDCD244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53B7-F812-FC46-AB6F-42166A2AFEF3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4394-BA2E-A748-8855-619F4560D551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15B7-9306-464F-9508-19F9F7C1F209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A02-C65D-3344-9AF9-BA39D437B4ED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0E0-C857-5446-AA3A-560387B9B4CB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5ACD-433F-C141-B220-41D92F3D18E3}" type="datetime1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72D-74D9-E645-BBDF-E79C29AC1ED2}" type="datetime1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D93-7B94-6A4D-A865-92B52ABC83B3}" type="datetime1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FB34-179E-2549-B26A-FCD08AEAB245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726-01B1-8E44-B948-F98F0766BE1D}" type="datetime1">
              <a:rPr lang="en-US" smtClean="0"/>
              <a:t>3/19/18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1A09C44-A106-3944-8349-11A378183EA0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CS/COE 445 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9 </a:t>
            </a:r>
            <a:r>
              <a:rPr lang="mr-IN" sz="3600" dirty="0"/>
              <a:t>–</a:t>
            </a:r>
            <a:r>
              <a:rPr lang="en-US" sz="3600" dirty="0"/>
              <a:t> Selection and Insertion Sort</a:t>
            </a:r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4BCE-D5B9-F24A-B076-02C271F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1"/>
            <a:ext cx="9106960" cy="5301723"/>
          </a:xfrm>
        </p:spPr>
        <p:txBody>
          <a:bodyPr>
            <a:normAutofit/>
          </a:bodyPr>
          <a:lstStyle/>
          <a:p>
            <a:r>
              <a:rPr lang="en-US" dirty="0"/>
              <a:t>In this lab, the performance of two basic sorting algorithms will be measured.  </a:t>
            </a:r>
          </a:p>
          <a:p>
            <a:r>
              <a:rPr lang="en-US" dirty="0"/>
              <a:t>Since better algorithms are known, these algorithms are of limited use.  </a:t>
            </a:r>
          </a:p>
          <a:p>
            <a:pPr lvl="1"/>
            <a:r>
              <a:rPr lang="en-US" dirty="0"/>
              <a:t>The performance of two faster algorithms, merge sort and quick sort, will be examined in the next lab. </a:t>
            </a:r>
          </a:p>
          <a:p>
            <a:r>
              <a:rPr lang="en-US" dirty="0"/>
              <a:t>The performance of the algorithm will be determined by counting the number of times a </a:t>
            </a:r>
            <a:r>
              <a:rPr lang="en-US" b="1" dirty="0"/>
              <a:t>core</a:t>
            </a:r>
            <a:r>
              <a:rPr lang="en-US" dirty="0"/>
              <a:t> operation is performed.  </a:t>
            </a:r>
          </a:p>
          <a:p>
            <a:pPr lvl="1"/>
            <a:r>
              <a:rPr lang="en-US" dirty="0"/>
              <a:t>This will give a way of comparing two algorithms that is independent of the computer the algorithm runs on. </a:t>
            </a:r>
          </a:p>
          <a:p>
            <a:r>
              <a:rPr lang="en-US" dirty="0"/>
              <a:t> For general purpose sorting algorithms, the standard measure is the </a:t>
            </a:r>
            <a:r>
              <a:rPr lang="en-US" b="1" dirty="0"/>
              <a:t>number of comparisons</a:t>
            </a:r>
            <a:r>
              <a:rPr lang="en-US" dirty="0"/>
              <a:t> that are made.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91AB-5C65-404A-9474-065D7652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a fair view of the performance of a sorting algorithm, its performance for all possible permutations of the data values in an array should be examined.  </a:t>
            </a:r>
          </a:p>
          <a:p>
            <a:r>
              <a:rPr lang="en-US" dirty="0"/>
              <a:t>For many sorts, the average can be computed mathematically.  </a:t>
            </a:r>
          </a:p>
          <a:p>
            <a:r>
              <a:rPr lang="en-US" dirty="0"/>
              <a:t>To do this experimentally, though, is impractical for all but the smallest of arrays as the number of permutations grows </a:t>
            </a:r>
            <a:r>
              <a:rPr lang="en-US" b="1" dirty="0"/>
              <a:t>exponentially</a:t>
            </a:r>
            <a:r>
              <a:rPr lang="en-US" dirty="0"/>
              <a:t>.  </a:t>
            </a:r>
          </a:p>
          <a:p>
            <a:r>
              <a:rPr lang="en-US" dirty="0"/>
              <a:t>In practice, we will test the performance on a number of </a:t>
            </a:r>
            <a:r>
              <a:rPr lang="en-US" b="1" dirty="0"/>
              <a:t>randomly</a:t>
            </a:r>
            <a:r>
              <a:rPr lang="en-US" dirty="0"/>
              <a:t> generated arrays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...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.  </a:t>
            </a:r>
          </a:p>
          <a:p>
            <a:r>
              <a:rPr lang="en-US" dirty="0"/>
              <a:t>For each array, the number of comparisons made will be counted giving values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C</a:t>
            </a:r>
            <a:r>
              <a:rPr lang="en-US" baseline="-25000" dirty="0"/>
              <a:t>3</a:t>
            </a:r>
            <a:r>
              <a:rPr lang="en-US" dirty="0"/>
              <a:t>, ... C</a:t>
            </a:r>
            <a:r>
              <a:rPr lang="en-US" baseline="-25000" dirty="0"/>
              <a:t>k</a:t>
            </a:r>
            <a:r>
              <a:rPr lang="en-US" dirty="0"/>
              <a:t>.  </a:t>
            </a:r>
          </a:p>
          <a:p>
            <a:r>
              <a:rPr lang="en-US" dirty="0"/>
              <a:t>Assuming that the generation of the arrays is truly random, larger values of k will lead to a closer approximation to the true average.</a:t>
            </a:r>
          </a:p>
          <a:p>
            <a:r>
              <a:rPr lang="en-US" dirty="0"/>
              <a:t>The number of possible permutations of an array of size n is n!.  If relatively few of the cases lead to best- or worst-case behavior, they are unlikely to show up in the randomly chosen test cases.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C29A-594D-774B-942E-7C0CAF5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an object, which is given the values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C</a:t>
            </a:r>
            <a:r>
              <a:rPr lang="en-US" baseline="-25000" dirty="0"/>
              <a:t>3</a:t>
            </a:r>
            <a:r>
              <a:rPr lang="en-US" dirty="0"/>
              <a:t>, ...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 one at a time.  </a:t>
            </a:r>
          </a:p>
          <a:p>
            <a:r>
              <a:rPr lang="en-US" dirty="0"/>
              <a:t>It has a method </a:t>
            </a:r>
            <a:r>
              <a:rPr lang="en-US" dirty="0" err="1"/>
              <a:t>giveValue</a:t>
            </a:r>
            <a:r>
              <a:rPr lang="en-US" dirty="0"/>
              <a:t>(c).   </a:t>
            </a:r>
          </a:p>
          <a:p>
            <a:r>
              <a:rPr lang="en-US" dirty="0"/>
              <a:t>It is not allowed to keep the values in an array, but it can have a limited number of private variables.  </a:t>
            </a:r>
          </a:p>
          <a:p>
            <a:r>
              <a:rPr lang="en-US" dirty="0"/>
              <a:t>After each call to the method </a:t>
            </a:r>
            <a:r>
              <a:rPr lang="en-US" dirty="0" err="1"/>
              <a:t>giveValue</a:t>
            </a:r>
            <a:r>
              <a:rPr lang="en-US" dirty="0"/>
              <a:t>(), the object is required to know the </a:t>
            </a:r>
            <a:r>
              <a:rPr lang="en-US" b="1" dirty="0"/>
              <a:t>current</a:t>
            </a:r>
            <a:r>
              <a:rPr lang="en-US" dirty="0"/>
              <a:t> minimum, maximum, and average.</a:t>
            </a:r>
          </a:p>
          <a:p>
            <a:r>
              <a:rPr lang="en-US" dirty="0"/>
              <a:t>What private variables should it use?</a:t>
            </a:r>
          </a:p>
          <a:p>
            <a:r>
              <a:rPr lang="en-US" dirty="0"/>
              <a:t>Create an algorithm for </a:t>
            </a:r>
            <a:r>
              <a:rPr lang="en-US" dirty="0" err="1"/>
              <a:t>giveValue</a:t>
            </a:r>
            <a:r>
              <a:rPr lang="en-US" dirty="0"/>
              <a:t>(c).</a:t>
            </a:r>
          </a:p>
          <a:p>
            <a:r>
              <a:rPr lang="en-US" dirty="0"/>
              <a:t>Test it on the sequence</a:t>
            </a:r>
          </a:p>
          <a:p>
            <a:r>
              <a:rPr lang="en-US" dirty="0" err="1"/>
              <a:t>giveValue</a:t>
            </a:r>
            <a:r>
              <a:rPr lang="en-US" dirty="0"/>
              <a:t>(3)</a:t>
            </a:r>
          </a:p>
          <a:p>
            <a:r>
              <a:rPr lang="en-US" dirty="0" err="1"/>
              <a:t>giveValue</a:t>
            </a:r>
            <a:r>
              <a:rPr lang="en-US" dirty="0"/>
              <a:t>(2)</a:t>
            </a:r>
          </a:p>
          <a:p>
            <a:r>
              <a:rPr lang="en-US" dirty="0" err="1"/>
              <a:t>giveValue</a:t>
            </a:r>
            <a:r>
              <a:rPr lang="en-US" dirty="0"/>
              <a:t>(-5)</a:t>
            </a:r>
          </a:p>
          <a:p>
            <a:r>
              <a:rPr lang="en-US" dirty="0" err="1"/>
              <a:t>giveValue</a:t>
            </a:r>
            <a:r>
              <a:rPr lang="en-US" dirty="0"/>
              <a:t>(10)</a:t>
            </a:r>
          </a:p>
          <a:p>
            <a:r>
              <a:rPr lang="en-US" dirty="0" err="1"/>
              <a:t>giveValue</a:t>
            </a:r>
            <a:r>
              <a:rPr lang="en-US" dirty="0"/>
              <a:t>(33)</a:t>
            </a:r>
          </a:p>
          <a:p>
            <a:r>
              <a:rPr lang="en-US" dirty="0" err="1"/>
              <a:t>giveValue</a:t>
            </a:r>
            <a:r>
              <a:rPr lang="en-US" dirty="0"/>
              <a:t>(1)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BD503-6A91-4D40-9FD3-392B4CEE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5" y="851942"/>
            <a:ext cx="9143471" cy="5057970"/>
          </a:xfrm>
        </p:spPr>
        <p:txBody>
          <a:bodyPr/>
          <a:lstStyle/>
          <a:p>
            <a:r>
              <a:rPr lang="en-US" dirty="0"/>
              <a:t>In selection sort, the array is divided in two parts. </a:t>
            </a:r>
          </a:p>
          <a:p>
            <a:r>
              <a:rPr lang="en-US" dirty="0"/>
              <a:t>The first part has sorted values.  </a:t>
            </a:r>
          </a:p>
          <a:p>
            <a:r>
              <a:rPr lang="en-US" dirty="0"/>
              <a:t>The second part has values that are in arbitrary order.  </a:t>
            </a:r>
          </a:p>
          <a:p>
            <a:r>
              <a:rPr lang="en-US" dirty="0"/>
              <a:t>All the values in the first part are less than the values in the second part. </a:t>
            </a:r>
          </a:p>
          <a:p>
            <a:r>
              <a:rPr lang="en-US" dirty="0"/>
              <a:t>At each phase (iteration) of the algorithm, the smallest value in the second part is found (selected) and swapped to the end of the first part.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83C3-282F-1147-BDF2-23CC95A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:Selection1.jpg">
            <a:extLst>
              <a:ext uri="{FF2B5EF4-FFF2-40B4-BE49-F238E27FC236}">
                <a16:creationId xmlns:a16="http://schemas.microsoft.com/office/drawing/2014/main" id="{806A34BC-65BF-314E-B19E-32DD37735B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23" y="3380927"/>
            <a:ext cx="6558844" cy="2444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6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3018-25D7-E54F-9E04-68510268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</p:spPr>
        <p:txBody>
          <a:bodyPr>
            <a:normAutofit/>
          </a:bodyPr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22DC-A368-E147-AB9A-82D19BFB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250559" cy="5057970"/>
          </a:xfrm>
        </p:spPr>
        <p:txBody>
          <a:bodyPr>
            <a:normAutofit/>
          </a:bodyPr>
          <a:lstStyle/>
          <a:p>
            <a:r>
              <a:rPr lang="en-US" dirty="0"/>
              <a:t>In insertion sort, the array is again divided into two parts.  </a:t>
            </a:r>
          </a:p>
          <a:p>
            <a:r>
              <a:rPr lang="en-US" dirty="0"/>
              <a:t>The first part has sorted values.  </a:t>
            </a:r>
          </a:p>
          <a:p>
            <a:r>
              <a:rPr lang="en-US" dirty="0"/>
              <a:t>The second part has values that are in arbitrary order.  </a:t>
            </a:r>
          </a:p>
          <a:p>
            <a:r>
              <a:rPr lang="en-US" dirty="0"/>
              <a:t>Unlike selection sort, the values in the first part may be larger than values in the second part. </a:t>
            </a:r>
          </a:p>
          <a:p>
            <a:r>
              <a:rPr lang="en-US" dirty="0"/>
              <a:t>At each phase of the algorithm, the next value in the unsorted part is inserted into the correct place in the sorted part.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A06A-2DF6-E544-ADD5-E910080B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:Insertion1.jpg">
            <a:extLst>
              <a:ext uri="{FF2B5EF4-FFF2-40B4-BE49-F238E27FC236}">
                <a16:creationId xmlns:a16="http://schemas.microsoft.com/office/drawing/2014/main" id="{4DAC68ED-B134-5445-875E-94CE2A9DF3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78" y="3798615"/>
            <a:ext cx="6701473" cy="2552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559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1556</TotalTime>
  <Words>482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Mangal</vt:lpstr>
      <vt:lpstr>Trebuchet MS</vt:lpstr>
      <vt:lpstr>Wingdings 3</vt:lpstr>
      <vt:lpstr>Facet</vt:lpstr>
      <vt:lpstr>CS/COE 445 Data Structures </vt:lpstr>
      <vt:lpstr>Sorting</vt:lpstr>
      <vt:lpstr>The Statistics</vt:lpstr>
      <vt:lpstr>Computing Statistics</vt:lpstr>
      <vt:lpstr>Selection Sort</vt:lpstr>
      <vt:lpstr>Insertion Sort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191</cp:revision>
  <dcterms:created xsi:type="dcterms:W3CDTF">2018-01-02T22:56:00Z</dcterms:created>
  <dcterms:modified xsi:type="dcterms:W3CDTF">2018-03-19T18:19:42Z</dcterms:modified>
</cp:coreProperties>
</file>