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8"/>
  </p:notesMasterIdLst>
  <p:sldIdLst>
    <p:sldId id="256" r:id="rId2"/>
    <p:sldId id="276" r:id="rId3"/>
    <p:sldId id="257" r:id="rId4"/>
    <p:sldId id="258" r:id="rId5"/>
    <p:sldId id="277" r:id="rId6"/>
    <p:sldId id="27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63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7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3D126-09DD-3F41-AB60-A1286698C9A0}" type="datetimeFigureOut">
              <a:rPr lang="en-US" smtClean="0"/>
              <a:t>4/8/18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13380-9370-0841-A699-0F18546CF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0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52E8-59FA-2547-80BA-2E27E37693D7}" type="datetime1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0AA2-BBD5-354C-B46D-A12F1A2A98C3}" type="datetime1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DBB7-AFC5-A346-995B-BE18EE193EF1}" type="datetime1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C23B-EAA7-6446-A78E-A7227301B1BE}" type="datetime1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ED34-B63C-C24E-8556-118EC8E7C99F}" type="datetime1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AFF5-3FE3-AB4F-860B-E187EDDCD244}" type="datetime1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53B7-F812-FC46-AB6F-42166A2AFEF3}" type="datetime1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34394-BA2E-A748-8855-619F4560D551}" type="datetime1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15B7-9306-464F-9508-19F9F7C1F209}" type="datetime1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6A02-C65D-3344-9AF9-BA39D437B4ED}" type="datetime1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90E0-C857-5446-AA3A-560387B9B4CB}" type="datetime1">
              <a:rPr lang="en-US" smtClean="0"/>
              <a:t>4/8/18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5ACD-433F-C141-B220-41D92F3D18E3}" type="datetime1">
              <a:rPr lang="en-US" smtClean="0"/>
              <a:t>4/8/18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272D-74D9-E645-BBDF-E79C29AC1ED2}" type="datetime1">
              <a:rPr lang="en-US" smtClean="0"/>
              <a:t>4/8/18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BD93-7B94-6A4D-A865-92B52ABC83B3}" type="datetime1">
              <a:rPr lang="en-US" smtClean="0"/>
              <a:t>4/8/18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FB34-179E-2549-B26A-FCD08AEAB245}" type="datetime1">
              <a:rPr lang="en-US" smtClean="0"/>
              <a:t>4/8/18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D726-01B1-8E44-B948-F98F0766BE1D}" type="datetime1">
              <a:rPr lang="en-US" smtClean="0"/>
              <a:t>4/8/18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6006" y="23151"/>
            <a:ext cx="9373843" cy="737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366" y="851942"/>
            <a:ext cx="9106960" cy="5057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20266" y="6543325"/>
            <a:ext cx="911939" cy="3064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1A09C44-A106-3944-8349-11A378183EA0}" type="datetime1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8733" y="6492875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8436" y="6543325"/>
            <a:ext cx="683339" cy="30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0B1C91B-4DB9-4139-88C5-4D2BFC14B3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7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50352"/>
            <a:ext cx="10945091" cy="1646302"/>
          </a:xfrm>
        </p:spPr>
        <p:txBody>
          <a:bodyPr/>
          <a:lstStyle/>
          <a:p>
            <a:pPr algn="ctr"/>
            <a:r>
              <a:rPr lang="en-US" dirty="0"/>
              <a:t>CS/COE 445 Data Structures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87382" y="4050833"/>
            <a:ext cx="12479382" cy="1096899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Lab 11 </a:t>
            </a:r>
            <a:r>
              <a:rPr lang="mr-IN" sz="3600" dirty="0"/>
              <a:t>–</a:t>
            </a:r>
            <a:r>
              <a:rPr lang="en-US" sz="3600" dirty="0"/>
              <a:t> </a:t>
            </a:r>
            <a:r>
              <a:rPr lang="en-US" sz="3600"/>
              <a:t>Huffman Compression</a:t>
            </a:r>
            <a:endParaRPr lang="en-US" sz="3600" dirty="0"/>
          </a:p>
          <a:p>
            <a:pPr algn="ctr"/>
            <a:r>
              <a:rPr lang="en-US" sz="4000" dirty="0"/>
              <a:t> </a:t>
            </a:r>
            <a:r>
              <a:rPr lang="en-US" sz="1400" dirty="0"/>
              <a:t>(</a:t>
            </a:r>
            <a:r>
              <a:rPr lang="en-US" sz="1400" i="1" dirty="0"/>
              <a:t>Based on Dr. Hoot’s Lab Manual for Data Structures and Abstractions with Java </a:t>
            </a:r>
            <a:r>
              <a:rPr lang="en-US" sz="1400" dirty="0"/>
              <a:t>™)</a:t>
            </a:r>
          </a:p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44BCE-D5B9-F24A-B076-02C271FE3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23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18B00-1897-FF46-BE08-F437E1FCF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Tree to Represent a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62215-55DC-494B-8EF1-31D0DAD80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366" y="851941"/>
            <a:ext cx="9106960" cy="5301723"/>
          </a:xfrm>
        </p:spPr>
        <p:txBody>
          <a:bodyPr>
            <a:normAutofit/>
          </a:bodyPr>
          <a:lstStyle/>
          <a:p>
            <a:r>
              <a:rPr lang="en-US" dirty="0"/>
              <a:t>A tree is a data structure that has a lot of different uses.  </a:t>
            </a:r>
          </a:p>
          <a:p>
            <a:r>
              <a:rPr lang="en-US" dirty="0"/>
              <a:t>Today’s lab will focus on using a tree to create a variable length code for an alphabet.</a:t>
            </a:r>
          </a:p>
          <a:p>
            <a:r>
              <a:rPr lang="en-US" dirty="0"/>
              <a:t> Consider a binary tree where each leaf holds a different symbol.  </a:t>
            </a:r>
          </a:p>
          <a:p>
            <a:r>
              <a:rPr lang="en-US" dirty="0"/>
              <a:t>The path from the root of the tree to each symbol is unique.  </a:t>
            </a:r>
          </a:p>
          <a:p>
            <a:r>
              <a:rPr lang="en-US" dirty="0"/>
              <a:t>These paths can be used as binary codes for the symbols.  </a:t>
            </a:r>
          </a:p>
          <a:p>
            <a:r>
              <a:rPr lang="en-US" dirty="0"/>
              <a:t>Each right branch is a one, and each left branch is a zero.  </a:t>
            </a:r>
          </a:p>
          <a:p>
            <a:r>
              <a:rPr lang="en-US" dirty="0"/>
              <a:t>The following tree is an example. </a:t>
            </a:r>
          </a:p>
          <a:p>
            <a:r>
              <a:rPr lang="en-US" dirty="0"/>
              <a:t>It corresponds to the following binary code: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391AB-5C65-404A-9474-065D76520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A0BDC5-41DD-C240-850D-E25D64CD394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780" y="2701613"/>
            <a:ext cx="5189220" cy="333756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7247228-9983-2E4D-998C-632DDD2A1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122337"/>
              </p:ext>
            </p:extLst>
          </p:nvPr>
        </p:nvGraphicFramePr>
        <p:xfrm>
          <a:off x="2756422" y="4349982"/>
          <a:ext cx="2242298" cy="2193345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307560">
                  <a:extLst>
                    <a:ext uri="{9D8B030D-6E8A-4147-A177-3AD203B41FA5}">
                      <a16:colId xmlns:a16="http://schemas.microsoft.com/office/drawing/2014/main" val="1520664120"/>
                    </a:ext>
                  </a:extLst>
                </a:gridCol>
                <a:gridCol w="934738">
                  <a:extLst>
                    <a:ext uri="{9D8B030D-6E8A-4147-A177-3AD203B41FA5}">
                      <a16:colId xmlns:a16="http://schemas.microsoft.com/office/drawing/2014/main" val="695954298"/>
                    </a:ext>
                  </a:extLst>
                </a:gridCol>
              </a:tblGrid>
              <a:tr h="3133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cap="all" dirty="0">
                          <a:effectLst/>
                        </a:rPr>
                        <a:t>Symbol</a:t>
                      </a:r>
                      <a:endParaRPr lang="en-US" sz="1800" dirty="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cap="all">
                          <a:effectLst/>
                        </a:rPr>
                        <a:t>Code</a:t>
                      </a:r>
                      <a:endParaRPr lang="en-US" sz="18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8342938"/>
                  </a:ext>
                </a:extLst>
              </a:tr>
              <a:tr h="3133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</a:t>
                      </a:r>
                      <a:endParaRPr lang="en-US" sz="18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01</a:t>
                      </a:r>
                      <a:endParaRPr lang="en-US" sz="1800">
                        <a:effectLst/>
                        <a:latin typeface="Helvetica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336092"/>
                  </a:ext>
                </a:extLst>
              </a:tr>
              <a:tr h="3133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</a:t>
                      </a:r>
                      <a:endParaRPr lang="en-US" sz="18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00</a:t>
                      </a:r>
                      <a:endParaRPr lang="en-US" sz="18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3865675"/>
                  </a:ext>
                </a:extLst>
              </a:tr>
              <a:tr h="3133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</a:t>
                      </a:r>
                      <a:endParaRPr lang="en-US" sz="18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1111</a:t>
                      </a:r>
                      <a:endParaRPr lang="en-US" sz="18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7320322"/>
                  </a:ext>
                </a:extLst>
              </a:tr>
              <a:tr h="3133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</a:t>
                      </a:r>
                      <a:endParaRPr lang="en-US" sz="18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110</a:t>
                      </a:r>
                      <a:endParaRPr lang="en-US" sz="18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3542737"/>
                  </a:ext>
                </a:extLst>
              </a:tr>
              <a:tr h="3133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</a:t>
                      </a:r>
                      <a:endParaRPr lang="en-US" sz="18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1110</a:t>
                      </a:r>
                      <a:endParaRPr lang="en-US" sz="18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4769975"/>
                  </a:ext>
                </a:extLst>
              </a:tr>
              <a:tr h="3133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</a:t>
                      </a:r>
                      <a:endParaRPr lang="en-US" sz="18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en-US" sz="1800" dirty="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4871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21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Prefix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Codes that are based on trees will have the prefix property.  </a:t>
            </a:r>
          </a:p>
          <a:p>
            <a:r>
              <a:rPr lang="en-US" dirty="0"/>
              <a:t>This means that no code is the prefix of any other code.  </a:t>
            </a:r>
          </a:p>
          <a:p>
            <a:r>
              <a:rPr lang="en-US" dirty="0"/>
              <a:t>If this is not the case, decoding is more difficult. </a:t>
            </a:r>
          </a:p>
          <a:p>
            <a:r>
              <a:rPr lang="en-US" dirty="0"/>
              <a:t>For example, suppose that the symbol Y was given the code 11.  </a:t>
            </a:r>
          </a:p>
          <a:p>
            <a:r>
              <a:rPr lang="en-US" dirty="0"/>
              <a:t>If the coded message is 110111..., what does the initial 11 represent?  </a:t>
            </a:r>
          </a:p>
          <a:p>
            <a:r>
              <a:rPr lang="en-US" dirty="0"/>
              <a:t>Is it a Y?  Or is it the start of E, N, or C?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8C29A-594D-774B-942E-7C0CAF5D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EA7ACAB-9EE7-B247-AA98-C81D25EEB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140692"/>
              </p:ext>
            </p:extLst>
          </p:nvPr>
        </p:nvGraphicFramePr>
        <p:xfrm>
          <a:off x="3035097" y="3548793"/>
          <a:ext cx="2242298" cy="2193345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307560">
                  <a:extLst>
                    <a:ext uri="{9D8B030D-6E8A-4147-A177-3AD203B41FA5}">
                      <a16:colId xmlns:a16="http://schemas.microsoft.com/office/drawing/2014/main" val="1520664120"/>
                    </a:ext>
                  </a:extLst>
                </a:gridCol>
                <a:gridCol w="934738">
                  <a:extLst>
                    <a:ext uri="{9D8B030D-6E8A-4147-A177-3AD203B41FA5}">
                      <a16:colId xmlns:a16="http://schemas.microsoft.com/office/drawing/2014/main" val="695954298"/>
                    </a:ext>
                  </a:extLst>
                </a:gridCol>
              </a:tblGrid>
              <a:tr h="3133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cap="all" dirty="0">
                          <a:effectLst/>
                        </a:rPr>
                        <a:t>Symbol</a:t>
                      </a:r>
                      <a:endParaRPr lang="en-US" sz="1800" dirty="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cap="all">
                          <a:effectLst/>
                        </a:rPr>
                        <a:t>Code</a:t>
                      </a:r>
                      <a:endParaRPr lang="en-US" sz="18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8342938"/>
                  </a:ext>
                </a:extLst>
              </a:tr>
              <a:tr h="3133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</a:t>
                      </a:r>
                      <a:endParaRPr lang="en-US" sz="18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01</a:t>
                      </a:r>
                      <a:endParaRPr lang="en-US" sz="1800">
                        <a:effectLst/>
                        <a:latin typeface="Helvetica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336092"/>
                  </a:ext>
                </a:extLst>
              </a:tr>
              <a:tr h="3133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</a:t>
                      </a:r>
                      <a:endParaRPr lang="en-US" sz="18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00</a:t>
                      </a:r>
                      <a:endParaRPr lang="en-US" sz="18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3865675"/>
                  </a:ext>
                </a:extLst>
              </a:tr>
              <a:tr h="3133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</a:t>
                      </a:r>
                      <a:endParaRPr lang="en-US" sz="18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1111</a:t>
                      </a:r>
                      <a:endParaRPr lang="en-US" sz="18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7320322"/>
                  </a:ext>
                </a:extLst>
              </a:tr>
              <a:tr h="3133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</a:t>
                      </a:r>
                      <a:endParaRPr lang="en-US" sz="18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110</a:t>
                      </a:r>
                      <a:endParaRPr lang="en-US" sz="18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3542737"/>
                  </a:ext>
                </a:extLst>
              </a:tr>
              <a:tr h="3133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</a:t>
                      </a:r>
                      <a:endParaRPr lang="en-US" sz="18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1110</a:t>
                      </a:r>
                      <a:endParaRPr lang="en-US" sz="18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4769975"/>
                  </a:ext>
                </a:extLst>
              </a:tr>
              <a:tr h="3133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</a:t>
                      </a:r>
                      <a:endParaRPr lang="en-US" sz="18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en-US" sz="1800" dirty="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4871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858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Encoding and Decoding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Once a tree for a code has been generated, it can be used for both encoding and decoding.  </a:t>
            </a:r>
          </a:p>
          <a:p>
            <a:r>
              <a:rPr lang="en-US" dirty="0"/>
              <a:t>To encode a character, just follow the branches from the root to the desired symbol.  </a:t>
            </a:r>
          </a:p>
          <a:p>
            <a:pPr lvl="1"/>
            <a:r>
              <a:rPr lang="en-US" dirty="0"/>
              <a:t>At each branch, output a 1 or 0.  </a:t>
            </a:r>
          </a:p>
          <a:p>
            <a:r>
              <a:rPr lang="en-US" dirty="0"/>
              <a:t>To decode a message, start at the root.  </a:t>
            </a:r>
          </a:p>
          <a:p>
            <a:pPr lvl="1"/>
            <a:r>
              <a:rPr lang="en-US" dirty="0"/>
              <a:t>For each 0, take a left branch.  </a:t>
            </a:r>
          </a:p>
          <a:p>
            <a:pPr lvl="1"/>
            <a:r>
              <a:rPr lang="en-US" dirty="0"/>
              <a:t>For each 1, take a right branch.  </a:t>
            </a:r>
          </a:p>
          <a:p>
            <a:pPr lvl="1"/>
            <a:r>
              <a:rPr lang="en-US" dirty="0"/>
              <a:t>When a leaf is reached, output the symbol and start over at the top.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DBD503-6A91-4D40-9FD3-392B4CEE5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47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1DBEF-AC29-B549-ACA0-FC1F0E7B3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3B1FD-3A18-E54C-BDCF-8D8CCA61A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366" y="851942"/>
            <a:ext cx="6690240" cy="5057970"/>
          </a:xfrm>
        </p:spPr>
        <p:txBody>
          <a:bodyPr/>
          <a:lstStyle/>
          <a:p>
            <a:r>
              <a:rPr lang="en-US" dirty="0"/>
              <a:t>A Huffman code is a variable length code that minimizes the length of the message.  </a:t>
            </a:r>
          </a:p>
          <a:p>
            <a:r>
              <a:rPr lang="en-US" dirty="0"/>
              <a:t>The basic idea is that symbols that are frequently encountered in the message will be represented by short codes.  </a:t>
            </a:r>
          </a:p>
          <a:p>
            <a:r>
              <a:rPr lang="en-US" dirty="0"/>
              <a:t>On the other hand, infrequent symbols will have longer codes.  </a:t>
            </a:r>
          </a:p>
          <a:p>
            <a:r>
              <a:rPr lang="en-US" dirty="0"/>
              <a:t>The following tree was constructed from the message: 	THE CAT IS THAT CAT</a:t>
            </a:r>
          </a:p>
          <a:p>
            <a:r>
              <a:rPr lang="en-US" dirty="0"/>
              <a:t>Encode the message: THE CAT IS THAT CAT</a:t>
            </a:r>
          </a:p>
          <a:p>
            <a:r>
              <a:rPr lang="en-US" dirty="0"/>
              <a:t>How many bits were used?</a:t>
            </a:r>
          </a:p>
          <a:p>
            <a:r>
              <a:rPr lang="en-US" dirty="0"/>
              <a:t>If each character had a fixed length (each of the 7 symbols can be represented using a 3-bit code), how many bits would be used?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0C83C3-282F-1147-BDF2-23CC95A2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288C2C-4788-5742-B1B3-930365D491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503" y="2955194"/>
            <a:ext cx="5356497" cy="358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16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93018-25D7-E54F-9E04-68510268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06" y="23151"/>
            <a:ext cx="9373843" cy="737245"/>
          </a:xfrm>
        </p:spPr>
        <p:txBody>
          <a:bodyPr>
            <a:normAutofit/>
          </a:bodyPr>
          <a:lstStyle/>
          <a:p>
            <a:r>
              <a:rPr lang="en-US" dirty="0"/>
              <a:t>Encoding the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222DC-A368-E147-AB9A-82D19BFB8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366" y="851942"/>
            <a:ext cx="9250559" cy="5057970"/>
          </a:xfrm>
        </p:spPr>
        <p:txBody>
          <a:bodyPr>
            <a:normAutofit/>
          </a:bodyPr>
          <a:lstStyle/>
          <a:p>
            <a:r>
              <a:rPr lang="en-US" dirty="0"/>
              <a:t>Give an algorithm for encoding a single character. </a:t>
            </a:r>
          </a:p>
          <a:p>
            <a:r>
              <a:rPr lang="en-US" dirty="0"/>
              <a:t>The coded text will be stored in an object of type Code.  </a:t>
            </a:r>
          </a:p>
          <a:p>
            <a:r>
              <a:rPr lang="en-US" dirty="0"/>
              <a:t>It is a displayed object of the animation.  </a:t>
            </a:r>
          </a:p>
          <a:p>
            <a:r>
              <a:rPr lang="en-US" dirty="0"/>
              <a:t>As the 0’s and 1’s are added to the code, they will show up in color on the animation panel.  </a:t>
            </a:r>
          </a:p>
          <a:p>
            <a:r>
              <a:rPr lang="en-US" dirty="0"/>
              <a:t>The </a:t>
            </a:r>
            <a:r>
              <a:rPr lang="en-US" dirty="0" err="1"/>
              <a:t>HuffmanTree</a:t>
            </a:r>
            <a:r>
              <a:rPr lang="en-US" dirty="0"/>
              <a:t> class is also a displayed object. </a:t>
            </a:r>
          </a:p>
          <a:p>
            <a:r>
              <a:rPr lang="en-US" dirty="0"/>
              <a:t>As the final tree is accessed, the path of nodes from the root is highlighted.  </a:t>
            </a:r>
          </a:p>
          <a:p>
            <a:r>
              <a:rPr lang="en-US" dirty="0"/>
              <a:t>Don’t forget to review the protocol for both classes before starting.</a:t>
            </a:r>
          </a:p>
          <a:p>
            <a:r>
              <a:rPr lang="en-US" dirty="0"/>
              <a:t>Give an algorithm for encoding a message. </a:t>
            </a:r>
          </a:p>
          <a:p>
            <a:r>
              <a:rPr lang="en-US" dirty="0"/>
              <a:t>The message is stored in an object of type Message.  It is a displayed object</a:t>
            </a:r>
            <a:r>
              <a:rPr lang="en-US"/>
              <a:t>.  </a:t>
            </a:r>
          </a:p>
          <a:p>
            <a:r>
              <a:rPr lang="en-US"/>
              <a:t>As </a:t>
            </a:r>
            <a:r>
              <a:rPr lang="en-US" dirty="0"/>
              <a:t>each character is accessed, it will change color.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9EA06A-2DF6-E544-ADD5-E910080B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598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1566</TotalTime>
  <Words>470</Words>
  <Application>Microsoft Macintosh PowerPoint</Application>
  <PresentationFormat>Widescreen</PresentationFormat>
  <Paragraphs>81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Helvetica</vt:lpstr>
      <vt:lpstr>Mangal</vt:lpstr>
      <vt:lpstr>Times</vt:lpstr>
      <vt:lpstr>Times New Roman</vt:lpstr>
      <vt:lpstr>Trebuchet MS</vt:lpstr>
      <vt:lpstr>Wingdings 3</vt:lpstr>
      <vt:lpstr>Facet</vt:lpstr>
      <vt:lpstr>CS/COE 445 Data Structures </vt:lpstr>
      <vt:lpstr>Using a Tree to Represent a Code</vt:lpstr>
      <vt:lpstr>Prefix Code</vt:lpstr>
      <vt:lpstr>Encoding and Decoding</vt:lpstr>
      <vt:lpstr>Huffman Encoding</vt:lpstr>
      <vt:lpstr>Encoding the Message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202</cp:revision>
  <dcterms:created xsi:type="dcterms:W3CDTF">2018-01-02T22:56:00Z</dcterms:created>
  <dcterms:modified xsi:type="dcterms:W3CDTF">2018-04-09T01:54:16Z</dcterms:modified>
</cp:coreProperties>
</file>