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6"/>
  </p:notesMasterIdLst>
  <p:sldIdLst>
    <p:sldId id="395" r:id="rId2"/>
    <p:sldId id="402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29" r:id="rId29"/>
    <p:sldId id="430" r:id="rId30"/>
    <p:sldId id="431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39" r:id="rId39"/>
    <p:sldId id="440" r:id="rId40"/>
    <p:sldId id="441" r:id="rId41"/>
    <p:sldId id="442" r:id="rId42"/>
    <p:sldId id="443" r:id="rId43"/>
    <p:sldId id="444" r:id="rId44"/>
    <p:sldId id="445" r:id="rId45"/>
    <p:sldId id="446" r:id="rId46"/>
    <p:sldId id="447" r:id="rId47"/>
    <p:sldId id="448" r:id="rId48"/>
    <p:sldId id="449" r:id="rId49"/>
    <p:sldId id="450" r:id="rId50"/>
    <p:sldId id="451" r:id="rId51"/>
    <p:sldId id="452" r:id="rId52"/>
    <p:sldId id="453" r:id="rId53"/>
    <p:sldId id="454" r:id="rId54"/>
    <p:sldId id="455" r:id="rId55"/>
    <p:sldId id="456" r:id="rId56"/>
    <p:sldId id="457" r:id="rId57"/>
    <p:sldId id="458" r:id="rId58"/>
    <p:sldId id="459" r:id="rId59"/>
    <p:sldId id="460" r:id="rId60"/>
    <p:sldId id="461" r:id="rId61"/>
    <p:sldId id="462" r:id="rId62"/>
    <p:sldId id="463" r:id="rId63"/>
    <p:sldId id="464" r:id="rId64"/>
    <p:sldId id="465" r:id="rId65"/>
    <p:sldId id="466" r:id="rId66"/>
    <p:sldId id="467" r:id="rId67"/>
    <p:sldId id="468" r:id="rId68"/>
    <p:sldId id="469" r:id="rId69"/>
    <p:sldId id="470" r:id="rId70"/>
    <p:sldId id="471" r:id="rId71"/>
    <p:sldId id="472" r:id="rId72"/>
    <p:sldId id="473" r:id="rId73"/>
    <p:sldId id="474" r:id="rId74"/>
    <p:sldId id="475" r:id="rId75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0" autoAdjust="0"/>
    <p:restoredTop sz="95000" autoAdjust="0"/>
  </p:normalViewPr>
  <p:slideViewPr>
    <p:cSldViewPr snapToGrid="0">
      <p:cViewPr varScale="1">
        <p:scale>
          <a:sx n="100" d="100"/>
          <a:sy n="100" d="100"/>
        </p:scale>
        <p:origin x="17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9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6BBF61AC-9675-4DE0-97B3-F33B7A218B95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025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B050"/>
          </a:solidFill>
        </p:spPr>
        <p:txBody>
          <a:bodyPr/>
          <a:lstStyle>
            <a:lvl1pPr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7164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5671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048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3753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390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592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9219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9055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73069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229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B050"/>
          </a:solidFill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/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15007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74265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01493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04926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52444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885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299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0878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469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49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767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0980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2385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86730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918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8017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8167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499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8154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5480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21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0415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3816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7123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354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8692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742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3576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0896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9239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09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13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194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5184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3239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3678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8260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6356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3165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758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5251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8566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99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284789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21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762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128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4174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693" r:id="rId24"/>
    <p:sldLayoutId id="2147483725" r:id="rId25"/>
    <p:sldLayoutId id="2147483726" r:id="rId26"/>
    <p:sldLayoutId id="2147483727" r:id="rId27"/>
    <p:sldLayoutId id="2147483728" r:id="rId28"/>
    <p:sldLayoutId id="2147483729" r:id="rId29"/>
    <p:sldLayoutId id="2147483730" r:id="rId30"/>
    <p:sldLayoutId id="2147483731" r:id="rId31"/>
    <p:sldLayoutId id="2147483732" r:id="rId32"/>
    <p:sldLayoutId id="2147483733" r:id="rId33"/>
    <p:sldLayoutId id="2147483734" r:id="rId34"/>
    <p:sldLayoutId id="2147483735" r:id="rId35"/>
    <p:sldLayoutId id="2147483736" r:id="rId36"/>
    <p:sldLayoutId id="2147483737" r:id="rId37"/>
    <p:sldLayoutId id="2147483738" r:id="rId38"/>
    <p:sldLayoutId id="2147483739" r:id="rId39"/>
    <p:sldLayoutId id="2147483740" r:id="rId40"/>
    <p:sldLayoutId id="2147483741" r:id="rId41"/>
    <p:sldLayoutId id="2147483742" r:id="rId42"/>
    <p:sldLayoutId id="2147483743" r:id="rId43"/>
    <p:sldLayoutId id="2147483744" r:id="rId44"/>
    <p:sldLayoutId id="2147483745" r:id="rId45"/>
    <p:sldLayoutId id="2147483746" r:id="rId46"/>
    <p:sldLayoutId id="2147483747" r:id="rId47"/>
    <p:sldLayoutId id="2147483748" r:id="rId48"/>
    <p:sldLayoutId id="2147483749" r:id="rId49"/>
    <p:sldLayoutId id="2147483750" r:id="rId50"/>
    <p:sldLayoutId id="2147483751" r:id="rId51"/>
    <p:sldLayoutId id="2147483752" r:id="rId52"/>
    <p:sldLayoutId id="2147483753" r:id="rId53"/>
    <p:sldLayoutId id="2147483754" r:id="rId54"/>
    <p:sldLayoutId id="2147483755" r:id="rId55"/>
    <p:sldLayoutId id="2147483756" r:id="rId56"/>
    <p:sldLayoutId id="2147483757" r:id="rId57"/>
    <p:sldLayoutId id="2147483758" r:id="rId58"/>
    <p:sldLayoutId id="2147483759" r:id="rId59"/>
    <p:sldLayoutId id="2147483760" r:id="rId60"/>
  </p:sldLayoutIdLst>
  <p:hf hdr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Week 4: List ADT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en-US" altLang="en-US" sz="4000" dirty="0"/>
          </a:p>
          <a:p>
            <a:r>
              <a:rPr lang="en-GB" altLang="en-US" sz="28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http://www.cs.pitt.edu/~skhattab/cs0445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486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 contents are </a:t>
            </a:r>
            <a:r>
              <a:rPr lang="en-US" altLang="en-US" dirty="0">
                <a:solidFill>
                  <a:schemeClr val="tx1"/>
                </a:solidFill>
              </a:rPr>
              <a:t>© 2016 Pearson Education, Ltd.  All rights reserved. </a:t>
            </a:r>
          </a:p>
          <a:p>
            <a:pPr algn="ctr" eaLnBrk="1">
              <a:lnSpc>
                <a:spcPct val="92000"/>
              </a:lnSpc>
            </a:pPr>
            <a:r>
              <a:rPr lang="en-US" altLang="en-US" dirty="0">
                <a:solidFill>
                  <a:schemeClr val="tx1"/>
                </a:solidFill>
              </a:rPr>
              <a:t>Others are from Dr. Ramirez’s CS 445 course</a:t>
            </a:r>
            <a:r>
              <a:rPr lang="en-GB" alt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01804" y="1586908"/>
            <a:ext cx="3454792" cy="2882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CS/COE 0445 - Data Structures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927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Java Class Library: The Class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ArrayList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Available constructors</a:t>
            </a:r>
          </a:p>
          <a:p>
            <a:pPr lvl="1" eaLnBrk="1" hangingPunct="1">
              <a:defRPr/>
            </a:pP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 lvl="1" eaLnBrk="1" hangingPunct="1">
              <a:defRPr/>
            </a:pP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initialCapacity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dirty="0"/>
              <a:t>Similar to </a:t>
            </a:r>
            <a:r>
              <a:rPr lang="en-US" dirty="0" err="1"/>
              <a:t>java.util.vector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Can use either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ArrayList</a:t>
            </a:r>
            <a:r>
              <a:rPr lang="en-US" dirty="0"/>
              <a:t> or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Vector</a:t>
            </a:r>
            <a:r>
              <a:rPr lang="en-US" dirty="0"/>
              <a:t> as an implementation of the interface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List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23600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to Implement the ADT List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13-1 A classroom that contains </a:t>
            </a:r>
            <a:br>
              <a:rPr lang="en-US" altLang="en-US"/>
            </a:br>
            <a:r>
              <a:rPr lang="en-US" altLang="en-US"/>
              <a:t>desks in fixed positions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© 2016 Pearson Education, Ltd.  All rights reserved.</a:t>
            </a:r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6451" y="1606431"/>
            <a:ext cx="6467722" cy="4346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95188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to Implement the ADT List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13-2 Seating a new student between two existing students: At least one other student must move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© 2016 Pearson Education, Ltd.  All rights reserved.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169" y="1762175"/>
            <a:ext cx="5029284" cy="3517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728146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to Implement the ADT List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13-3 UML notation for the class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endParaRPr lang="en-US" alt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© 2016 Pearson Education, Ltd.  All rights reserved.</a:t>
            </a: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8937" y="1732425"/>
            <a:ext cx="5598010" cy="3949581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564775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to Implement the ADT List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LISTING 13-1 The class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© 2016 Pearson Education, Ltd.  All rights reserved.</a:t>
            </a:r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7962" y="1725426"/>
            <a:ext cx="6987450" cy="4154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735576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to Implement the ADT List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LISTING 13-1 The class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© 2016 Pearson Education, Ltd.  All rights reserved.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5979" y="1756925"/>
            <a:ext cx="7543926" cy="3939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671735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to Implement the ADT List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LISTING 13-1 The class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© 2016 Pearson Education, Ltd.  All rights reserved.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9697" y="1601182"/>
            <a:ext cx="5949744" cy="4140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86116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to Implement the ADT List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LISTING 13-1 The class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© 2016 Pearson Education, Ltd.  All rights reserved.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2954" y="1511935"/>
            <a:ext cx="6614716" cy="4535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945051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to Implement the ADT List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LISTING 13-1 The class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© 2016 Pearson Education, Ltd.  All rights reserved.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5719" y="1685178"/>
            <a:ext cx="7570175" cy="4362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056324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to Implement the ADT List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LISTING 13-1 The class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© 2016 Pearson Education, Ltd.  All rights reserved.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81" y="1863671"/>
            <a:ext cx="7956908" cy="3893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7350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1 late submission due on Wednesday Jan. 31 @11:59pm</a:t>
            </a:r>
          </a:p>
          <a:p>
            <a:r>
              <a:rPr lang="en-US" dirty="0"/>
              <a:t>Assignment 2 out this Friday</a:t>
            </a:r>
          </a:p>
          <a:p>
            <a:r>
              <a:rPr lang="en-US" dirty="0"/>
              <a:t>Quiz 1 in recitations of this week</a:t>
            </a:r>
          </a:p>
          <a:p>
            <a:pPr lvl="1"/>
            <a:r>
              <a:rPr lang="en-US" dirty="0"/>
              <a:t>Open book, notes, and Internet</a:t>
            </a:r>
          </a:p>
          <a:p>
            <a:pPr lvl="1"/>
            <a:r>
              <a:rPr lang="en-US" dirty="0"/>
              <a:t>Design and implement a small program</a:t>
            </a:r>
          </a:p>
          <a:p>
            <a:pPr lvl="1"/>
            <a:r>
              <a:rPr lang="en-US" dirty="0"/>
              <a:t>Check the post-lab follow-up questions!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48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to Implement the ADT List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 of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/>
              <a:t> uses a private method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altLang="en-US"/>
              <a:t> to handle the details of moving data within the array</a:t>
            </a:r>
            <a:endParaRPr lang="en-US" altLang="en-US" sz="3086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© 2016 Pearson Education, Ltd.  All rights reserved.</a:t>
            </a:r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747" y="2456374"/>
            <a:ext cx="8425887" cy="3925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1338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to Implement the ADT List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 the private method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© 2016 Pearson Education, Ltd.  All rights reserved.</a:t>
            </a:r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6730" y="1774424"/>
            <a:ext cx="7904410" cy="3596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596915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to Implement the ADT List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13-4 Making room to insert </a:t>
            </a:r>
            <a:br>
              <a:rPr lang="en-US" altLang="en-US"/>
            </a:br>
            <a:r>
              <a:rPr lang="en-US" altLang="en-US"/>
              <a:t>Carla as the third entry in an array</a:t>
            </a:r>
            <a:endParaRPr lang="en-US" altLang="en-US" sz="3086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© 2016 Pearson Education, Ltd.  All rights reserved.</a:t>
            </a:r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5713" y="2000164"/>
            <a:ext cx="7505427" cy="3330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60156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to Implement the ADT List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 uses a private method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removeGap</a:t>
            </a:r>
            <a:r>
              <a:rPr lang="en-US" altLang="en-US"/>
              <a:t> to handle the details of moving data within the array.</a:t>
            </a:r>
            <a:endParaRPr lang="en-US" altLang="en-US" sz="3086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© 2016 Pearson Education, Ltd.  All rights reserved.</a:t>
            </a: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7953" y="1741175"/>
            <a:ext cx="6569218" cy="4093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470923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to Implement the ADT List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removeGap</a:t>
            </a:r>
            <a:r>
              <a:rPr lang="en-US" altLang="en-US"/>
              <a:t> shifts </a:t>
            </a:r>
            <a:br>
              <a:rPr lang="en-US" altLang="en-US"/>
            </a:br>
            <a:r>
              <a:rPr lang="en-US" altLang="en-US"/>
              <a:t>list entries within the array</a:t>
            </a:r>
            <a:endParaRPr lang="en-US" altLang="en-US" sz="3086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© 2016 Pearson Education, Ltd.  All rights reserved.</a:t>
            </a: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9745" y="1863671"/>
            <a:ext cx="8511634" cy="3837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175636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to Implement the ADT List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13-5 Removing Bob by shifting array entries</a:t>
            </a:r>
            <a:endParaRPr lang="en-US" altLang="en-US" sz="3086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© 2016 Pearson Education, Ltd.  All rights reserved.</a:t>
            </a:r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7188" y="2162907"/>
            <a:ext cx="5806250" cy="3233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50433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to Implement the ADT List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© 2016 Pearson Education, Ltd.  All rights reserved.</a:t>
            </a:r>
          </a:p>
        </p:txBody>
      </p:sp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3210" y="2246903"/>
            <a:ext cx="6814207" cy="3065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091473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to Implement the ADT List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getEntry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© 2016 Pearson Education, Ltd.  All rights reserved.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7730" y="2274902"/>
            <a:ext cx="7778415" cy="3130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072881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to Implement the ADT List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en-US" altLang="en-US"/>
              <a:t> uses a local boolean variable to terminate the loop when we find the desired entry.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© 2016 Pearson Education, Ltd.  All rights reserved.</a:t>
            </a: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4456" y="1863671"/>
            <a:ext cx="6185985" cy="3543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360103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to Implement the ADT List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Operation that adds a new entry to the end of a list.</a:t>
            </a:r>
          </a:p>
          <a:p>
            <a:pPr eaLnBrk="1" hangingPunct="1"/>
            <a:r>
              <a:rPr lang="en-US" altLang="en-US"/>
              <a:t>Efficiency O(1) if new if array is not resized.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© 2016 Pearson Education, Ltd.  All rights reserved.</a:t>
            </a:r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1428" y="2474393"/>
            <a:ext cx="5746753" cy="2351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78516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Lists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12-1 A to-do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4148" y="1676428"/>
            <a:ext cx="4336314" cy="3811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251158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to Implement the ADT List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 a new entry to a list at a client-specified position.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402220" y="1884670"/>
            <a:ext cx="7276187" cy="3790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863248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to Implement the ADT List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/>
              <a:t> uses method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altLang="en-US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685707" y="2656385"/>
            <a:ext cx="7566675" cy="2367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174119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Linked Implementation</a:t>
            </a:r>
          </a:p>
        </p:txBody>
      </p:sp>
      <p:sp>
        <p:nvSpPr>
          <p:cNvPr id="307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Uses memory only as needed</a:t>
            </a:r>
          </a:p>
          <a:p>
            <a:pPr eaLnBrk="1" hangingPunct="1"/>
            <a:r>
              <a:rPr lang="en-US" altLang="en-US"/>
              <a:t>When entry removed, unneeded memory returned to system</a:t>
            </a:r>
          </a:p>
          <a:p>
            <a:pPr eaLnBrk="1" hangingPunct="1"/>
            <a:r>
              <a:rPr lang="en-US" altLang="en-US"/>
              <a:t>Avoids moving data when adding or removing entries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2466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Linked Implementation</a:t>
            </a:r>
          </a:p>
        </p:txBody>
      </p:sp>
      <p:sp>
        <p:nvSpPr>
          <p:cNvPr id="307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Uses memory only as needed</a:t>
            </a:r>
          </a:p>
          <a:p>
            <a:pPr eaLnBrk="1" hangingPunct="1"/>
            <a:r>
              <a:rPr lang="en-US" altLang="en-US"/>
              <a:t>When entry removed, unneeded memory returned to system</a:t>
            </a:r>
          </a:p>
          <a:p>
            <a:pPr eaLnBrk="1" hangingPunct="1"/>
            <a:r>
              <a:rPr lang="en-US" altLang="en-US"/>
              <a:t>Avoids moving data when adding or removing entries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4105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Adding a Node at Various Positions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Possible cases: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/>
              <a:t>Chain is empty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/>
              <a:t>Adding node at chain’s beginning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/>
              <a:t>Adding node between adjacent nodes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/>
              <a:t>Adding node to chain’s 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23741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Adding a Node to an empty chain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pseudocode establishes a new node for the given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70974" y="3023870"/>
            <a:ext cx="7580674" cy="1482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008315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Adding a Node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14-1 (a) An empty chain and a new node; (b) after adding the new node to a chain that was empty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335722" y="2176906"/>
            <a:ext cx="7685670" cy="2960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092889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Adding a Node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pseudocode describes the steps needed to </a:t>
            </a:r>
            <a:br>
              <a:rPr lang="en-US" altLang="en-US"/>
            </a:br>
            <a:r>
              <a:rPr lang="en-US" altLang="en-US"/>
              <a:t>add a node to the beginning of a chain.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430218" y="2810379"/>
            <a:ext cx="7318185" cy="1893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55611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Adding a Node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14-2 A chain of nodes (a) just prior to adding a node at the beginning; (b) just after adding a node at the beginning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707498" y="2472644"/>
            <a:ext cx="9155606" cy="2614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516310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Adding a Node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Pseudocode to add a node to a chain between </a:t>
            </a:r>
            <a:br>
              <a:rPr lang="en-US" altLang="en-US"/>
            </a:br>
            <a:r>
              <a:rPr lang="en-US" altLang="en-US"/>
              <a:t>two existing, consecutive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20735" y="2642386"/>
            <a:ext cx="7916660" cy="2173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21367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Specifications for the ADT List</a:t>
            </a:r>
          </a:p>
        </p:txBody>
      </p:sp>
      <p:sp>
        <p:nvSpPr>
          <p:cNvPr id="512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(newEntry)</a:t>
            </a:r>
          </a:p>
          <a:p>
            <a:pPr eaLnBrk="1" hangingPunct="1"/>
            <a:r>
              <a:rPr lang="en-US" altLang="en-US"/>
              <a:t>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(newPosition,</a:t>
            </a:r>
            <a:b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newEntry)</a:t>
            </a:r>
          </a:p>
          <a:p>
            <a:pPr eaLnBrk="1" hangingPunct="1"/>
            <a:r>
              <a:rPr lang="en-US" altLang="en-US"/>
              <a:t>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remove(givenPosition)</a:t>
            </a:r>
          </a:p>
          <a:p>
            <a:pPr eaLnBrk="1" hangingPunct="1"/>
            <a:r>
              <a:rPr lang="en-US" altLang="en-US"/>
              <a:t>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  <a:p>
            <a:pPr eaLnBrk="1" hangingPunct="1"/>
            <a:r>
              <a:rPr lang="en-US" altLang="en-US"/>
              <a:t>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replace(</a:t>
            </a:r>
            <a:b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givenPosition,</a:t>
            </a:r>
            <a:b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newEntry)	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© 2016 Pearson Education, Ltd.  All rights reserved.</a:t>
            </a:r>
          </a:p>
        </p:txBody>
      </p:sp>
      <p:sp>
        <p:nvSpPr>
          <p:cNvPr id="5124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5634038" y="2155825"/>
            <a:ext cx="4446587" cy="4648200"/>
          </a:xfrm>
        </p:spPr>
        <p:txBody>
          <a:bodyPr/>
          <a:lstStyle/>
          <a:p>
            <a:pPr eaLnBrk="1" hangingPunct="1"/>
            <a:r>
              <a:rPr lang="en-US" altLang="en-US"/>
              <a:t>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getEntry(</a:t>
            </a:r>
            <a:b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givenPosition)</a:t>
            </a:r>
          </a:p>
          <a:p>
            <a:pPr eaLnBrk="1" hangingPunct="1"/>
            <a:r>
              <a:rPr lang="en-US" altLang="en-US"/>
              <a:t>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toArray()</a:t>
            </a:r>
          </a:p>
          <a:p>
            <a:pPr eaLnBrk="1" hangingPunct="1"/>
            <a:r>
              <a:rPr lang="en-US" altLang="en-US"/>
              <a:t>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contains(anEntry)</a:t>
            </a:r>
          </a:p>
          <a:p>
            <a:pPr eaLnBrk="1" hangingPunct="1"/>
            <a:r>
              <a:rPr lang="en-US" altLang="en-US"/>
              <a:t>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getLength()</a:t>
            </a:r>
          </a:p>
          <a:p>
            <a:pPr eaLnBrk="1" hangingPunct="1"/>
            <a:r>
              <a:rPr lang="en-US" altLang="en-US"/>
              <a:t>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isEmpty()</a:t>
            </a:r>
          </a:p>
        </p:txBody>
      </p:sp>
    </p:spTree>
    <p:extLst>
      <p:ext uri="{BB962C8B-B14F-4D97-AF65-F5344CB8AC3E}">
        <p14:creationId xmlns:p14="http://schemas.microsoft.com/office/powerpoint/2010/main" val="1662100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Adding a Node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14-3 A chain of nodes (a) just prior to adding a node between two adjacent nodes; (b) just after adding a node between two adjacent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413454" y="2351311"/>
            <a:ext cx="5578760" cy="4161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007779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Adding a Node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Steps to add a node at the end of a chain.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650709" y="2610887"/>
            <a:ext cx="7337434" cy="1863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1988320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Adding a Node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14-4 A chain of nodes </a:t>
            </a:r>
            <a:br>
              <a:rPr lang="en-US" altLang="en-US"/>
            </a:br>
            <a:r>
              <a:rPr lang="en-US" altLang="en-US"/>
              <a:t>(a) prior to adding a node at the 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18477" y="3107866"/>
            <a:ext cx="8294643" cy="1457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7875749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Adding a Node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14-4 A chain of nodes </a:t>
            </a:r>
            <a:br>
              <a:rPr lang="en-US" altLang="en-US"/>
            </a:br>
            <a:r>
              <a:rPr lang="en-US" altLang="en-US"/>
              <a:t>(b) after locating its last node;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21976" y="2756132"/>
            <a:ext cx="8406639" cy="1875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142412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Adding a Node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14-4 A chain of nodes </a:t>
            </a:r>
            <a:br>
              <a:rPr lang="en-US" altLang="en-US"/>
            </a:br>
            <a:r>
              <a:rPr lang="en-US" altLang="en-US"/>
              <a:t>(c) after adding a node at the 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31489" y="2892626"/>
            <a:ext cx="8775873" cy="1895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5397975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Removing a Node from Various Positions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Possible cases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/>
              <a:t>Removing the first node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/>
              <a:t>Removing a node other than first 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91506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Removing a Node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Steps for removing the first node.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004" y="3244360"/>
            <a:ext cx="8924616" cy="1070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2586471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Removing a Node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14-5 A chain of nodes (a) just prior to removing the first node; (b) just after removing the first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958696" y="2131408"/>
            <a:ext cx="6163235" cy="2929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1952453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Removing a Node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Removing a node other than the first one.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267" y="2567140"/>
            <a:ext cx="9460093" cy="2425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9104443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Removing a Node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14-6 A chain of nodes (a) just prior to removing an interior node; (b) just after removing an interior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018747" y="2599399"/>
            <a:ext cx="6425724" cy="3601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98809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Specifications for the ADT List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12-2 The effect of ADT list operations </a:t>
            </a:r>
            <a:br>
              <a:rPr lang="en-US" altLang="en-US"/>
            </a:br>
            <a:r>
              <a:rPr lang="en-US" altLang="en-US"/>
              <a:t>on an initially empty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© 2016 Pearson Education, Ltd.  All rights reserved.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026942" y="1846714"/>
            <a:ext cx="6150986" cy="4525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7235021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Removing a Node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Operations on a chain depended </a:t>
            </a:r>
            <a:br>
              <a:rPr lang="en-US" altLang="en-US"/>
            </a:br>
            <a:r>
              <a:rPr lang="en-US" altLang="en-US"/>
              <a:t>on the method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getNodeAt</a:t>
            </a:r>
            <a:endParaRPr lang="en-US" alt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8486" y="2094661"/>
            <a:ext cx="8063653" cy="3370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237020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Design Decision: A Link to Last Node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14-7 A linked chain with (a) a head reference; </a:t>
            </a:r>
            <a:br>
              <a:rPr lang="en-US" altLang="en-US"/>
            </a:br>
            <a:r>
              <a:rPr lang="en-US" altLang="en-US"/>
              <a:t>(b) both a head reference and a tail reference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606960" y="2665136"/>
            <a:ext cx="7470429" cy="2344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1285282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Fields and Constructor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LISTING 14-1 An outline of the class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LList</a:t>
            </a:r>
            <a:endParaRPr lang="en-US" alt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1459" y="1618681"/>
            <a:ext cx="6798458" cy="4310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1636959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Fields and Constructor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LISTING 14-1 An outline of the class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LList</a:t>
            </a:r>
            <a:endParaRPr lang="en-US" alt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0708" y="1585432"/>
            <a:ext cx="6733711" cy="4359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6942156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Adding to the End of the List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method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/>
              <a:t> assumes method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getNodeAt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488" y="2306401"/>
            <a:ext cx="8341892" cy="3008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8290959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Adding at a Given Position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method.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9467" y="1408689"/>
            <a:ext cx="7181691" cy="4955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6856830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Note use of assert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4702" y="1821672"/>
            <a:ext cx="6488721" cy="3905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1572654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Traverses chain, loads an array.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6227" y="1709677"/>
            <a:ext cx="7965658" cy="3989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8444842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Testing Core Methods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LISTING 14-2 A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/>
              <a:t> method that tests part of the implementation of the ADT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2982" y="1952916"/>
            <a:ext cx="7874661" cy="3653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1128425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Testing Core Methods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LISTING 14-2 A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/>
              <a:t> method that tests part of the implementation of the ADT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47" y="2045663"/>
            <a:ext cx="8609630" cy="348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37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ADT List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12-3 A list of numbers that identify runners in the order in which they finished a race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© 2016 Pearson Education, Ltd.  All rights reserved.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0405" y="2071545"/>
            <a:ext cx="4654800" cy="3858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1496268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Continuing the Implementation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/>
              <a:t> method returns the entry </a:t>
            </a:r>
            <a:br>
              <a:rPr lang="en-US" altLang="en-US"/>
            </a:br>
            <a:r>
              <a:rPr lang="en-US" altLang="en-US"/>
              <a:t>that it deletes from the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8545" y="2063700"/>
            <a:ext cx="6919203" cy="4735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0933164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Continuing the Implementation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Replacing a list entry requires us to replace </a:t>
            </a:r>
            <a:br>
              <a:rPr lang="en-US" altLang="en-US"/>
            </a:br>
            <a:r>
              <a:rPr lang="en-US" altLang="en-US"/>
              <a:t>the data portion of a node with other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2226" y="2061412"/>
            <a:ext cx="7561424" cy="3321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8704120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Continuing the Implementation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Retrieving a list entry is straightforward.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241" y="2322151"/>
            <a:ext cx="8154649" cy="2808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1510923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Continuing the Implementation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Checking to see if an entry is in the list, </a:t>
            </a:r>
            <a:br>
              <a:rPr lang="en-US" altLang="en-US"/>
            </a:br>
            <a:r>
              <a:rPr lang="en-US" altLang="en-US"/>
              <a:t>the method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en-US" altLang="en-US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934197" y="1725426"/>
            <a:ext cx="6315478" cy="3582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6773474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Refined Implementation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14-8 A linked chain with both a head </a:t>
            </a:r>
            <a:br>
              <a:rPr lang="en-US" altLang="en-US"/>
            </a:br>
            <a:r>
              <a:rPr lang="en-US" altLang="en-US"/>
              <a:t>reference and a tail reference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885199" y="2525142"/>
            <a:ext cx="6310229" cy="2509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5632851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Refined Implementation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14-9 Adding a node to the end of a </a:t>
            </a:r>
            <a:br>
              <a:rPr lang="en-US" altLang="en-US"/>
            </a:br>
            <a:r>
              <a:rPr lang="en-US" altLang="en-US"/>
              <a:t>nonempty chain that has a tail reference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622709" y="1874170"/>
            <a:ext cx="7475679" cy="3506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177045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Refined Implementation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Revision of the first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/>
              <a:t> method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028692" y="1776174"/>
            <a:ext cx="6268231" cy="3916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8698476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Refined Implementation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 of the method that adds by position.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40967" name="Picture 7"/>
          <p:cNvPicPr>
            <a:picLocks noChangeAspect="1" noChangeArrowheads="1"/>
          </p:cNvPicPr>
          <p:nvPr/>
        </p:nvPicPr>
        <p:blipFill rotWithShape="1">
          <a:blip r:embed="rId2"/>
          <a:srcRect r="1387"/>
          <a:stretch/>
        </p:blipFill>
        <p:spPr bwMode="auto">
          <a:xfrm>
            <a:off x="1253475" y="1802422"/>
            <a:ext cx="7333935" cy="3883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8391997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Refined Implementation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 of the method that adds by position.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4444" y="1601182"/>
            <a:ext cx="6131736" cy="4357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5785718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Refined Implementation</a:t>
            </a:r>
          </a:p>
        </p:txBody>
      </p:sp>
      <p:sp>
        <p:nvSpPr>
          <p:cNvPr id="3993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14-10 Removing the last node from a chain that has both head and tail references when </a:t>
            </a:r>
            <a:br>
              <a:rPr lang="en-US" altLang="en-US"/>
            </a:br>
            <a:r>
              <a:rPr lang="en-US" altLang="en-US"/>
              <a:t>the chain contains (a) one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116981" y="2372898"/>
            <a:ext cx="8348892" cy="2192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09606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ADT List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LISTING 12-2 A client of a class </a:t>
            </a:r>
            <a:br>
              <a:rPr lang="en-US" altLang="en-US"/>
            </a:br>
            <a:r>
              <a:rPr lang="en-US" altLang="en-US"/>
              <a:t>that implements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ListInterface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© 2016 Pearson Education, Ltd.  All rights reserved.</a:t>
            </a: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5964" y="1756924"/>
            <a:ext cx="7129194" cy="409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0732583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Refined Implementation</a:t>
            </a:r>
          </a:p>
        </p:txBody>
      </p:sp>
      <p:sp>
        <p:nvSpPr>
          <p:cNvPr id="4096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14-10 Removing the last node from a chain that has both head and tail references when the chain contains (b) more than one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r="47736"/>
          <a:stretch/>
        </p:blipFill>
        <p:spPr bwMode="auto">
          <a:xfrm>
            <a:off x="925241" y="2545735"/>
            <a:ext cx="5344270" cy="1825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52954"/>
          <a:stretch/>
        </p:blipFill>
        <p:spPr bwMode="auto">
          <a:xfrm>
            <a:off x="5112544" y="4739207"/>
            <a:ext cx="4737046" cy="1797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2306408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Refined Implementation</a:t>
            </a:r>
          </a:p>
        </p:txBody>
      </p:sp>
      <p:sp>
        <p:nvSpPr>
          <p:cNvPr id="4198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 of the remove operation: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7733" y="1926668"/>
            <a:ext cx="7885161" cy="3706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4631323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Refined Implementation</a:t>
            </a:r>
          </a:p>
        </p:txBody>
      </p:sp>
      <p:sp>
        <p:nvSpPr>
          <p:cNvPr id="4301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 of the remove operation: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5987" y="1847920"/>
            <a:ext cx="8336642" cy="3786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5599651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Efficiency of Using a Chain</a:t>
            </a:r>
          </a:p>
        </p:txBody>
      </p:sp>
      <p:sp>
        <p:nvSpPr>
          <p:cNvPr id="4403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14-11 The time efficiencies of the ADT list operations for three implementations, </a:t>
            </a:r>
            <a:br>
              <a:rPr lang="en-US" altLang="en-US"/>
            </a:br>
            <a:r>
              <a:rPr lang="en-US" altLang="en-US"/>
              <a:t>expressed in Big Oh notation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56360" y="3101985"/>
            <a:ext cx="8912367" cy="2901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771754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Java Class </a:t>
            </a:r>
            <a:r>
              <a:rPr lang="en-US" altLang="en-US" dirty="0" err="1"/>
              <a:t>Library:The</a:t>
            </a:r>
            <a:r>
              <a:rPr lang="en-US" altLang="en-US" dirty="0"/>
              <a:t> Class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5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Implements the interface </a:t>
            </a:r>
            <a:r>
              <a:rPr lang="en-US" altLang="en-US" sz="3968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eaLnBrk="1" hangingPunct="1"/>
            <a:r>
              <a:rPr lang="en-US" altLang="en-US" sz="3968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/>
              <a:t> defines more methods than are in the interface </a:t>
            </a:r>
            <a:r>
              <a:rPr lang="en-US" altLang="en-US" sz="3968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eaLnBrk="1" hangingPunct="1"/>
            <a:r>
              <a:rPr lang="en-US" altLang="en-US"/>
              <a:t>You can use the class </a:t>
            </a:r>
            <a:r>
              <a:rPr lang="en-US" altLang="en-US" sz="3968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/>
              <a:t> as implementation of ADT </a:t>
            </a:r>
          </a:p>
          <a:p>
            <a:pPr lvl="1" eaLnBrk="1" hangingPunct="1"/>
            <a:r>
              <a:rPr lang="en-US" altLang="en-US"/>
              <a:t>queue</a:t>
            </a:r>
          </a:p>
          <a:p>
            <a:pPr lvl="1" eaLnBrk="1" hangingPunct="1"/>
            <a:r>
              <a:rPr lang="en-US" altLang="en-US"/>
              <a:t>deque </a:t>
            </a:r>
          </a:p>
          <a:p>
            <a:pPr lvl="1" eaLnBrk="1" hangingPunct="1"/>
            <a:r>
              <a:rPr lang="en-US" altLang="en-US"/>
              <a:t>or list.</a:t>
            </a:r>
          </a:p>
          <a:p>
            <a:pPr eaLnBrk="1" hangingPunct="1"/>
            <a:endParaRPr lang="en-US" altLang="en-US" sz="3968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88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ADT List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LISTING 12-2 A client of a class </a:t>
            </a:r>
            <a:br>
              <a:rPr lang="en-US" altLang="en-US"/>
            </a:br>
            <a:r>
              <a:rPr lang="en-US" altLang="en-US"/>
              <a:t>that implements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ListInterface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© 2016 Pearson Education, Ltd.  All rights reserved.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1474" y="1972429"/>
            <a:ext cx="7412681" cy="4352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60910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Java Class </a:t>
            </a:r>
            <a:r>
              <a:rPr lang="en-US" dirty="0" err="1"/>
              <a:t>Library:The</a:t>
            </a:r>
            <a:r>
              <a:rPr lang="en-US" dirty="0"/>
              <a:t> Interface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List</a:t>
            </a:r>
            <a:endParaRPr lang="en-US" sz="2646" b="1" dirty="0">
              <a:solidFill>
                <a:srgbClr val="0070C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150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 headers from the interface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© 2016 Pearson Education, Ltd.  All rights reserved.</a:t>
            </a: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4964" y="2535642"/>
            <a:ext cx="6924453" cy="2549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05143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5617</TotalTime>
  <Words>1730</Words>
  <Application>Microsoft Macintosh PowerPoint</Application>
  <PresentationFormat>Custom</PresentationFormat>
  <Paragraphs>264</Paragraphs>
  <Slides>74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 Unicode MS</vt:lpstr>
      <vt:lpstr>ＭＳ Ｐゴシック</vt:lpstr>
      <vt:lpstr>Arial</vt:lpstr>
      <vt:lpstr>Courier New</vt:lpstr>
      <vt:lpstr>Times New Roman</vt:lpstr>
      <vt:lpstr>Office Theme</vt:lpstr>
      <vt:lpstr>Week 4: List ADT</vt:lpstr>
      <vt:lpstr>Administrivia</vt:lpstr>
      <vt:lpstr>Lists</vt:lpstr>
      <vt:lpstr>Specifications for the ADT List</vt:lpstr>
      <vt:lpstr>Specifications for the ADT List</vt:lpstr>
      <vt:lpstr>Using the ADT List</vt:lpstr>
      <vt:lpstr>Using the ADT List</vt:lpstr>
      <vt:lpstr>Using the ADT List</vt:lpstr>
      <vt:lpstr>Java Class Library:The Interface List</vt:lpstr>
      <vt:lpstr>Java Class Library: The Class ArrayList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Linked Implementation</vt:lpstr>
      <vt:lpstr>Linked Implementation</vt:lpstr>
      <vt:lpstr>Adding a Node at Various Positions</vt:lpstr>
      <vt:lpstr>Adding a Node to an empty chain</vt:lpstr>
      <vt:lpstr>Adding a Node</vt:lpstr>
      <vt:lpstr>Adding a Node</vt:lpstr>
      <vt:lpstr>Adding a Node</vt:lpstr>
      <vt:lpstr>Adding a Node</vt:lpstr>
      <vt:lpstr>Adding a Node</vt:lpstr>
      <vt:lpstr>Adding a Node</vt:lpstr>
      <vt:lpstr>Adding a Node</vt:lpstr>
      <vt:lpstr>Adding a Node</vt:lpstr>
      <vt:lpstr>Adding a Node</vt:lpstr>
      <vt:lpstr>Removing a Node from Various Positions</vt:lpstr>
      <vt:lpstr>Removing a Node</vt:lpstr>
      <vt:lpstr>Removing a Node</vt:lpstr>
      <vt:lpstr>Removing a Node</vt:lpstr>
      <vt:lpstr>Removing a Node</vt:lpstr>
      <vt:lpstr>Removing a Node</vt:lpstr>
      <vt:lpstr>Design Decision: A Link to Last Node</vt:lpstr>
      <vt:lpstr>Data Fields and Constructor</vt:lpstr>
      <vt:lpstr>Data Fields and Constructor</vt:lpstr>
      <vt:lpstr>Adding to the End of the List</vt:lpstr>
      <vt:lpstr>Adding at a Given Position</vt:lpstr>
      <vt:lpstr>Method isEmpty</vt:lpstr>
      <vt:lpstr>Method toArray</vt:lpstr>
      <vt:lpstr>Testing Core Methods</vt:lpstr>
      <vt:lpstr>Testing Core Methods</vt:lpstr>
      <vt:lpstr>Continuing the Implementation</vt:lpstr>
      <vt:lpstr>Continuing the Implementation</vt:lpstr>
      <vt:lpstr>Continuing the Implementation</vt:lpstr>
      <vt:lpstr>Continuing the Implementation</vt:lpstr>
      <vt:lpstr>A Refined Implementation</vt:lpstr>
      <vt:lpstr>A Refined Implementation</vt:lpstr>
      <vt:lpstr>A Refined Implementation</vt:lpstr>
      <vt:lpstr>A Refined Implementation</vt:lpstr>
      <vt:lpstr>A Refined Implementation</vt:lpstr>
      <vt:lpstr>A Refined Implementation</vt:lpstr>
      <vt:lpstr>A Refined Implementation</vt:lpstr>
      <vt:lpstr>A Refined Implementation</vt:lpstr>
      <vt:lpstr>A Refined Implementation</vt:lpstr>
      <vt:lpstr>Efficiency of Using a Chain</vt:lpstr>
      <vt:lpstr>Java Class Library:The Class LinkedList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Patel, Jay J</cp:lastModifiedBy>
  <cp:revision>156</cp:revision>
  <dcterms:modified xsi:type="dcterms:W3CDTF">2018-02-22T19:29:35Z</dcterms:modified>
</cp:coreProperties>
</file>