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6" r:id="rId3"/>
    <p:sldId id="257" r:id="rId4"/>
    <p:sldId id="258" r:id="rId5"/>
    <p:sldId id="277" r:id="rId6"/>
    <p:sldId id="278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2/16/18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72D157F-DC7D-457B-86F2-B8FA8FF7BDF8}" type="datetimeFigureOut">
              <a:rPr lang="en-US" smtClean="0"/>
              <a:pPr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CS/COE 445 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6 </a:t>
            </a:r>
            <a:r>
              <a:rPr lang="mr-IN" sz="3600" dirty="0"/>
              <a:t>–</a:t>
            </a:r>
            <a:r>
              <a:rPr lang="en-US" sz="3600" dirty="0"/>
              <a:t> Recursive String Replace</a:t>
            </a:r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five parts to designing a recursive algorithm. </a:t>
            </a:r>
          </a:p>
          <a:p>
            <a:r>
              <a:rPr lang="en-US" b="1" dirty="0"/>
              <a:t>Identify the problem</a:t>
            </a:r>
            <a:r>
              <a:rPr lang="en-US" dirty="0"/>
              <a:t>:  What are the name and arguments of the original problem to be solved?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Identify the smaller problems</a:t>
            </a:r>
            <a:r>
              <a:rPr lang="en-US" dirty="0"/>
              <a:t>:  What are the smaller problems that will be used to solve the original problem?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Identify how the answers are composed</a:t>
            </a:r>
            <a:r>
              <a:rPr lang="en-US" dirty="0"/>
              <a:t>:  Once the solutions to the smaller problems are in hand, how are they combined to get the answer to the original problem?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Identify the base cases</a:t>
            </a:r>
            <a:r>
              <a:rPr lang="en-US" dirty="0"/>
              <a:t>:  What are the smallest problems that must be solved directly? What are their solutions?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Compose the recursive definition</a:t>
            </a:r>
            <a:r>
              <a:rPr lang="en-US" dirty="0"/>
              <a:t>:  Combine the parts into a complete definition.</a:t>
            </a:r>
          </a:p>
        </p:txBody>
      </p:sp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366" y="851942"/>
            <a:ext cx="9106960" cy="55031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Identify the problem</a:t>
            </a:r>
            <a:r>
              <a:rPr lang="en-US" dirty="0"/>
              <a:t>:  Factorial(n)</a:t>
            </a:r>
          </a:p>
          <a:p>
            <a:endParaRPr lang="en-US" dirty="0"/>
          </a:p>
          <a:p>
            <a:r>
              <a:rPr lang="en-US" b="1" dirty="0"/>
              <a:t>Identify the smaller problems</a:t>
            </a:r>
            <a:r>
              <a:rPr lang="en-US" dirty="0"/>
              <a:t>:  Reduce the problem size by two instead of one: Factorial(n – 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Identify how the answers are composed</a:t>
            </a:r>
            <a:r>
              <a:rPr lang="en-US" dirty="0"/>
              <a:t>: Factorial(n) = n *  (n –1) * Factorial(n – 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Identify the base cases</a:t>
            </a:r>
            <a:r>
              <a:rPr lang="en-US" dirty="0"/>
              <a:t>:  Certainly Factorial(1) is 1.  But is this enough?  </a:t>
            </a:r>
          </a:p>
          <a:p>
            <a:pPr lvl="1"/>
            <a:r>
              <a:rPr lang="en-US" dirty="0"/>
              <a:t>Consider Factorial(6).   Applying the recursion gives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Factorial(6) = 6*5* Factorial(4)</a:t>
            </a:r>
          </a:p>
          <a:p>
            <a:pPr marL="0" indent="0">
              <a:buNone/>
            </a:pPr>
            <a:r>
              <a:rPr lang="en-US" dirty="0"/>
              <a:t>Factorial(6) = 6*5*4*3* Factorial(2)</a:t>
            </a:r>
          </a:p>
          <a:p>
            <a:pPr marL="0" indent="0">
              <a:buNone/>
            </a:pPr>
            <a:r>
              <a:rPr lang="en-US" dirty="0"/>
              <a:t>Factorial(6) = 6*5*4*3*2*1* Factorial(0)</a:t>
            </a:r>
          </a:p>
          <a:p>
            <a:pPr marL="0" indent="0">
              <a:buNone/>
            </a:pPr>
            <a:r>
              <a:rPr lang="en-US" dirty="0"/>
              <a:t>Factorial(6) = 6*5*4*3*2*1*0*(–1) Factorial(–2)</a:t>
            </a:r>
          </a:p>
          <a:p>
            <a:pPr marL="0" indent="0">
              <a:buNone/>
            </a:pPr>
            <a:r>
              <a:rPr lang="en-US" dirty="0"/>
              <a:t>Factorial(6) = 6*5*4*3*2*1*0*(–1) *(–2) *(–3) Factorial(–4)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FF0000"/>
                </a:solidFill>
              </a:rPr>
              <a:t>Each chain must have its base case!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46FFB-8D62-AA4A-8039-24B2634AB5B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0" r="15009"/>
          <a:stretch/>
        </p:blipFill>
        <p:spPr>
          <a:xfrm>
            <a:off x="5913120" y="3603511"/>
            <a:ext cx="2727960" cy="22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46" y="760396"/>
            <a:ext cx="9106960" cy="5914724"/>
          </a:xfrm>
        </p:spPr>
        <p:txBody>
          <a:bodyPr>
            <a:normAutofit/>
          </a:bodyPr>
          <a:lstStyle/>
          <a:p>
            <a:r>
              <a:rPr lang="en-US" sz="2400" b="1" dirty="0"/>
              <a:t>Compose the recursive definition</a:t>
            </a:r>
            <a:r>
              <a:rPr lang="en-US" sz="2400" dirty="0"/>
              <a:t>:  </a:t>
            </a:r>
          </a:p>
          <a:p>
            <a:pPr marL="0" indent="0">
              <a:buNone/>
            </a:pPr>
            <a:r>
              <a:rPr lang="en-US" sz="2400" dirty="0"/>
              <a:t>Factorial(n) = 	1						if n=0 or n=1</a:t>
            </a:r>
          </a:p>
          <a:p>
            <a:pPr marL="0" indent="0">
              <a:buNone/>
            </a:pPr>
            <a:r>
              <a:rPr lang="en-US" sz="2400" dirty="0"/>
              <a:t>				n *  (n–1) * Factorial(n–2)	if n &gt; 1  </a:t>
            </a:r>
          </a:p>
          <a:p>
            <a:r>
              <a:rPr lang="en-US" sz="2400" dirty="0"/>
              <a:t>From here you can write down the code: 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factorial(</a:t>
            </a:r>
            <a:r>
              <a:rPr lang="en-US" sz="2400" dirty="0" err="1"/>
              <a:t>int</a:t>
            </a:r>
            <a:r>
              <a:rPr lang="en-US" sz="2400" dirty="0"/>
              <a:t> n)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result;</a:t>
            </a:r>
          </a:p>
          <a:p>
            <a:pPr marL="0" indent="0">
              <a:buNone/>
            </a:pPr>
            <a:r>
              <a:rPr lang="en-US" sz="2400" dirty="0"/>
              <a:t>    if( n &lt; 2)</a:t>
            </a:r>
          </a:p>
          <a:p>
            <a:pPr marL="0" indent="0">
              <a:buNone/>
            </a:pPr>
            <a:r>
              <a:rPr lang="en-US" sz="2400" dirty="0"/>
              <a:t>       result = 1;</a:t>
            </a:r>
          </a:p>
          <a:p>
            <a:pPr marL="0" indent="0">
              <a:buNone/>
            </a:pPr>
            <a:r>
              <a:rPr lang="en-US" sz="2400" dirty="0"/>
              <a:t>    else</a:t>
            </a:r>
          </a:p>
          <a:p>
            <a:pPr marL="0" indent="0">
              <a:buNone/>
            </a:pPr>
            <a:r>
              <a:rPr lang="en-US" sz="2400" dirty="0"/>
              <a:t>       result = n *(n–1)*factorial(n–2);</a:t>
            </a:r>
          </a:p>
          <a:p>
            <a:pPr marL="0" indent="0">
              <a:buNone/>
            </a:pPr>
            <a:r>
              <a:rPr lang="en-US" sz="2400" dirty="0"/>
              <a:t>    return result;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6F793-E801-DD49-884A-D4FCC8180FBE}"/>
              </a:ext>
            </a:extLst>
          </p:cNvPr>
          <p:cNvSpPr/>
          <p:nvPr/>
        </p:nvSpPr>
        <p:spPr>
          <a:xfrm>
            <a:off x="4437591" y="3001478"/>
            <a:ext cx="7754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 factorial(</a:t>
            </a:r>
            <a:r>
              <a:rPr lang="en-US" dirty="0" err="1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 n)</a:t>
            </a:r>
            <a:endParaRPr lang="en-US" sz="2000" dirty="0">
              <a:latin typeface="Times" pitchFamily="2" charset="0"/>
              <a:ea typeface="Time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" pitchFamily="2" charset="0"/>
              <a:ea typeface="Time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 result = 1;	</a:t>
            </a:r>
            <a:endParaRPr lang="en-US" sz="2000" dirty="0">
              <a:latin typeface="Times" pitchFamily="2" charset="0"/>
              <a:ea typeface="Time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    if( n &gt;= 2)</a:t>
            </a:r>
            <a:endParaRPr lang="en-US" sz="2000" dirty="0">
              <a:latin typeface="Times" pitchFamily="2" charset="0"/>
              <a:ea typeface="Time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	result = n *(n–1)*factorial(n–2);</a:t>
            </a:r>
            <a:endParaRPr lang="en-US" sz="2000" dirty="0">
              <a:latin typeface="Times" pitchFamily="2" charset="0"/>
              <a:ea typeface="Time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    return result;</a:t>
            </a:r>
            <a:endParaRPr lang="en-US" sz="2000" dirty="0">
              <a:latin typeface="Times" pitchFamily="2" charset="0"/>
              <a:ea typeface="Time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ourier" pitchFamily="2" charset="0"/>
                <a:ea typeface="Times" pitchFamily="2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Times" pitchFamily="2" charset="0"/>
              <a:ea typeface="Times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106960" cy="5625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find the time, the following chunk of code will be used.</a:t>
            </a:r>
          </a:p>
          <a:p>
            <a:pPr marL="0" indent="0">
              <a:buNone/>
            </a:pPr>
            <a:r>
              <a:rPr lang="en-US" dirty="0"/>
              <a:t>Calendar start = </a:t>
            </a:r>
            <a:r>
              <a:rPr lang="en-US" dirty="0" err="1"/>
              <a:t>Calendar.getInstance</a:t>
            </a:r>
            <a:r>
              <a:rPr lang="en-US" dirty="0"/>
              <a:t>(); </a:t>
            </a:r>
          </a:p>
          <a:p>
            <a:pPr marL="0" indent="0">
              <a:buNone/>
            </a:pPr>
            <a:r>
              <a:rPr lang="en-US" dirty="0"/>
              <a:t>// The Code being timed goes here </a:t>
            </a:r>
          </a:p>
          <a:p>
            <a:pPr marL="0" indent="0">
              <a:buNone/>
            </a:pPr>
            <a:r>
              <a:rPr lang="en-US" dirty="0"/>
              <a:t>Calendar end = </a:t>
            </a:r>
            <a:r>
              <a:rPr lang="en-US" dirty="0" err="1"/>
              <a:t>Calendar.getInstance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long diff = </a:t>
            </a:r>
            <a:r>
              <a:rPr lang="en-US" dirty="0" err="1"/>
              <a:t>end.getTime</a:t>
            </a:r>
            <a:r>
              <a:rPr lang="en-US" dirty="0"/>
              <a:t>().</a:t>
            </a:r>
            <a:r>
              <a:rPr lang="en-US" dirty="0" err="1"/>
              <a:t>getTime</a:t>
            </a:r>
            <a:r>
              <a:rPr lang="en-US" dirty="0"/>
              <a:t>() -  </a:t>
            </a:r>
            <a:r>
              <a:rPr lang="en-US" dirty="0" err="1"/>
              <a:t>start.getTime</a:t>
            </a:r>
            <a:r>
              <a:rPr lang="en-US" dirty="0"/>
              <a:t>().</a:t>
            </a:r>
            <a:r>
              <a:rPr lang="en-US" dirty="0" err="1"/>
              <a:t>getTime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("Time to compute ... was " + diff + " milliseconds.");</a:t>
            </a:r>
          </a:p>
          <a:p>
            <a:r>
              <a:rPr lang="en-US" dirty="0"/>
              <a:t>That time is the number of milliseconds from some fixed date.</a:t>
            </a:r>
          </a:p>
          <a:p>
            <a:r>
              <a:rPr lang="en-US" dirty="0"/>
              <a:t>The code that is being timed is put inside a for loop that will execute the code multiple times.  </a:t>
            </a:r>
          </a:p>
          <a:p>
            <a:pPr lvl="1"/>
            <a:r>
              <a:rPr lang="en-US" dirty="0"/>
              <a:t>The reported time will be divided by the number of times the loop executed. </a:t>
            </a:r>
          </a:p>
          <a:p>
            <a:r>
              <a:rPr lang="en-US" dirty="0"/>
              <a:t>Running the same timing code with the same parameters will not give you the same result. </a:t>
            </a:r>
          </a:p>
          <a:p>
            <a:pPr lvl="1"/>
            <a:r>
              <a:rPr lang="en-US" dirty="0"/>
              <a:t>the code being timed may not have been running the whole time.  </a:t>
            </a:r>
          </a:p>
          <a:p>
            <a:pPr lvl="1"/>
            <a:r>
              <a:rPr lang="en-US" dirty="0"/>
              <a:t>The Java Runtime Environment (JRE) is not the only program being executed.  </a:t>
            </a:r>
          </a:p>
          <a:p>
            <a:pPr lvl="1"/>
            <a:r>
              <a:rPr lang="en-US" dirty="0"/>
              <a:t>As the load on the computer changes, the amount of time the program gets will change as well.  </a:t>
            </a:r>
          </a:p>
        </p:txBody>
      </p:sp>
    </p:spTree>
    <p:extLst>
      <p:ext uri="{BB962C8B-B14F-4D97-AF65-F5344CB8AC3E}">
        <p14:creationId xmlns:p14="http://schemas.microsoft.com/office/powerpoint/2010/main" val="34566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3AF3-F257-2244-B7CE-6319E472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46E8-BB9D-D946-ABAF-387F8B98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taking a String object and replacing every 'a' in the string with a 'b’.  </a:t>
            </a:r>
          </a:p>
          <a:p>
            <a:r>
              <a:rPr lang="en-US" dirty="0"/>
              <a:t>In general, the actual characters will be parameters of the replace method.  </a:t>
            </a:r>
          </a:p>
          <a:p>
            <a:r>
              <a:rPr lang="en-US" dirty="0"/>
              <a:t>The first problem you run into is that a String is immutable.  </a:t>
            </a:r>
          </a:p>
          <a:p>
            <a:pPr lvl="1"/>
            <a:r>
              <a:rPr lang="en-US" dirty="0"/>
              <a:t>(Once a String object has been created, it cannot be changed.) </a:t>
            </a:r>
          </a:p>
          <a:p>
            <a:pPr lvl="1"/>
            <a:r>
              <a:rPr lang="en-US" dirty="0"/>
              <a:t>So unlike an array, the replace operation cannot be done in place </a:t>
            </a:r>
          </a:p>
          <a:p>
            <a:r>
              <a:rPr lang="en-US" dirty="0"/>
              <a:t>Examine the methods of the String class and show how you would implement each of the following operations:</a:t>
            </a:r>
          </a:p>
          <a:p>
            <a:pPr lvl="1"/>
            <a:r>
              <a:rPr lang="en-US" dirty="0"/>
              <a:t>First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Append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6A90-B20E-A14B-A541-B068FEA3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0AC9-6A5C-CD43-8A3C-393C05C4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5731591" cy="5057970"/>
          </a:xfrm>
        </p:spPr>
        <p:txBody>
          <a:bodyPr/>
          <a:lstStyle/>
          <a:p>
            <a:r>
              <a:rPr lang="en-US" dirty="0"/>
              <a:t>Show the operation of your definition on the string "</a:t>
            </a:r>
            <a:r>
              <a:rPr lang="en-US" dirty="0" err="1"/>
              <a:t>abcb</a:t>
            </a:r>
            <a:r>
              <a:rPr lang="en-US" dirty="0"/>
              <a:t>" with 'b' replaced by 'e' in the following diagram. </a:t>
            </a:r>
          </a:p>
          <a:p>
            <a:r>
              <a:rPr lang="en-US" dirty="0"/>
              <a:t>Inside the boxes, show the values of the arguments passed into the method. </a:t>
            </a:r>
          </a:p>
          <a:p>
            <a:r>
              <a:rPr lang="en-US" dirty="0"/>
              <a:t>On the left-hand side, show the operations done before the recursive call.  </a:t>
            </a:r>
          </a:p>
          <a:p>
            <a:r>
              <a:rPr lang="en-US" dirty="0"/>
              <a:t>On the right-hand side, show operations done after the recursive call and indicate what value is returned.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50826-79AE-FC48-9799-5F7D0A2385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57" y="760396"/>
            <a:ext cx="3411880" cy="51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Identify the problem</a:t>
            </a:r>
            <a:r>
              <a:rPr lang="en-US" dirty="0"/>
              <a:t>:  What are the name and arguments of the original problem to be solved?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Identify the smaller problems</a:t>
            </a:r>
            <a:r>
              <a:rPr lang="en-US" dirty="0"/>
              <a:t>:  What are the smaller problems that will be used to solve the original problem?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Identify how the answers are composed</a:t>
            </a:r>
            <a:r>
              <a:rPr lang="en-US" dirty="0"/>
              <a:t>:  Once the solutions to the smaller problems are in hand, how are they combined to get the answer to the original problem?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Identify the base cases</a:t>
            </a:r>
            <a:r>
              <a:rPr lang="en-US" dirty="0"/>
              <a:t>:  What are the smallest problems that must be solved directly? What are their solutions?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Compose the recursive definition</a:t>
            </a:r>
            <a:r>
              <a:rPr lang="en-US" dirty="0"/>
              <a:t>:  Combine the parts into a complete definition.</a:t>
            </a:r>
          </a:p>
        </p:txBody>
      </p:sp>
    </p:spTree>
    <p:extLst>
      <p:ext uri="{BB962C8B-B14F-4D97-AF65-F5344CB8AC3E}">
        <p14:creationId xmlns:p14="http://schemas.microsoft.com/office/powerpoint/2010/main" val="2699201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1347</TotalTime>
  <Words>502</Words>
  <Application>Microsoft Macintosh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Courier</vt:lpstr>
      <vt:lpstr>Mangal</vt:lpstr>
      <vt:lpstr>Times</vt:lpstr>
      <vt:lpstr>Times New Roman</vt:lpstr>
      <vt:lpstr>Trebuchet MS</vt:lpstr>
      <vt:lpstr>Wingdings 3</vt:lpstr>
      <vt:lpstr>Facet</vt:lpstr>
      <vt:lpstr>CS/COE 445 Data Structures </vt:lpstr>
      <vt:lpstr>Recursive Design</vt:lpstr>
      <vt:lpstr>Example: Factorial</vt:lpstr>
      <vt:lpstr>Example: Factorial</vt:lpstr>
      <vt:lpstr>Timing Programs</vt:lpstr>
      <vt:lpstr>ReplaceString</vt:lpstr>
      <vt:lpstr>ReplaceString</vt:lpstr>
      <vt:lpstr>ReplaceString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127</cp:revision>
  <dcterms:created xsi:type="dcterms:W3CDTF">2018-01-02T22:56:00Z</dcterms:created>
  <dcterms:modified xsi:type="dcterms:W3CDTF">2018-02-17T05:14:00Z</dcterms:modified>
</cp:coreProperties>
</file>