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9"/>
  </p:notesMasterIdLst>
  <p:sldIdLst>
    <p:sldId id="256" r:id="rId2"/>
    <p:sldId id="276" r:id="rId3"/>
    <p:sldId id="257" r:id="rId4"/>
    <p:sldId id="258" r:id="rId5"/>
    <p:sldId id="277" r:id="rId6"/>
    <p:sldId id="278" r:id="rId7"/>
    <p:sldId id="279" r:id="rId8"/>
    <p:sldId id="280" r:id="rId9"/>
    <p:sldId id="282" r:id="rId10"/>
    <p:sldId id="283" r:id="rId11"/>
    <p:sldId id="284" r:id="rId12"/>
    <p:sldId id="285" r:id="rId13"/>
    <p:sldId id="290" r:id="rId14"/>
    <p:sldId id="286" r:id="rId15"/>
    <p:sldId id="287" r:id="rId16"/>
    <p:sldId id="289" r:id="rId17"/>
    <p:sldId id="28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31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3D126-09DD-3F41-AB60-A1286698C9A0}" type="datetimeFigureOut">
              <a:rPr lang="en-US" smtClean="0"/>
              <a:t>2/24/18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13380-9370-0841-A699-0F18546C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0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52E8-59FA-2547-80BA-2E27E37693D7}" type="datetime1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0AA2-BBD5-354C-B46D-A12F1A2A98C3}" type="datetime1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DBB7-AFC5-A346-995B-BE18EE193EF1}" type="datetime1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C23B-EAA7-6446-A78E-A7227301B1BE}" type="datetime1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ED34-B63C-C24E-8556-118EC8E7C99F}" type="datetime1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AFF5-3FE3-AB4F-860B-E187EDDCD244}" type="datetime1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53B7-F812-FC46-AB6F-42166A2AFEF3}" type="datetime1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4394-BA2E-A748-8855-619F4560D551}" type="datetime1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15B7-9306-464F-9508-19F9F7C1F209}" type="datetime1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6A02-C65D-3344-9AF9-BA39D437B4ED}" type="datetime1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90E0-C857-5446-AA3A-560387B9B4CB}" type="datetime1">
              <a:rPr lang="en-US" smtClean="0"/>
              <a:t>2/24/18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5ACD-433F-C141-B220-41D92F3D18E3}" type="datetime1">
              <a:rPr lang="en-US" smtClean="0"/>
              <a:t>2/24/18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272D-74D9-E645-BBDF-E79C29AC1ED2}" type="datetime1">
              <a:rPr lang="en-US" smtClean="0"/>
              <a:t>2/24/18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BD93-7B94-6A4D-A865-92B52ABC83B3}" type="datetime1">
              <a:rPr lang="en-US" smtClean="0"/>
              <a:t>2/24/18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FB34-179E-2549-B26A-FCD08AEAB245}" type="datetime1">
              <a:rPr lang="en-US" smtClean="0"/>
              <a:t>2/24/18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D726-01B1-8E44-B948-F98F0766BE1D}" type="datetime1">
              <a:rPr lang="en-US" smtClean="0"/>
              <a:t>2/24/18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6006" y="23151"/>
            <a:ext cx="9373843" cy="737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366" y="851942"/>
            <a:ext cx="9106960" cy="5057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20266" y="6543325"/>
            <a:ext cx="911939" cy="3064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1A09C44-A106-3944-8349-11A378183EA0}" type="datetime1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8733" y="6492875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8436" y="6543325"/>
            <a:ext cx="683339" cy="30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0B1C91B-4DB9-4139-88C5-4D2BFC14B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7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50352"/>
            <a:ext cx="10945091" cy="1646302"/>
          </a:xfrm>
        </p:spPr>
        <p:txBody>
          <a:bodyPr/>
          <a:lstStyle/>
          <a:p>
            <a:pPr algn="ctr"/>
            <a:r>
              <a:rPr lang="en-US" dirty="0"/>
              <a:t>CS/COE 445 Data Structures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87382" y="4050833"/>
            <a:ext cx="12479382" cy="1096899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Lab 7 </a:t>
            </a:r>
            <a:r>
              <a:rPr lang="mr-IN" sz="3600" dirty="0"/>
              <a:t>–</a:t>
            </a:r>
            <a:r>
              <a:rPr lang="en-US" sz="3600" dirty="0"/>
              <a:t> Tail Recursion</a:t>
            </a:r>
          </a:p>
          <a:p>
            <a:pPr algn="ctr"/>
            <a:r>
              <a:rPr lang="en-US" sz="4000" dirty="0"/>
              <a:t> </a:t>
            </a:r>
            <a:r>
              <a:rPr lang="en-US" sz="1400" dirty="0"/>
              <a:t>(</a:t>
            </a:r>
            <a:r>
              <a:rPr lang="en-US" sz="1400" i="1" dirty="0"/>
              <a:t>Based on Dr. Hoot’s Lab Manual for Data Structures and Abstractions with Java </a:t>
            </a:r>
            <a:r>
              <a:rPr lang="en-US" sz="1400" dirty="0"/>
              <a:t>™)</a:t>
            </a:r>
          </a:p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44BCE-D5B9-F24A-B076-02C271FE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3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0B95-1763-884E-B79F-D6AC96C9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Height-limited recursive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83DF5-3AB1-EF4B-A8EA-AAB0844C3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F(n+1) term in the formula can be replaced by F(n) + F(n-1) to produce </a:t>
            </a:r>
          </a:p>
          <a:p>
            <a:pPr marL="0" indent="0">
              <a:buNone/>
            </a:pPr>
            <a:r>
              <a:rPr lang="en-US" dirty="0"/>
              <a:t>	F(2n) = F(n)F(n) + 2F(n)F(n-1)</a:t>
            </a:r>
          </a:p>
          <a:p>
            <a:r>
              <a:rPr lang="en-US" dirty="0"/>
              <a:t>Using this definition, we can compute even values: F(2), F(4), F(6), …, but what about odd values?  </a:t>
            </a:r>
          </a:p>
          <a:p>
            <a:pPr marL="0" indent="0">
              <a:buNone/>
            </a:pPr>
            <a:r>
              <a:rPr lang="en-US" dirty="0"/>
              <a:t>F(2n+2) = F(2n+1) + F(2n) =&gt; F(2n+1) = F(2n+2) - F(2n)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F(2n+2) 	= F(2(n+1))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= F(n+1)F(n+1) + 2F(n+1)F(n)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= (F(n) + F(n-1)) (F(n) + F(n-1)) + 2(F(n) + F(n-1))F(n)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= F(n)F(n) + 2F(n)F(n-1) + F(n-1)F(n-1) + 2F(n)F(n) + 2F(n)F(n-1)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= 3F(n)F(n) + 4F(n)F(n-1) + F(n-1)F(n-1)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F(2n) 	= </a:t>
            </a:r>
            <a:r>
              <a:rPr lang="en-US" dirty="0"/>
              <a:t>F(n)F(n) + 2F(n)F(n-1)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F(2n+1) 	= </a:t>
            </a:r>
            <a:r>
              <a:rPr lang="en-US" dirty="0"/>
              <a:t>2F(n)F(n)  + 2F(n)F(n-1) + F(n-1) F(n-1)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/>
              <a:t>F(n)		=	0									n=0</a:t>
            </a:r>
          </a:p>
          <a:p>
            <a:pPr marL="0" indent="0">
              <a:buNone/>
            </a:pPr>
            <a:r>
              <a:rPr lang="en-US" b="1" dirty="0"/>
              <a:t>			1									n=1</a:t>
            </a:r>
          </a:p>
          <a:p>
            <a:pPr marL="0" indent="0">
              <a:buNone/>
            </a:pPr>
            <a:r>
              <a:rPr lang="en-US" b="1" dirty="0"/>
              <a:t>			F</a:t>
            </a:r>
            <a:r>
              <a:rPr lang="en-US" b="1" baseline="30000" dirty="0"/>
              <a:t>2</a:t>
            </a:r>
            <a:r>
              <a:rPr lang="en-US" b="1" dirty="0"/>
              <a:t> (n/2) + 2F(n/2)F(n/2–1)				n is even and &gt; 1</a:t>
            </a:r>
          </a:p>
          <a:p>
            <a:pPr marL="0" indent="0">
              <a:buNone/>
            </a:pPr>
            <a:r>
              <a:rPr lang="en-US" b="1" dirty="0"/>
              <a:t>			2F</a:t>
            </a:r>
            <a:r>
              <a:rPr lang="en-US" b="1" baseline="30000" dirty="0"/>
              <a:t>2</a:t>
            </a:r>
            <a:r>
              <a:rPr lang="en-US" b="1" dirty="0"/>
              <a:t> (n/2) + 2F(n/2)F(n/2-1) + F</a:t>
            </a:r>
            <a:r>
              <a:rPr lang="en-US" b="1" baseline="30000" dirty="0"/>
              <a:t>2</a:t>
            </a:r>
            <a:r>
              <a:rPr lang="en-US" b="1" dirty="0"/>
              <a:t> (n/2-1)		n is odd and &gt; 1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C27B6-8A1B-3248-980B-FB4633C6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13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AA668-F269-A64B-B1C6-C25F98B56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Limiting the number of different nodes per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AA891-4400-6D4F-B34E-98B736DCE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66" y="851942"/>
            <a:ext cx="6769287" cy="5057970"/>
          </a:xfrm>
        </p:spPr>
        <p:txBody>
          <a:bodyPr/>
          <a:lstStyle/>
          <a:p>
            <a:r>
              <a:rPr lang="en-US" dirty="0"/>
              <a:t>Consider the following two partial trees.</a:t>
            </a:r>
          </a:p>
          <a:p>
            <a:r>
              <a:rPr lang="en-US" dirty="0"/>
              <a:t>Looking at the third line, the first tree depends on three different problems, while the second only depends on two problems.    </a:t>
            </a:r>
          </a:p>
          <a:p>
            <a:r>
              <a:rPr lang="en-US" dirty="0"/>
              <a:t>The second tree is more desirable in that it has fewer problems.  </a:t>
            </a:r>
          </a:p>
          <a:p>
            <a:r>
              <a:rPr lang="en-US" dirty="0"/>
              <a:t>The first tree needs to be fixed so that only two values are needed at each level of the tree.</a:t>
            </a:r>
          </a:p>
          <a:p>
            <a:pPr lvl="1"/>
            <a:r>
              <a:rPr lang="en-US" dirty="0"/>
              <a:t>We need F(11) in terms of F(n/2) and F(n/2+1)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C67AE-5BB8-7A42-B934-7955CECE703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6" y="3993467"/>
            <a:ext cx="5090160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2F29EC-1C8B-8847-9149-8B0C7CEB23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619" y="3993467"/>
            <a:ext cx="5090160" cy="182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4F23F5-E566-A14D-AD03-970FB55D9D00}"/>
              </a:ext>
            </a:extLst>
          </p:cNvPr>
          <p:cNvSpPr txBox="1"/>
          <p:nvPr/>
        </p:nvSpPr>
        <p:spPr>
          <a:xfrm>
            <a:off x="2115720" y="638070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F(n/2)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B7C2CF-A556-ED4B-BBC5-7C0420F5E507}"/>
              </a:ext>
            </a:extLst>
          </p:cNvPr>
          <p:cNvCxnSpPr/>
          <p:nvPr/>
        </p:nvCxnSpPr>
        <p:spPr>
          <a:xfrm flipH="1" flipV="1">
            <a:off x="1095270" y="5769069"/>
            <a:ext cx="1024932" cy="59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EBD921-AABE-D348-A8BA-F1C6A146C883}"/>
              </a:ext>
            </a:extLst>
          </p:cNvPr>
          <p:cNvCxnSpPr>
            <a:cxnSpLocks/>
          </p:cNvCxnSpPr>
          <p:nvPr/>
        </p:nvCxnSpPr>
        <p:spPr>
          <a:xfrm flipV="1">
            <a:off x="2464526" y="5748973"/>
            <a:ext cx="625186" cy="61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09E6B36-9EB5-B140-87E6-1BE6E5D3FDC0}"/>
              </a:ext>
            </a:extLst>
          </p:cNvPr>
          <p:cNvSpPr txBox="1"/>
          <p:nvPr/>
        </p:nvSpPr>
        <p:spPr>
          <a:xfrm>
            <a:off x="3321857" y="6380703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F(n/2-1)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B90788-CBDA-654A-9620-379F56295B31}"/>
              </a:ext>
            </a:extLst>
          </p:cNvPr>
          <p:cNvCxnSpPr>
            <a:cxnSpLocks/>
          </p:cNvCxnSpPr>
          <p:nvPr/>
        </p:nvCxnSpPr>
        <p:spPr>
          <a:xfrm flipH="1" flipV="1">
            <a:off x="2212112" y="5769069"/>
            <a:ext cx="1319884" cy="59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16B960-9DAD-AD48-9865-87A4AED7E7F4}"/>
              </a:ext>
            </a:extLst>
          </p:cNvPr>
          <p:cNvCxnSpPr>
            <a:cxnSpLocks/>
          </p:cNvCxnSpPr>
          <p:nvPr/>
        </p:nvCxnSpPr>
        <p:spPr>
          <a:xfrm flipV="1">
            <a:off x="3821305" y="5759021"/>
            <a:ext cx="625186" cy="61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24DD64F-ABB6-F04E-A7FC-106C0FEB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79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BA10-EC51-E340-BE36-B76CE646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06" y="23151"/>
            <a:ext cx="10543377" cy="737245"/>
          </a:xfrm>
        </p:spPr>
        <p:txBody>
          <a:bodyPr>
            <a:normAutofit/>
          </a:bodyPr>
          <a:lstStyle/>
          <a:p>
            <a:r>
              <a:rPr lang="en-US" sz="2800" dirty="0"/>
              <a:t>Limiting the number of different nodes per level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FAC85-C40C-374B-AE6D-DE4706864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F(2n+1) = F(2n) + F(2n-1) =&gt;</a:t>
            </a:r>
          </a:p>
          <a:p>
            <a:r>
              <a:rPr lang="en-US" dirty="0"/>
              <a:t>F(2n-1) = F(2n+1) – F(2n)</a:t>
            </a:r>
          </a:p>
          <a:p>
            <a:r>
              <a:rPr lang="en-US" dirty="0"/>
              <a:t>F(2n) = F(n) F(n)  + 2F(n)F(n-1)</a:t>
            </a:r>
          </a:p>
          <a:p>
            <a:r>
              <a:rPr lang="en-US" dirty="0"/>
              <a:t>F(2n+1) = 2F(n) F(n)  + 2F(n)F(n-1) + F(n-1) F(n-1)</a:t>
            </a:r>
          </a:p>
          <a:p>
            <a:r>
              <a:rPr lang="en-US" dirty="0"/>
              <a:t>So, F(2n-1) = F(n)F(n) +  F(n-1)F(n-1)</a:t>
            </a:r>
          </a:p>
          <a:p>
            <a:r>
              <a:rPr lang="en-US" dirty="0"/>
              <a:t>That is, F(n) = F(n/2+1)F(n/2+1) + F(n/2)F(n/2) if n is odd</a:t>
            </a:r>
          </a:p>
          <a:p>
            <a:r>
              <a:rPr lang="en-US" dirty="0"/>
              <a:t>But now we have two formulae for F(n) when n is odd. When to use each?</a:t>
            </a:r>
          </a:p>
          <a:p>
            <a:pPr marL="0" indent="0">
              <a:buNone/>
            </a:pPr>
            <a:r>
              <a:rPr lang="en-US" b="1" dirty="0"/>
              <a:t> F(n)=	0										n=0</a:t>
            </a:r>
          </a:p>
          <a:p>
            <a:pPr marL="0" indent="0">
              <a:buNone/>
            </a:pPr>
            <a:r>
              <a:rPr lang="en-US" b="1" dirty="0"/>
              <a:t>		1										n=1</a:t>
            </a:r>
          </a:p>
          <a:p>
            <a:pPr marL="0" indent="0">
              <a:buNone/>
            </a:pPr>
            <a:r>
              <a:rPr lang="en-US" b="1" dirty="0"/>
              <a:t>		F</a:t>
            </a:r>
            <a:r>
              <a:rPr lang="en-US" b="1" baseline="30000" dirty="0"/>
              <a:t>2</a:t>
            </a:r>
            <a:r>
              <a:rPr lang="en-US" b="1" dirty="0"/>
              <a:t> (n/2) + 2F(n/2)F(n/2–1)				n is even and &gt; 1</a:t>
            </a:r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b="1" dirty="0">
                <a:solidFill>
                  <a:srgbClr val="FF0000"/>
                </a:solidFill>
              </a:rPr>
              <a:t>2F</a:t>
            </a:r>
            <a:r>
              <a:rPr lang="en-US" b="1" baseline="30000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 (n/2) + 2F(n/2)F(n/2-1) + F</a:t>
            </a:r>
            <a:r>
              <a:rPr lang="en-US" b="1" baseline="30000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 (n/2-1)	n is odd and &gt; 1 (Formula 1)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		F</a:t>
            </a:r>
            <a:r>
              <a:rPr lang="en-US" b="1" baseline="30000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(n/2+1) + F(n/2)</a:t>
            </a:r>
            <a:r>
              <a:rPr lang="en-US" b="1" baseline="30000" dirty="0">
                <a:solidFill>
                  <a:srgbClr val="FF0000"/>
                </a:solidFill>
              </a:rPr>
              <a:t>2						</a:t>
            </a:r>
            <a:r>
              <a:rPr lang="en-US" b="1" dirty="0">
                <a:solidFill>
                  <a:srgbClr val="FF0000"/>
                </a:solidFill>
              </a:rPr>
              <a:t> n is odd and &gt; 1 (Formula 2)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FB014-753D-8843-B1E9-6DB307FE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75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BA10-EC51-E340-BE36-B76CE646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06" y="23151"/>
            <a:ext cx="10543377" cy="737245"/>
          </a:xfrm>
        </p:spPr>
        <p:txBody>
          <a:bodyPr>
            <a:normAutofit/>
          </a:bodyPr>
          <a:lstStyle/>
          <a:p>
            <a:r>
              <a:rPr lang="en-US" sz="2800" dirty="0"/>
              <a:t>Limiting the number of different nodes per level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FAC85-C40C-374B-AE6D-DE4706864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each level of the tree, we compute two values: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2F</a:t>
            </a:r>
            <a:r>
              <a:rPr lang="en-US" b="1" baseline="30000" dirty="0">
                <a:solidFill>
                  <a:schemeClr val="tx1"/>
                </a:solidFill>
              </a:rPr>
              <a:t>2</a:t>
            </a:r>
            <a:r>
              <a:rPr lang="en-US" b="1" dirty="0">
                <a:solidFill>
                  <a:schemeClr val="tx1"/>
                </a:solidFill>
              </a:rPr>
              <a:t> (n/2) + 2F(n/2)F(n/2-1) + F</a:t>
            </a:r>
            <a:r>
              <a:rPr lang="en-US" b="1" baseline="30000" dirty="0">
                <a:solidFill>
                  <a:schemeClr val="tx1"/>
                </a:solidFill>
              </a:rPr>
              <a:t>2</a:t>
            </a:r>
            <a:r>
              <a:rPr lang="en-US" b="1" dirty="0">
                <a:solidFill>
                  <a:schemeClr val="tx1"/>
                </a:solidFill>
              </a:rPr>
              <a:t> (n/2-1) </a:t>
            </a:r>
            <a:r>
              <a:rPr lang="en-US" b="1" dirty="0">
                <a:solidFill>
                  <a:srgbClr val="FF0000"/>
                </a:solidFill>
              </a:rPr>
              <a:t>(Formula 1)</a:t>
            </a:r>
            <a:r>
              <a:rPr lang="en-US" b="1" dirty="0">
                <a:solidFill>
                  <a:schemeClr val="tx1"/>
                </a:solidFill>
              </a:rPr>
              <a:t> and F</a:t>
            </a:r>
            <a:r>
              <a:rPr lang="en-US" b="1" baseline="30000" dirty="0">
                <a:solidFill>
                  <a:schemeClr val="tx1"/>
                </a:solidFill>
              </a:rPr>
              <a:t>2</a:t>
            </a:r>
            <a:r>
              <a:rPr lang="en-US" b="1" dirty="0">
                <a:solidFill>
                  <a:schemeClr val="tx1"/>
                </a:solidFill>
              </a:rPr>
              <a:t> (n/2) + 2F(n/2)F(n/2–1) or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baseline="30000" dirty="0">
                <a:solidFill>
                  <a:schemeClr val="tx1"/>
                </a:solidFill>
              </a:rPr>
              <a:t>2</a:t>
            </a:r>
            <a:r>
              <a:rPr lang="en-US" b="1" dirty="0">
                <a:solidFill>
                  <a:schemeClr val="tx1"/>
                </a:solidFill>
              </a:rPr>
              <a:t> (n/2) + 2F(n/2)F(n/2–1) and F</a:t>
            </a:r>
            <a:r>
              <a:rPr lang="en-US" b="1" baseline="30000" dirty="0">
                <a:solidFill>
                  <a:schemeClr val="tx1"/>
                </a:solidFill>
              </a:rPr>
              <a:t>2</a:t>
            </a:r>
            <a:r>
              <a:rPr lang="en-US" b="1" dirty="0">
                <a:solidFill>
                  <a:schemeClr val="tx1"/>
                </a:solidFill>
              </a:rPr>
              <a:t>(n/2+1) + F(n/2)</a:t>
            </a:r>
            <a:r>
              <a:rPr lang="en-US" b="1" baseline="30000" dirty="0">
                <a:solidFill>
                  <a:schemeClr val="tx1"/>
                </a:solidFill>
              </a:rPr>
              <a:t>2 </a:t>
            </a:r>
            <a:r>
              <a:rPr lang="en-US" b="1" dirty="0">
                <a:solidFill>
                  <a:srgbClr val="FF0000"/>
                </a:solidFill>
              </a:rPr>
              <a:t>(Formula 2)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baseline="30000" dirty="0">
                <a:solidFill>
                  <a:schemeClr val="tx1"/>
                </a:solidFill>
              </a:rPr>
              <a:t>	</a:t>
            </a:r>
          </a:p>
          <a:p>
            <a:r>
              <a:rPr lang="en-US" dirty="0"/>
              <a:t>How to decide?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FB014-753D-8843-B1E9-6DB307FE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33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07FE9-7F58-3241-843D-B35D256F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5FCBEF"/>
                </a:solidFill>
              </a:rPr>
              <a:t>Limiting the number of different nodes per level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537E-0E57-1D45-BC25-7B4CEDA20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n is 163.  Each of the pairs of problems at each level of the tree is recorded in the following table.  </a:t>
            </a:r>
          </a:p>
          <a:p>
            <a:r>
              <a:rPr lang="en-US" dirty="0"/>
              <a:t>To the right is the bit pattern for 163.  </a:t>
            </a:r>
          </a:p>
          <a:p>
            <a:r>
              <a:rPr lang="en-US" dirty="0"/>
              <a:t>The used formula (to solve the </a:t>
            </a:r>
            <a:r>
              <a:rPr lang="en-US" dirty="0">
                <a:solidFill>
                  <a:schemeClr val="accent4"/>
                </a:solidFill>
              </a:rPr>
              <a:t>odd-valued number </a:t>
            </a:r>
            <a:r>
              <a:rPr lang="en-US" dirty="0"/>
              <a:t>at each row from the row below) is indicated.</a:t>
            </a:r>
          </a:p>
          <a:p>
            <a:r>
              <a:rPr lang="en-US" dirty="0"/>
              <a:t>The bit associated with each pair is </a:t>
            </a:r>
            <a:r>
              <a:rPr lang="en-US" dirty="0">
                <a:solidFill>
                  <a:srgbClr val="FF0000"/>
                </a:solidFill>
              </a:rPr>
              <a:t>marked</a:t>
            </a:r>
            <a:r>
              <a:rPr lang="en-US" dirty="0"/>
              <a:t>.  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58EB83-E022-4B4D-8559-B14D6B2CC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05970"/>
              </p:ext>
            </p:extLst>
          </p:nvPr>
        </p:nvGraphicFramePr>
        <p:xfrm>
          <a:off x="1651276" y="3068591"/>
          <a:ext cx="6253140" cy="20873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518">
                  <a:extLst>
                    <a:ext uri="{9D8B030D-6E8A-4147-A177-3AD203B41FA5}">
                      <a16:colId xmlns:a16="http://schemas.microsoft.com/office/drawing/2014/main" val="3673913405"/>
                    </a:ext>
                  </a:extLst>
                </a:gridCol>
                <a:gridCol w="812518">
                  <a:extLst>
                    <a:ext uri="{9D8B030D-6E8A-4147-A177-3AD203B41FA5}">
                      <a16:colId xmlns:a16="http://schemas.microsoft.com/office/drawing/2014/main" val="3110907798"/>
                    </a:ext>
                  </a:extLst>
                </a:gridCol>
                <a:gridCol w="2184049">
                  <a:extLst>
                    <a:ext uri="{9D8B030D-6E8A-4147-A177-3AD203B41FA5}">
                      <a16:colId xmlns:a16="http://schemas.microsoft.com/office/drawing/2014/main" val="3704591652"/>
                    </a:ext>
                  </a:extLst>
                </a:gridCol>
                <a:gridCol w="2444055">
                  <a:extLst>
                    <a:ext uri="{9D8B030D-6E8A-4147-A177-3AD203B41FA5}">
                      <a16:colId xmlns:a16="http://schemas.microsoft.com/office/drawing/2014/main" val="4749089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4"/>
                          </a:solidFill>
                          <a:effectLst/>
                          <a:latin typeface="Times" pitchFamily="2" charset="0"/>
                          <a:ea typeface="Times" pitchFamily="2" charset="0"/>
                          <a:cs typeface="Times New Roman" panose="02020603050405020304" pitchFamily="18" charset="0"/>
                        </a:rPr>
                        <a:t>F(163)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1  0  1  0  0  0 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1600" dirty="0">
                          <a:effectLst/>
                        </a:rPr>
                        <a:t> 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 Formula 1                            </a:t>
                      </a:r>
                      <a:endParaRPr lang="en-US" sz="1600" dirty="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9622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4"/>
                          </a:solidFill>
                          <a:effectLst/>
                        </a:rPr>
                        <a:t>F(81)</a:t>
                      </a:r>
                      <a:endParaRPr lang="en-US" sz="1600" dirty="0">
                        <a:solidFill>
                          <a:schemeClr val="accent4"/>
                        </a:solidFill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F(80)</a:t>
                      </a:r>
                      <a:endParaRPr lang="en-US" sz="16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1  0  1  0  0  0 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1600" dirty="0">
                          <a:effectLst/>
                        </a:rPr>
                        <a:t>  1</a:t>
                      </a:r>
                      <a:endParaRPr lang="en-US" sz="1600" dirty="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Formula 1                            </a:t>
                      </a:r>
                      <a:endParaRPr lang="en-US" sz="1600" dirty="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399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F(40)</a:t>
                      </a:r>
                      <a:endParaRPr lang="en-US" sz="16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4"/>
                          </a:solidFill>
                          <a:effectLst/>
                        </a:rPr>
                        <a:t>F(39)</a:t>
                      </a:r>
                      <a:endParaRPr lang="en-US" sz="1600" dirty="0">
                        <a:solidFill>
                          <a:schemeClr val="accent4"/>
                        </a:solidFill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1  0  1  0  0 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1600" dirty="0">
                          <a:effectLst/>
                        </a:rPr>
                        <a:t>  1  1</a:t>
                      </a:r>
                      <a:endParaRPr lang="en-US" sz="1600" dirty="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 Formula 2</a:t>
                      </a:r>
                      <a:endParaRPr lang="en-US" sz="1600" dirty="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9679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F(20)</a:t>
                      </a:r>
                      <a:endParaRPr lang="en-US" sz="16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4"/>
                          </a:solidFill>
                          <a:effectLst/>
                        </a:rPr>
                        <a:t>F(19)</a:t>
                      </a:r>
                      <a:endParaRPr lang="en-US" sz="1600" dirty="0">
                        <a:solidFill>
                          <a:schemeClr val="accent4"/>
                        </a:solidFill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1  0  1  0 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1600" dirty="0">
                          <a:effectLst/>
                        </a:rPr>
                        <a:t>  0  1  1</a:t>
                      </a:r>
                      <a:endParaRPr lang="en-US" sz="1600" dirty="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 Formula 2</a:t>
                      </a:r>
                      <a:endParaRPr lang="en-US" sz="1600" dirty="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4398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F(10)</a:t>
                      </a:r>
                      <a:endParaRPr lang="en-US" sz="16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4"/>
                          </a:solidFill>
                          <a:effectLst/>
                        </a:rPr>
                        <a:t>F(9)</a:t>
                      </a:r>
                      <a:endParaRPr lang="en-US" sz="1600" dirty="0">
                        <a:solidFill>
                          <a:schemeClr val="accent4"/>
                        </a:solidFill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1  0  1 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1600" dirty="0">
                          <a:effectLst/>
                        </a:rPr>
                        <a:t>  0  0  1  1</a:t>
                      </a:r>
                      <a:endParaRPr lang="en-US" sz="1600" dirty="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 Formula 2</a:t>
                      </a:r>
                      <a:endParaRPr lang="en-US" sz="1600" dirty="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6087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4"/>
                          </a:solidFill>
                          <a:effectLst/>
                        </a:rPr>
                        <a:t>F(5)</a:t>
                      </a:r>
                      <a:endParaRPr lang="en-US" sz="1600" dirty="0">
                        <a:solidFill>
                          <a:schemeClr val="accent4"/>
                        </a:solidFill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F(4)</a:t>
                      </a:r>
                      <a:endParaRPr lang="en-US" sz="16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1  0 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1600" dirty="0">
                          <a:effectLst/>
                        </a:rPr>
                        <a:t>  0  0  0  1  1</a:t>
                      </a:r>
                      <a:endParaRPr lang="en-US" sz="1600" dirty="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Formula 1</a:t>
                      </a:r>
                      <a:endParaRPr lang="en-US" sz="1600" dirty="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7035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F(2)</a:t>
                      </a:r>
                      <a:endParaRPr lang="en-US" sz="16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4"/>
                          </a:solidFill>
                          <a:effectLst/>
                        </a:rPr>
                        <a:t>F(1)</a:t>
                      </a:r>
                      <a:endParaRPr lang="en-US" sz="1600" dirty="0">
                        <a:solidFill>
                          <a:schemeClr val="accent4"/>
                        </a:solidFill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 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1600" dirty="0">
                          <a:effectLst/>
                        </a:rPr>
                        <a:t>  1  0  0  0  1  1</a:t>
                      </a:r>
                      <a:endParaRPr lang="en-US" sz="1600" dirty="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Formula 2</a:t>
                      </a:r>
                      <a:endParaRPr lang="en-US" sz="1600" dirty="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2377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F(1)</a:t>
                      </a:r>
                      <a:endParaRPr lang="en-US" sz="16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F(0)</a:t>
                      </a:r>
                      <a:endParaRPr lang="en-US" sz="16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1  0  1  0  0  0  1  1</a:t>
                      </a:r>
                      <a:endParaRPr lang="en-US" sz="16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00750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3BD7E-ABDE-BE4A-A023-DA565635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3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9A12-5060-6644-AE7F-736F66D2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 recursive algorithm for Fibonacci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C9BDB-E9D3-B94E-8D4F-DF4DFFE28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Again, a tail recursive helper method will be used. </a:t>
            </a:r>
          </a:p>
          <a:p>
            <a:r>
              <a:rPr lang="en-US" dirty="0"/>
              <a:t>Two partial solutions are required (one for each of the pairs of values).  </a:t>
            </a:r>
          </a:p>
          <a:p>
            <a:r>
              <a:rPr lang="en-US" dirty="0"/>
              <a:t>The bits in n will determine the pattern of values.  </a:t>
            </a:r>
          </a:p>
          <a:p>
            <a:r>
              <a:rPr lang="en-US" dirty="0"/>
              <a:t>Two extra methods will be needed.  </a:t>
            </a:r>
          </a:p>
          <a:p>
            <a:pPr lvl="1"/>
            <a:r>
              <a:rPr lang="en-US" dirty="0" err="1"/>
              <a:t>secondMSB</a:t>
            </a:r>
            <a:r>
              <a:rPr lang="en-US" dirty="0"/>
              <a:t>() gets the second most significant bit (the bit to the right of the most significant bit) of a number n.  </a:t>
            </a:r>
          </a:p>
          <a:p>
            <a:pPr lvl="1"/>
            <a:r>
              <a:rPr lang="en-US" dirty="0" err="1"/>
              <a:t>reduceBySecondMSB</a:t>
            </a:r>
            <a:r>
              <a:rPr lang="en-US" dirty="0"/>
              <a:t>() removes the second most significant bit from a number n.</a:t>
            </a:r>
          </a:p>
          <a:p>
            <a:pPr lvl="1"/>
            <a:r>
              <a:rPr lang="en-US" dirty="0"/>
              <a:t>For example, the number 5 has the bit pattern 101</a:t>
            </a:r>
            <a:r>
              <a:rPr lang="en-US" baseline="-25000" dirty="0"/>
              <a:t>2</a:t>
            </a:r>
            <a:r>
              <a:rPr lang="en-US" dirty="0"/>
              <a:t>.  The second bit from the left is 0.  Removing the 0 gives 11</a:t>
            </a:r>
            <a:r>
              <a:rPr lang="en-US" baseline="-25000" dirty="0"/>
              <a:t>2</a:t>
            </a:r>
            <a:r>
              <a:rPr lang="en-US" dirty="0"/>
              <a:t>, which is 3.</a:t>
            </a:r>
          </a:p>
          <a:p>
            <a:r>
              <a:rPr lang="en-US" dirty="0"/>
              <a:t>The helper method has three parameters:</a:t>
            </a:r>
          </a:p>
          <a:p>
            <a:pPr lvl="1"/>
            <a:r>
              <a:rPr lang="en-US" dirty="0"/>
              <a:t>n</a:t>
            </a:r>
          </a:p>
          <a:p>
            <a:pPr lvl="1"/>
            <a:r>
              <a:rPr lang="en-US" dirty="0"/>
              <a:t>the pair of values computed at the lower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EA376-AF5E-0B47-8B4E-BEF5504B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69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0F61-C7AE-5B47-ACF1-A5C2BD50F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 recursive algorithm for Fibonacci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EF903-70A5-B141-AC0C-5443CE7F6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call to the helper method is with the original value of n and the two values 1 and 0.</a:t>
            </a:r>
          </a:p>
          <a:p>
            <a:r>
              <a:rPr lang="en-US" dirty="0"/>
              <a:t>Then, depending on the second MSB of n, two formulas (even and odd) are used to compute the next two values.</a:t>
            </a:r>
          </a:p>
          <a:p>
            <a:pPr lvl="1"/>
            <a:r>
              <a:rPr lang="en-US" dirty="0"/>
              <a:t>if second MSB = 1</a:t>
            </a:r>
          </a:p>
          <a:p>
            <a:pPr lvl="2"/>
            <a:r>
              <a:rPr lang="en-US" b="1" dirty="0">
                <a:solidFill>
                  <a:schemeClr val="tx1"/>
                </a:solidFill>
              </a:rPr>
              <a:t>first = 2F</a:t>
            </a:r>
            <a:r>
              <a:rPr lang="en-US" b="1" baseline="30000" dirty="0">
                <a:solidFill>
                  <a:schemeClr val="tx1"/>
                </a:solidFill>
              </a:rPr>
              <a:t>2</a:t>
            </a:r>
            <a:r>
              <a:rPr lang="en-US" b="1" dirty="0">
                <a:solidFill>
                  <a:schemeClr val="tx1"/>
                </a:solidFill>
              </a:rPr>
              <a:t> (n/2) + 2F(n/2)F(n/2-1) + F</a:t>
            </a:r>
            <a:r>
              <a:rPr lang="en-US" b="1" baseline="30000" dirty="0">
                <a:solidFill>
                  <a:schemeClr val="tx1"/>
                </a:solidFill>
              </a:rPr>
              <a:t>2</a:t>
            </a:r>
            <a:r>
              <a:rPr lang="en-US" b="1" dirty="0">
                <a:solidFill>
                  <a:schemeClr val="tx1"/>
                </a:solidFill>
              </a:rPr>
              <a:t> (n/2-1) and second = F</a:t>
            </a:r>
            <a:r>
              <a:rPr lang="en-US" b="1" baseline="30000" dirty="0">
                <a:solidFill>
                  <a:schemeClr val="tx1"/>
                </a:solidFill>
              </a:rPr>
              <a:t>2</a:t>
            </a:r>
            <a:r>
              <a:rPr lang="en-US" b="1" dirty="0">
                <a:solidFill>
                  <a:schemeClr val="tx1"/>
                </a:solidFill>
              </a:rPr>
              <a:t>(n/2) + 2F(n/2)F(n/2–1) and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else</a:t>
            </a:r>
          </a:p>
          <a:p>
            <a:pPr lvl="2"/>
            <a:r>
              <a:rPr lang="en-US" b="1" dirty="0">
                <a:solidFill>
                  <a:schemeClr val="tx1"/>
                </a:solidFill>
              </a:rPr>
              <a:t>first = F</a:t>
            </a:r>
            <a:r>
              <a:rPr lang="en-US" b="1" baseline="30000" dirty="0">
                <a:solidFill>
                  <a:schemeClr val="tx1"/>
                </a:solidFill>
              </a:rPr>
              <a:t>2</a:t>
            </a:r>
            <a:r>
              <a:rPr lang="en-US" b="1" dirty="0">
                <a:solidFill>
                  <a:schemeClr val="tx1"/>
                </a:solidFill>
              </a:rPr>
              <a:t>(n/2) + 2F(n/2)F(n/2–1) and second = F</a:t>
            </a:r>
            <a:r>
              <a:rPr lang="en-US" b="1" baseline="30000" dirty="0">
                <a:solidFill>
                  <a:schemeClr val="tx1"/>
                </a:solidFill>
              </a:rPr>
              <a:t>2</a:t>
            </a:r>
            <a:r>
              <a:rPr lang="en-US" b="1" dirty="0">
                <a:solidFill>
                  <a:schemeClr val="tx1"/>
                </a:solidFill>
              </a:rPr>
              <a:t>(n/2+1) + F(n/2)</a:t>
            </a:r>
            <a:r>
              <a:rPr lang="en-US" b="1" baseline="30000" dirty="0">
                <a:solidFill>
                  <a:schemeClr val="tx1"/>
                </a:solidFill>
              </a:rPr>
              <a:t>2	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The second MSB is removed from n. </a:t>
            </a:r>
          </a:p>
          <a:p>
            <a:r>
              <a:rPr lang="en-US" dirty="0"/>
              <a:t>Then a recursive call is made with n, first, and second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32514-A515-A746-9D03-AD5AF16A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65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6BD7-ECCE-FA40-873A-8A9FF196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Tail-recursive algorithm for Fibonacci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7E1E4-7671-764E-AD0C-03B963578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66" y="851942"/>
            <a:ext cx="6930060" cy="5057970"/>
          </a:xfrm>
        </p:spPr>
        <p:txBody>
          <a:bodyPr/>
          <a:lstStyle/>
          <a:p>
            <a:r>
              <a:rPr lang="en-US" dirty="0"/>
              <a:t>Show the operation of your definition on the number 14 (1110</a:t>
            </a:r>
            <a:r>
              <a:rPr lang="en-US" baseline="-25000" dirty="0"/>
              <a:t>2</a:t>
            </a:r>
            <a:r>
              <a:rPr lang="en-US" dirty="0"/>
              <a:t>) </a:t>
            </a:r>
          </a:p>
          <a:p>
            <a:r>
              <a:rPr lang="en-US" dirty="0"/>
              <a:t>Inside the boxes, show the values of the arguments passed into the method. </a:t>
            </a:r>
          </a:p>
          <a:p>
            <a:r>
              <a:rPr lang="en-US" dirty="0"/>
              <a:t>On the left-hand side, show the operations done before the recursive call by the method.  </a:t>
            </a:r>
          </a:p>
          <a:p>
            <a:r>
              <a:rPr lang="en-US" dirty="0"/>
              <a:t>On the right-hand side, show the operations done after the recursive call and indicate what value is returned.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4C5671-77F4-684A-B41D-83930E2338A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287" y="760396"/>
            <a:ext cx="4439920" cy="478536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7C641-7759-6A4D-8F43-4969E9CB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4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8B00-1897-FF46-BE08-F437E1FC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Recursively reversing an array in 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62215-55DC-494B-8EF1-31D0DAD80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66" y="851942"/>
            <a:ext cx="9106960" cy="3807144"/>
          </a:xfrm>
        </p:spPr>
        <p:txBody>
          <a:bodyPr>
            <a:normAutofit/>
          </a:bodyPr>
          <a:lstStyle/>
          <a:p>
            <a:r>
              <a:rPr lang="en-US" dirty="0"/>
              <a:t>The arguments must decrease in some fashion, yet the array will remain a constant size.  </a:t>
            </a:r>
          </a:p>
          <a:p>
            <a:r>
              <a:rPr lang="en-US" dirty="0"/>
              <a:t>What is decreasing is not the array, but the portion of the array that the recursion is working on.  </a:t>
            </a:r>
          </a:p>
          <a:p>
            <a:r>
              <a:rPr lang="en-US" dirty="0"/>
              <a:t>An auxiliary method that does the actual recursion is required.</a:t>
            </a:r>
          </a:p>
          <a:p>
            <a:r>
              <a:rPr lang="en-US" dirty="0" err="1"/>
              <a:t>ReverseAux</a:t>
            </a:r>
            <a:r>
              <a:rPr lang="en-US" dirty="0"/>
              <a:t>(A, start, end)</a:t>
            </a:r>
          </a:p>
          <a:p>
            <a:r>
              <a:rPr lang="en-US" dirty="0"/>
              <a:t>First attempt:</a:t>
            </a:r>
          </a:p>
          <a:p>
            <a:pPr lvl="1"/>
            <a:r>
              <a:rPr lang="en-US" dirty="0"/>
              <a:t>Call </a:t>
            </a:r>
            <a:r>
              <a:rPr lang="en-US" dirty="0" err="1"/>
              <a:t>ReverseAux</a:t>
            </a:r>
            <a:r>
              <a:rPr lang="en-US" dirty="0"/>
              <a:t>(A, start+1, end)</a:t>
            </a:r>
          </a:p>
          <a:p>
            <a:pPr lvl="1"/>
            <a:r>
              <a:rPr lang="en-US" dirty="0"/>
              <a:t>Then, how can you get from { 1 5 4 3 2 } to { 5 4 3 2 1 }?  </a:t>
            </a:r>
          </a:p>
          <a:p>
            <a:pPr lvl="1"/>
            <a:r>
              <a:rPr lang="en-US" dirty="0"/>
              <a:t>While it is possible, it requires that every data value be moved.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97937C-7E83-C142-9EE6-6818AAFFC561}"/>
              </a:ext>
            </a:extLst>
          </p:cNvPr>
          <p:cNvPicPr/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965" y="4750632"/>
            <a:ext cx="5549900" cy="21463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391AB-5C65-404A-9474-065D76520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1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Recursively reversing an array in place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solution is to reduce the portion of the array being worked on by moving both ends inward: </a:t>
            </a:r>
            <a:r>
              <a:rPr lang="en-US" dirty="0" err="1"/>
              <a:t>ReverseAux</a:t>
            </a:r>
            <a:r>
              <a:rPr lang="en-US" dirty="0"/>
              <a:t>(A, start+1, end–1)</a:t>
            </a:r>
          </a:p>
          <a:p>
            <a:r>
              <a:rPr lang="en-US" dirty="0"/>
              <a:t>To get the desired result, all that remains is to swap the first and last entries.</a:t>
            </a:r>
          </a:p>
          <a:p>
            <a:pPr marL="0" indent="0">
              <a:buNone/>
            </a:pPr>
            <a:r>
              <a:rPr lang="en-US" dirty="0" err="1"/>
              <a:t>ReverseAux</a:t>
            </a:r>
            <a:r>
              <a:rPr lang="en-US" dirty="0"/>
              <a:t>(A, start, end)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ReverseAux</a:t>
            </a:r>
            <a:r>
              <a:rPr lang="en-US" dirty="0"/>
              <a:t>(A, start+1, end–1) </a:t>
            </a:r>
          </a:p>
          <a:p>
            <a:pPr marL="0" indent="0">
              <a:buNone/>
            </a:pPr>
            <a:r>
              <a:rPr lang="en-US" dirty="0"/>
              <a:t>	swap(A[start], A[end]);</a:t>
            </a:r>
          </a:p>
          <a:p>
            <a:r>
              <a:rPr lang="en-US" dirty="0"/>
              <a:t>What is the base case?</a:t>
            </a:r>
          </a:p>
          <a:p>
            <a:endParaRPr lang="en-US" dirty="0"/>
          </a:p>
          <a:p>
            <a:endParaRPr lang="en-US" dirty="0"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5A10FC-FFF4-7D45-95AF-808CAC7E59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771" y="3548743"/>
            <a:ext cx="6073322" cy="258626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8C29A-594D-774B-942E-7C0CAF5D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5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Recursively reversing an array in place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swap is done after the recursive call and all the work is done on the way back up the chain.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42BE90-CF8A-B74F-9509-022691A29E7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391" y="1470388"/>
            <a:ext cx="4994910" cy="476631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BD503-6A91-4D40-9FD3-392B4CEE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4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DBEF-AC29-B549-ACA0-FC1F0E7B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3B1FD-3A18-E54C-BDCF-8D8CCA61A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66" y="851942"/>
            <a:ext cx="4184348" cy="5057970"/>
          </a:xfrm>
        </p:spPr>
        <p:txBody>
          <a:bodyPr/>
          <a:lstStyle/>
          <a:p>
            <a:r>
              <a:rPr lang="en-US" dirty="0"/>
              <a:t>In a tail recursion, all the work is done on the way down the chain.   </a:t>
            </a:r>
          </a:p>
          <a:p>
            <a:pPr marL="0" indent="0">
              <a:buNone/>
            </a:pPr>
            <a:r>
              <a:rPr lang="en-US" dirty="0"/>
              <a:t>Reverse(A) =  </a:t>
            </a:r>
            <a:r>
              <a:rPr lang="en-US" dirty="0" err="1"/>
              <a:t>ReverseAuxTail</a:t>
            </a:r>
            <a:r>
              <a:rPr lang="en-US" dirty="0"/>
              <a:t>(A, 0, </a:t>
            </a:r>
            <a:r>
              <a:rPr lang="en-US" dirty="0" err="1"/>
              <a:t>A.length</a:t>
            </a:r>
            <a:r>
              <a:rPr lang="en-US" dirty="0"/>
              <a:t> - 1)</a:t>
            </a:r>
          </a:p>
          <a:p>
            <a:pPr marL="0" indent="0">
              <a:buNone/>
            </a:pPr>
            <a:r>
              <a:rPr lang="en-US" dirty="0" err="1"/>
              <a:t>ReverseAuxTail</a:t>
            </a:r>
            <a:r>
              <a:rPr lang="en-US" dirty="0"/>
              <a:t> (A, start, end)		</a:t>
            </a:r>
          </a:p>
          <a:p>
            <a:pPr marL="0" indent="0">
              <a:buNone/>
            </a:pPr>
            <a:r>
              <a:rPr lang="en-US" dirty="0"/>
              <a:t>   if start &gt;= end</a:t>
            </a:r>
          </a:p>
          <a:p>
            <a:pPr marL="0" indent="0">
              <a:buNone/>
            </a:pPr>
            <a:r>
              <a:rPr lang="en-US" dirty="0"/>
              <a:t>       Do Nothing.					 </a:t>
            </a:r>
          </a:p>
          <a:p>
            <a:pPr marL="0" indent="0">
              <a:buNone/>
            </a:pPr>
            <a:r>
              <a:rPr lang="en-US" dirty="0"/>
              <a:t>   if start &lt; end</a:t>
            </a:r>
          </a:p>
          <a:p>
            <a:pPr marL="0" indent="0">
              <a:buNone/>
            </a:pPr>
            <a:r>
              <a:rPr lang="en-US" dirty="0"/>
              <a:t>	swap(A[start], A[end])				</a:t>
            </a:r>
            <a:r>
              <a:rPr lang="en-US" dirty="0" err="1"/>
              <a:t>ReverseAuxTail</a:t>
            </a:r>
            <a:r>
              <a:rPr lang="en-US" dirty="0"/>
              <a:t> (A, start+1, end–1)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5257F6-45CE-0548-9FEA-F7B52A4A81D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91773"/>
            <a:ext cx="4974771" cy="513805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C83C3-282F-1147-BDF2-23CC95A2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1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93018-25D7-E54F-9E04-68510268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06" y="23151"/>
            <a:ext cx="9373843" cy="737245"/>
          </a:xfrm>
        </p:spPr>
        <p:txBody>
          <a:bodyPr/>
          <a:lstStyle/>
          <a:p>
            <a:r>
              <a:rPr lang="en-US" dirty="0"/>
              <a:t>Recursively reversing a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222DC-A368-E147-AB9A-82D19BFB8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67" y="851942"/>
            <a:ext cx="4271434" cy="50579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a tail recursive method will have an argument whose purpose is to store a partial solution as it is being composed. </a:t>
            </a:r>
          </a:p>
          <a:p>
            <a:pPr marL="0" indent="0">
              <a:buNone/>
            </a:pPr>
            <a:r>
              <a:rPr lang="en-US" dirty="0" err="1"/>
              <a:t>ReverseAuxTail</a:t>
            </a:r>
            <a:r>
              <a:rPr lang="en-US" dirty="0"/>
              <a:t> (L, </a:t>
            </a:r>
            <a:r>
              <a:rPr lang="en-US" dirty="0">
                <a:solidFill>
                  <a:srgbClr val="FF0000"/>
                </a:solidFill>
              </a:rPr>
              <a:t>partial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ReverseAuxTail</a:t>
            </a:r>
            <a:r>
              <a:rPr lang="en-US" dirty="0"/>
              <a:t> (tail(L), prepend(first(L), partial)  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DF50B2-4837-3442-A9F1-B16407138F7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830" y="660751"/>
            <a:ext cx="4365170" cy="524916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EA06A-2DF6-E544-ADD5-E910080B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5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7273-009B-D540-90E6-FA8D41E8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C2187-6518-2F42-B097-513F20C85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classic example of a double recursion is the standard recursive definition of the sequence of Fibonacci numbers: 0, 1, 1, 2, 3, 5, 8, 13, 21,  . . .</a:t>
            </a:r>
          </a:p>
          <a:p>
            <a:r>
              <a:rPr lang="en-US" dirty="0"/>
              <a:t> Each is the sum of the previous two numbers in the sequence.  The recursive definition is: </a:t>
            </a:r>
          </a:p>
          <a:p>
            <a:r>
              <a:rPr lang="en-US" dirty="0"/>
              <a:t>F(n)    = 		0				if n = 0</a:t>
            </a:r>
          </a:p>
          <a:p>
            <a:pPr marL="0" indent="0">
              <a:buNone/>
            </a:pPr>
            <a:r>
              <a:rPr lang="en-US" dirty="0"/>
              <a:t>				1				if n = 1</a:t>
            </a:r>
          </a:p>
          <a:p>
            <a:pPr marL="0" indent="0">
              <a:buNone/>
            </a:pPr>
            <a:r>
              <a:rPr lang="en-US" dirty="0"/>
              <a:t>				F(n–2) + F(n–1)	if n &gt; 1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8F910C-BFD5-E944-BE84-8D791511AF8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075" y="3417570"/>
            <a:ext cx="5189220" cy="344043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681B3-501B-934E-A2B0-65FCDD13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1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3730-54BE-384D-B6AF-88349332A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Running-time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84C81-F898-3D45-AC42-1A2CCD1E4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66" y="851941"/>
            <a:ext cx="7330320" cy="5450887"/>
          </a:xfrm>
        </p:spPr>
        <p:txBody>
          <a:bodyPr>
            <a:normAutofit/>
          </a:bodyPr>
          <a:lstStyle/>
          <a:p>
            <a:r>
              <a:rPr lang="en-US" dirty="0"/>
              <a:t>The problem with this kind of recursion is that the number of recursive calls made can grow exponentially as the tree of problems gets taller. </a:t>
            </a:r>
          </a:p>
          <a:p>
            <a:pPr lvl="1"/>
            <a:r>
              <a:rPr lang="en-US" dirty="0"/>
              <a:t>the number of invocations for this recursive definition of Fibonacci numbers is exponential in </a:t>
            </a:r>
            <a:r>
              <a:rPr lang="en-US" i="1" dirty="0"/>
              <a:t>n</a:t>
            </a:r>
            <a:r>
              <a:rPr lang="en-US" dirty="0"/>
              <a:t>.  </a:t>
            </a:r>
          </a:p>
          <a:p>
            <a:r>
              <a:rPr lang="en-US" dirty="0"/>
              <a:t>One way of dealing with the exponential growth is to guarantee that the height of the tree grows slowly as the problem size increases.  </a:t>
            </a:r>
          </a:p>
          <a:p>
            <a:pPr lvl="1"/>
            <a:r>
              <a:rPr lang="en-US" dirty="0"/>
              <a:t>To accomplish this requires that the size of the problem reduce quickly as you go down a branch in the tree. </a:t>
            </a:r>
          </a:p>
          <a:p>
            <a:r>
              <a:rPr lang="en-US" dirty="0"/>
              <a:t>The other way of dealing with the problem is to look for many instances of the same smaller problem.  </a:t>
            </a:r>
          </a:p>
          <a:p>
            <a:pPr lvl="1"/>
            <a:r>
              <a:rPr lang="en-US" dirty="0" err="1"/>
              <a:t>Memoization</a:t>
            </a:r>
            <a:r>
              <a:rPr lang="en-US" dirty="0"/>
              <a:t> stores the results to problems when they are encountered for the first time.  </a:t>
            </a:r>
          </a:p>
          <a:p>
            <a:pPr lvl="1"/>
            <a:r>
              <a:rPr lang="en-US" dirty="0"/>
              <a:t>The next time a problem is seen, the result is just retrieved. </a:t>
            </a:r>
          </a:p>
          <a:p>
            <a:pPr lvl="1"/>
            <a:r>
              <a:rPr lang="en-US" dirty="0"/>
              <a:t>An asterisk indicates the first evaluation.  An underline indicates second evaluations.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AC9851-CE78-9144-8A94-5430563B80A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861" y="2184014"/>
            <a:ext cx="4788139" cy="23938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1BAEE-4146-A249-AE7B-A79C50C6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47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8B97-79A9-0D4D-88EE-DD06C555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Limiting the height of the recursion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2DA8D-B7A3-4046-AF58-9CFB0DB68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F(2n) = F(n-1)F(n) + F(n)F(n+1)</a:t>
            </a:r>
          </a:p>
          <a:p>
            <a:pPr marL="0" indent="0">
              <a:buNone/>
            </a:pPr>
            <a:r>
              <a:rPr lang="en-US" dirty="0"/>
              <a:t>(Can you prove it by mathematical induction?)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148E77-8375-D04E-9D3B-950ADF8B5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757792"/>
              </p:ext>
            </p:extLst>
          </p:nvPr>
        </p:nvGraphicFramePr>
        <p:xfrm>
          <a:off x="2333896" y="2133600"/>
          <a:ext cx="3997236" cy="29360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310">
                  <a:extLst>
                    <a:ext uri="{9D8B030D-6E8A-4147-A177-3AD203B41FA5}">
                      <a16:colId xmlns:a16="http://schemas.microsoft.com/office/drawing/2014/main" val="2187430187"/>
                    </a:ext>
                  </a:extLst>
                </a:gridCol>
                <a:gridCol w="970726">
                  <a:extLst>
                    <a:ext uri="{9D8B030D-6E8A-4147-A177-3AD203B41FA5}">
                      <a16:colId xmlns:a16="http://schemas.microsoft.com/office/drawing/2014/main" val="3457454931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1675232183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411311407"/>
                    </a:ext>
                  </a:extLst>
                </a:gridCol>
                <a:gridCol w="775063">
                  <a:extLst>
                    <a:ext uri="{9D8B030D-6E8A-4147-A177-3AD203B41FA5}">
                      <a16:colId xmlns:a16="http://schemas.microsoft.com/office/drawing/2014/main" val="3780380095"/>
                    </a:ext>
                  </a:extLst>
                </a:gridCol>
              </a:tblGrid>
              <a:tr h="6600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F(n-1)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F(n)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F(n+1)</a:t>
                      </a:r>
                      <a:endParaRPr lang="en-US" sz="1800" dirty="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F(2n)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3480116"/>
                  </a:ext>
                </a:extLst>
              </a:tr>
              <a:tr h="3251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5095734"/>
                  </a:ext>
                </a:extLst>
              </a:tr>
              <a:tr h="3251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2218829"/>
                  </a:ext>
                </a:extLst>
              </a:tr>
              <a:tr h="3251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0481218"/>
                  </a:ext>
                </a:extLst>
              </a:tr>
              <a:tr h="3251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21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676679"/>
                  </a:ext>
                </a:extLst>
              </a:tr>
              <a:tr h="3251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55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3492212"/>
                  </a:ext>
                </a:extLst>
              </a:tr>
              <a:tr h="3251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144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6299718"/>
                  </a:ext>
                </a:extLst>
              </a:tr>
              <a:tr h="3251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21</a:t>
                      </a:r>
                      <a:endParaRPr lang="en-US" sz="18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377</a:t>
                      </a:r>
                      <a:endParaRPr lang="en-US" sz="1800" dirty="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690801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17D45-BE19-654D-BCE6-8E59CE04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191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1480</TotalTime>
  <Words>1583</Words>
  <Application>Microsoft Macintosh PowerPoint</Application>
  <PresentationFormat>Widescreen</PresentationFormat>
  <Paragraphs>212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Mangal</vt:lpstr>
      <vt:lpstr>Times</vt:lpstr>
      <vt:lpstr>Times New Roman</vt:lpstr>
      <vt:lpstr>Trebuchet MS</vt:lpstr>
      <vt:lpstr>Wingdings 3</vt:lpstr>
      <vt:lpstr>Facet</vt:lpstr>
      <vt:lpstr>CS/COE 445 Data Structures </vt:lpstr>
      <vt:lpstr>Recursively reversing an array in place</vt:lpstr>
      <vt:lpstr>Recursively reversing an array in place (cont.)</vt:lpstr>
      <vt:lpstr>Recursively reversing an array in place (cont.)</vt:lpstr>
      <vt:lpstr>Tail Recursion</vt:lpstr>
      <vt:lpstr>Recursively reversing a chain</vt:lpstr>
      <vt:lpstr>Fibonacci</vt:lpstr>
      <vt:lpstr>Running-time</vt:lpstr>
      <vt:lpstr>Limiting the height of the recursion tree</vt:lpstr>
      <vt:lpstr>Height-limited recursive definition</vt:lpstr>
      <vt:lpstr>Limiting the number of different nodes per level</vt:lpstr>
      <vt:lpstr>Limiting the number of different nodes per level (cont.)</vt:lpstr>
      <vt:lpstr>Limiting the number of different nodes per level (cont.)</vt:lpstr>
      <vt:lpstr>Limiting the number of different nodes per level (cont.)</vt:lpstr>
      <vt:lpstr>Tail recursive algorithm for Fibonacci</vt:lpstr>
      <vt:lpstr>Tail recursive algorithm for Fibonacci (cont.)</vt:lpstr>
      <vt:lpstr>Tail-recursive algorithm for Fibonacci (cont.)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175</cp:revision>
  <dcterms:created xsi:type="dcterms:W3CDTF">2018-01-02T22:56:00Z</dcterms:created>
  <dcterms:modified xsi:type="dcterms:W3CDTF">2018-02-24T06:02:43Z</dcterms:modified>
</cp:coreProperties>
</file>