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sldIdLst>
    <p:sldId id="395" r:id="rId2"/>
    <p:sldId id="402" r:id="rId3"/>
    <p:sldId id="403" r:id="rId4"/>
    <p:sldId id="404" r:id="rId5"/>
    <p:sldId id="501" r:id="rId6"/>
    <p:sldId id="442" r:id="rId7"/>
    <p:sldId id="444" r:id="rId8"/>
    <p:sldId id="446" r:id="rId9"/>
    <p:sldId id="447" r:id="rId10"/>
    <p:sldId id="448" r:id="rId11"/>
    <p:sldId id="449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63" r:id="rId21"/>
    <p:sldId id="464" r:id="rId22"/>
    <p:sldId id="470" r:id="rId23"/>
    <p:sldId id="471" r:id="rId24"/>
    <p:sldId id="472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503" r:id="rId44"/>
    <p:sldId id="504" r:id="rId45"/>
    <p:sldId id="505" r:id="rId46"/>
    <p:sldId id="495" r:id="rId47"/>
    <p:sldId id="496" r:id="rId48"/>
    <p:sldId id="497" r:id="rId49"/>
    <p:sldId id="498" r:id="rId50"/>
    <p:sldId id="499" r:id="rId51"/>
    <p:sldId id="506" r:id="rId52"/>
    <p:sldId id="500" r:id="rId5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5714" autoAdjust="0"/>
  </p:normalViewPr>
  <p:slideViewPr>
    <p:cSldViewPr snapToGrid="0">
      <p:cViewPr varScale="1">
        <p:scale>
          <a:sx n="50" d="100"/>
          <a:sy n="50" d="100"/>
        </p:scale>
        <p:origin x="1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9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025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069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/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85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9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087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469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49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767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0980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238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6730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91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01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816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99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480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415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381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12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5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869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74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357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0896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9239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09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1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194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184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239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3678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8260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635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3165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758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5251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56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7" y="153863"/>
            <a:ext cx="8904552" cy="335986"/>
          </a:xfrm>
        </p:spPr>
        <p:txBody>
          <a:bodyPr/>
          <a:lstStyle>
            <a:lvl1pPr algn="l">
              <a:defRPr sz="396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CS/COE 0445 – Data Structures – Sherif Khattab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F51-8576-4C2A-8C6A-1ED6425695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2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762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0445 – Data Structures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693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  <p:sldLayoutId id="2147483759" r:id="rId59"/>
    <p:sldLayoutId id="2147483760" r:id="rId60"/>
  </p:sldLayoutIdLst>
  <p:hf hdr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dirty="0">
              <a:solidFill>
                <a:srgbClr val="000000"/>
              </a:solidFill>
            </a:endParaRPr>
          </a:p>
        </p:txBody>
      </p:sp>
      <p:pic>
        <p:nvPicPr>
          <p:cNvPr id="3075" name="Picture 12" descr="نتيجة بحث الصور عن ‪pitt logo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7950"/>
            <a:ext cx="12255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Week 3: Linked Bag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altLang="en-US" sz="4000" dirty="0"/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http://www.cs.pitt.edu/~skhattab/cs0445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486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 contents are </a:t>
            </a:r>
            <a:r>
              <a:rPr lang="en-US" altLang="en-US" dirty="0">
                <a:solidFill>
                  <a:schemeClr val="tx1"/>
                </a:solidFill>
              </a:rPr>
              <a:t>© 2016 Pearson Education, Ltd.  All rights reserved. </a:t>
            </a:r>
          </a:p>
          <a:p>
            <a:pPr algn="ctr" eaLnBrk="1">
              <a:lnSpc>
                <a:spcPct val="92000"/>
              </a:lnSpc>
            </a:pPr>
            <a:r>
              <a:rPr lang="en-US" altLang="en-US" dirty="0">
                <a:solidFill>
                  <a:schemeClr val="tx1"/>
                </a:solidFill>
              </a:rPr>
              <a:t>Others are from Dr. Ramirez’s CS 445 course</a:t>
            </a:r>
            <a:r>
              <a:rPr lang="en-GB" alt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1804" y="1586908"/>
            <a:ext cx="3454792" cy="288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CS/COE 0445 - Data Structures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92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Forming a Chain 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linked desks, with the newest desk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3664" y="2199655"/>
            <a:ext cx="4649550" cy="3191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3202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Forming a Chain 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linked desks, with the newest desk first.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8443" y="1924917"/>
            <a:ext cx="5769503" cy="3939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086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Private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Node</a:t>
            </a:r>
            <a:endParaRPr lang="en-US" sz="3086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private inner class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962" y="1522435"/>
            <a:ext cx="6766960" cy="438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75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Private Class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altLang="en-US"/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 linked nodes that each references object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213" y="2490144"/>
            <a:ext cx="6983949" cy="24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611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866" y="1270000"/>
            <a:ext cx="9920380" cy="453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199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479" y="2456894"/>
            <a:ext cx="7960408" cy="302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352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Beginning a Chain of Nodes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(a) An empty chain and a new node; (b) after adding a new node to a chain that was empty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4980" y="2274902"/>
            <a:ext cx="7949909" cy="3071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119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Beginning a Chain of Nodes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chain of nodes (a) just prior to adding a node at the beginning; (b) just after adding a node at the beginning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496" y="2535642"/>
            <a:ext cx="8567632" cy="2488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424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Beginning a Chain of Nodes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577" y="1450976"/>
            <a:ext cx="9825227" cy="407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1719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US" altLang="en-US"/>
              <a:t> returns an array </a:t>
            </a:r>
            <a:br>
              <a:rPr lang="en-US" altLang="en-US"/>
            </a:br>
            <a:r>
              <a:rPr lang="en-US" altLang="en-US"/>
              <a:t>of the entries  currently in a bag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9" y="1921416"/>
            <a:ext cx="9309574" cy="470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6607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 due on Monday Jan. 29 @11:59pm</a:t>
            </a:r>
          </a:p>
          <a:p>
            <a:r>
              <a:rPr lang="en-US" dirty="0"/>
              <a:t>Quiz 1 in recitations of next week</a:t>
            </a:r>
          </a:p>
          <a:p>
            <a:pPr lvl="1"/>
            <a:r>
              <a:rPr lang="en-US" dirty="0"/>
              <a:t>Open book, notes, and Internet</a:t>
            </a:r>
          </a:p>
          <a:p>
            <a:pPr lvl="1"/>
            <a:r>
              <a:rPr lang="en-US" dirty="0"/>
              <a:t>Design and implement a small program</a:t>
            </a:r>
          </a:p>
          <a:p>
            <a:pPr lvl="1"/>
            <a:r>
              <a:rPr lang="en-US" dirty="0"/>
              <a:t>Check the post-lab follow-up questions!</a:t>
            </a:r>
          </a:p>
          <a:p>
            <a:r>
              <a:rPr lang="en-US" dirty="0"/>
              <a:t>Prepare for the lab by going over the pre-lab part</a:t>
            </a:r>
          </a:p>
          <a:p>
            <a:r>
              <a:rPr lang="en-US" dirty="0"/>
              <a:t>Top Hat:</a:t>
            </a:r>
          </a:p>
          <a:p>
            <a:pPr lvl="1"/>
            <a:r>
              <a:rPr lang="en-US" dirty="0"/>
              <a:t>Please register as soon as possible; let me know if you have any concerns</a:t>
            </a:r>
          </a:p>
          <a:p>
            <a:pPr lvl="1"/>
            <a:r>
              <a:rPr lang="en-US" dirty="0"/>
              <a:t>Change your email address to your formal (&lt;username&gt;@</a:t>
            </a:r>
            <a:r>
              <a:rPr lang="en-US" dirty="0" err="1"/>
              <a:t>pitt.edu</a:t>
            </a:r>
            <a:r>
              <a:rPr lang="en-US"/>
              <a:t>), </a:t>
            </a:r>
            <a:r>
              <a:rPr lang="en-US" dirty="0"/>
              <a:t>not </a:t>
            </a:r>
            <a:r>
              <a:rPr lang="en-US"/>
              <a:t>the aliases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9B4E01-6246-4029-983E-5E1462DCF9A3}" type="slidenum">
              <a:rPr lang="en-GB" altLang="en-US" smtClean="0"/>
              <a:pPr/>
              <a:t>2</a:t>
            </a:fld>
            <a:endParaRPr lang="en-GB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48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Counts the number of times a given entry appears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211" y="1868919"/>
            <a:ext cx="6856205" cy="3821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264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Determine whether a bag contains a given entry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3195" y="1786673"/>
            <a:ext cx="6065239" cy="395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92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an Item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chain of nodes (a) just prior to removing the first node;  (b) just after removing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7424" y="2183906"/>
            <a:ext cx="5512263" cy="3405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2408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need for private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getReferenceTo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28" y="1837421"/>
            <a:ext cx="8070653" cy="407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266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 use of method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getReferenceTo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283" y="1663700"/>
            <a:ext cx="9670382" cy="432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5555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within A Package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class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/>
              <a:t> with package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981" y="2344899"/>
            <a:ext cx="8277144" cy="2589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342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within A Package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428" y="1704426"/>
            <a:ext cx="5426517" cy="4110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568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Class within A Package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162" y="2199656"/>
            <a:ext cx="4588303" cy="31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9557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dirty="0"/>
              <a:t> Is in Same Package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LISTING 3-6 The class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LinkedBag</a:t>
            </a:r>
            <a:r>
              <a:rPr lang="en-US" altLang="en-US"/>
              <a:t> when </a:t>
            </a:r>
            <a:br>
              <a:rPr lang="en-US" altLang="en-US"/>
            </a:b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/>
              <a:t> is in the same package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77690" y="1804173"/>
            <a:ext cx="6175484" cy="411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TextBox 1"/>
          <p:cNvSpPr txBox="1"/>
          <p:nvPr/>
        </p:nvSpPr>
        <p:spPr>
          <a:xfrm>
            <a:off x="6581996" y="2743882"/>
            <a:ext cx="2735132" cy="7030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r>
              <a:rPr lang="en-US" sz="1984" dirty="0">
                <a:solidFill>
                  <a:srgbClr val="000000"/>
                </a:solidFill>
                <a:latin typeface="Arial" charset="0"/>
                <a:cs typeface="Arial" charset="0"/>
              </a:rPr>
              <a:t>This occurrence of T is optional</a:t>
            </a:r>
          </a:p>
        </p:txBody>
      </p:sp>
      <p:sp>
        <p:nvSpPr>
          <p:cNvPr id="5" name="Freeform 4"/>
          <p:cNvSpPr/>
          <p:nvPr/>
        </p:nvSpPr>
        <p:spPr>
          <a:xfrm>
            <a:off x="5850528" y="3100867"/>
            <a:ext cx="731469" cy="549476"/>
          </a:xfrm>
          <a:custGeom>
            <a:avLst/>
            <a:gdLst>
              <a:gd name="connsiteX0" fmla="*/ 443345 w 443345"/>
              <a:gd name="connsiteY0" fmla="*/ 4434 h 600179"/>
              <a:gd name="connsiteX1" fmla="*/ 138545 w 443345"/>
              <a:gd name="connsiteY1" fmla="*/ 87561 h 600179"/>
              <a:gd name="connsiteX2" fmla="*/ 0 w 443345"/>
              <a:gd name="connsiteY2" fmla="*/ 600179 h 600179"/>
              <a:gd name="connsiteX3" fmla="*/ 0 w 443345"/>
              <a:gd name="connsiteY3" fmla="*/ 600179 h 60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45" h="600179">
                <a:moveTo>
                  <a:pt x="443345" y="4434"/>
                </a:moveTo>
                <a:cubicBezTo>
                  <a:pt x="327890" y="-3648"/>
                  <a:pt x="212436" y="-11730"/>
                  <a:pt x="138545" y="87561"/>
                </a:cubicBezTo>
                <a:cubicBezTo>
                  <a:pt x="64654" y="186852"/>
                  <a:pt x="0" y="600179"/>
                  <a:pt x="0" y="600179"/>
                </a:cubicBezTo>
                <a:lnTo>
                  <a:pt x="0" y="60017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07943" hangingPunct="1">
              <a:lnSpc>
                <a:spcPct val="100000"/>
              </a:lnSpc>
              <a:buClrTx/>
              <a:buSzTx/>
              <a:defRPr/>
            </a:pPr>
            <a:endParaRPr lang="en-US" sz="1984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24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Pros of Using a Chain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Bag can grow and shrink in size as necessary.</a:t>
            </a:r>
          </a:p>
          <a:p>
            <a:pPr eaLnBrk="1" hangingPunct="1"/>
            <a:r>
              <a:rPr lang="en-US" altLang="en-US"/>
              <a:t>Remove and recycle nodes that are no longer needed</a:t>
            </a:r>
          </a:p>
          <a:p>
            <a:pPr eaLnBrk="1" hangingPunct="1"/>
            <a:r>
              <a:rPr lang="en-US" altLang="en-US"/>
              <a:t>Adding new entry to end of array or to beginning of chain both relatively simple</a:t>
            </a:r>
          </a:p>
          <a:p>
            <a:pPr eaLnBrk="1" hangingPunct="1"/>
            <a:r>
              <a:rPr lang="en-US" altLang="en-US"/>
              <a:t>Similar for removal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15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Earlier in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Java interfaces and generics</a:t>
            </a:r>
          </a:p>
          <a:p>
            <a:r>
              <a:rPr lang="en-US" dirty="0">
                <a:ea typeface="Tahoma"/>
                <a:cs typeface="Tahoma"/>
              </a:rPr>
              <a:t>Fixed-size and resizable array implementations of the Bag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22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 of Using a Chain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specific entry requires search of array or chain</a:t>
            </a:r>
          </a:p>
          <a:p>
            <a:pPr eaLnBrk="1" hangingPunct="1"/>
            <a:r>
              <a:rPr lang="en-US" altLang="en-US"/>
              <a:t>Chain requires more memory than array of same length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48507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Efficient Code?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Computers are faster, have larger memories</a:t>
            </a:r>
          </a:p>
          <a:p>
            <a:pPr lvl="1" eaLnBrk="1" hangingPunct="1"/>
            <a:r>
              <a:rPr lang="en-US" altLang="en-US"/>
              <a:t>So why worry about efficient code?</a:t>
            </a:r>
          </a:p>
          <a:p>
            <a:pPr eaLnBrk="1" hangingPunct="1"/>
            <a:r>
              <a:rPr lang="en-US" altLang="en-US"/>
              <a:t>And … how do we measure efficiency?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6074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Consider the problem of summing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Three algorithms for computing the sum </a:t>
            </a:r>
            <a:br>
              <a:rPr lang="en-US" dirty="0"/>
            </a:br>
            <a:r>
              <a:rPr lang="en-US" dirty="0"/>
              <a:t>1 + 2 + . . . + n for an integer n &gt;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37357" y="1322519"/>
            <a:ext cx="2950373" cy="1028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1037" r="1178"/>
          <a:stretch/>
        </p:blipFill>
        <p:spPr bwMode="auto">
          <a:xfrm>
            <a:off x="1699412" y="2959619"/>
            <a:ext cx="7587674" cy="201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254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code for the three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344011"/>
            <a:ext cx="7899400" cy="579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885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“best”?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algorithm has both time and space constraints – that is complexity</a:t>
            </a:r>
          </a:p>
          <a:p>
            <a:pPr lvl="1" eaLnBrk="1" hangingPunct="1"/>
            <a:r>
              <a:rPr lang="en-US" altLang="en-US"/>
              <a:t>Time complexity</a:t>
            </a:r>
          </a:p>
          <a:p>
            <a:pPr lvl="1" eaLnBrk="1" hangingPunct="1"/>
            <a:r>
              <a:rPr lang="en-US" altLang="en-US"/>
              <a:t>Space complexity</a:t>
            </a:r>
          </a:p>
          <a:p>
            <a:pPr eaLnBrk="1" hangingPunct="1"/>
            <a:r>
              <a:rPr lang="en-US" altLang="en-US"/>
              <a:t>This study is called analysis of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025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basic operation of an algorithm</a:t>
            </a:r>
          </a:p>
          <a:p>
            <a:pPr lvl="1" eaLnBrk="1" hangingPunct="1">
              <a:defRPr/>
            </a:pPr>
            <a:r>
              <a:rPr lang="en-US" dirty="0"/>
              <a:t>The most significant contributor to its total time requirement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number of basic operations </a:t>
            </a:r>
            <a:br>
              <a:rPr lang="en-US" dirty="0"/>
            </a:br>
            <a:r>
              <a:rPr lang="en-US" dirty="0"/>
              <a:t>required by the sum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1861" y="2629838"/>
            <a:ext cx="7129194" cy="190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54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Basic Operations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number of basic operations required by the sum algorithms as a function of </a:t>
            </a:r>
            <a:r>
              <a:rPr lang="en-US" altLang="en-US" i="1" dirty="0"/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034898" y="2026413"/>
            <a:ext cx="4010828" cy="350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4693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Basic Operations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Typical growth-rate functions evaluated </a:t>
            </a:r>
            <a:br>
              <a:rPr lang="en-US" altLang="en-US" dirty="0"/>
            </a:br>
            <a:r>
              <a:rPr lang="en-US" altLang="en-US" dirty="0"/>
              <a:t>at increasing values of </a:t>
            </a:r>
            <a:r>
              <a:rPr lang="en-US" altLang="en-US" i="1" dirty="0"/>
              <a:t>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90508" y="2372898"/>
            <a:ext cx="9162606" cy="2271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2604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Best, Worst, and Average Cases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some algorithms, execution time depends only on size of data set</a:t>
            </a:r>
          </a:p>
          <a:p>
            <a:pPr eaLnBrk="1" hangingPunct="1"/>
            <a:r>
              <a:rPr lang="en-US" altLang="en-US"/>
              <a:t>Other algorithms depend on the nature of the data itself</a:t>
            </a:r>
          </a:p>
          <a:p>
            <a:pPr lvl="1" eaLnBrk="1" hangingPunct="1"/>
            <a:r>
              <a:rPr lang="en-US" altLang="en-US"/>
              <a:t>Here we seek to know best case, worst case, average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78240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Oh Notation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function f(n) is of order at most g(n)</a:t>
            </a:r>
          </a:p>
          <a:p>
            <a:pPr eaLnBrk="1" hangingPunct="1"/>
            <a:r>
              <a:rPr lang="en-US" altLang="en-US" dirty="0"/>
              <a:t>That is, f(n) is O(g(n))—if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lvl="1" eaLnBrk="1" hangingPunct="1"/>
            <a:r>
              <a:rPr lang="en-US" altLang="en-US" dirty="0"/>
              <a:t>A positive real number c and positive integer N exist …</a:t>
            </a:r>
          </a:p>
          <a:p>
            <a:pPr lvl="1" eaLnBrk="1" hangingPunct="1"/>
            <a:r>
              <a:rPr lang="en-US" altLang="en-US" dirty="0"/>
              <a:t>Such that </a:t>
            </a:r>
            <a:r>
              <a:rPr lang="pt-BR" altLang="en-US" dirty="0" err="1"/>
              <a:t>f</a:t>
            </a:r>
            <a:r>
              <a:rPr lang="pt-BR" altLang="en-US" dirty="0"/>
              <a:t>(</a:t>
            </a:r>
            <a:r>
              <a:rPr lang="pt-BR" altLang="en-US" dirty="0" err="1"/>
              <a:t>n</a:t>
            </a:r>
            <a:r>
              <a:rPr lang="pt-BR" altLang="en-US" dirty="0"/>
              <a:t>) ≤ </a:t>
            </a:r>
            <a:r>
              <a:rPr lang="pt-BR" altLang="en-US" dirty="0" err="1"/>
              <a:t>c</a:t>
            </a:r>
            <a:r>
              <a:rPr lang="pt-BR" altLang="en-US" dirty="0"/>
              <a:t> </a:t>
            </a:r>
            <a:r>
              <a:rPr lang="pt-BR" altLang="en-US" sz="2425" dirty="0"/>
              <a:t>*</a:t>
            </a:r>
            <a:r>
              <a:rPr lang="pt-BR" altLang="en-US" dirty="0"/>
              <a:t> </a:t>
            </a:r>
            <a:r>
              <a:rPr lang="pt-BR" altLang="en-US" dirty="0" err="1"/>
              <a:t>g</a:t>
            </a:r>
            <a:r>
              <a:rPr lang="pt-BR" altLang="en-US" dirty="0"/>
              <a:t>(</a:t>
            </a:r>
            <a:r>
              <a:rPr lang="pt-BR" altLang="en-US" dirty="0" err="1"/>
              <a:t>n</a:t>
            </a:r>
            <a:r>
              <a:rPr lang="pt-BR" altLang="en-US" dirty="0"/>
              <a:t>) for </a:t>
            </a:r>
            <a:r>
              <a:rPr lang="pt-BR" altLang="en-US" dirty="0" err="1"/>
              <a:t>all</a:t>
            </a:r>
            <a:r>
              <a:rPr lang="pt-BR" altLang="en-US" dirty="0"/>
              <a:t> </a:t>
            </a:r>
            <a:r>
              <a:rPr lang="pt-BR" altLang="en-US" dirty="0" err="1"/>
              <a:t>n</a:t>
            </a:r>
            <a:r>
              <a:rPr lang="pt-BR" altLang="en-US" dirty="0"/>
              <a:t> ≥ N</a:t>
            </a:r>
          </a:p>
          <a:p>
            <a:pPr lvl="1" eaLnBrk="1" hangingPunct="1"/>
            <a:r>
              <a:rPr lang="en-US" altLang="en-US" dirty="0"/>
              <a:t>That is, </a:t>
            </a:r>
            <a:r>
              <a:rPr lang="en-US" altLang="en-US" i="1" dirty="0"/>
              <a:t>c </a:t>
            </a:r>
            <a:r>
              <a:rPr lang="en-US" altLang="en-US" sz="2425" dirty="0"/>
              <a:t>*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is an upper bound on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when </a:t>
            </a:r>
            <a:r>
              <a:rPr lang="en-US" altLang="en-US" i="1" dirty="0"/>
              <a:t>n </a:t>
            </a:r>
            <a:r>
              <a:rPr lang="en-US" altLang="en-US" dirty="0"/>
              <a:t>is sufficiently large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2246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 Using the Bag ADT</a:t>
            </a:r>
          </a:p>
          <a:p>
            <a:pPr marL="0" indent="0"/>
            <a:r>
              <a:rPr lang="en-US" dirty="0"/>
              <a:t> Linked implementation of the Bag ADT</a:t>
            </a:r>
          </a:p>
          <a:p>
            <a:pPr marL="0" indent="0"/>
            <a:r>
              <a:rPr lang="en-US" dirty="0"/>
              <a:t> Performance analysis and comparison of Array-based and Linked implementations of the Bag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95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Oh Notation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illustration of the definition of Big Oh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168686" y="1669428"/>
            <a:ext cx="6693462" cy="397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41689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 Oh Notation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Identities for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7800"/>
          <a:stretch/>
        </p:blipFill>
        <p:spPr bwMode="auto">
          <a:xfrm>
            <a:off x="168691" y="1450975"/>
            <a:ext cx="9758912" cy="439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002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Complexities of Program Constructs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60661" y="2209800"/>
            <a:ext cx="9574971" cy="328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57854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complexity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Count the number of </a:t>
            </a:r>
            <a:r>
              <a:rPr lang="en-US" b="1" u="sng" dirty="0"/>
              <a:t>executed</a:t>
            </a:r>
            <a:r>
              <a:rPr lang="en-US" dirty="0"/>
              <a:t> steps (basic operations or just lines)</a:t>
            </a:r>
          </a:p>
          <a:p>
            <a:pPr lvl="1"/>
            <a:r>
              <a:rPr lang="en-US" dirty="0"/>
              <a:t>sum = 0</a:t>
            </a:r>
          </a:p>
          <a:p>
            <a:pPr marL="503972" lvl="1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 to n</a:t>
            </a:r>
          </a:p>
          <a:p>
            <a:pPr marL="503972" lvl="1" indent="0">
              <a:buNone/>
            </a:pPr>
            <a:r>
              <a:rPr lang="en-US" dirty="0"/>
              <a:t>      sum = sum +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Number of executed lines is 2n + 2</a:t>
            </a:r>
          </a:p>
          <a:p>
            <a:r>
              <a:rPr lang="en-US" dirty="0"/>
              <a:t>Let f(n) = the number of executed steps</a:t>
            </a:r>
          </a:p>
          <a:p>
            <a:pPr lvl="1"/>
            <a:r>
              <a:rPr lang="en-US" dirty="0"/>
              <a:t>n is the problem size</a:t>
            </a:r>
          </a:p>
          <a:p>
            <a:pPr lvl="1"/>
            <a:r>
              <a:rPr lang="en-US" dirty="0"/>
              <a:t>Usually it is the input size (very roughly, the number of keyboard presses needed to enter the input)</a:t>
            </a:r>
          </a:p>
          <a:p>
            <a:pPr lvl="1"/>
            <a:r>
              <a:rPr lang="en-US" dirty="0"/>
              <a:t>f(n) may depend only on </a:t>
            </a:r>
            <a:r>
              <a:rPr lang="en-US" i="1" dirty="0"/>
              <a:t>n</a:t>
            </a:r>
            <a:r>
              <a:rPr lang="en-US" dirty="0"/>
              <a:t> or on the actual values of the input</a:t>
            </a:r>
          </a:p>
          <a:p>
            <a:pPr lvl="2"/>
            <a:r>
              <a:rPr lang="en-US" dirty="0"/>
              <a:t>In the latter, need to find f(n) for best, average, worst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353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function f into the Big-Oh notation</a:t>
            </a:r>
          </a:p>
          <a:p>
            <a:pPr lvl="1"/>
            <a:r>
              <a:rPr lang="en-US" dirty="0"/>
              <a:t>Ignore lower order terms</a:t>
            </a:r>
          </a:p>
          <a:p>
            <a:pPr lvl="2"/>
            <a:r>
              <a:rPr lang="en-US" dirty="0"/>
              <a:t>e.g., constant &lt; log </a:t>
            </a:r>
            <a:r>
              <a:rPr lang="en-US" dirty="0" err="1"/>
              <a:t>log</a:t>
            </a:r>
            <a:r>
              <a:rPr lang="en-US" dirty="0"/>
              <a:t> n &lt; log n &lt; log</a:t>
            </a:r>
            <a:r>
              <a:rPr lang="en-US" baseline="30000" dirty="0"/>
              <a:t>2</a:t>
            </a:r>
            <a:r>
              <a:rPr lang="en-US" dirty="0"/>
              <a:t>n &lt; n &lt; n log n &lt; n</a:t>
            </a:r>
            <a:r>
              <a:rPr lang="en-US" baseline="30000" dirty="0"/>
              <a:t>2</a:t>
            </a:r>
            <a:r>
              <a:rPr lang="en-US" dirty="0"/>
              <a:t> &lt; n</a:t>
            </a:r>
            <a:r>
              <a:rPr lang="en-US" baseline="30000" dirty="0"/>
              <a:t>3</a:t>
            </a:r>
            <a:r>
              <a:rPr lang="en-US" dirty="0"/>
              <a:t>  &lt; 2</a:t>
            </a:r>
            <a:r>
              <a:rPr lang="en-US" baseline="30000" dirty="0"/>
              <a:t>n</a:t>
            </a:r>
            <a:r>
              <a:rPr lang="en-US" dirty="0"/>
              <a:t> &lt; n!</a:t>
            </a:r>
          </a:p>
          <a:p>
            <a:pPr lvl="2"/>
            <a:r>
              <a:rPr lang="en-US" dirty="0"/>
              <a:t>e.g., n</a:t>
            </a:r>
            <a:r>
              <a:rPr lang="en-US" baseline="30000" dirty="0"/>
              <a:t>2</a:t>
            </a:r>
            <a:r>
              <a:rPr lang="en-US" dirty="0"/>
              <a:t> + log n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Ignore constant factors</a:t>
            </a:r>
          </a:p>
          <a:p>
            <a:pPr lvl="2"/>
            <a:r>
              <a:rPr lang="en-US" dirty="0" err="1"/>
              <a:t>cn</a:t>
            </a:r>
            <a:r>
              <a:rPr lang="en-US" dirty="0"/>
              <a:t> =&gt; O(n), where c is a constant (doesn’t depend on n)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cn</a:t>
            </a:r>
            <a:r>
              <a:rPr lang="en-US" dirty="0"/>
              <a:t> is </a:t>
            </a:r>
            <a:r>
              <a:rPr lang="en-US" b="1" u="sng" dirty="0"/>
              <a:t>not</a:t>
            </a:r>
            <a:r>
              <a:rPr lang="en-US" dirty="0"/>
              <a:t>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f(n) = 2n + 2 = O(2n) =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815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Big-Oh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Big Omicron: 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≈ &lt;=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O(n)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O(n!)</a:t>
            </a:r>
            <a:endParaRPr lang="en-US" dirty="0"/>
          </a:p>
          <a:p>
            <a:r>
              <a:rPr lang="en-US" dirty="0"/>
              <a:t>Little Omicron: 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≈ &lt;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≠ o(n)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o(n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Omega: Ω ≈ &gt;=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Ω(n)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Ω(n)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Little Omega: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≈ &gt;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≠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Theta: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≈ =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5n =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(n) (has to be O and Ω)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937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dirty="0" err="1"/>
              <a:t>An</a:t>
            </a:r>
            <a:r>
              <a:rPr lang="pt-BR" altLang="en-US" dirty="0"/>
              <a:t> O(</a:t>
            </a:r>
            <a:r>
              <a:rPr lang="pt-BR" altLang="en-US" dirty="0" err="1"/>
              <a:t>n</a:t>
            </a:r>
            <a:r>
              <a:rPr lang="pt-BR" altLang="en-US" dirty="0"/>
              <a:t>) </a:t>
            </a:r>
            <a:r>
              <a:rPr lang="pt-BR" altLang="en-US" dirty="0" err="1"/>
              <a:t>algorithm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85228" y="2154158"/>
            <a:ext cx="7718918" cy="3083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3192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dirty="0" err="1"/>
              <a:t>An</a:t>
            </a:r>
            <a:r>
              <a:rPr lang="pt-BR" altLang="en-US" dirty="0"/>
              <a:t> O(n</a:t>
            </a:r>
            <a:r>
              <a:rPr lang="pt-BR" altLang="en-US" baseline="30000" dirty="0"/>
              <a:t>2</a:t>
            </a:r>
            <a:r>
              <a:rPr lang="pt-BR" altLang="en-US" dirty="0"/>
              <a:t>) </a:t>
            </a:r>
            <a:r>
              <a:rPr lang="en-US" altLang="en-US" dirty="0"/>
              <a:t>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135519" y="1494436"/>
            <a:ext cx="7371552" cy="552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03149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en-US" dirty="0" err="1"/>
              <a:t>Another</a:t>
            </a:r>
            <a:r>
              <a:rPr lang="pt-BR" altLang="en-US" dirty="0"/>
              <a:t> O(n</a:t>
            </a:r>
            <a:r>
              <a:rPr lang="pt-BR" altLang="en-US" baseline="30000" dirty="0"/>
              <a:t>2</a:t>
            </a:r>
            <a:r>
              <a:rPr lang="pt-BR" altLang="en-US" dirty="0"/>
              <a:t>) </a:t>
            </a:r>
            <a:r>
              <a:rPr lang="pt-BR" altLang="en-US" dirty="0" err="1"/>
              <a:t>algorithm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758744" y="1611681"/>
            <a:ext cx="6233557" cy="550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19090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effect of doubling the problem </a:t>
            </a:r>
            <a:br>
              <a:rPr lang="en-US" altLang="en-US" dirty="0"/>
            </a:br>
            <a:r>
              <a:rPr lang="en-US" altLang="en-US" dirty="0"/>
              <a:t>size on an algorithm’s time requirement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48001" y="2031663"/>
            <a:ext cx="8758374" cy="3179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93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 Bag</a:t>
            </a:r>
          </a:p>
        </p:txBody>
      </p:sp>
      <p:sp>
        <p:nvSpPr>
          <p:cNvPr id="439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Bag is a simple ADT, but it can still be useful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examples in text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Here is another simple one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 number of players “shout” Snap! each with a certain probability.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Add the player number to a Bag if she shouts.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Count the number of shouts in the Bag.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83CE16-37E1-488C-9ABB-6EE3921175FC}" type="slidenum">
              <a:rPr lang="en-US" altLang="en-US" sz="1543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543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73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Picturing Efficiency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time required to process one million items by algorithms of various orders at the rate of one million operations per second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78286" y="2480027"/>
            <a:ext cx="5468515" cy="35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48877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Riding Moore’s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an efficient algorithm (with less time complexity) is important</a:t>
            </a:r>
          </a:p>
          <a:p>
            <a:pPr lvl="1"/>
            <a:r>
              <a:rPr lang="en-US" dirty="0"/>
              <a:t>Such algorithm rides the exponentially-growing curve of hardware-speed ``better”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5FA9-63F9-49C8-B59D-052D69FFE690}" type="slidenum">
              <a:rPr lang="en-US" altLang="en-US" smtClean="0"/>
              <a:pPr/>
              <a:t>51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13148" y="3502720"/>
            <a:ext cx="4010828" cy="350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Straight Connector 6"/>
          <p:cNvCxnSpPr/>
          <p:nvPr/>
        </p:nvCxnSpPr>
        <p:spPr bwMode="auto">
          <a:xfrm>
            <a:off x="2813148" y="6017501"/>
            <a:ext cx="4010828" cy="0"/>
          </a:xfrm>
          <a:prstGeom prst="lin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71978" y="4831664"/>
            <a:ext cx="1822168" cy="104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Number of operations that machine M can do in time T seconds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222148" y="5795950"/>
            <a:ext cx="591001" cy="2215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280117" y="6017501"/>
            <a:ext cx="9370" cy="734309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3849810" y="6017501"/>
            <a:ext cx="9370" cy="734309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816083" y="4247276"/>
            <a:ext cx="1822168" cy="104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Problem size solvable by machine M using Algorithm A in T second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 bwMode="auto">
          <a:xfrm flipH="1">
            <a:off x="4225149" y="4771298"/>
            <a:ext cx="3590934" cy="19484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71172" y="4215176"/>
            <a:ext cx="1822168" cy="104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Problem size solvable by machine M using Algorithm B in T second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 bwMode="auto">
          <a:xfrm flipH="1">
            <a:off x="3880238" y="4739198"/>
            <a:ext cx="3590934" cy="19484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2171819" y="4831664"/>
            <a:ext cx="611839" cy="8214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5497606" y="4831664"/>
            <a:ext cx="14516" cy="1871997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4138968" y="4831664"/>
            <a:ext cx="3734" cy="1920146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289487" y="6352556"/>
            <a:ext cx="1179035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3859180" y="6469705"/>
            <a:ext cx="300490" cy="0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0.00087 -0.1569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84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19" grpId="1"/>
      <p:bldP spid="19" grpId="2"/>
      <p:bldP spid="22" grpId="0"/>
      <p:bldP spid="2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Efficiency of Implementations of ADT Bag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time efficiencies of the ADT bag operations for two implementations, expressed in Big Oh 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6224" y="2286000"/>
            <a:ext cx="9723846" cy="310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547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968" dirty="0"/>
              <a:t>Pros and Cons of Using an Array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an entry to the bag is fast</a:t>
            </a:r>
          </a:p>
          <a:p>
            <a:pPr eaLnBrk="1" hangingPunct="1"/>
            <a:r>
              <a:rPr lang="en-US" altLang="en-US"/>
              <a:t>Removing an unspecified entry is fast</a:t>
            </a:r>
          </a:p>
          <a:p>
            <a:pPr eaLnBrk="1" hangingPunct="1"/>
            <a:r>
              <a:rPr lang="en-US" altLang="en-US"/>
              <a:t>Removing a particular entry requires time to locate the entry</a:t>
            </a:r>
          </a:p>
          <a:p>
            <a:pPr eaLnBrk="1" hangingPunct="1"/>
            <a:r>
              <a:rPr lang="en-US" altLang="en-US"/>
              <a:t>Increasing the size of the array requires time to copy its entries</a:t>
            </a: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756496" y="7238529"/>
            <a:ext cx="8875618" cy="402483"/>
          </a:xfrm>
          <a:prstGeom prst="rect">
            <a:avLst/>
          </a:prstGeom>
        </p:spPr>
        <p:txBody>
          <a:bodyPr vert="horz" lIns="100796" tIns="50398" rIns="100796" bIns="50398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323" dirty="0">
                <a:solidFill>
                  <a:srgbClr val="000000">
                    <a:tint val="75000"/>
                  </a:srgbClr>
                </a:solidFill>
                <a:latin typeface="Arial"/>
              </a:rPr>
              <a:t>© 2016 Pearson Education, Ltd.  All rights reserved.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0445 – Data Structures – Sherif Khattab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8564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Array Implementation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has fixed size</a:t>
            </a:r>
          </a:p>
          <a:p>
            <a:pPr eaLnBrk="1" hangingPunct="1"/>
            <a:r>
              <a:rPr lang="en-US" altLang="en-US" dirty="0"/>
              <a:t>May become full</a:t>
            </a:r>
          </a:p>
          <a:p>
            <a:pPr eaLnBrk="1" hangingPunct="1"/>
            <a:r>
              <a:rPr lang="en-US" altLang="en-US" dirty="0"/>
              <a:t>Alternatively may have wasted space</a:t>
            </a:r>
          </a:p>
          <a:p>
            <a:pPr eaLnBrk="1" hangingPunct="1"/>
            <a:r>
              <a:rPr lang="en-US" altLang="en-US" dirty="0"/>
              <a:t>Resizing is possible but requires time overhead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762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Linked Chain Implementation</a:t>
            </a:r>
          </a:p>
        </p:txBody>
      </p:sp>
      <p:sp>
        <p:nvSpPr>
          <p:cNvPr id="6147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chain of five desks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1447" y="1926668"/>
            <a:ext cx="6257731" cy="3706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719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Forming a Chain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desk in the room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6155" y="1949415"/>
            <a:ext cx="4282065" cy="3639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2944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1951</Words>
  <Application>Microsoft Macintosh PowerPoint</Application>
  <PresentationFormat>Custom</PresentationFormat>
  <Paragraphs>344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 Unicode MS</vt:lpstr>
      <vt:lpstr>ＭＳ Ｐゴシック</vt:lpstr>
      <vt:lpstr>Arial</vt:lpstr>
      <vt:lpstr>Courier New</vt:lpstr>
      <vt:lpstr>Tahoma</vt:lpstr>
      <vt:lpstr>Times New Roman</vt:lpstr>
      <vt:lpstr>Office Theme</vt:lpstr>
      <vt:lpstr>Week 3: Linked Bag Implementation</vt:lpstr>
      <vt:lpstr>Administrivia</vt:lpstr>
      <vt:lpstr>Earlier in the course</vt:lpstr>
      <vt:lpstr>This Week’s Topics</vt:lpstr>
      <vt:lpstr>Using a Bag</vt:lpstr>
      <vt:lpstr>Pros and Cons of Using an Array</vt:lpstr>
      <vt:lpstr>Problems with Array Implementation</vt:lpstr>
      <vt:lpstr>Linked Chain Implementation</vt:lpstr>
      <vt:lpstr>Forming a Chain</vt:lpstr>
      <vt:lpstr>Forming a Chain </vt:lpstr>
      <vt:lpstr>Forming a Chain </vt:lpstr>
      <vt:lpstr>The Private Class Node</vt:lpstr>
      <vt:lpstr>The Private Class Node</vt:lpstr>
      <vt:lpstr>Class LinkedBag</vt:lpstr>
      <vt:lpstr>Class LinkedBag</vt:lpstr>
      <vt:lpstr>Beginning a Chain of Nodes</vt:lpstr>
      <vt:lpstr>Beginning a Chain of Nodes</vt:lpstr>
      <vt:lpstr>Beginning a Chain of Nodes</vt:lpstr>
      <vt:lpstr>Method toArray</vt:lpstr>
      <vt:lpstr>Method getFrequencyOf</vt:lpstr>
      <vt:lpstr>Method contains</vt:lpstr>
      <vt:lpstr>Removing an Item</vt:lpstr>
      <vt:lpstr>Method remove</vt:lpstr>
      <vt:lpstr>Method remove</vt:lpstr>
      <vt:lpstr>A Class within A Package</vt:lpstr>
      <vt:lpstr>A Class within A Package</vt:lpstr>
      <vt:lpstr>A Class within A Package</vt:lpstr>
      <vt:lpstr>When Node Is in Same Package</vt:lpstr>
      <vt:lpstr>Pros of Using a Chain</vt:lpstr>
      <vt:lpstr>Cons of Using a Chain</vt:lpstr>
      <vt:lpstr>Why Efficient Code?</vt:lpstr>
      <vt:lpstr>Example</vt:lpstr>
      <vt:lpstr>Example</vt:lpstr>
      <vt:lpstr>What is “best”?</vt:lpstr>
      <vt:lpstr>Counting Basic Operations</vt:lpstr>
      <vt:lpstr>Counting Basic Operations</vt:lpstr>
      <vt:lpstr>Counting Basic Operations</vt:lpstr>
      <vt:lpstr>Best, Worst, and Average Cases</vt:lpstr>
      <vt:lpstr>Big Oh Notation</vt:lpstr>
      <vt:lpstr>Big Oh Notation</vt:lpstr>
      <vt:lpstr>Big Oh Notation</vt:lpstr>
      <vt:lpstr>Complexities of Program Constructs</vt:lpstr>
      <vt:lpstr>Time complexity of an algorithm</vt:lpstr>
      <vt:lpstr>Time complexity of an algorithm</vt:lpstr>
      <vt:lpstr>The Big-Oh Family</vt:lpstr>
      <vt:lpstr>Picturing Efficiency</vt:lpstr>
      <vt:lpstr>Picturing Efficiency</vt:lpstr>
      <vt:lpstr>Picturing Efficiency</vt:lpstr>
      <vt:lpstr>Picturing Efficiency</vt:lpstr>
      <vt:lpstr>Picturing Efficiency</vt:lpstr>
      <vt:lpstr>Riding Moore’s law</vt:lpstr>
      <vt:lpstr>Efficiency of Implementations of ADT Bag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145</cp:revision>
  <dcterms:modified xsi:type="dcterms:W3CDTF">2018-01-22T15:24:20Z</dcterms:modified>
</cp:coreProperties>
</file>