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57" r:id="rId4"/>
    <p:sldId id="258" r:id="rId5"/>
    <p:sldId id="259" r:id="rId6"/>
    <p:sldId id="272" r:id="rId7"/>
    <p:sldId id="273" r:id="rId8"/>
    <p:sldId id="274" r:id="rId9"/>
    <p:sldId id="275" r:id="rId10"/>
    <p:sldId id="276" r:id="rId11"/>
    <p:sldId id="277" r:id="rId12"/>
    <p:sldId id="278" r:id="rId13"/>
    <p:sldId id="280" r:id="rId14"/>
    <p:sldId id="271" r:id="rId15"/>
    <p:sldId id="260" r:id="rId16"/>
    <p:sldId id="261" r:id="rId17"/>
    <p:sldId id="262" r:id="rId18"/>
    <p:sldId id="263" r:id="rId19"/>
    <p:sldId id="264" r:id="rId20"/>
    <p:sldId id="265" r:id="rId21"/>
    <p:sldId id="266" r:id="rId22"/>
    <p:sldId id="267" r:id="rId23"/>
    <p:sldId id="268" r:id="rId24"/>
    <p:sldId id="269"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2D157F-DC7D-457B-86F2-B8FA8FF7BDF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extLst>
      <p:ext uri="{BB962C8B-B14F-4D97-AF65-F5344CB8AC3E}">
        <p14:creationId xmlns:p14="http://schemas.microsoft.com/office/powerpoint/2010/main" val="693626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extLst>
      <p:ext uri="{BB962C8B-B14F-4D97-AF65-F5344CB8AC3E}">
        <p14:creationId xmlns:p14="http://schemas.microsoft.com/office/powerpoint/2010/main" val="284393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25517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extLst>
      <p:ext uri="{BB962C8B-B14F-4D97-AF65-F5344CB8AC3E}">
        <p14:creationId xmlns:p14="http://schemas.microsoft.com/office/powerpoint/2010/main" val="425829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8362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extLst>
      <p:ext uri="{BB962C8B-B14F-4D97-AF65-F5344CB8AC3E}">
        <p14:creationId xmlns:p14="http://schemas.microsoft.com/office/powerpoint/2010/main" val="3360141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2D157F-DC7D-457B-86F2-B8FA8FF7BDF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extLst>
      <p:ext uri="{BB962C8B-B14F-4D97-AF65-F5344CB8AC3E}">
        <p14:creationId xmlns:p14="http://schemas.microsoft.com/office/powerpoint/2010/main" val="540854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2D157F-DC7D-457B-86F2-B8FA8FF7BDF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extLst>
      <p:ext uri="{BB962C8B-B14F-4D97-AF65-F5344CB8AC3E}">
        <p14:creationId xmlns:p14="http://schemas.microsoft.com/office/powerpoint/2010/main" val="337066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0124" y="0"/>
            <a:ext cx="8596668" cy="693420"/>
          </a:xfrm>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91490" y="925830"/>
            <a:ext cx="8782512" cy="5115533"/>
          </a:xfrm>
        </p:spPr>
        <p:txBody>
          <a:bodyPr>
            <a:normAutofit/>
          </a:bodyPr>
          <a:lstStyle>
            <a:lvl1pPr>
              <a:defRPr sz="3200" baseline="30000"/>
            </a:lvl1pPr>
            <a:lvl2pPr>
              <a:defRPr sz="2800" baseline="30000"/>
            </a:lvl2pPr>
            <a:lvl3pPr>
              <a:defRPr sz="2400" baseline="30000"/>
            </a:lvl3pPr>
            <a:lvl4pPr>
              <a:defRPr sz="2000" baseline="30000"/>
            </a:lvl4pPr>
            <a:lvl5pPr>
              <a:defRPr sz="2000" baseline="300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72D157F-DC7D-457B-86F2-B8FA8FF7BDF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extLst>
      <p:ext uri="{BB962C8B-B14F-4D97-AF65-F5344CB8AC3E}">
        <p14:creationId xmlns:p14="http://schemas.microsoft.com/office/powerpoint/2010/main" val="1835373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2D157F-DC7D-457B-86F2-B8FA8FF7BDF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1C91B-4DB9-4139-88C5-4D2BFC14B3F5}" type="slidenum">
              <a:rPr lang="en-US" smtClean="0"/>
              <a:t>‹#›</a:t>
            </a:fld>
            <a:endParaRPr lang="en-US"/>
          </a:p>
        </p:txBody>
      </p:sp>
    </p:spTree>
    <p:extLst>
      <p:ext uri="{BB962C8B-B14F-4D97-AF65-F5344CB8AC3E}">
        <p14:creationId xmlns:p14="http://schemas.microsoft.com/office/powerpoint/2010/main" val="39926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2D157F-DC7D-457B-86F2-B8FA8FF7BDF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1C91B-4DB9-4139-88C5-4D2BFC14B3F5}" type="slidenum">
              <a:rPr lang="en-US" smtClean="0"/>
              <a:t>‹#›</a:t>
            </a:fld>
            <a:endParaRPr lang="en-US"/>
          </a:p>
        </p:txBody>
      </p:sp>
    </p:spTree>
    <p:extLst>
      <p:ext uri="{BB962C8B-B14F-4D97-AF65-F5344CB8AC3E}">
        <p14:creationId xmlns:p14="http://schemas.microsoft.com/office/powerpoint/2010/main" val="4098058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2D157F-DC7D-457B-86F2-B8FA8FF7BDF8}" type="datetimeFigureOut">
              <a:rPr lang="en-US" smtClean="0"/>
              <a:t>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B1C91B-4DB9-4139-88C5-4D2BFC14B3F5}" type="slidenum">
              <a:rPr lang="en-US" smtClean="0"/>
              <a:t>‹#›</a:t>
            </a:fld>
            <a:endParaRPr lang="en-US"/>
          </a:p>
        </p:txBody>
      </p:sp>
    </p:spTree>
    <p:extLst>
      <p:ext uri="{BB962C8B-B14F-4D97-AF65-F5344CB8AC3E}">
        <p14:creationId xmlns:p14="http://schemas.microsoft.com/office/powerpoint/2010/main" val="1353198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2D157F-DC7D-457B-86F2-B8FA8FF7BDF8}" type="datetimeFigureOut">
              <a:rPr lang="en-US" smtClean="0"/>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B1C91B-4DB9-4139-88C5-4D2BFC14B3F5}" type="slidenum">
              <a:rPr lang="en-US" smtClean="0"/>
              <a:t>‹#›</a:t>
            </a:fld>
            <a:endParaRPr lang="en-US"/>
          </a:p>
        </p:txBody>
      </p:sp>
    </p:spTree>
    <p:extLst>
      <p:ext uri="{BB962C8B-B14F-4D97-AF65-F5344CB8AC3E}">
        <p14:creationId xmlns:p14="http://schemas.microsoft.com/office/powerpoint/2010/main" val="395432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D157F-DC7D-457B-86F2-B8FA8FF7BDF8}" type="datetimeFigureOut">
              <a:rPr lang="en-US" smtClean="0"/>
              <a:t>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B1C91B-4DB9-4139-88C5-4D2BFC14B3F5}" type="slidenum">
              <a:rPr lang="en-US" smtClean="0"/>
              <a:t>‹#›</a:t>
            </a:fld>
            <a:endParaRPr lang="en-US"/>
          </a:p>
        </p:txBody>
      </p:sp>
    </p:spTree>
    <p:extLst>
      <p:ext uri="{BB962C8B-B14F-4D97-AF65-F5344CB8AC3E}">
        <p14:creationId xmlns:p14="http://schemas.microsoft.com/office/powerpoint/2010/main" val="1050916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2D157F-DC7D-457B-86F2-B8FA8FF7BDF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1C91B-4DB9-4139-88C5-4D2BFC14B3F5}" type="slidenum">
              <a:rPr lang="en-US" smtClean="0"/>
              <a:t>‹#›</a:t>
            </a:fld>
            <a:endParaRPr lang="en-US"/>
          </a:p>
        </p:txBody>
      </p:sp>
    </p:spTree>
    <p:extLst>
      <p:ext uri="{BB962C8B-B14F-4D97-AF65-F5344CB8AC3E}">
        <p14:creationId xmlns:p14="http://schemas.microsoft.com/office/powerpoint/2010/main" val="4220612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72D157F-DC7D-457B-86F2-B8FA8FF7BDF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1C91B-4DB9-4139-88C5-4D2BFC14B3F5}" type="slidenum">
              <a:rPr lang="en-US" smtClean="0"/>
              <a:t>‹#›</a:t>
            </a:fld>
            <a:endParaRPr lang="en-US"/>
          </a:p>
        </p:txBody>
      </p:sp>
    </p:spTree>
    <p:extLst>
      <p:ext uri="{BB962C8B-B14F-4D97-AF65-F5344CB8AC3E}">
        <p14:creationId xmlns:p14="http://schemas.microsoft.com/office/powerpoint/2010/main" val="3889443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88712" y="18071"/>
            <a:ext cx="8596668" cy="734351"/>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65760" y="948690"/>
            <a:ext cx="8908242" cy="5092673"/>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2D157F-DC7D-457B-86F2-B8FA8FF7BDF8}" type="datetimeFigureOut">
              <a:rPr lang="en-US" smtClean="0"/>
              <a:t>1/2/2018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B1C91B-4DB9-4139-88C5-4D2BFC14B3F5}" type="slidenum">
              <a:rPr lang="en-US" smtClean="0"/>
              <a:t>‹#›</a:t>
            </a:fld>
            <a:endParaRPr lang="en-US"/>
          </a:p>
        </p:txBody>
      </p:sp>
    </p:spTree>
    <p:extLst>
      <p:ext uri="{BB962C8B-B14F-4D97-AF65-F5344CB8AC3E}">
        <p14:creationId xmlns:p14="http://schemas.microsoft.com/office/powerpoint/2010/main" val="442298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50352"/>
            <a:ext cx="10945091" cy="1646302"/>
          </a:xfrm>
        </p:spPr>
        <p:txBody>
          <a:bodyPr/>
          <a:lstStyle/>
          <a:p>
            <a:pPr algn="ctr"/>
            <a:r>
              <a:rPr lang="en-US" dirty="0" smtClean="0"/>
              <a:t>CS/COE </a:t>
            </a:r>
            <a:r>
              <a:rPr lang="en-US" dirty="0" smtClean="0"/>
              <a:t>445 Data Structures </a:t>
            </a:r>
            <a:endParaRPr lang="en-US" dirty="0"/>
          </a:p>
        </p:txBody>
      </p:sp>
      <p:sp>
        <p:nvSpPr>
          <p:cNvPr id="3" name="Subtitle 2"/>
          <p:cNvSpPr>
            <a:spLocks noGrp="1"/>
          </p:cNvSpPr>
          <p:nvPr>
            <p:ph type="subTitle" idx="1"/>
          </p:nvPr>
        </p:nvSpPr>
        <p:spPr>
          <a:xfrm>
            <a:off x="-287382" y="4050833"/>
            <a:ext cx="12479382" cy="1096899"/>
          </a:xfrm>
        </p:spPr>
        <p:txBody>
          <a:bodyPr>
            <a:noAutofit/>
          </a:bodyPr>
          <a:lstStyle/>
          <a:p>
            <a:pPr algn="ctr"/>
            <a:r>
              <a:rPr lang="en-US" sz="3600" dirty="0" smtClean="0"/>
              <a:t>Lab </a:t>
            </a:r>
            <a:r>
              <a:rPr lang="en-US" sz="3600" dirty="0" smtClean="0"/>
              <a:t>1</a:t>
            </a:r>
          </a:p>
          <a:p>
            <a:pPr algn="ctr"/>
            <a:r>
              <a:rPr lang="en-US" sz="4000" dirty="0" smtClean="0"/>
              <a:t> </a:t>
            </a:r>
            <a:r>
              <a:rPr lang="en-US" sz="1400" dirty="0" smtClean="0"/>
              <a:t>(</a:t>
            </a:r>
            <a:r>
              <a:rPr lang="en-US" sz="1400" i="1" dirty="0" smtClean="0"/>
              <a:t>Adapted </a:t>
            </a:r>
            <a:r>
              <a:rPr lang="en-US" sz="1400" i="1" dirty="0"/>
              <a:t>from Dr. Hoot’s Lab Manual for Data Structures and Abstractions with Java </a:t>
            </a:r>
            <a:r>
              <a:rPr lang="en-US" sz="1400" dirty="0" smtClean="0"/>
              <a:t>™)</a:t>
            </a:r>
            <a:endParaRPr lang="en-US" sz="1400" dirty="0"/>
          </a:p>
          <a:p>
            <a:pPr algn="ctr"/>
            <a:endParaRPr lang="en-US" dirty="0"/>
          </a:p>
        </p:txBody>
      </p:sp>
    </p:spTree>
    <p:extLst>
      <p:ext uri="{BB962C8B-B14F-4D97-AF65-F5344CB8AC3E}">
        <p14:creationId xmlns:p14="http://schemas.microsoft.com/office/powerpoint/2010/main" val="1845323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Pre-conditions</a:t>
            </a:r>
            <a:endParaRPr lang="en-US" dirty="0"/>
          </a:p>
        </p:txBody>
      </p:sp>
      <p:sp>
        <p:nvSpPr>
          <p:cNvPr id="3" name="Content Placeholder 2"/>
          <p:cNvSpPr>
            <a:spLocks noGrp="1"/>
          </p:cNvSpPr>
          <p:nvPr>
            <p:ph idx="1"/>
          </p:nvPr>
        </p:nvSpPr>
        <p:spPr/>
        <p:txBody>
          <a:bodyPr>
            <a:normAutofit/>
          </a:bodyPr>
          <a:lstStyle/>
          <a:p>
            <a:r>
              <a:rPr lang="en-US" dirty="0"/>
              <a:t>For example, consider a deposit method for the bank account class</a:t>
            </a:r>
          </a:p>
          <a:p>
            <a:pPr marL="0" indent="0">
              <a:buNone/>
            </a:pPr>
            <a:r>
              <a:rPr lang="en-US" dirty="0"/>
              <a:t>	deposit (int amount)</a:t>
            </a:r>
          </a:p>
          <a:p>
            <a:r>
              <a:rPr lang="en-US" dirty="0"/>
              <a:t>What are the pre-conditions?  </a:t>
            </a:r>
          </a:p>
          <a:p>
            <a:pPr lvl="1"/>
            <a:r>
              <a:rPr lang="en-US" dirty="0"/>
              <a:t>Certainly the bank account must be in a valid state</a:t>
            </a:r>
          </a:p>
          <a:p>
            <a:pPr lvl="1"/>
            <a:r>
              <a:rPr lang="en-US" dirty="0"/>
              <a:t>the amount must be non-negative. </a:t>
            </a:r>
            <a:endParaRPr lang="en-US" dirty="0" smtClean="0"/>
          </a:p>
          <a:p>
            <a:r>
              <a:rPr lang="en-US" baseline="0" dirty="0"/>
              <a:t>Who is </a:t>
            </a:r>
            <a:r>
              <a:rPr lang="en-US" baseline="0" dirty="0" smtClean="0"/>
              <a:t>responsible for guaranteeing the pre-conditions?</a:t>
            </a:r>
          </a:p>
          <a:p>
            <a:pPr lvl="1"/>
            <a:r>
              <a:rPr lang="en-US" baseline="0" dirty="0" smtClean="0"/>
              <a:t>The object’s client</a:t>
            </a:r>
          </a:p>
          <a:p>
            <a:pPr lvl="1"/>
            <a:r>
              <a:rPr lang="en-US" baseline="0" dirty="0" smtClean="0"/>
              <a:t>The object itself</a:t>
            </a:r>
            <a:endParaRPr lang="en-US" dirty="0"/>
          </a:p>
          <a:p>
            <a:endParaRPr lang="en-US" dirty="0"/>
          </a:p>
        </p:txBody>
      </p:sp>
    </p:spTree>
    <p:extLst>
      <p:ext uri="{BB962C8B-B14F-4D97-AF65-F5344CB8AC3E}">
        <p14:creationId xmlns:p14="http://schemas.microsoft.com/office/powerpoint/2010/main" val="416374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is responsible</a:t>
            </a:r>
            <a:endParaRPr lang="en-US" dirty="0"/>
          </a:p>
        </p:txBody>
      </p:sp>
      <p:sp>
        <p:nvSpPr>
          <p:cNvPr id="3" name="Content Placeholder 2"/>
          <p:cNvSpPr>
            <a:spLocks noGrp="1"/>
          </p:cNvSpPr>
          <p:nvPr>
            <p:ph idx="1"/>
          </p:nvPr>
        </p:nvSpPr>
        <p:spPr>
          <a:xfrm>
            <a:off x="491490" y="925830"/>
            <a:ext cx="8782512" cy="5331279"/>
          </a:xfrm>
        </p:spPr>
        <p:txBody>
          <a:bodyPr>
            <a:normAutofit fontScale="92500"/>
          </a:bodyPr>
          <a:lstStyle/>
          <a:p>
            <a:r>
              <a:rPr lang="en-US" dirty="0"/>
              <a:t>The client has the responsibility to guarantee that the pre-condition is met.  </a:t>
            </a:r>
          </a:p>
          <a:p>
            <a:r>
              <a:rPr lang="en-US" dirty="0"/>
              <a:t>What happens if the object's client makes a mistake and accidentally invokes the method with a negative value?  </a:t>
            </a:r>
            <a:endParaRPr lang="en-US" dirty="0" smtClean="0"/>
          </a:p>
          <a:p>
            <a:pPr lvl="1"/>
            <a:r>
              <a:rPr lang="en-US" dirty="0" smtClean="0"/>
              <a:t>If </a:t>
            </a:r>
            <a:r>
              <a:rPr lang="en-US" dirty="0"/>
              <a:t>the object just uses the bad value, it could end up in an incorrect state.  </a:t>
            </a:r>
          </a:p>
          <a:p>
            <a:r>
              <a:rPr lang="en-US" dirty="0"/>
              <a:t>On the other hand, if the object checks the preconditions, we end up with redundant checks of the preconditions already done by the client.  </a:t>
            </a:r>
          </a:p>
          <a:p>
            <a:r>
              <a:rPr lang="en-US" dirty="0"/>
              <a:t>One way to deal with this situation is to use an assertion of the precondition.  In our example, it might be something like</a:t>
            </a:r>
          </a:p>
          <a:p>
            <a:pPr marL="0" indent="0">
              <a:buNone/>
            </a:pPr>
            <a:r>
              <a:rPr lang="en-US" dirty="0"/>
              <a:t>	assert amount &gt; 0;</a:t>
            </a:r>
          </a:p>
          <a:p>
            <a:r>
              <a:rPr lang="en-US" dirty="0"/>
              <a:t>If the assertion fails, an error is thrown and the program halts.  </a:t>
            </a:r>
          </a:p>
          <a:p>
            <a:r>
              <a:rPr lang="en-US" dirty="0"/>
              <a:t>The advantage of this is that while we are testing our client, we can run with assertions on.  Once the testing is complete, we can run the production code with assertions off and avoid the redundant checks. </a:t>
            </a:r>
          </a:p>
          <a:p>
            <a:endParaRPr lang="en-US" dirty="0"/>
          </a:p>
        </p:txBody>
      </p:sp>
    </p:spTree>
    <p:extLst>
      <p:ext uri="{BB962C8B-B14F-4D97-AF65-F5344CB8AC3E}">
        <p14:creationId xmlns:p14="http://schemas.microsoft.com/office/powerpoint/2010/main" val="55856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is responsible</a:t>
            </a:r>
            <a:endParaRPr lang="en-US" dirty="0"/>
          </a:p>
        </p:txBody>
      </p:sp>
      <p:sp>
        <p:nvSpPr>
          <p:cNvPr id="3" name="Content Placeholder 2"/>
          <p:cNvSpPr>
            <a:spLocks noGrp="1"/>
          </p:cNvSpPr>
          <p:nvPr>
            <p:ph idx="1"/>
          </p:nvPr>
        </p:nvSpPr>
        <p:spPr/>
        <p:txBody>
          <a:bodyPr/>
          <a:lstStyle/>
          <a:p>
            <a:r>
              <a:rPr lang="en-US" dirty="0"/>
              <a:t>There are two common techniques for dealing with </a:t>
            </a:r>
            <a:r>
              <a:rPr lang="en-US" dirty="0" smtClean="0"/>
              <a:t>this.</a:t>
            </a:r>
          </a:p>
          <a:p>
            <a:r>
              <a:rPr lang="en-US" dirty="0" smtClean="0"/>
              <a:t>1. if </a:t>
            </a:r>
            <a:r>
              <a:rPr lang="en-US" dirty="0"/>
              <a:t>the precondition fails the state of the object is unchanged and an exception is thrown.  </a:t>
            </a:r>
            <a:endParaRPr lang="en-US" dirty="0" smtClean="0"/>
          </a:p>
          <a:p>
            <a:pPr lvl="1"/>
            <a:r>
              <a:rPr lang="en-US" dirty="0" smtClean="0"/>
              <a:t>The </a:t>
            </a:r>
            <a:r>
              <a:rPr lang="en-US" dirty="0"/>
              <a:t>client can either catch and handle the exception and continue running, or the program halts. </a:t>
            </a:r>
            <a:endParaRPr lang="en-US" dirty="0" smtClean="0"/>
          </a:p>
          <a:p>
            <a:r>
              <a:rPr lang="en-US" dirty="0" smtClean="0"/>
              <a:t>2. instead </a:t>
            </a:r>
            <a:r>
              <a:rPr lang="en-US" dirty="0"/>
              <a:t>of having the requirement in the pre-conditions, it will be part of the post-conditions.  </a:t>
            </a:r>
            <a:endParaRPr lang="en-US" dirty="0" smtClean="0"/>
          </a:p>
          <a:p>
            <a:pPr lvl="1"/>
            <a:r>
              <a:rPr lang="en-US" dirty="0" smtClean="0"/>
              <a:t>A </a:t>
            </a:r>
            <a:r>
              <a:rPr lang="en-US" dirty="0"/>
              <a:t>Boolean return value is added to the deposit method and if the amount is negative, the state will be unchanged and false will be returned</a:t>
            </a:r>
            <a:r>
              <a:rPr lang="en-US" dirty="0" smtClean="0"/>
              <a:t>.</a:t>
            </a:r>
          </a:p>
          <a:p>
            <a:pPr lvl="1"/>
            <a:r>
              <a:rPr lang="en-US" dirty="0" smtClean="0"/>
              <a:t>Otherwise</a:t>
            </a:r>
            <a:r>
              <a:rPr lang="en-US" dirty="0"/>
              <a:t>, the total deposits will be increased by amount, the balance will be increased by amount, and true will be returned.</a:t>
            </a:r>
            <a:endParaRPr lang="en-US" dirty="0"/>
          </a:p>
        </p:txBody>
      </p:sp>
    </p:spTree>
    <p:extLst>
      <p:ext uri="{BB962C8B-B14F-4D97-AF65-F5344CB8AC3E}">
        <p14:creationId xmlns:p14="http://schemas.microsoft.com/office/powerpoint/2010/main" val="4242844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lstStyle/>
          <a:p>
            <a:r>
              <a:rPr lang="en-US" dirty="0" smtClean="0"/>
              <a:t>another </a:t>
            </a:r>
            <a:r>
              <a:rPr lang="en-US" dirty="0"/>
              <a:t>way </a:t>
            </a:r>
            <a:r>
              <a:rPr lang="en-US" dirty="0" smtClean="0"/>
              <a:t>(besides pre- and post-conditions)</a:t>
            </a:r>
            <a:r>
              <a:rPr lang="en-US" baseline="0" dirty="0" smtClean="0"/>
              <a:t> </a:t>
            </a:r>
            <a:r>
              <a:rPr lang="en-US" dirty="0" smtClean="0"/>
              <a:t>of </a:t>
            </a:r>
            <a:r>
              <a:rPr lang="en-US" dirty="0"/>
              <a:t>specifying the behavior of a class is via the use of test code. </a:t>
            </a:r>
            <a:endParaRPr lang="en-US" dirty="0" smtClean="0"/>
          </a:p>
          <a:p>
            <a:r>
              <a:rPr lang="en-US" dirty="0" smtClean="0"/>
              <a:t>While </a:t>
            </a:r>
            <a:r>
              <a:rPr lang="en-US" dirty="0"/>
              <a:t>test cases are an important </a:t>
            </a:r>
            <a:r>
              <a:rPr lang="en-US" dirty="0" smtClean="0"/>
              <a:t>tool, </a:t>
            </a:r>
            <a:r>
              <a:rPr lang="en-US" dirty="0"/>
              <a:t>do not become overly reliant on them.  </a:t>
            </a:r>
            <a:endParaRPr lang="en-US" dirty="0" smtClean="0"/>
          </a:p>
          <a:p>
            <a:pPr lvl="1"/>
            <a:r>
              <a:rPr lang="en-US" dirty="0" smtClean="0"/>
              <a:t>Passing </a:t>
            </a:r>
            <a:r>
              <a:rPr lang="en-US" dirty="0"/>
              <a:t>the test cases does not guarantee that the class is behaving correctly.</a:t>
            </a:r>
          </a:p>
          <a:p>
            <a:endParaRPr lang="en-US" dirty="0"/>
          </a:p>
        </p:txBody>
      </p:sp>
    </p:spTree>
    <p:extLst>
      <p:ext uri="{BB962C8B-B14F-4D97-AF65-F5344CB8AC3E}">
        <p14:creationId xmlns:p14="http://schemas.microsoft.com/office/powerpoint/2010/main" val="68782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Lab</a:t>
            </a:r>
            <a:endParaRPr lang="en-US" dirty="0"/>
          </a:p>
        </p:txBody>
      </p:sp>
      <p:sp>
        <p:nvSpPr>
          <p:cNvPr id="3" name="Content Placeholder 2"/>
          <p:cNvSpPr>
            <a:spLocks noGrp="1"/>
          </p:cNvSpPr>
          <p:nvPr>
            <p:ph idx="1"/>
          </p:nvPr>
        </p:nvSpPr>
        <p:spPr/>
        <p:txBody>
          <a:bodyPr/>
          <a:lstStyle/>
          <a:p>
            <a:r>
              <a:rPr lang="en-US" dirty="0"/>
              <a:t>In today's lab, you will work with two classes.  </a:t>
            </a:r>
            <a:endParaRPr lang="en-US" dirty="0" smtClean="0"/>
          </a:p>
          <a:p>
            <a:r>
              <a:rPr lang="en-US" dirty="0" smtClean="0"/>
              <a:t>The </a:t>
            </a:r>
            <a:r>
              <a:rPr lang="en-US" dirty="0"/>
              <a:t>first class will represent a rational number that is the ratio of two integer values.  </a:t>
            </a:r>
            <a:endParaRPr lang="en-US" dirty="0" smtClean="0"/>
          </a:p>
          <a:p>
            <a:r>
              <a:rPr lang="en-US" dirty="0" smtClean="0"/>
              <a:t>The </a:t>
            </a:r>
            <a:r>
              <a:rPr lang="en-US" dirty="0"/>
              <a:t>second class will be a counter that has both a minimum and maximum value.</a:t>
            </a:r>
          </a:p>
          <a:p>
            <a:endParaRPr lang="en-US" dirty="0"/>
          </a:p>
        </p:txBody>
      </p:sp>
    </p:spTree>
    <p:extLst>
      <p:ext uri="{BB962C8B-B14F-4D97-AF65-F5344CB8AC3E}">
        <p14:creationId xmlns:p14="http://schemas.microsoft.com/office/powerpoint/2010/main" val="4074722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 Class</a:t>
            </a:r>
            <a:endParaRPr lang="en-US" dirty="0"/>
          </a:p>
        </p:txBody>
      </p:sp>
      <p:sp>
        <p:nvSpPr>
          <p:cNvPr id="3" name="Content Placeholder 2"/>
          <p:cNvSpPr>
            <a:spLocks noGrp="1"/>
          </p:cNvSpPr>
          <p:nvPr>
            <p:ph idx="1"/>
          </p:nvPr>
        </p:nvSpPr>
        <p:spPr/>
        <p:txBody>
          <a:bodyPr>
            <a:normAutofit/>
          </a:bodyPr>
          <a:lstStyle/>
          <a:p>
            <a:pPr marL="0" indent="0">
              <a:buNone/>
            </a:pPr>
            <a:r>
              <a:rPr lang="en-US" dirty="0"/>
              <a:t>Here is a list of responsibilities for the </a:t>
            </a:r>
            <a:r>
              <a:rPr lang="en-US" dirty="0" smtClean="0"/>
              <a:t>Rational </a:t>
            </a:r>
            <a:r>
              <a:rPr lang="en-US" dirty="0"/>
              <a:t>class:</a:t>
            </a:r>
          </a:p>
          <a:p>
            <a:pPr lvl="1"/>
            <a:r>
              <a:rPr lang="en-US" dirty="0"/>
              <a:t>Know the value of the denominator.</a:t>
            </a:r>
          </a:p>
          <a:p>
            <a:pPr lvl="1"/>
            <a:r>
              <a:rPr lang="en-US" dirty="0"/>
              <a:t>Know the value of the numerator.</a:t>
            </a:r>
          </a:p>
          <a:p>
            <a:pPr lvl="1"/>
            <a:r>
              <a:rPr lang="en-US" dirty="0"/>
              <a:t>Be able to compute the negation of a rational number.</a:t>
            </a:r>
          </a:p>
          <a:p>
            <a:pPr lvl="1"/>
            <a:r>
              <a:rPr lang="en-US" dirty="0"/>
              <a:t>Be able to compute the reciprocal of a rational number.</a:t>
            </a:r>
          </a:p>
          <a:p>
            <a:pPr lvl="1"/>
            <a:r>
              <a:rPr lang="en-US" dirty="0"/>
              <a:t>Be able to compare two rational numbers for equality.</a:t>
            </a:r>
          </a:p>
          <a:p>
            <a:pPr lvl="1"/>
            <a:r>
              <a:rPr lang="en-US" dirty="0"/>
              <a:t>Be able to compute the sum of two rational numbers.</a:t>
            </a:r>
          </a:p>
          <a:p>
            <a:pPr lvl="1"/>
            <a:r>
              <a:rPr lang="en-US" dirty="0"/>
              <a:t>Be able to compute the difference of two rational numbers.</a:t>
            </a:r>
          </a:p>
          <a:p>
            <a:pPr lvl="1"/>
            <a:r>
              <a:rPr lang="en-US" dirty="0"/>
              <a:t>Be able to compute the result of multiplying two rational numbers.</a:t>
            </a:r>
          </a:p>
          <a:p>
            <a:pPr lvl="1"/>
            <a:r>
              <a:rPr lang="en-US" dirty="0"/>
              <a:t>Be able to compute the result of dividing two rational numbers.</a:t>
            </a:r>
          </a:p>
          <a:p>
            <a:pPr lvl="1"/>
            <a:r>
              <a:rPr lang="en-US" dirty="0"/>
              <a:t>Be able to compute a printable representation of the rational number</a:t>
            </a:r>
            <a:r>
              <a:rPr lang="en-US" dirty="0" smtClean="0"/>
              <a:t>.</a:t>
            </a:r>
            <a:endParaRPr lang="en-US" dirty="0"/>
          </a:p>
        </p:txBody>
      </p:sp>
    </p:spTree>
    <p:extLst>
      <p:ext uri="{BB962C8B-B14F-4D97-AF65-F5344CB8AC3E}">
        <p14:creationId xmlns:p14="http://schemas.microsoft.com/office/powerpoint/2010/main" val="3695030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fields and constraints on them</a:t>
            </a:r>
            <a:endParaRPr lang="en-US" dirty="0"/>
          </a:p>
        </p:txBody>
      </p:sp>
      <p:sp>
        <p:nvSpPr>
          <p:cNvPr id="3" name="Content Placeholder 2"/>
          <p:cNvSpPr>
            <a:spLocks noGrp="1"/>
          </p:cNvSpPr>
          <p:nvPr>
            <p:ph idx="1"/>
          </p:nvPr>
        </p:nvSpPr>
        <p:spPr/>
        <p:txBody>
          <a:bodyPr/>
          <a:lstStyle/>
          <a:p>
            <a:r>
              <a:rPr lang="en-US" dirty="0"/>
              <a:t>What data fields will the Rational class need to implement these responsibilities?</a:t>
            </a:r>
          </a:p>
          <a:p>
            <a:r>
              <a:rPr lang="en-US" dirty="0"/>
              <a:t>Are there any constraints on the values of the data fields?</a:t>
            </a:r>
          </a:p>
          <a:p>
            <a:endParaRPr lang="en-US" dirty="0"/>
          </a:p>
        </p:txBody>
      </p:sp>
    </p:spTree>
    <p:extLst>
      <p:ext uri="{BB962C8B-B14F-4D97-AF65-F5344CB8AC3E}">
        <p14:creationId xmlns:p14="http://schemas.microsoft.com/office/powerpoint/2010/main" val="244956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a:xfrm>
            <a:off x="491489" y="925829"/>
            <a:ext cx="8966019" cy="5579473"/>
          </a:xfrm>
        </p:spPr>
        <p:txBody>
          <a:bodyPr>
            <a:normAutofit/>
          </a:bodyPr>
          <a:lstStyle/>
          <a:p>
            <a:r>
              <a:rPr lang="en-US" dirty="0"/>
              <a:t>Rational()</a:t>
            </a:r>
          </a:p>
          <a:p>
            <a:pPr lvl="1"/>
            <a:r>
              <a:rPr lang="en-US" dirty="0"/>
              <a:t>Pre-condition: none.</a:t>
            </a:r>
          </a:p>
          <a:p>
            <a:pPr lvl="1"/>
            <a:r>
              <a:rPr lang="en-US" dirty="0"/>
              <a:t>Post-condition: The rational number 1 has been constructed.</a:t>
            </a:r>
          </a:p>
          <a:p>
            <a:pPr lvl="1"/>
            <a:r>
              <a:rPr lang="en-US" dirty="0"/>
              <a:t>Test cases: none.</a:t>
            </a:r>
          </a:p>
          <a:p>
            <a:endParaRPr lang="en-US" dirty="0" smtClean="0"/>
          </a:p>
          <a:p>
            <a:r>
              <a:rPr lang="en-US" dirty="0" smtClean="0"/>
              <a:t>Rational(n</a:t>
            </a:r>
            <a:r>
              <a:rPr lang="en-US" dirty="0"/>
              <a:t>, d)</a:t>
            </a:r>
          </a:p>
          <a:p>
            <a:pPr lvl="1"/>
            <a:r>
              <a:rPr lang="en-US" dirty="0"/>
              <a:t>Pre-condition: The denominator d is non-zero.</a:t>
            </a:r>
          </a:p>
          <a:p>
            <a:pPr lvl="1"/>
            <a:r>
              <a:rPr lang="en-US" dirty="0"/>
              <a:t>Post-condition: The rational number n/d has been constructed and is in normal form. </a:t>
            </a:r>
          </a:p>
          <a:p>
            <a:pPr lvl="1"/>
            <a:r>
              <a:rPr lang="en-US" dirty="0"/>
              <a:t>Test cases: </a:t>
            </a:r>
          </a:p>
          <a:p>
            <a:pPr lvl="2"/>
            <a:r>
              <a:rPr lang="en-US" dirty="0"/>
              <a:t>n = 2, 	d = 4;		result is 1/2</a:t>
            </a:r>
          </a:p>
          <a:p>
            <a:pPr lvl="2"/>
            <a:r>
              <a:rPr lang="en-US" dirty="0"/>
              <a:t>n = 0, 	d = 7;		result is 0/1</a:t>
            </a:r>
          </a:p>
          <a:p>
            <a:pPr lvl="2"/>
            <a:r>
              <a:rPr lang="en-US" dirty="0"/>
              <a:t>n = 12, </a:t>
            </a:r>
            <a:r>
              <a:rPr lang="en-US" dirty="0" smtClean="0"/>
              <a:t>d </a:t>
            </a:r>
            <a:r>
              <a:rPr lang="en-US" dirty="0"/>
              <a:t>=–30;		result is –2/5</a:t>
            </a:r>
          </a:p>
          <a:p>
            <a:pPr lvl="2"/>
            <a:r>
              <a:rPr lang="en-US" dirty="0"/>
              <a:t>n = 4, 	d = 0;		result is Exception</a:t>
            </a:r>
          </a:p>
          <a:p>
            <a:endParaRPr lang="en-US" dirty="0"/>
          </a:p>
        </p:txBody>
      </p:sp>
    </p:spTree>
    <p:extLst>
      <p:ext uri="{BB962C8B-B14F-4D97-AF65-F5344CB8AC3E}">
        <p14:creationId xmlns:p14="http://schemas.microsoft.com/office/powerpoint/2010/main" val="3439360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491490" y="925830"/>
            <a:ext cx="8782512" cy="5252901"/>
          </a:xfrm>
        </p:spPr>
        <p:txBody>
          <a:bodyPr>
            <a:normAutofit lnSpcReduction="10000"/>
          </a:bodyPr>
          <a:lstStyle/>
          <a:p>
            <a:r>
              <a:rPr lang="en-US" dirty="0"/>
              <a:t>int </a:t>
            </a:r>
            <a:r>
              <a:rPr lang="en-US" dirty="0" err="1"/>
              <a:t>getNumerator</a:t>
            </a:r>
            <a:r>
              <a:rPr lang="en-US" dirty="0"/>
              <a:t>()</a:t>
            </a:r>
          </a:p>
          <a:p>
            <a:pPr lvl="1"/>
            <a:r>
              <a:rPr lang="en-US" dirty="0"/>
              <a:t>Pre-condition: The rational n/d is in a valid state.</a:t>
            </a:r>
          </a:p>
          <a:p>
            <a:pPr lvl="1"/>
            <a:r>
              <a:rPr lang="en-US" dirty="0"/>
              <a:t>Post-condition: The value n is returned.</a:t>
            </a:r>
          </a:p>
          <a:p>
            <a:pPr lvl="1"/>
            <a:r>
              <a:rPr lang="en-US" dirty="0"/>
              <a:t>Test cases: </a:t>
            </a:r>
          </a:p>
          <a:p>
            <a:pPr lvl="2"/>
            <a:r>
              <a:rPr lang="en-US" dirty="0"/>
              <a:t>n/d is 1/2; 		result is 1</a:t>
            </a:r>
          </a:p>
          <a:p>
            <a:pPr lvl="2"/>
            <a:r>
              <a:rPr lang="en-US" dirty="0"/>
              <a:t>n/d is 0/1;		result is 0</a:t>
            </a:r>
          </a:p>
          <a:p>
            <a:pPr lvl="2"/>
            <a:r>
              <a:rPr lang="en-US" dirty="0"/>
              <a:t>n/d is –2/5;		result is –</a:t>
            </a:r>
            <a:r>
              <a:rPr lang="en-US" dirty="0" smtClean="0"/>
              <a:t>2</a:t>
            </a:r>
          </a:p>
          <a:p>
            <a:r>
              <a:rPr lang="en-US" dirty="0"/>
              <a:t>int </a:t>
            </a:r>
            <a:r>
              <a:rPr lang="en-US" dirty="0" err="1"/>
              <a:t>getDenominator</a:t>
            </a:r>
            <a:r>
              <a:rPr lang="en-US" dirty="0"/>
              <a:t>()</a:t>
            </a:r>
          </a:p>
          <a:p>
            <a:pPr lvl="1"/>
            <a:r>
              <a:rPr lang="en-US" dirty="0"/>
              <a:t>Pre-condition: </a:t>
            </a:r>
          </a:p>
          <a:p>
            <a:endParaRPr lang="en-US" dirty="0"/>
          </a:p>
          <a:p>
            <a:pPr lvl="1"/>
            <a:r>
              <a:rPr lang="en-US" dirty="0"/>
              <a:t>Post-condition: </a:t>
            </a:r>
          </a:p>
          <a:p>
            <a:endParaRPr lang="en-US" dirty="0"/>
          </a:p>
          <a:p>
            <a:pPr lvl="1"/>
            <a:r>
              <a:rPr lang="en-US" dirty="0"/>
              <a:t>Test cases:</a:t>
            </a:r>
          </a:p>
          <a:p>
            <a:endParaRPr lang="en-US" dirty="0"/>
          </a:p>
        </p:txBody>
      </p:sp>
    </p:spTree>
    <p:extLst>
      <p:ext uri="{BB962C8B-B14F-4D97-AF65-F5344CB8AC3E}">
        <p14:creationId xmlns:p14="http://schemas.microsoft.com/office/powerpoint/2010/main" val="339571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a:t>Rational negate()</a:t>
            </a:r>
          </a:p>
          <a:p>
            <a:pPr lvl="1"/>
            <a:r>
              <a:rPr lang="en-US" dirty="0"/>
              <a:t>Pre-condition: The rational n/d is in a valid state.</a:t>
            </a:r>
          </a:p>
          <a:p>
            <a:pPr lvl="1"/>
            <a:r>
              <a:rPr lang="en-US" dirty="0"/>
              <a:t>Post-condition: The rational number –n/d has been returned.</a:t>
            </a:r>
          </a:p>
          <a:p>
            <a:pPr lvl="1"/>
            <a:r>
              <a:rPr lang="en-US" dirty="0" smtClean="0"/>
              <a:t>Test </a:t>
            </a:r>
            <a:r>
              <a:rPr lang="en-US" dirty="0"/>
              <a:t>cases: </a:t>
            </a:r>
          </a:p>
          <a:p>
            <a:pPr marL="0" indent="0">
              <a:buNone/>
            </a:pPr>
            <a:endParaRPr lang="en-US" dirty="0" smtClean="0"/>
          </a:p>
          <a:p>
            <a:r>
              <a:rPr lang="en-US" dirty="0"/>
              <a:t>Rational reciprocal()</a:t>
            </a:r>
          </a:p>
          <a:p>
            <a:pPr lvl="1"/>
            <a:r>
              <a:rPr lang="en-US" dirty="0" smtClean="0"/>
              <a:t>Pre-condition</a:t>
            </a:r>
            <a:r>
              <a:rPr lang="en-US" dirty="0"/>
              <a:t>: </a:t>
            </a:r>
          </a:p>
          <a:p>
            <a:endParaRPr lang="en-US" dirty="0"/>
          </a:p>
          <a:p>
            <a:pPr lvl="1"/>
            <a:r>
              <a:rPr lang="en-US" dirty="0" smtClean="0"/>
              <a:t>Post-condition</a:t>
            </a:r>
            <a:r>
              <a:rPr lang="en-US" dirty="0"/>
              <a:t>: </a:t>
            </a:r>
          </a:p>
          <a:p>
            <a:endParaRPr lang="en-US" dirty="0"/>
          </a:p>
          <a:p>
            <a:pPr lvl="1"/>
            <a:r>
              <a:rPr lang="en-US" dirty="0" smtClean="0"/>
              <a:t>Test </a:t>
            </a:r>
            <a:r>
              <a:rPr lang="en-US" dirty="0"/>
              <a:t>cases: </a:t>
            </a:r>
          </a:p>
          <a:p>
            <a:pPr marL="0" indent="0">
              <a:buNone/>
            </a:pPr>
            <a:endParaRPr lang="en-US" dirty="0"/>
          </a:p>
        </p:txBody>
      </p:sp>
    </p:spTree>
    <p:extLst>
      <p:ext uri="{BB962C8B-B14F-4D97-AF65-F5344CB8AC3E}">
        <p14:creationId xmlns:p14="http://schemas.microsoft.com/office/powerpoint/2010/main" val="2671879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baseline="0" dirty="0"/>
              <a:t>Designing classes</a:t>
            </a:r>
          </a:p>
          <a:p>
            <a:pPr lvl="1"/>
            <a:r>
              <a:rPr lang="en-US" baseline="0" dirty="0" smtClean="0"/>
              <a:t>Class responsibilities</a:t>
            </a:r>
          </a:p>
          <a:p>
            <a:pPr lvl="1"/>
            <a:r>
              <a:rPr lang="en-US" baseline="0" dirty="0" smtClean="0"/>
              <a:t>Class invariants</a:t>
            </a:r>
          </a:p>
          <a:p>
            <a:pPr lvl="1"/>
            <a:r>
              <a:rPr lang="en-US" baseline="0" dirty="0" smtClean="0"/>
              <a:t>Pre- and post-conditions</a:t>
            </a:r>
          </a:p>
          <a:p>
            <a:r>
              <a:rPr lang="en-US" baseline="0" dirty="0" smtClean="0"/>
              <a:t>Rational class</a:t>
            </a:r>
          </a:p>
          <a:p>
            <a:r>
              <a:rPr lang="en-US" baseline="0" dirty="0" smtClean="0"/>
              <a:t>Counter class</a:t>
            </a:r>
          </a:p>
          <a:p>
            <a:r>
              <a:rPr lang="en-US" baseline="0" dirty="0" smtClean="0"/>
              <a:t>Directed </a:t>
            </a:r>
            <a:r>
              <a:rPr lang="en-US" baseline="0" smtClean="0"/>
              <a:t>lab work</a:t>
            </a:r>
            <a:endParaRPr lang="en-US" dirty="0"/>
          </a:p>
        </p:txBody>
      </p:sp>
    </p:spTree>
    <p:extLst>
      <p:ext uri="{BB962C8B-B14F-4D97-AF65-F5344CB8AC3E}">
        <p14:creationId xmlns:p14="http://schemas.microsoft.com/office/powerpoint/2010/main" val="650964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err="1"/>
              <a:t>boolean</a:t>
            </a:r>
            <a:r>
              <a:rPr lang="en-US" dirty="0"/>
              <a:t> equals(Object other)</a:t>
            </a:r>
          </a:p>
          <a:p>
            <a:pPr lvl="1"/>
            <a:r>
              <a:rPr lang="en-US" dirty="0" smtClean="0"/>
              <a:t>Pre-condition</a:t>
            </a:r>
            <a:r>
              <a:rPr lang="en-US" dirty="0"/>
              <a:t>: </a:t>
            </a:r>
          </a:p>
          <a:p>
            <a:endParaRPr lang="en-US" dirty="0"/>
          </a:p>
          <a:p>
            <a:pPr lvl="1"/>
            <a:r>
              <a:rPr lang="en-US" dirty="0"/>
              <a:t>Post-condition: </a:t>
            </a:r>
          </a:p>
          <a:p>
            <a:endParaRPr lang="en-US" dirty="0"/>
          </a:p>
          <a:p>
            <a:pPr lvl="1"/>
            <a:r>
              <a:rPr lang="en-US" dirty="0"/>
              <a:t>Test cases: </a:t>
            </a:r>
          </a:p>
          <a:p>
            <a:endParaRPr lang="en-US" dirty="0"/>
          </a:p>
        </p:txBody>
      </p:sp>
    </p:spTree>
    <p:extLst>
      <p:ext uri="{BB962C8B-B14F-4D97-AF65-F5344CB8AC3E}">
        <p14:creationId xmlns:p14="http://schemas.microsoft.com/office/powerpoint/2010/main" val="628967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491490" y="925830"/>
            <a:ext cx="8782512" cy="5461907"/>
          </a:xfrm>
        </p:spPr>
        <p:txBody>
          <a:bodyPr>
            <a:normAutofit fontScale="92500" lnSpcReduction="20000"/>
          </a:bodyPr>
          <a:lstStyle/>
          <a:p>
            <a:pPr marL="0" indent="0">
              <a:buNone/>
            </a:pPr>
            <a:r>
              <a:rPr lang="en-US" dirty="0"/>
              <a:t>Rational add(Rational other)</a:t>
            </a:r>
          </a:p>
          <a:p>
            <a:pPr lvl="1"/>
            <a:r>
              <a:rPr lang="en-US" dirty="0"/>
              <a:t>Pre-condition: The rational n/d is in a valid state and other is the valid rational x/y.</a:t>
            </a:r>
          </a:p>
          <a:p>
            <a:pPr lvl="1"/>
            <a:r>
              <a:rPr lang="en-US" dirty="0"/>
              <a:t>Post-condition: The rational number (</a:t>
            </a:r>
            <a:r>
              <a:rPr lang="en-US" dirty="0" err="1"/>
              <a:t>ny+xd</a:t>
            </a:r>
            <a:r>
              <a:rPr lang="en-US" dirty="0"/>
              <a:t>)/</a:t>
            </a:r>
            <a:r>
              <a:rPr lang="en-US" dirty="0" err="1"/>
              <a:t>dy</a:t>
            </a:r>
            <a:r>
              <a:rPr lang="en-US" dirty="0"/>
              <a:t> has been returned.</a:t>
            </a:r>
          </a:p>
          <a:p>
            <a:pPr lvl="1"/>
            <a:r>
              <a:rPr lang="en-US" dirty="0"/>
              <a:t>Test cases: </a:t>
            </a:r>
          </a:p>
          <a:p>
            <a:pPr lvl="2"/>
            <a:r>
              <a:rPr lang="en-US" dirty="0"/>
              <a:t>n/d is 1/2, x/y is 1/2; 		result is 1/1</a:t>
            </a:r>
          </a:p>
          <a:p>
            <a:pPr lvl="2"/>
            <a:r>
              <a:rPr lang="en-US" dirty="0"/>
              <a:t>n/d is 1/2' x/y is 1/6;		result is 2/3</a:t>
            </a:r>
          </a:p>
          <a:p>
            <a:pPr lvl="2"/>
            <a:r>
              <a:rPr lang="en-US" dirty="0"/>
              <a:t>n/d is 3/4, x/y is 5/6; 		result is 19/12</a:t>
            </a:r>
          </a:p>
          <a:p>
            <a:pPr lvl="2"/>
            <a:r>
              <a:rPr lang="en-US" dirty="0"/>
              <a:t>n/d is 1/3, x/y is –2/3; 		result is –</a:t>
            </a:r>
            <a:r>
              <a:rPr lang="en-US" dirty="0" smtClean="0"/>
              <a:t>1/3</a:t>
            </a:r>
          </a:p>
          <a:p>
            <a:endParaRPr lang="en-US" dirty="0" smtClean="0"/>
          </a:p>
          <a:p>
            <a:r>
              <a:rPr lang="en-US" dirty="0" smtClean="0"/>
              <a:t>Rational </a:t>
            </a:r>
            <a:r>
              <a:rPr lang="en-US" dirty="0"/>
              <a:t>subtract(Rational other)</a:t>
            </a:r>
          </a:p>
          <a:p>
            <a:pPr lvl="1"/>
            <a:r>
              <a:rPr lang="en-US" dirty="0" smtClean="0"/>
              <a:t>Pre-condition</a:t>
            </a:r>
            <a:r>
              <a:rPr lang="en-US" dirty="0"/>
              <a:t>: </a:t>
            </a:r>
          </a:p>
          <a:p>
            <a:endParaRPr lang="en-US" dirty="0"/>
          </a:p>
          <a:p>
            <a:pPr lvl="1"/>
            <a:r>
              <a:rPr lang="en-US" dirty="0"/>
              <a:t>Post-condition: </a:t>
            </a:r>
          </a:p>
          <a:p>
            <a:endParaRPr lang="en-US" dirty="0"/>
          </a:p>
          <a:p>
            <a:pPr lvl="1"/>
            <a:r>
              <a:rPr lang="en-US" dirty="0"/>
              <a:t>Test cases: </a:t>
            </a:r>
          </a:p>
        </p:txBody>
      </p:sp>
    </p:spTree>
    <p:extLst>
      <p:ext uri="{BB962C8B-B14F-4D97-AF65-F5344CB8AC3E}">
        <p14:creationId xmlns:p14="http://schemas.microsoft.com/office/powerpoint/2010/main" val="2922463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fontScale="92500" lnSpcReduction="10000"/>
          </a:bodyPr>
          <a:lstStyle/>
          <a:p>
            <a:r>
              <a:rPr lang="en-US" dirty="0"/>
              <a:t>Rational </a:t>
            </a:r>
            <a:r>
              <a:rPr lang="en-US" dirty="0" smtClean="0"/>
              <a:t>multiply(Rational </a:t>
            </a:r>
            <a:r>
              <a:rPr lang="en-US" dirty="0"/>
              <a:t>other)</a:t>
            </a:r>
          </a:p>
          <a:p>
            <a:pPr lvl="1"/>
            <a:r>
              <a:rPr lang="en-US" dirty="0"/>
              <a:t>Pre-condition: </a:t>
            </a:r>
          </a:p>
          <a:p>
            <a:endParaRPr lang="en-US" dirty="0"/>
          </a:p>
          <a:p>
            <a:pPr lvl="1"/>
            <a:r>
              <a:rPr lang="en-US" dirty="0"/>
              <a:t>Post-condition: </a:t>
            </a:r>
          </a:p>
          <a:p>
            <a:endParaRPr lang="en-US" dirty="0"/>
          </a:p>
          <a:p>
            <a:pPr lvl="1"/>
            <a:r>
              <a:rPr lang="en-US" dirty="0"/>
              <a:t>Test cases: </a:t>
            </a:r>
          </a:p>
          <a:p>
            <a:endParaRPr lang="en-US" dirty="0" smtClean="0"/>
          </a:p>
          <a:p>
            <a:r>
              <a:rPr lang="en-US" dirty="0" smtClean="0"/>
              <a:t>Rational divide(Rational </a:t>
            </a:r>
            <a:r>
              <a:rPr lang="en-US" dirty="0"/>
              <a:t>other)</a:t>
            </a:r>
          </a:p>
          <a:p>
            <a:pPr lvl="1"/>
            <a:r>
              <a:rPr lang="en-US" dirty="0"/>
              <a:t>Pre-condition: </a:t>
            </a:r>
          </a:p>
          <a:p>
            <a:endParaRPr lang="en-US" dirty="0"/>
          </a:p>
          <a:p>
            <a:pPr lvl="1"/>
            <a:r>
              <a:rPr lang="en-US" dirty="0"/>
              <a:t>Post-condition: </a:t>
            </a:r>
          </a:p>
          <a:p>
            <a:endParaRPr lang="en-US" dirty="0"/>
          </a:p>
          <a:p>
            <a:pPr lvl="1"/>
            <a:r>
              <a:rPr lang="en-US" dirty="0"/>
              <a:t>Test cases: </a:t>
            </a:r>
          </a:p>
          <a:p>
            <a:endParaRPr lang="en-US" dirty="0"/>
          </a:p>
        </p:txBody>
      </p:sp>
    </p:spTree>
    <p:extLst>
      <p:ext uri="{BB962C8B-B14F-4D97-AF65-F5344CB8AC3E}">
        <p14:creationId xmlns:p14="http://schemas.microsoft.com/office/powerpoint/2010/main" val="3655320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pPr marL="0" indent="0">
              <a:buNone/>
            </a:pPr>
            <a:r>
              <a:rPr lang="en-US" dirty="0"/>
              <a:t>String </a:t>
            </a:r>
            <a:r>
              <a:rPr lang="en-US" dirty="0" err="1"/>
              <a:t>toString</a:t>
            </a:r>
            <a:r>
              <a:rPr lang="en-US" dirty="0"/>
              <a:t>()</a:t>
            </a:r>
          </a:p>
          <a:p>
            <a:pPr lvl="1"/>
            <a:r>
              <a:rPr lang="en-US" dirty="0"/>
              <a:t>Pre-condition: The rational n/d is in a valid state.</a:t>
            </a:r>
          </a:p>
          <a:p>
            <a:pPr lvl="1"/>
            <a:r>
              <a:rPr lang="en-US" dirty="0"/>
              <a:t>Post-condition: The string “n/d” has been returned.</a:t>
            </a:r>
          </a:p>
          <a:p>
            <a:pPr lvl="1"/>
            <a:r>
              <a:rPr lang="en-US" dirty="0"/>
              <a:t>Test cases: </a:t>
            </a:r>
          </a:p>
          <a:p>
            <a:pPr lvl="2"/>
            <a:r>
              <a:rPr lang="en-US" dirty="0"/>
              <a:t>n/d is 1/2; 		result is “1/2”</a:t>
            </a:r>
          </a:p>
          <a:p>
            <a:pPr lvl="2"/>
            <a:r>
              <a:rPr lang="en-US" dirty="0"/>
              <a:t>n/d is 0/1;		result is “0/1”</a:t>
            </a:r>
          </a:p>
          <a:p>
            <a:pPr lvl="2"/>
            <a:r>
              <a:rPr lang="en-US" dirty="0"/>
              <a:t>n/d is –2/5;		result is “–2/5”</a:t>
            </a:r>
          </a:p>
          <a:p>
            <a:endParaRPr lang="en-US" dirty="0"/>
          </a:p>
        </p:txBody>
      </p:sp>
    </p:spTree>
    <p:extLst>
      <p:ext uri="{BB962C8B-B14F-4D97-AF65-F5344CB8AC3E}">
        <p14:creationId xmlns:p14="http://schemas.microsoft.com/office/powerpoint/2010/main" val="1493264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 Class</a:t>
            </a:r>
            <a:endParaRPr lang="en-US" dirty="0"/>
          </a:p>
        </p:txBody>
      </p:sp>
      <p:sp>
        <p:nvSpPr>
          <p:cNvPr id="3" name="Content Placeholder 2"/>
          <p:cNvSpPr>
            <a:spLocks noGrp="1"/>
          </p:cNvSpPr>
          <p:nvPr>
            <p:ph idx="1"/>
          </p:nvPr>
        </p:nvSpPr>
        <p:spPr/>
        <p:txBody>
          <a:bodyPr/>
          <a:lstStyle/>
          <a:p>
            <a:r>
              <a:rPr lang="en-US" dirty="0"/>
              <a:t>Our counter will be a class that acts like a simple click counter (used for counting attendance) with a few improvements.  </a:t>
            </a:r>
            <a:endParaRPr lang="en-US" dirty="0" smtClean="0"/>
          </a:p>
          <a:p>
            <a:pPr lvl="1"/>
            <a:r>
              <a:rPr lang="en-US" dirty="0" smtClean="0"/>
              <a:t>The </a:t>
            </a:r>
            <a:r>
              <a:rPr lang="en-US" dirty="0"/>
              <a:t>click counter will have a minimum and maximum value. </a:t>
            </a:r>
            <a:endParaRPr lang="en-US" dirty="0" smtClean="0"/>
          </a:p>
          <a:p>
            <a:pPr lvl="1"/>
            <a:r>
              <a:rPr lang="en-US" dirty="0" smtClean="0"/>
              <a:t>It </a:t>
            </a:r>
            <a:r>
              <a:rPr lang="en-US" dirty="0"/>
              <a:t>will start at the minimum value. </a:t>
            </a:r>
            <a:endParaRPr lang="en-US" dirty="0" smtClean="0"/>
          </a:p>
          <a:p>
            <a:pPr lvl="1"/>
            <a:r>
              <a:rPr lang="en-US" dirty="0" smtClean="0"/>
              <a:t>Each </a:t>
            </a:r>
            <a:r>
              <a:rPr lang="en-US" dirty="0"/>
              <a:t>click will add one to the counter, except when the counter hits the maximum value, where it will roll back over to the minimum.  </a:t>
            </a:r>
            <a:endParaRPr lang="en-US" dirty="0" smtClean="0"/>
          </a:p>
          <a:p>
            <a:pPr lvl="1"/>
            <a:r>
              <a:rPr lang="en-US" dirty="0" smtClean="0"/>
              <a:t>The </a:t>
            </a:r>
            <a:r>
              <a:rPr lang="en-US" dirty="0"/>
              <a:t>click counter will also support an operation that decreases the value of the counter by one.  If this would decrease the value below the minimum, it will roll over to the maximum value.  </a:t>
            </a:r>
          </a:p>
          <a:p>
            <a:pPr marL="0" indent="0">
              <a:buNone/>
            </a:pPr>
            <a:r>
              <a:rPr lang="en-US" dirty="0"/>
              <a:t> </a:t>
            </a:r>
          </a:p>
          <a:p>
            <a:r>
              <a:rPr lang="en-US" dirty="0"/>
              <a:t>Think about the preceding description and give a list of responsibilities for the Counter class.</a:t>
            </a:r>
          </a:p>
          <a:p>
            <a:endParaRPr lang="en-US" dirty="0"/>
          </a:p>
        </p:txBody>
      </p:sp>
    </p:spTree>
    <p:extLst>
      <p:ext uri="{BB962C8B-B14F-4D97-AF65-F5344CB8AC3E}">
        <p14:creationId xmlns:p14="http://schemas.microsoft.com/office/powerpoint/2010/main" val="4101058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 Class</a:t>
            </a:r>
            <a:endParaRPr lang="en-US" dirty="0"/>
          </a:p>
        </p:txBody>
      </p:sp>
      <p:sp>
        <p:nvSpPr>
          <p:cNvPr id="3" name="Content Placeholder 2"/>
          <p:cNvSpPr>
            <a:spLocks noGrp="1"/>
          </p:cNvSpPr>
          <p:nvPr>
            <p:ph idx="1"/>
          </p:nvPr>
        </p:nvSpPr>
        <p:spPr/>
        <p:txBody>
          <a:bodyPr/>
          <a:lstStyle/>
          <a:p>
            <a:r>
              <a:rPr lang="en-US" dirty="0"/>
              <a:t>What data fields will the Counter class need to implement these responsibilities?</a:t>
            </a:r>
          </a:p>
          <a:p>
            <a:r>
              <a:rPr lang="en-US" dirty="0"/>
              <a:t>Are there any constraints on these data fields?</a:t>
            </a:r>
          </a:p>
          <a:p>
            <a:r>
              <a:rPr lang="en-US" dirty="0" smtClean="0"/>
              <a:t>Give </a:t>
            </a:r>
            <a:r>
              <a:rPr lang="en-US" dirty="0"/>
              <a:t>a list of constructors and methods that will be used to implement the responsibilities you have listed.  Fill in the pre-conditions, post-conditions, and test cases. </a:t>
            </a:r>
          </a:p>
          <a:p>
            <a:endParaRPr lang="en-US" dirty="0"/>
          </a:p>
        </p:txBody>
      </p:sp>
    </p:spTree>
    <p:extLst>
      <p:ext uri="{BB962C8B-B14F-4D97-AF65-F5344CB8AC3E}">
        <p14:creationId xmlns:p14="http://schemas.microsoft.com/office/powerpoint/2010/main" val="4139042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Responsibilities</a:t>
            </a:r>
            <a:endParaRPr lang="en-US" dirty="0"/>
          </a:p>
        </p:txBody>
      </p:sp>
      <p:sp>
        <p:nvSpPr>
          <p:cNvPr id="3" name="Content Placeholder 2"/>
          <p:cNvSpPr>
            <a:spLocks noGrp="1"/>
          </p:cNvSpPr>
          <p:nvPr>
            <p:ph idx="1"/>
          </p:nvPr>
        </p:nvSpPr>
        <p:spPr/>
        <p:txBody>
          <a:bodyPr/>
          <a:lstStyle/>
          <a:p>
            <a:r>
              <a:rPr lang="en-US" dirty="0"/>
              <a:t>Responsibilities express the duties of an object in its interactions with other objects.  </a:t>
            </a:r>
            <a:endParaRPr lang="en-US" dirty="0" smtClean="0"/>
          </a:p>
          <a:p>
            <a:r>
              <a:rPr lang="en-US" dirty="0" smtClean="0"/>
              <a:t>Some </a:t>
            </a:r>
            <a:r>
              <a:rPr lang="en-US" dirty="0"/>
              <a:t>typical kinds of responsibilities are knowing, computing, controlling, and interacting with a user. </a:t>
            </a:r>
          </a:p>
        </p:txBody>
      </p:sp>
    </p:spTree>
    <p:extLst>
      <p:ext uri="{BB962C8B-B14F-4D97-AF65-F5344CB8AC3E}">
        <p14:creationId xmlns:p14="http://schemas.microsoft.com/office/powerpoint/2010/main" val="2002858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 example, consider a class representing a bank account. </a:t>
            </a:r>
            <a:endParaRPr lang="en-US" dirty="0" smtClean="0"/>
          </a:p>
          <a:p>
            <a:r>
              <a:rPr lang="en-US" dirty="0" smtClean="0"/>
              <a:t>It </a:t>
            </a:r>
            <a:r>
              <a:rPr lang="en-US" dirty="0"/>
              <a:t>would </a:t>
            </a:r>
            <a:r>
              <a:rPr lang="en-US" dirty="0" smtClean="0"/>
              <a:t>have:</a:t>
            </a:r>
          </a:p>
          <a:p>
            <a:pPr lvl="1"/>
            <a:r>
              <a:rPr lang="en-US" dirty="0" smtClean="0"/>
              <a:t> </a:t>
            </a:r>
            <a:r>
              <a:rPr lang="en-US" dirty="0"/>
              <a:t>a responsibility to know the balance of the account.  </a:t>
            </a:r>
            <a:endParaRPr lang="en-US" dirty="0" smtClean="0"/>
          </a:p>
          <a:p>
            <a:pPr lvl="2"/>
            <a:r>
              <a:rPr lang="en-US" dirty="0" smtClean="0"/>
              <a:t>An </a:t>
            </a:r>
            <a:r>
              <a:rPr lang="en-US" dirty="0" err="1"/>
              <a:t>accessor</a:t>
            </a:r>
            <a:r>
              <a:rPr lang="en-US" dirty="0"/>
              <a:t> method that returns the value of a private data field holding the balance can fulfill that responsibility.  </a:t>
            </a:r>
            <a:endParaRPr lang="en-US" dirty="0" smtClean="0"/>
          </a:p>
          <a:p>
            <a:pPr lvl="1"/>
            <a:r>
              <a:rPr lang="en-US" dirty="0" smtClean="0"/>
              <a:t>Another </a:t>
            </a:r>
            <a:r>
              <a:rPr lang="en-US" dirty="0"/>
              <a:t>responsibility of the bank account class might be to compute the monthly interest.  </a:t>
            </a:r>
            <a:endParaRPr lang="en-US" dirty="0" smtClean="0"/>
          </a:p>
          <a:p>
            <a:pPr lvl="2"/>
            <a:r>
              <a:rPr lang="en-US" dirty="0" smtClean="0"/>
              <a:t>That </a:t>
            </a:r>
            <a:r>
              <a:rPr lang="en-US" dirty="0"/>
              <a:t>responsibility can be fulfilled by a </a:t>
            </a:r>
            <a:r>
              <a:rPr lang="en-US" dirty="0" err="1"/>
              <a:t>mutator</a:t>
            </a:r>
            <a:r>
              <a:rPr lang="en-US" dirty="0"/>
              <a:t> method that first computes the interest and then modifies the balance. </a:t>
            </a:r>
            <a:endParaRPr lang="en-US" dirty="0" smtClean="0"/>
          </a:p>
          <a:p>
            <a:r>
              <a:rPr lang="en-US" dirty="0" smtClean="0"/>
              <a:t>But </a:t>
            </a:r>
            <a:r>
              <a:rPr lang="en-US" dirty="0"/>
              <a:t>who decides when the interest should be computed</a:t>
            </a:r>
            <a:r>
              <a:rPr lang="en-US" dirty="0" smtClean="0"/>
              <a:t>? (</a:t>
            </a:r>
            <a:r>
              <a:rPr lang="en-US" dirty="0"/>
              <a:t>controller </a:t>
            </a:r>
            <a:r>
              <a:rPr lang="en-US" dirty="0" smtClean="0"/>
              <a:t>responsibility)</a:t>
            </a:r>
          </a:p>
          <a:p>
            <a:r>
              <a:rPr lang="en-US" dirty="0"/>
              <a:t>Suppose you wished to withdraw a hundred dollars from your account. What class would be responsible for doing the input and output? </a:t>
            </a:r>
            <a:r>
              <a:rPr lang="en-US" dirty="0" smtClean="0"/>
              <a:t>(user interaction responsibility)</a:t>
            </a:r>
          </a:p>
          <a:p>
            <a:r>
              <a:rPr lang="en-US" b="1" dirty="0">
                <a:solidFill>
                  <a:srgbClr val="FF0000"/>
                </a:solidFill>
              </a:rPr>
              <a:t>P</a:t>
            </a:r>
            <a:r>
              <a:rPr lang="en-US" b="1" dirty="0" smtClean="0">
                <a:solidFill>
                  <a:srgbClr val="FF0000"/>
                </a:solidFill>
              </a:rPr>
              <a:t>robably </a:t>
            </a:r>
            <a:r>
              <a:rPr lang="en-US" b="1" dirty="0">
                <a:solidFill>
                  <a:srgbClr val="FF0000"/>
                </a:solidFill>
              </a:rPr>
              <a:t>not the bank account class</a:t>
            </a:r>
            <a:endParaRPr lang="en-US" b="1" dirty="0" smtClean="0">
              <a:solidFill>
                <a:srgbClr val="FF0000"/>
              </a:solidFill>
            </a:endParaRPr>
          </a:p>
        </p:txBody>
      </p:sp>
    </p:spTree>
    <p:extLst>
      <p:ext uri="{BB962C8B-B14F-4D97-AF65-F5344CB8AC3E}">
        <p14:creationId xmlns:p14="http://schemas.microsoft.com/office/powerpoint/2010/main" val="401094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a:xfrm>
            <a:off x="677334" y="1531621"/>
            <a:ext cx="8596668" cy="4509742"/>
          </a:xfrm>
        </p:spPr>
        <p:txBody>
          <a:bodyPr>
            <a:normAutofit fontScale="92500" lnSpcReduction="20000"/>
          </a:bodyPr>
          <a:lstStyle/>
          <a:p>
            <a:r>
              <a:rPr lang="en-US" dirty="0"/>
              <a:t>The interface could be an automated teller, a Java program running on the web, or even just a plain terminal.  </a:t>
            </a:r>
            <a:endParaRPr lang="en-US" dirty="0" smtClean="0"/>
          </a:p>
          <a:p>
            <a:r>
              <a:rPr lang="en-US" dirty="0" smtClean="0"/>
              <a:t>If </a:t>
            </a:r>
            <a:r>
              <a:rPr lang="en-US" dirty="0"/>
              <a:t>the bank account class is responsible for the interaction, it will be susceptible to frequent changes as different technologies are developed and used to allow a customer to interact with his or her account.  </a:t>
            </a:r>
            <a:endParaRPr lang="en-US" dirty="0" smtClean="0"/>
          </a:p>
          <a:p>
            <a:r>
              <a:rPr lang="en-US" dirty="0" smtClean="0"/>
              <a:t>To </a:t>
            </a:r>
            <a:r>
              <a:rPr lang="en-US" dirty="0"/>
              <a:t>protect the bank account from those kinds of changes, the interaction responsibility will be assigned to other classes that have interaction as their primary responsibility. </a:t>
            </a:r>
            <a:endParaRPr lang="en-US" dirty="0" smtClean="0"/>
          </a:p>
          <a:p>
            <a:r>
              <a:rPr lang="en-US" dirty="0"/>
              <a:t>Deciding which responsibilities a class should have is a design issue that is the province of a course on object-oriented programming.  To do it well takes practice</a:t>
            </a:r>
            <a:r>
              <a:rPr lang="en-US" dirty="0" smtClean="0"/>
              <a:t>.</a:t>
            </a:r>
          </a:p>
          <a:p>
            <a:pPr lvl="1"/>
            <a:r>
              <a:rPr lang="en-US" b="1" dirty="0" smtClean="0">
                <a:solidFill>
                  <a:srgbClr val="FF0000"/>
                </a:solidFill>
              </a:rPr>
              <a:t>Outside</a:t>
            </a:r>
            <a:r>
              <a:rPr lang="en-US" b="1" baseline="0" dirty="0">
                <a:solidFill>
                  <a:srgbClr val="FF0000"/>
                </a:solidFill>
              </a:rPr>
              <a:t> </a:t>
            </a:r>
            <a:r>
              <a:rPr lang="en-US" b="1" dirty="0" smtClean="0">
                <a:solidFill>
                  <a:srgbClr val="FF0000"/>
                </a:solidFill>
              </a:rPr>
              <a:t>the </a:t>
            </a:r>
            <a:r>
              <a:rPr lang="en-US" b="1" dirty="0">
                <a:solidFill>
                  <a:srgbClr val="FF0000"/>
                </a:solidFill>
              </a:rPr>
              <a:t>scope of this </a:t>
            </a:r>
            <a:r>
              <a:rPr lang="en-US" b="1" dirty="0" smtClean="0">
                <a:solidFill>
                  <a:srgbClr val="FF0000"/>
                </a:solidFill>
              </a:rPr>
              <a:t>course</a:t>
            </a:r>
          </a:p>
          <a:p>
            <a:pPr lvl="1"/>
            <a:r>
              <a:rPr lang="en-US" dirty="0"/>
              <a:t>The classes that will be developed in this </a:t>
            </a:r>
            <a:r>
              <a:rPr lang="en-US" dirty="0" smtClean="0"/>
              <a:t>course are </a:t>
            </a:r>
            <a:r>
              <a:rPr lang="en-US" dirty="0"/>
              <a:t>intended to be very general and therefore will usually not have any interaction responsibilities. </a:t>
            </a:r>
          </a:p>
        </p:txBody>
      </p:sp>
    </p:spTree>
    <p:extLst>
      <p:ext uri="{BB962C8B-B14F-4D97-AF65-F5344CB8AC3E}">
        <p14:creationId xmlns:p14="http://schemas.microsoft.com/office/powerpoint/2010/main" val="39418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Implementation</a:t>
            </a:r>
            <a:endParaRPr lang="en-US" dirty="0"/>
          </a:p>
        </p:txBody>
      </p:sp>
      <p:sp>
        <p:nvSpPr>
          <p:cNvPr id="3" name="Content Placeholder 2"/>
          <p:cNvSpPr>
            <a:spLocks noGrp="1"/>
          </p:cNvSpPr>
          <p:nvPr>
            <p:ph idx="1"/>
          </p:nvPr>
        </p:nvSpPr>
        <p:spPr>
          <a:xfrm>
            <a:off x="491489" y="925830"/>
            <a:ext cx="8966019" cy="5115533"/>
          </a:xfrm>
        </p:spPr>
        <p:txBody>
          <a:bodyPr/>
          <a:lstStyle/>
          <a:p>
            <a:r>
              <a:rPr lang="en-US" dirty="0"/>
              <a:t>Once the responsibilities of a class have been determined, an implementation is designed to meet those responsibilities.  </a:t>
            </a:r>
            <a:endParaRPr lang="en-US" dirty="0" smtClean="0"/>
          </a:p>
          <a:p>
            <a:r>
              <a:rPr lang="en-US" dirty="0" smtClean="0"/>
              <a:t>The </a:t>
            </a:r>
            <a:r>
              <a:rPr lang="en-US" dirty="0"/>
              <a:t>implementation will consist of two pieces</a:t>
            </a:r>
            <a:r>
              <a:rPr lang="en-US" dirty="0" smtClean="0"/>
              <a:t>:</a:t>
            </a:r>
          </a:p>
          <a:p>
            <a:pPr lvl="1"/>
            <a:r>
              <a:rPr lang="en-US" dirty="0" smtClean="0"/>
              <a:t> </a:t>
            </a:r>
            <a:r>
              <a:rPr lang="en-US" dirty="0"/>
              <a:t>the private data fields whose values comprise the state of the object, and </a:t>
            </a:r>
            <a:endParaRPr lang="en-US" dirty="0" smtClean="0"/>
          </a:p>
          <a:p>
            <a:pPr lvl="1"/>
            <a:r>
              <a:rPr lang="en-US" dirty="0" smtClean="0"/>
              <a:t>the </a:t>
            </a:r>
            <a:r>
              <a:rPr lang="en-US" dirty="0"/>
              <a:t>methods that comprise the protocol for the class.  </a:t>
            </a:r>
            <a:endParaRPr lang="en-US" dirty="0" smtClean="0"/>
          </a:p>
          <a:p>
            <a:r>
              <a:rPr lang="en-US" dirty="0" smtClean="0"/>
              <a:t>But </a:t>
            </a:r>
            <a:r>
              <a:rPr lang="en-US" dirty="0"/>
              <a:t>when is the implementation correct?  The answer to this question is addressed in two </a:t>
            </a:r>
            <a:r>
              <a:rPr lang="en-US" dirty="0" smtClean="0"/>
              <a:t>ways</a:t>
            </a:r>
            <a:endParaRPr lang="en-US" dirty="0"/>
          </a:p>
          <a:p>
            <a:pPr lvl="1"/>
            <a:r>
              <a:rPr lang="en-US" dirty="0" smtClean="0"/>
              <a:t>Invariants</a:t>
            </a:r>
          </a:p>
          <a:p>
            <a:pPr lvl="1"/>
            <a:r>
              <a:rPr lang="en-US" dirty="0" smtClean="0"/>
              <a:t>Pre- and post-conditions:</a:t>
            </a:r>
            <a:r>
              <a:rPr lang="en-US" baseline="0" dirty="0" smtClean="0"/>
              <a:t> </a:t>
            </a:r>
            <a:r>
              <a:rPr lang="en-US" dirty="0"/>
              <a:t>specify the correct operation of methods</a:t>
            </a:r>
          </a:p>
          <a:p>
            <a:endParaRPr lang="en-US" dirty="0"/>
          </a:p>
        </p:txBody>
      </p:sp>
    </p:spTree>
    <p:extLst>
      <p:ext uri="{BB962C8B-B14F-4D97-AF65-F5344CB8AC3E}">
        <p14:creationId xmlns:p14="http://schemas.microsoft.com/office/powerpoint/2010/main" val="1851623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Invariants</a:t>
            </a:r>
            <a:endParaRPr lang="en-US" dirty="0"/>
          </a:p>
        </p:txBody>
      </p:sp>
      <p:sp>
        <p:nvSpPr>
          <p:cNvPr id="3" name="Content Placeholder 2"/>
          <p:cNvSpPr>
            <a:spLocks noGrp="1"/>
          </p:cNvSpPr>
          <p:nvPr>
            <p:ph idx="1"/>
          </p:nvPr>
        </p:nvSpPr>
        <p:spPr/>
        <p:txBody>
          <a:bodyPr/>
          <a:lstStyle/>
          <a:p>
            <a:r>
              <a:rPr lang="en-US" dirty="0"/>
              <a:t>constraints on the state of the object that should always be true</a:t>
            </a:r>
          </a:p>
          <a:p>
            <a:r>
              <a:rPr lang="en-US" dirty="0" smtClean="0"/>
              <a:t>For </a:t>
            </a:r>
            <a:r>
              <a:rPr lang="en-US" dirty="0"/>
              <a:t>example, consider the bank account class.  </a:t>
            </a:r>
            <a:endParaRPr lang="en-US" dirty="0" smtClean="0"/>
          </a:p>
          <a:p>
            <a:r>
              <a:rPr lang="en-US" dirty="0" smtClean="0"/>
              <a:t>One </a:t>
            </a:r>
            <a:r>
              <a:rPr lang="en-US" dirty="0"/>
              <a:t>invariant might be that the interest rate should always be greater than or equal to zero.  </a:t>
            </a:r>
            <a:endParaRPr lang="en-US" dirty="0" smtClean="0"/>
          </a:p>
          <a:p>
            <a:r>
              <a:rPr lang="en-US" dirty="0" smtClean="0"/>
              <a:t>Another </a:t>
            </a:r>
            <a:r>
              <a:rPr lang="en-US" dirty="0"/>
              <a:t>invariant could be that the balance should always be the total amount deposited minus the total amount withdrawn.  </a:t>
            </a:r>
            <a:endParaRPr lang="en-US" dirty="0" smtClean="0"/>
          </a:p>
          <a:p>
            <a:r>
              <a:rPr lang="en-US" dirty="0" smtClean="0"/>
              <a:t>One </a:t>
            </a:r>
            <a:r>
              <a:rPr lang="en-US" dirty="0"/>
              <a:t>of the primary functions of the constructor is to start the object in a valid state.  (All invariants are true.)  </a:t>
            </a:r>
            <a:endParaRPr lang="en-US" dirty="0" smtClean="0"/>
          </a:p>
          <a:p>
            <a:r>
              <a:rPr lang="en-US" dirty="0" err="1" smtClean="0"/>
              <a:t>Mutator</a:t>
            </a:r>
            <a:r>
              <a:rPr lang="en-US" dirty="0" smtClean="0"/>
              <a:t> </a:t>
            </a:r>
            <a:r>
              <a:rPr lang="en-US" dirty="0"/>
              <a:t>methods (those that change the state) should guarantee that they leave the object in a valid state.</a:t>
            </a:r>
          </a:p>
          <a:p>
            <a:endParaRPr lang="en-US" dirty="0"/>
          </a:p>
        </p:txBody>
      </p:sp>
    </p:spTree>
    <p:extLst>
      <p:ext uri="{BB962C8B-B14F-4D97-AF65-F5344CB8AC3E}">
        <p14:creationId xmlns:p14="http://schemas.microsoft.com/office/powerpoint/2010/main" val="70920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Invariants are not enough</a:t>
            </a:r>
            <a:endParaRPr lang="en-US" dirty="0"/>
          </a:p>
        </p:txBody>
      </p:sp>
      <p:sp>
        <p:nvSpPr>
          <p:cNvPr id="3" name="Content Placeholder 2"/>
          <p:cNvSpPr>
            <a:spLocks noGrp="1"/>
          </p:cNvSpPr>
          <p:nvPr>
            <p:ph idx="1"/>
          </p:nvPr>
        </p:nvSpPr>
        <p:spPr/>
        <p:txBody>
          <a:bodyPr/>
          <a:lstStyle/>
          <a:p>
            <a:r>
              <a:rPr lang="en-US" dirty="0" smtClean="0"/>
              <a:t>Suppose </a:t>
            </a:r>
            <a:r>
              <a:rPr lang="en-US" dirty="0"/>
              <a:t>that the bank account class has a deposit method.  </a:t>
            </a:r>
            <a:endParaRPr lang="en-US" dirty="0" smtClean="0"/>
          </a:p>
          <a:p>
            <a:r>
              <a:rPr lang="en-US" dirty="0" smtClean="0"/>
              <a:t>If </a:t>
            </a:r>
            <a:r>
              <a:rPr lang="en-US" dirty="0"/>
              <a:t>that method was invoked with a thousand dollars, but it only added a hundred dollars to the total deposits and the balance, it would meet the invariant. </a:t>
            </a:r>
            <a:endParaRPr lang="en-US" dirty="0" smtClean="0"/>
          </a:p>
          <a:p>
            <a:pPr lvl="1"/>
            <a:r>
              <a:rPr lang="en-US" dirty="0" smtClean="0"/>
              <a:t>The </a:t>
            </a:r>
            <a:r>
              <a:rPr lang="en-US" dirty="0"/>
              <a:t>balance would be the total deposits minus the total </a:t>
            </a:r>
            <a:r>
              <a:rPr lang="en-US" dirty="0" smtClean="0"/>
              <a:t>withdrawals</a:t>
            </a:r>
            <a:endParaRPr lang="en-US" dirty="0"/>
          </a:p>
          <a:p>
            <a:r>
              <a:rPr lang="en-US" dirty="0" smtClean="0"/>
              <a:t> </a:t>
            </a:r>
            <a:r>
              <a:rPr lang="en-US" dirty="0"/>
              <a:t>Unfortunately, the bank would have some very unhappy customers. </a:t>
            </a:r>
            <a:endParaRPr lang="en-US" dirty="0"/>
          </a:p>
        </p:txBody>
      </p:sp>
    </p:spTree>
    <p:extLst>
      <p:ext uri="{BB962C8B-B14F-4D97-AF65-F5344CB8AC3E}">
        <p14:creationId xmlns:p14="http://schemas.microsoft.com/office/powerpoint/2010/main" val="3121230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and post-conditions</a:t>
            </a:r>
            <a:endParaRPr lang="en-US" dirty="0"/>
          </a:p>
        </p:txBody>
      </p:sp>
      <p:sp>
        <p:nvSpPr>
          <p:cNvPr id="3" name="Content Placeholder 2"/>
          <p:cNvSpPr>
            <a:spLocks noGrp="1"/>
          </p:cNvSpPr>
          <p:nvPr>
            <p:ph idx="1"/>
          </p:nvPr>
        </p:nvSpPr>
        <p:spPr/>
        <p:txBody>
          <a:bodyPr>
            <a:normAutofit/>
          </a:bodyPr>
          <a:lstStyle/>
          <a:p>
            <a:r>
              <a:rPr lang="en-US" dirty="0"/>
              <a:t>Besides guaranteeing that the state is valid after the method completes, it must be the correct state.  </a:t>
            </a:r>
            <a:endParaRPr lang="en-US" dirty="0" smtClean="0"/>
          </a:p>
          <a:p>
            <a:r>
              <a:rPr lang="en-US" dirty="0" smtClean="0"/>
              <a:t>Additionally</a:t>
            </a:r>
            <a:r>
              <a:rPr lang="en-US" dirty="0"/>
              <a:t>, any value returned by the method must be correct. </a:t>
            </a:r>
            <a:endParaRPr lang="en-US" dirty="0" smtClean="0"/>
          </a:p>
          <a:p>
            <a:r>
              <a:rPr lang="en-US" dirty="0" smtClean="0"/>
              <a:t>Pre-conditions </a:t>
            </a:r>
            <a:r>
              <a:rPr lang="en-US" dirty="0"/>
              <a:t>specify what the method expects to be true before it is invoked.  </a:t>
            </a:r>
            <a:endParaRPr lang="en-US" dirty="0" smtClean="0"/>
          </a:p>
          <a:p>
            <a:r>
              <a:rPr lang="en-US" dirty="0" smtClean="0"/>
              <a:t>Post-conditions </a:t>
            </a:r>
            <a:r>
              <a:rPr lang="en-US" dirty="0"/>
              <a:t>specify what must be true after the method is invoked provided that the pre-conditions were met. </a:t>
            </a:r>
            <a:endParaRPr lang="en-US" dirty="0" smtClean="0"/>
          </a:p>
        </p:txBody>
      </p:sp>
    </p:spTree>
    <p:extLst>
      <p:ext uri="{BB962C8B-B14F-4D97-AF65-F5344CB8AC3E}">
        <p14:creationId xmlns:p14="http://schemas.microsoft.com/office/powerpoint/2010/main" val="36350126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1133</TotalTime>
  <Words>1571</Words>
  <Application>Microsoft Office PowerPoint</Application>
  <PresentationFormat>Widescreen</PresentationFormat>
  <Paragraphs>201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Trebuchet MS</vt:lpstr>
      <vt:lpstr>Wingdings 3</vt:lpstr>
      <vt:lpstr>Facet</vt:lpstr>
      <vt:lpstr>CS/COE 445 Data Structures </vt:lpstr>
      <vt:lpstr>Agenda</vt:lpstr>
      <vt:lpstr>Class Responsibilities</vt:lpstr>
      <vt:lpstr>Example</vt:lpstr>
      <vt:lpstr>Why?</vt:lpstr>
      <vt:lpstr>Class Implementation</vt:lpstr>
      <vt:lpstr>Invariants</vt:lpstr>
      <vt:lpstr>Invariants are not enough</vt:lpstr>
      <vt:lpstr>Pre- and post-conditions</vt:lpstr>
      <vt:lpstr>Pre-conditions</vt:lpstr>
      <vt:lpstr>Client is responsible</vt:lpstr>
      <vt:lpstr>Object is responsible</vt:lpstr>
      <vt:lpstr>Test cases</vt:lpstr>
      <vt:lpstr>Today’s Lab</vt:lpstr>
      <vt:lpstr>Rational Class</vt:lpstr>
      <vt:lpstr>Data fields and constraints on them</vt:lpstr>
      <vt:lpstr>Constructors</vt:lpstr>
      <vt:lpstr>Methods</vt:lpstr>
      <vt:lpstr>Methods</vt:lpstr>
      <vt:lpstr>Methods</vt:lpstr>
      <vt:lpstr>Methods</vt:lpstr>
      <vt:lpstr>Methods</vt:lpstr>
      <vt:lpstr>Methods</vt:lpstr>
      <vt:lpstr>Counter Class</vt:lpstr>
      <vt:lpstr>Counter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Khattab, Sherif</dc:creator>
  <cp:lastModifiedBy>Khattab, Sherif</cp:lastModifiedBy>
  <cp:revision>68</cp:revision>
  <dcterms:created xsi:type="dcterms:W3CDTF">2018-01-02T22:56:00Z</dcterms:created>
  <dcterms:modified xsi:type="dcterms:W3CDTF">2018-01-03T17:52:37Z</dcterms:modified>
</cp:coreProperties>
</file>