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1"/>
  </p:notesMasterIdLst>
  <p:sldIdLst>
    <p:sldId id="395" r:id="rId2"/>
    <p:sldId id="402" r:id="rId3"/>
    <p:sldId id="403" r:id="rId4"/>
    <p:sldId id="404" r:id="rId5"/>
    <p:sldId id="396" r:id="rId6"/>
    <p:sldId id="397" r:id="rId7"/>
    <p:sldId id="398" r:id="rId8"/>
    <p:sldId id="399" r:id="rId9"/>
    <p:sldId id="400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418" r:id="rId23"/>
    <p:sldId id="419" r:id="rId24"/>
    <p:sldId id="420" r:id="rId25"/>
    <p:sldId id="421" r:id="rId26"/>
    <p:sldId id="422" r:id="rId27"/>
    <p:sldId id="423" r:id="rId28"/>
    <p:sldId id="424" r:id="rId29"/>
    <p:sldId id="425" r:id="rId30"/>
    <p:sldId id="426" r:id="rId31"/>
    <p:sldId id="502" r:id="rId32"/>
    <p:sldId id="427" r:id="rId33"/>
    <p:sldId id="428" r:id="rId34"/>
    <p:sldId id="429" r:id="rId35"/>
    <p:sldId id="430" r:id="rId36"/>
    <p:sldId id="431" r:id="rId37"/>
    <p:sldId id="432" r:id="rId38"/>
    <p:sldId id="433" r:id="rId39"/>
    <p:sldId id="434" r:id="rId40"/>
    <p:sldId id="435" r:id="rId41"/>
    <p:sldId id="436" r:id="rId42"/>
    <p:sldId id="437" r:id="rId43"/>
    <p:sldId id="438" r:id="rId44"/>
    <p:sldId id="439" r:id="rId45"/>
    <p:sldId id="440" r:id="rId46"/>
    <p:sldId id="441" r:id="rId47"/>
    <p:sldId id="501" r:id="rId48"/>
    <p:sldId id="442" r:id="rId49"/>
    <p:sldId id="444" r:id="rId50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000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9" autoAdjust="0"/>
    <p:restoredTop sz="85752" autoAdjust="0"/>
  </p:normalViewPr>
  <p:slideViewPr>
    <p:cSldViewPr snapToGrid="0">
      <p:cViewPr varScale="1">
        <p:scale>
          <a:sx n="47" d="100"/>
          <a:sy n="47" d="100"/>
        </p:scale>
        <p:origin x="98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093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6BBF61AC-9675-4DE0-97B3-F33B7A218B95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80253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4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71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0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3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0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19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55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69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6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/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07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655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930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266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44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885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2997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0878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34699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049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3767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50980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2385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86730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1918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68017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8167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5499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18154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5480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21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0415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33816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97123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7354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48692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7742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3576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00896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9239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2097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13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6194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5184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3239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36781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82603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6356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31655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758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5251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88566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99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7890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21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2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0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0445 – Data Structures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4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5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60" Type="http://schemas.openxmlformats.org/officeDocument/2006/relationships/slideLayout" Target="../slideLayouts/slideLayout60.xml"/><Relationship Id="rId6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693" r:id="rId24"/>
    <p:sldLayoutId id="2147483725" r:id="rId25"/>
    <p:sldLayoutId id="2147483726" r:id="rId26"/>
    <p:sldLayoutId id="2147483727" r:id="rId27"/>
    <p:sldLayoutId id="2147483728" r:id="rId28"/>
    <p:sldLayoutId id="2147483729" r:id="rId29"/>
    <p:sldLayoutId id="2147483730" r:id="rId30"/>
    <p:sldLayoutId id="2147483731" r:id="rId31"/>
    <p:sldLayoutId id="2147483732" r:id="rId32"/>
    <p:sldLayoutId id="2147483733" r:id="rId33"/>
    <p:sldLayoutId id="2147483734" r:id="rId34"/>
    <p:sldLayoutId id="2147483735" r:id="rId35"/>
    <p:sldLayoutId id="2147483736" r:id="rId36"/>
    <p:sldLayoutId id="2147483737" r:id="rId37"/>
    <p:sldLayoutId id="2147483738" r:id="rId38"/>
    <p:sldLayoutId id="2147483739" r:id="rId39"/>
    <p:sldLayoutId id="2147483740" r:id="rId40"/>
    <p:sldLayoutId id="2147483741" r:id="rId41"/>
    <p:sldLayoutId id="2147483742" r:id="rId42"/>
    <p:sldLayoutId id="2147483743" r:id="rId43"/>
    <p:sldLayoutId id="2147483744" r:id="rId44"/>
    <p:sldLayoutId id="2147483745" r:id="rId45"/>
    <p:sldLayoutId id="2147483746" r:id="rId46"/>
    <p:sldLayoutId id="2147483747" r:id="rId47"/>
    <p:sldLayoutId id="2147483748" r:id="rId48"/>
    <p:sldLayoutId id="2147483749" r:id="rId49"/>
    <p:sldLayoutId id="2147483750" r:id="rId50"/>
    <p:sldLayoutId id="2147483751" r:id="rId51"/>
    <p:sldLayoutId id="2147483752" r:id="rId52"/>
    <p:sldLayoutId id="2147483753" r:id="rId53"/>
    <p:sldLayoutId id="2147483754" r:id="rId54"/>
    <p:sldLayoutId id="2147483755" r:id="rId55"/>
    <p:sldLayoutId id="2147483756" r:id="rId56"/>
    <p:sldLayoutId id="2147483757" r:id="rId57"/>
    <p:sldLayoutId id="2147483758" r:id="rId58"/>
    <p:sldLayoutId id="2147483759" r:id="rId59"/>
    <p:sldLayoutId id="2147483760" r:id="rId60"/>
  </p:sldLayoutIdLst>
  <p:hf hdr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2296" y="2030412"/>
            <a:ext cx="10080625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</p:txBody>
      </p:sp>
      <p:pic>
        <p:nvPicPr>
          <p:cNvPr id="3075" name="Picture 12" descr="نتيجة بحث الصور عن ‪pitt logo‬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07950"/>
            <a:ext cx="122555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Week 2: The Bag ADT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endParaRPr lang="en-US" altLang="en-US" sz="4000" dirty="0"/>
          </a:p>
          <a:p>
            <a:r>
              <a:rPr lang="en-GB" altLang="en-US" sz="2800" dirty="0" smtClean="0"/>
              <a:t>Sherif </a:t>
            </a:r>
            <a:r>
              <a:rPr lang="en-GB" altLang="en-US" sz="28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 smtClean="0"/>
              <a:t>http://www.cs.pitt.edu/~skhattab/cs0445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4865"/>
            <a:ext cx="10079037" cy="60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</a:t>
            </a:r>
            <a:r>
              <a:rPr lang="en-GB" altLang="en-US" dirty="0" smtClean="0">
                <a:solidFill>
                  <a:schemeClr val="tx1"/>
                </a:solidFill>
              </a:rPr>
              <a:t>slide contents </a:t>
            </a:r>
            <a:r>
              <a:rPr lang="en-GB" altLang="en-US" dirty="0">
                <a:solidFill>
                  <a:schemeClr val="tx1"/>
                </a:solidFill>
              </a:rPr>
              <a:t>are </a:t>
            </a:r>
            <a:r>
              <a:rPr lang="en-US" altLang="en-US" dirty="0">
                <a:solidFill>
                  <a:schemeClr val="tx1"/>
                </a:solidFill>
              </a:rPr>
              <a:t>© 2016 Pearson Education, Ltd.  All rights </a:t>
            </a:r>
            <a:r>
              <a:rPr lang="en-US" altLang="en-US" dirty="0" smtClean="0">
                <a:solidFill>
                  <a:schemeClr val="tx1"/>
                </a:solidFill>
              </a:rPr>
              <a:t>reserved. </a:t>
            </a:r>
          </a:p>
          <a:p>
            <a:pPr algn="ctr" eaLnBrk="1">
              <a:lnSpc>
                <a:spcPct val="92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Others are from Dr. Ramirez’s CS 445 course</a:t>
            </a:r>
            <a:r>
              <a:rPr lang="en-GB" alt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01804" y="1586908"/>
            <a:ext cx="3454792" cy="2882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CS/COE 0445 - Data Structures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927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Fixed-Size Array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dirty="0" smtClean="0"/>
              <a:t>An outline of the class </a:t>
            </a:r>
            <a:r>
              <a:rPr lang="en-US" altLang="en-US" sz="3086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ArrayBag</a:t>
            </a:r>
            <a:endParaRPr lang="en-US" altLang="en-US" sz="3086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81" y="1784923"/>
            <a:ext cx="7832663" cy="39898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756496" y="7238529"/>
            <a:ext cx="8875618" cy="402483"/>
          </a:xfrm>
          <a:prstGeom prst="rect">
            <a:avLst/>
          </a:prstGeom>
        </p:spPr>
        <p:txBody>
          <a:bodyPr vert="horz" lIns="100796" tIns="50398" rIns="100796" bIns="50398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323" dirty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4722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Fixed-Size Array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dirty="0" smtClean="0"/>
              <a:t>An outline of the class </a:t>
            </a:r>
            <a:r>
              <a:rPr lang="en-US" altLang="en-US" sz="3086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ArrayBag</a:t>
            </a:r>
            <a:endParaRPr lang="en-US" altLang="en-US" sz="3086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4968" y="1802422"/>
            <a:ext cx="7465179" cy="3835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756496" y="7238529"/>
            <a:ext cx="8875618" cy="402483"/>
          </a:xfrm>
          <a:prstGeom prst="rect">
            <a:avLst/>
          </a:prstGeom>
        </p:spPr>
        <p:txBody>
          <a:bodyPr vert="horz" lIns="100796" tIns="50398" rIns="100796" bIns="50398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323" dirty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62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Fixed-Size Array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dirty="0" smtClean="0"/>
              <a:t>An outline of the class </a:t>
            </a:r>
            <a:r>
              <a:rPr lang="en-US" altLang="en-US" sz="3086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ArrayBag</a:t>
            </a:r>
            <a:endParaRPr lang="en-US" altLang="en-US" sz="3086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714" y="1998414"/>
            <a:ext cx="7094195" cy="35960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756496" y="7238529"/>
            <a:ext cx="8875618" cy="402483"/>
          </a:xfrm>
          <a:prstGeom prst="rect">
            <a:avLst/>
          </a:prstGeom>
        </p:spPr>
        <p:txBody>
          <a:bodyPr vert="horz" lIns="100796" tIns="50398" rIns="100796" bIns="50398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323" dirty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5549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Fixed-Size Array</a:t>
            </a:r>
            <a:endParaRPr lang="en-US" altLang="en-US" sz="2646" dirty="0"/>
          </a:p>
        </p:txBody>
      </p:sp>
      <p:sp>
        <p:nvSpPr>
          <p:cNvPr id="819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dirty="0" smtClean="0"/>
              <a:t>Adding entries to an array that represents a bag, whose capacity is six, until it becomes full</a:t>
            </a: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7897" y="2001875"/>
            <a:ext cx="5860499" cy="4478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756496" y="7238529"/>
            <a:ext cx="8875618" cy="402483"/>
          </a:xfrm>
          <a:prstGeom prst="rect">
            <a:avLst/>
          </a:prstGeom>
        </p:spPr>
        <p:txBody>
          <a:bodyPr vert="horz" lIns="100796" tIns="50398" rIns="100796" bIns="50398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323" dirty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9506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Fixed-Size Array</a:t>
            </a:r>
            <a:endParaRPr lang="en-US" altLang="en-US" sz="2646" dirty="0"/>
          </a:p>
        </p:txBody>
      </p:sp>
      <p:sp>
        <p:nvSpPr>
          <p:cNvPr id="921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dirty="0" smtClean="0"/>
              <a:t>Adding entries to an array that represents a bag, whose capacity is six, until it becomes full</a:t>
            </a: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4522" y="2147573"/>
            <a:ext cx="5827249" cy="3701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756496" y="7238529"/>
            <a:ext cx="8875618" cy="402483"/>
          </a:xfrm>
          <a:prstGeom prst="rect">
            <a:avLst/>
          </a:prstGeom>
        </p:spPr>
        <p:txBody>
          <a:bodyPr vert="horz" lIns="100796" tIns="50398" rIns="100796" bIns="50398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323" dirty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4756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Fixed-Size Array</a:t>
            </a:r>
            <a:endParaRPr lang="en-US" altLang="en-US" sz="2646" dirty="0"/>
          </a:p>
        </p:txBody>
      </p:sp>
      <p:sp>
        <p:nvSpPr>
          <p:cNvPr id="1024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dirty="0" smtClean="0"/>
              <a:t>Method </a:t>
            </a:r>
            <a:r>
              <a:rPr lang="en-US" altLang="en-US" sz="3527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endParaRPr lang="en-US" altLang="en-US" sz="5291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0706" y="1893418"/>
            <a:ext cx="6996199" cy="42925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756496" y="7238529"/>
            <a:ext cx="8875618" cy="402483"/>
          </a:xfrm>
          <a:prstGeom prst="rect">
            <a:avLst/>
          </a:prstGeom>
        </p:spPr>
        <p:txBody>
          <a:bodyPr vert="horz" lIns="100796" tIns="50398" rIns="100796" bIns="50398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323" dirty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334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Fixed-Size Array</a:t>
            </a:r>
          </a:p>
        </p:txBody>
      </p:sp>
      <p:sp>
        <p:nvSpPr>
          <p:cNvPr id="11267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dirty="0" smtClean="0"/>
              <a:t>Method </a:t>
            </a:r>
            <a:r>
              <a:rPr lang="en-US" alt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isArrayFull</a:t>
            </a:r>
            <a:endParaRPr lang="en-US" altLang="en-US" dirty="0" smtClean="0"/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2749" y="2810379"/>
            <a:ext cx="8586880" cy="1923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756496" y="7238529"/>
            <a:ext cx="8875618" cy="402483"/>
          </a:xfrm>
          <a:prstGeom prst="rect">
            <a:avLst/>
          </a:prstGeom>
        </p:spPr>
        <p:txBody>
          <a:bodyPr vert="horz" lIns="100796" tIns="50398" rIns="100796" bIns="50398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323" dirty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0963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9"/>
              <a:t>Fixed-Size Array</a:t>
            </a:r>
          </a:p>
        </p:txBody>
      </p:sp>
      <p:sp>
        <p:nvSpPr>
          <p:cNvPr id="12291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dirty="0" smtClean="0"/>
              <a:t>Method </a:t>
            </a:r>
            <a:r>
              <a:rPr lang="en-US" altLang="en-US" sz="3086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toArray</a:t>
            </a:r>
            <a:r>
              <a:rPr lang="en-US" altLang="en-US" sz="5291" dirty="0"/>
              <a:t/>
            </a:r>
            <a:br>
              <a:rPr lang="en-US" altLang="en-US" sz="5291" dirty="0"/>
            </a:br>
            <a:endParaRPr lang="en-US" altLang="en-US" dirty="0" smtClean="0"/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000" y="2084161"/>
            <a:ext cx="8714625" cy="3391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756496" y="7238529"/>
            <a:ext cx="8875618" cy="402483"/>
          </a:xfrm>
          <a:prstGeom prst="rect">
            <a:avLst/>
          </a:prstGeom>
        </p:spPr>
        <p:txBody>
          <a:bodyPr vert="horz" lIns="100796" tIns="50398" rIns="100796" bIns="50398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323" dirty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56875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968" dirty="0"/>
              <a:t>Making the Implementation Secure</a:t>
            </a:r>
          </a:p>
        </p:txBody>
      </p:sp>
      <p:sp>
        <p:nvSpPr>
          <p:cNvPr id="1331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086" dirty="0"/>
              <a:t>Practice fail-safe programming by including checks for anticipated errors</a:t>
            </a:r>
          </a:p>
          <a:p>
            <a:pPr eaLnBrk="1" hangingPunct="1"/>
            <a:r>
              <a:rPr lang="en-US" altLang="en-US" sz="3086" dirty="0"/>
              <a:t>Validate input data and arguments to a method</a:t>
            </a:r>
          </a:p>
          <a:p>
            <a:pPr eaLnBrk="1" hangingPunct="1"/>
            <a:r>
              <a:rPr lang="en-US" altLang="en-US" sz="3086" dirty="0"/>
              <a:t>R</a:t>
            </a:r>
            <a:r>
              <a:rPr lang="en-US" altLang="en-US" sz="3086" dirty="0" smtClean="0"/>
              <a:t>efine </a:t>
            </a:r>
            <a:r>
              <a:rPr lang="en-US" altLang="en-US" sz="3086" dirty="0"/>
              <a:t>incomplete implementation of </a:t>
            </a:r>
            <a:r>
              <a:rPr lang="en-US" altLang="en-US" sz="3086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ArrayBag</a:t>
            </a:r>
            <a:r>
              <a:rPr lang="en-US" altLang="en-US" sz="3086" dirty="0"/>
              <a:t> to make code more secure by adding the following two data fields</a:t>
            </a: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0221" y="5346020"/>
            <a:ext cx="7482678" cy="915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756496" y="7238529"/>
            <a:ext cx="8875618" cy="402483"/>
          </a:xfrm>
          <a:prstGeom prst="rect">
            <a:avLst/>
          </a:prstGeom>
        </p:spPr>
        <p:txBody>
          <a:bodyPr vert="horz" lIns="100796" tIns="50398" rIns="100796" bIns="50398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323" dirty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7054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Making the Implementation Secure</a:t>
            </a:r>
          </a:p>
        </p:txBody>
      </p:sp>
      <p:sp>
        <p:nvSpPr>
          <p:cNvPr id="14339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dirty="0" smtClean="0"/>
              <a:t>Revised constructor</a:t>
            </a: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4245" y="1821672"/>
            <a:ext cx="8452137" cy="4252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756496" y="7238529"/>
            <a:ext cx="8875618" cy="402483"/>
          </a:xfrm>
          <a:prstGeom prst="rect">
            <a:avLst/>
          </a:prstGeom>
        </p:spPr>
        <p:txBody>
          <a:bodyPr vert="horz" lIns="100796" tIns="50398" rIns="100796" bIns="50398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323" dirty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6730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Assignment 1 is up and due on Monday Jan</a:t>
            </a:r>
            <a:r>
              <a:rPr lang="en-US" smtClean="0"/>
              <a:t>. 29 </a:t>
            </a:r>
            <a:r>
              <a:rPr lang="en-US" dirty="0" smtClean="0"/>
              <a:t>@11:59pm.</a:t>
            </a:r>
          </a:p>
          <a:p>
            <a:r>
              <a:rPr lang="en-US" dirty="0" smtClean="0"/>
              <a:t>Prepare for the lab by going over the pre-lab part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B9B4E01-6246-4029-983E-5E1462DCF9A3}" type="slidenum">
              <a:rPr lang="en-GB" altLang="en-US" smtClean="0"/>
              <a:pPr/>
              <a:t>2</a:t>
            </a:fld>
            <a:endParaRPr lang="en-GB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64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Making the Implementation Secure</a:t>
            </a:r>
          </a:p>
        </p:txBody>
      </p:sp>
      <p:sp>
        <p:nvSpPr>
          <p:cNvPr id="15363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dirty="0" smtClean="0"/>
              <a:t>Method to check initialization</a:t>
            </a:r>
            <a:endParaRPr lang="en-US" altLang="en-US" sz="3086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2497" y="2490457"/>
            <a:ext cx="10286893" cy="2242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756496" y="7238529"/>
            <a:ext cx="8875618" cy="402483"/>
          </a:xfrm>
          <a:prstGeom prst="rect">
            <a:avLst/>
          </a:prstGeom>
        </p:spPr>
        <p:txBody>
          <a:bodyPr vert="horz" lIns="100796" tIns="50398" rIns="100796" bIns="50398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323" dirty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677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Making the Implementation Secure</a:t>
            </a:r>
          </a:p>
        </p:txBody>
      </p:sp>
      <p:sp>
        <p:nvSpPr>
          <p:cNvPr id="16387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dirty="0" smtClean="0"/>
              <a:t>Revise the method </a:t>
            </a:r>
            <a:r>
              <a:rPr lang="en-US" alt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endParaRPr lang="en-US" altLang="en-US" sz="3086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1507" y="1776796"/>
            <a:ext cx="5113280" cy="43993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756496" y="7238529"/>
            <a:ext cx="8875618" cy="402483"/>
          </a:xfrm>
          <a:prstGeom prst="rect">
            <a:avLst/>
          </a:prstGeom>
        </p:spPr>
        <p:txBody>
          <a:bodyPr vert="horz" lIns="100796" tIns="50398" rIns="100796" bIns="50398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323" dirty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1534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Testing the Core Methods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dirty="0" smtClean="0"/>
              <a:t>Stubs for </a:t>
            </a:r>
            <a:r>
              <a:rPr lang="en-US" alt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dirty="0" smtClean="0"/>
              <a:t> and </a:t>
            </a:r>
            <a:r>
              <a:rPr lang="en-US" alt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26658" y="1767423"/>
            <a:ext cx="4353813" cy="3653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756496" y="7238529"/>
            <a:ext cx="8875618" cy="402483"/>
          </a:xfrm>
          <a:prstGeom prst="rect">
            <a:avLst/>
          </a:prstGeom>
        </p:spPr>
        <p:txBody>
          <a:bodyPr vert="horz" lIns="100796" tIns="50398" rIns="100796" bIns="50398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323" dirty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52709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Testing the Core Methods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dirty="0" smtClean="0"/>
              <a:t>A program that tests core methods </a:t>
            </a:r>
            <a:br>
              <a:rPr lang="en-US" altLang="en-US" dirty="0" smtClean="0"/>
            </a:br>
            <a:r>
              <a:rPr lang="en-US" altLang="en-US" dirty="0" smtClean="0"/>
              <a:t>of the class </a:t>
            </a:r>
            <a:r>
              <a:rPr lang="en-US" alt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ArrayBag</a:t>
            </a:r>
            <a:endParaRPr lang="en-US" alt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0946" y="2162338"/>
            <a:ext cx="6586717" cy="4296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756496" y="7238529"/>
            <a:ext cx="8875618" cy="402483"/>
          </a:xfrm>
          <a:prstGeom prst="rect">
            <a:avLst/>
          </a:prstGeom>
        </p:spPr>
        <p:txBody>
          <a:bodyPr vert="horz" lIns="100796" tIns="50398" rIns="100796" bIns="50398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323" dirty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0744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Testing the Core Methods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dirty="0" smtClean="0"/>
              <a:t>A program that tests core methods </a:t>
            </a:r>
            <a:br>
              <a:rPr lang="en-US" altLang="en-US" dirty="0" smtClean="0"/>
            </a:br>
            <a:r>
              <a:rPr lang="en-US" altLang="en-US" dirty="0" smtClean="0"/>
              <a:t>of the class </a:t>
            </a:r>
            <a:r>
              <a:rPr lang="en-US" alt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ArrayBag</a:t>
            </a:r>
            <a:endParaRPr lang="en-US" alt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7736" y="2129659"/>
            <a:ext cx="8116151" cy="3263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756496" y="7238529"/>
            <a:ext cx="8875618" cy="402483"/>
          </a:xfrm>
          <a:prstGeom prst="rect">
            <a:avLst/>
          </a:prstGeom>
        </p:spPr>
        <p:txBody>
          <a:bodyPr vert="horz" lIns="100796" tIns="50398" rIns="100796" bIns="50398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323" dirty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5619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Testing the Core Methods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dirty="0" smtClean="0"/>
              <a:t>A program that tests core methods </a:t>
            </a:r>
            <a:br>
              <a:rPr lang="en-US" altLang="en-US" dirty="0" smtClean="0"/>
            </a:br>
            <a:r>
              <a:rPr lang="en-US" altLang="en-US" dirty="0" smtClean="0"/>
              <a:t>of the class </a:t>
            </a:r>
            <a:r>
              <a:rPr lang="en-US" alt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ArrayBag</a:t>
            </a:r>
            <a:endParaRPr lang="en-US" alt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974" y="1629180"/>
            <a:ext cx="7536927" cy="4073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756496" y="7238529"/>
            <a:ext cx="8875618" cy="402483"/>
          </a:xfrm>
          <a:prstGeom prst="rect">
            <a:avLst/>
          </a:prstGeom>
        </p:spPr>
        <p:txBody>
          <a:bodyPr vert="horz" lIns="100796" tIns="50398" rIns="100796" bIns="50398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323" dirty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3690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Testing the Core Methods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dirty="0" smtClean="0"/>
              <a:t>A program that tests core methods </a:t>
            </a:r>
            <a:br>
              <a:rPr lang="en-US" altLang="en-US" dirty="0" smtClean="0"/>
            </a:br>
            <a:r>
              <a:rPr lang="en-US" altLang="en-US" dirty="0" smtClean="0"/>
              <a:t>of the class </a:t>
            </a:r>
            <a:r>
              <a:rPr lang="en-US" alt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ArrayBag</a:t>
            </a:r>
            <a:endParaRPr lang="en-US" alt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0209" y="2607387"/>
            <a:ext cx="6838706" cy="233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756496" y="7238529"/>
            <a:ext cx="8875618" cy="402483"/>
          </a:xfrm>
          <a:prstGeom prst="rect">
            <a:avLst/>
          </a:prstGeom>
        </p:spPr>
        <p:txBody>
          <a:bodyPr vert="horz" lIns="100796" tIns="50398" rIns="100796" bIns="50398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323" dirty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254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Implementing More Methods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dirty="0" smtClean="0"/>
              <a:t>Methods </a:t>
            </a:r>
            <a:r>
              <a:rPr lang="en-US" alt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altLang="en-US" dirty="0" smtClean="0"/>
              <a:t> and </a:t>
            </a:r>
            <a:r>
              <a:rPr lang="en-US" alt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getCurrentSize</a:t>
            </a:r>
            <a:endParaRPr lang="en-US" alt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2177" y="1623300"/>
            <a:ext cx="5396768" cy="3534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756496" y="7238529"/>
            <a:ext cx="8875618" cy="402483"/>
          </a:xfrm>
          <a:prstGeom prst="rect">
            <a:avLst/>
          </a:prstGeom>
        </p:spPr>
        <p:txBody>
          <a:bodyPr vert="horz" lIns="100796" tIns="50398" rIns="100796" bIns="50398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323" dirty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4790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Implementing More Methods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dirty="0" smtClean="0"/>
              <a:t>Method </a:t>
            </a:r>
            <a:r>
              <a:rPr lang="en-US" alt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getFrequencyOf</a:t>
            </a:r>
            <a:endParaRPr lang="en-US" alt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9724" y="1847920"/>
            <a:ext cx="7580674" cy="389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756496" y="7238529"/>
            <a:ext cx="8875618" cy="402483"/>
          </a:xfrm>
          <a:prstGeom prst="rect">
            <a:avLst/>
          </a:prstGeom>
        </p:spPr>
        <p:txBody>
          <a:bodyPr vert="horz" lIns="100796" tIns="50398" rIns="100796" bIns="50398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323" dirty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3879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Implementing More Methods</a:t>
            </a:r>
          </a:p>
        </p:txBody>
      </p:sp>
      <p:sp>
        <p:nvSpPr>
          <p:cNvPr id="2457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dirty="0" smtClean="0"/>
              <a:t>Method </a:t>
            </a:r>
            <a:r>
              <a:rPr lang="en-US" alt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</p:txBody>
      </p:sp>
      <p:pic>
        <p:nvPicPr>
          <p:cNvPr id="2458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368" y="1138991"/>
            <a:ext cx="6117067" cy="402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756496" y="7238529"/>
            <a:ext cx="8875618" cy="402483"/>
          </a:xfrm>
          <a:prstGeom prst="rect">
            <a:avLst/>
          </a:prstGeom>
        </p:spPr>
        <p:txBody>
          <a:bodyPr vert="horz" lIns="100796" tIns="50398" rIns="100796" bIns="50398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323" dirty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7560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/>
              </a:rPr>
              <a:t>Earlier </a:t>
            </a:r>
            <a:r>
              <a:rPr lang="en-US" dirty="0">
                <a:cs typeface="Arial"/>
              </a:rPr>
              <a:t>in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Tahoma"/>
                <a:cs typeface="Tahoma"/>
              </a:rPr>
              <a:t>Java interfaces and generics</a:t>
            </a:r>
            <a:endParaRPr lang="en-US" dirty="0"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22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Methods That Remove Entries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dirty="0" smtClean="0"/>
              <a:t>The method </a:t>
            </a:r>
            <a:r>
              <a:rPr lang="en-US" alt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</a:p>
        </p:txBody>
      </p:sp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2228" y="2490144"/>
            <a:ext cx="7879911" cy="2640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756496" y="7238529"/>
            <a:ext cx="8875618" cy="402483"/>
          </a:xfrm>
          <a:prstGeom prst="rect">
            <a:avLst/>
          </a:prstGeom>
        </p:spPr>
        <p:txBody>
          <a:bodyPr vert="horz" lIns="100796" tIns="50398" rIns="100796" bIns="50398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323" dirty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060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 in Java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bag = null</a:t>
            </a:r>
          </a:p>
          <a:p>
            <a:r>
              <a:rPr lang="en-US" dirty="0"/>
              <a:t>f</a:t>
            </a:r>
            <a:r>
              <a:rPr lang="en-US" dirty="0" smtClean="0"/>
              <a:t>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bag.length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	bag[</a:t>
            </a:r>
            <a:r>
              <a:rPr lang="en-US" dirty="0" err="1" smtClean="0"/>
              <a:t>i</a:t>
            </a:r>
            <a:r>
              <a:rPr lang="en-US" dirty="0" smtClean="0"/>
              <a:t>] = 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 smtClean="0"/>
              <a:pPr/>
              <a:t>31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07" y="3154905"/>
            <a:ext cx="8456723" cy="382699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33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Methods That Remove Entries</a:t>
            </a:r>
          </a:p>
        </p:txBody>
      </p:sp>
      <p:sp>
        <p:nvSpPr>
          <p:cNvPr id="2662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dirty="0" smtClean="0"/>
              <a:t>The method </a:t>
            </a:r>
            <a:r>
              <a:rPr lang="en-US" alt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</a:p>
        </p:txBody>
      </p:sp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0185" y="1944167"/>
            <a:ext cx="5851748" cy="3783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756496" y="7238529"/>
            <a:ext cx="8875618" cy="402483"/>
          </a:xfrm>
          <a:prstGeom prst="rect">
            <a:avLst/>
          </a:prstGeom>
        </p:spPr>
        <p:txBody>
          <a:bodyPr vert="horz" lIns="100796" tIns="50398" rIns="100796" bIns="50398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323" dirty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9920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Methods That Remove Entries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dirty="0" smtClean="0"/>
              <a:t>The array bag after a successful search for the string “Nancy"</a:t>
            </a:r>
            <a:endParaRPr lang="en-US" alt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4953" y="2430646"/>
            <a:ext cx="6530719" cy="2698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756496" y="7238529"/>
            <a:ext cx="8875618" cy="402483"/>
          </a:xfrm>
          <a:prstGeom prst="rect">
            <a:avLst/>
          </a:prstGeom>
        </p:spPr>
        <p:txBody>
          <a:bodyPr vert="horz" lIns="100796" tIns="50398" rIns="100796" bIns="50398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323" dirty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2029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Methods That Remove Entries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dirty="0" smtClean="0"/>
              <a:t>(a) A gap in the array bag after setting the entry in </a:t>
            </a:r>
            <a:r>
              <a:rPr lang="en-US" alt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bag[index]</a:t>
            </a:r>
            <a:r>
              <a:rPr lang="en-US" altLang="en-US" dirty="0" smtClean="0"/>
              <a:t> to </a:t>
            </a:r>
            <a:r>
              <a:rPr lang="en-US" alt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altLang="en-US" dirty="0" smtClean="0">
              <a:cs typeface="Courier New" panose="02070309020205020404" pitchFamily="49" charset="0"/>
            </a:endParaRPr>
          </a:p>
          <a:p>
            <a:pPr marL="0" indent="0" eaLnBrk="1" hangingPunct="1"/>
            <a:r>
              <a:rPr lang="en-US" altLang="en-US" dirty="0" smtClean="0"/>
              <a:t>(b-c) the array after shifting subsequent entries to avoid a gap</a:t>
            </a:r>
            <a:endParaRPr lang="en-US" alt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1640" y="2804964"/>
            <a:ext cx="5493013" cy="3870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756496" y="7238529"/>
            <a:ext cx="8875618" cy="402483"/>
          </a:xfrm>
          <a:prstGeom prst="rect">
            <a:avLst/>
          </a:prstGeom>
        </p:spPr>
        <p:txBody>
          <a:bodyPr vert="horz" lIns="100796" tIns="50398" rIns="100796" bIns="50398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323" dirty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502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Methods That Remove Entries</a:t>
            </a:r>
          </a:p>
        </p:txBody>
      </p:sp>
      <p:sp>
        <p:nvSpPr>
          <p:cNvPr id="2969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dirty="0" smtClean="0"/>
              <a:t>Avoiding a gap in the array while removing an entry</a:t>
            </a:r>
            <a:endParaRPr lang="en-US" alt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3926" y="1863671"/>
            <a:ext cx="5312772" cy="38323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756496" y="7238529"/>
            <a:ext cx="8875618" cy="402483"/>
          </a:xfrm>
          <a:prstGeom prst="rect">
            <a:avLst/>
          </a:prstGeom>
        </p:spPr>
        <p:txBody>
          <a:bodyPr vert="horz" lIns="100796" tIns="50398" rIns="100796" bIns="50398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323" dirty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8443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Methods That Remove Entries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dirty="0" smtClean="0"/>
              <a:t>New definition of </a:t>
            </a:r>
            <a:r>
              <a:rPr lang="en-US" alt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</a:p>
        </p:txBody>
      </p: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694" y="1847920"/>
            <a:ext cx="6002242" cy="3814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756496" y="7238529"/>
            <a:ext cx="8875618" cy="402483"/>
          </a:xfrm>
          <a:prstGeom prst="rect">
            <a:avLst/>
          </a:prstGeom>
        </p:spPr>
        <p:txBody>
          <a:bodyPr vert="horz" lIns="100796" tIns="50398" rIns="100796" bIns="50398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323" dirty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4810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Methods That Remove Entries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dirty="0" smtClean="0"/>
              <a:t>The second </a:t>
            </a:r>
            <a:r>
              <a:rPr lang="en-US" alt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dirty="0" smtClean="0"/>
              <a:t> method</a:t>
            </a:r>
          </a:p>
        </p:txBody>
      </p:sp>
      <p:pic>
        <p:nvPicPr>
          <p:cNvPr id="3175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8001" y="2306400"/>
            <a:ext cx="8914117" cy="27648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756496" y="7238529"/>
            <a:ext cx="8875618" cy="402483"/>
          </a:xfrm>
          <a:prstGeom prst="rect">
            <a:avLst/>
          </a:prstGeom>
        </p:spPr>
        <p:txBody>
          <a:bodyPr vert="horz" lIns="100796" tIns="50398" rIns="100796" bIns="50398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323" dirty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0731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Methods That Remove Entries</a:t>
            </a:r>
          </a:p>
        </p:txBody>
      </p:sp>
      <p:sp>
        <p:nvSpPr>
          <p:cNvPr id="3277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dirty="0" smtClean="0"/>
              <a:t>The </a:t>
            </a:r>
            <a:r>
              <a:rPr lang="en-US" alt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removeEntry</a:t>
            </a:r>
            <a:r>
              <a:rPr lang="en-US" altLang="en-US" dirty="0" smtClean="0"/>
              <a:t> method</a:t>
            </a:r>
            <a:endParaRPr lang="en-US" alt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004" y="1574932"/>
            <a:ext cx="8924616" cy="4409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756496" y="7238529"/>
            <a:ext cx="8875618" cy="402483"/>
          </a:xfrm>
          <a:prstGeom prst="rect">
            <a:avLst/>
          </a:prstGeom>
        </p:spPr>
        <p:txBody>
          <a:bodyPr vert="horz" lIns="100796" tIns="50398" rIns="100796" bIns="50398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323" dirty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0992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Methods That Remove Entries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Definition for the method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getIndexOf</a:t>
            </a:r>
          </a:p>
        </p:txBody>
      </p:sp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8199" y="1532934"/>
            <a:ext cx="6898203" cy="4758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756496" y="7238529"/>
            <a:ext cx="8875618" cy="402483"/>
          </a:xfrm>
          <a:prstGeom prst="rect">
            <a:avLst/>
          </a:prstGeom>
        </p:spPr>
        <p:txBody>
          <a:bodyPr vert="horz" lIns="100796" tIns="50398" rIns="100796" bIns="50398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323" dirty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0362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 The Bag ADT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195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Methods That Remove Entries</a:t>
            </a:r>
          </a:p>
        </p:txBody>
      </p:sp>
      <p:sp>
        <p:nvSpPr>
          <p:cNvPr id="3481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dirty="0" smtClean="0"/>
              <a:t>Revised definition for the method </a:t>
            </a:r>
            <a:r>
              <a:rPr lang="en-US" alt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9194" y="2946873"/>
            <a:ext cx="6495721" cy="1860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756496" y="7238529"/>
            <a:ext cx="8875618" cy="402483"/>
          </a:xfrm>
          <a:prstGeom prst="rect">
            <a:avLst/>
          </a:prstGeom>
        </p:spPr>
        <p:txBody>
          <a:bodyPr vert="horz" lIns="100796" tIns="50398" rIns="100796" bIns="50398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323" dirty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8248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Array Resizing</a:t>
            </a:r>
          </a:p>
        </p:txBody>
      </p:sp>
      <p:sp>
        <p:nvSpPr>
          <p:cNvPr id="3584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dirty="0" smtClean="0"/>
              <a:t>Resizing an array copies its contents to a larger second array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755" y="3051869"/>
            <a:ext cx="8980614" cy="13544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756496" y="7238529"/>
            <a:ext cx="8875618" cy="402483"/>
          </a:xfrm>
          <a:prstGeom prst="rect">
            <a:avLst/>
          </a:prstGeom>
        </p:spPr>
        <p:txBody>
          <a:bodyPr vert="horz" lIns="100796" tIns="50398" rIns="100796" bIns="50398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323" dirty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2751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Array Resizing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dirty="0" smtClean="0"/>
              <a:t>(a) An array; (b) two references to the same array; (c) the original array variable now references a new, larger array;</a:t>
            </a:r>
          </a:p>
        </p:txBody>
      </p:sp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5802" y="2325028"/>
            <a:ext cx="7244689" cy="40108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756496" y="7238529"/>
            <a:ext cx="8875618" cy="402483"/>
          </a:xfrm>
          <a:prstGeom prst="rect">
            <a:avLst/>
          </a:prstGeom>
        </p:spPr>
        <p:txBody>
          <a:bodyPr vert="horz" lIns="100796" tIns="50398" rIns="100796" bIns="50398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323" dirty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1533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Array Resizing</a:t>
            </a:r>
          </a:p>
        </p:txBody>
      </p:sp>
      <p:sp>
        <p:nvSpPr>
          <p:cNvPr id="3789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dirty="0" smtClean="0"/>
              <a:t>(d) the entries in the original array are copied to the new array; (e) the original array is discarded</a:t>
            </a:r>
          </a:p>
        </p:txBody>
      </p:sp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8223" y="2120909"/>
            <a:ext cx="7444180" cy="3317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756496" y="7238529"/>
            <a:ext cx="8875618" cy="402483"/>
          </a:xfrm>
          <a:prstGeom prst="rect">
            <a:avLst/>
          </a:prstGeom>
        </p:spPr>
        <p:txBody>
          <a:bodyPr vert="horz" lIns="100796" tIns="50398" rIns="100796" bIns="50398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323" dirty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601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Array Resizing</a:t>
            </a:r>
          </a:p>
        </p:txBody>
      </p:sp>
      <p:sp>
        <p:nvSpPr>
          <p:cNvPr id="3891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z="2205" dirty="0"/>
              <a:t>The effect of the statement </a:t>
            </a:r>
            <a:endParaRPr lang="en-US" altLang="en-US" sz="2205" dirty="0" smtClean="0"/>
          </a:p>
          <a:p>
            <a:pPr marL="0" indent="0" eaLnBrk="1" hangingPunct="1">
              <a:buNone/>
            </a:pPr>
            <a:r>
              <a:rPr lang="en-US" altLang="en-US" sz="2205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984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en-US" sz="1984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984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984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Arrays.copyOf</a:t>
            </a:r>
            <a:r>
              <a:rPr lang="en-US" altLang="en-US" sz="1984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984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en-US" sz="1984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 * </a:t>
            </a:r>
            <a:r>
              <a:rPr lang="en-US" altLang="en-US" sz="1984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myArray.length</a:t>
            </a:r>
            <a:r>
              <a:rPr lang="en-US" altLang="en-US" sz="1984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en-US" altLang="en-US" sz="2205" dirty="0" smtClean="0"/>
              <a:t>(</a:t>
            </a:r>
            <a:r>
              <a:rPr lang="en-US" altLang="en-US" sz="2205" dirty="0"/>
              <a:t>a) The argument array; (b) the parameter that references the argument array; (c) a new, larger array that gets the contents of the argument array; (d) the return value that references the new array; (e) the argument variable is assigned the return value</a:t>
            </a:r>
          </a:p>
        </p:txBody>
      </p:sp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6124" y="3352638"/>
            <a:ext cx="7533426" cy="32076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756496" y="7238529"/>
            <a:ext cx="8875618" cy="402483"/>
          </a:xfrm>
          <a:prstGeom prst="rect">
            <a:avLst/>
          </a:prstGeom>
        </p:spPr>
        <p:txBody>
          <a:bodyPr vert="horz" lIns="100796" tIns="50398" rIns="100796" bIns="50398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323" dirty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1442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New Implementation of a Bag</a:t>
            </a:r>
          </a:p>
        </p:txBody>
      </p:sp>
      <p:sp>
        <p:nvSpPr>
          <p:cNvPr id="3993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dirty="0" smtClean="0"/>
              <a:t>Previous definition of method </a:t>
            </a:r>
            <a:r>
              <a:rPr lang="en-US" alt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</a:p>
        </p:txBody>
      </p:sp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4417" y="1564432"/>
            <a:ext cx="4871791" cy="4430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756496" y="7238529"/>
            <a:ext cx="8875618" cy="402483"/>
          </a:xfrm>
          <a:prstGeom prst="rect">
            <a:avLst/>
          </a:prstGeom>
        </p:spPr>
        <p:txBody>
          <a:bodyPr vert="horz" lIns="100796" tIns="50398" rIns="100796" bIns="50398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323" dirty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1043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New Implementation of a Bag</a:t>
            </a:r>
          </a:p>
        </p:txBody>
      </p:sp>
      <p:sp>
        <p:nvSpPr>
          <p:cNvPr id="4096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dirty="0" smtClean="0"/>
              <a:t>The method </a:t>
            </a:r>
            <a:r>
              <a:rPr lang="en-US" alt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doubleCapacity</a:t>
            </a:r>
            <a:endParaRPr lang="en-US" alt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2736" y="2509392"/>
            <a:ext cx="8411888" cy="2698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756496" y="7238529"/>
            <a:ext cx="8875618" cy="402483"/>
          </a:xfrm>
          <a:prstGeom prst="rect">
            <a:avLst/>
          </a:prstGeom>
        </p:spPr>
        <p:txBody>
          <a:bodyPr vert="horz" lIns="100796" tIns="50398" rIns="100796" bIns="50398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323" dirty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1209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Using a Bag</a:t>
            </a:r>
          </a:p>
        </p:txBody>
      </p:sp>
      <p:sp>
        <p:nvSpPr>
          <p:cNvPr id="439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 Bag is a simple ADT, but it can still be useful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See examples in text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Here is another simple one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A number of players “shout” Snap! </a:t>
            </a:r>
            <a:r>
              <a:rPr lang="en-US" altLang="en-US" dirty="0">
                <a:ea typeface="ＭＳ Ｐゴシック" panose="020B0600070205080204" pitchFamily="34" charset="-128"/>
              </a:rPr>
              <a:t>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ach with a certain probability.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Add the player number to a Bag if she shouts.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Count the number of shouts in the Bag.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D83CE16-37E1-488C-9ABB-6EE3921175FC}" type="slidenum">
              <a:rPr lang="en-US" altLang="en-US" sz="1543">
                <a:latin typeface="Arial" panose="020B0604020202020204" pitchFamily="34" charset="0"/>
              </a:rPr>
              <a:pPr eaLnBrk="1" hangingPunct="1"/>
              <a:t>47</a:t>
            </a:fld>
            <a:endParaRPr lang="en-US" altLang="en-US" sz="1543">
              <a:latin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16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968" dirty="0"/>
              <a:t>Pros and Cons of Using an Array</a:t>
            </a:r>
          </a:p>
        </p:txBody>
      </p:sp>
      <p:sp>
        <p:nvSpPr>
          <p:cNvPr id="4198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an entry to the bag is fast</a:t>
            </a:r>
          </a:p>
          <a:p>
            <a:pPr eaLnBrk="1" hangingPunct="1"/>
            <a:r>
              <a:rPr lang="en-US" altLang="en-US" smtClean="0"/>
              <a:t>Removing an unspecified entry is fast</a:t>
            </a:r>
          </a:p>
          <a:p>
            <a:pPr eaLnBrk="1" hangingPunct="1"/>
            <a:r>
              <a:rPr lang="en-US" altLang="en-US" smtClean="0"/>
              <a:t>Removing a particular entry requires time to locate the entry</a:t>
            </a:r>
          </a:p>
          <a:p>
            <a:pPr eaLnBrk="1" hangingPunct="1"/>
            <a:r>
              <a:rPr lang="en-US" altLang="en-US" smtClean="0"/>
              <a:t>Increasing the size of the array requires time to copy its entries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756496" y="7238529"/>
            <a:ext cx="8875618" cy="402483"/>
          </a:xfrm>
          <a:prstGeom prst="rect">
            <a:avLst/>
          </a:prstGeom>
        </p:spPr>
        <p:txBody>
          <a:bodyPr vert="horz" lIns="100796" tIns="50398" rIns="100796" bIns="50398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323" dirty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8564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Problems with Array Implementation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Array has fixed size</a:t>
            </a:r>
          </a:p>
          <a:p>
            <a:pPr eaLnBrk="1" hangingPunct="1"/>
            <a:r>
              <a:rPr lang="en-US" altLang="en-US" dirty="0" smtClean="0"/>
              <a:t>May become full</a:t>
            </a:r>
          </a:p>
          <a:p>
            <a:pPr eaLnBrk="1" hangingPunct="1"/>
            <a:r>
              <a:rPr lang="en-US" altLang="en-US" dirty="0" smtClean="0"/>
              <a:t>Alternatively may have wasted space</a:t>
            </a:r>
          </a:p>
          <a:p>
            <a:pPr eaLnBrk="1" hangingPunct="1"/>
            <a:r>
              <a:rPr lang="en-US" altLang="en-US" dirty="0" smtClean="0"/>
              <a:t>Resizing is possible but requires </a:t>
            </a:r>
            <a:r>
              <a:rPr lang="en-US" altLang="en-US" dirty="0"/>
              <a:t>time overhead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 smtClean="0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  <a:endParaRPr lang="en-US" sz="1323">
              <a:solidFill>
                <a:srgbClr val="000000">
                  <a:tint val="75000"/>
                </a:srgbClr>
              </a:solidFill>
              <a:latin typeface="Arial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2762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ADT Bag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Bag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Think of a real bag in which we can place things</a:t>
            </a:r>
            <a:endParaRPr lang="en-US" altLang="en-US" dirty="0">
              <a:ea typeface="Tahoma"/>
              <a:cs typeface="Tahoma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No rule about how many items to put in</a:t>
            </a:r>
            <a:endParaRPr lang="en-US" altLang="en-US" dirty="0">
              <a:ea typeface="Tahoma"/>
              <a:cs typeface="Tahoma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No rule about the order of the items</a:t>
            </a:r>
            <a:endParaRPr lang="en-US" altLang="en-US" dirty="0">
              <a:ea typeface="Tahoma"/>
              <a:cs typeface="Tahoma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No rule about duplicate items</a:t>
            </a:r>
            <a:endParaRPr lang="en-US" altLang="en-US" dirty="0">
              <a:ea typeface="Tahoma"/>
              <a:cs typeface="Tahoma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No rule about what type of items to put in</a:t>
            </a:r>
            <a:endParaRPr lang="en-US" altLang="en-US" dirty="0">
              <a:ea typeface="Tahoma"/>
              <a:cs typeface="Tahoma"/>
            </a:endParaRP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However, we will make it homogeneous by requiring the items to be the same class or subclass of a specific Java type</a:t>
            </a:r>
            <a:endParaRPr lang="en-US" altLang="en-US" dirty="0">
              <a:ea typeface="Tahoma"/>
              <a:cs typeface="Tahoma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Let’s look at the interface</a:t>
            </a:r>
            <a:endParaRPr lang="en-US" altLang="en-US" dirty="0">
              <a:ea typeface="Tahoma"/>
              <a:cs typeface="Tahoma"/>
            </a:endParaRP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See </a:t>
            </a:r>
            <a:r>
              <a:rPr lang="en-US" altLang="en-US" dirty="0" err="1">
                <a:ea typeface="ＭＳ Ｐゴシック" panose="020B0600070205080204" pitchFamily="34" charset="-128"/>
              </a:rPr>
              <a:t>BagInterface.java</a:t>
            </a:r>
            <a:endParaRPr lang="en-US" altLang="en-US" dirty="0">
              <a:ea typeface="Tahoma"/>
              <a:cs typeface="Tahoma"/>
            </a:endParaRPr>
          </a:p>
          <a:p>
            <a:pPr lvl="1">
              <a:buFont typeface="Marlett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7B82937-4251-4A08-ACDE-8FE8B795EF2E}" type="slidenum">
              <a:rPr lang="en-US" altLang="en-US" sz="1543">
                <a:latin typeface="Arial" panose="020B0604020202020204" pitchFamily="34" charset="0"/>
              </a:rPr>
              <a:pPr eaLnBrk="1" hangingPunct="1"/>
              <a:t>5</a:t>
            </a:fld>
            <a:endParaRPr lang="en-US" altLang="en-US" sz="1543">
              <a:latin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328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ADT Bag </a:t>
            </a:r>
          </a:p>
        </p:txBody>
      </p:sp>
      <p:sp>
        <p:nvSpPr>
          <p:cNvPr id="437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>
                <a:ea typeface="ＭＳ Ｐゴシック" panose="020B0600070205080204" pitchFamily="34" charset="-128"/>
              </a:rPr>
              <a:t>Note what is NOT in the interface: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Any specification of the data for the collection</a:t>
            </a:r>
          </a:p>
          <a:p>
            <a:pPr lvl="3"/>
            <a:r>
              <a:rPr lang="en-US" altLang="en-US">
                <a:ea typeface="ＭＳ Ｐゴシック" panose="020B0600070205080204" pitchFamily="34" charset="-128"/>
              </a:rPr>
              <a:t>We will leave this to the implementation</a:t>
            </a:r>
          </a:p>
          <a:p>
            <a:pPr lvl="3"/>
            <a:r>
              <a:rPr lang="en-US" altLang="en-US">
                <a:ea typeface="ＭＳ Ｐゴシック" panose="020B0600070205080204" pitchFamily="34" charset="-128"/>
              </a:rPr>
              <a:t>The interface specifies the behaviors only</a:t>
            </a:r>
          </a:p>
          <a:p>
            <a:pPr lvl="4"/>
            <a:r>
              <a:rPr lang="en-US" altLang="en-US">
                <a:ea typeface="ＭＳ Ｐゴシック" panose="020B0600070205080204" pitchFamily="34" charset="-128"/>
              </a:rPr>
              <a:t>However, the implementation is at least partially implied</a:t>
            </a:r>
          </a:p>
          <a:p>
            <a:pPr lvl="4"/>
            <a:r>
              <a:rPr lang="en-US" altLang="en-US">
                <a:ea typeface="ＭＳ Ｐゴシック" panose="020B0600070205080204" pitchFamily="34" charset="-128"/>
              </a:rPr>
              <a:t>Must be some type of collection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Any implementation of the methods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Note that other things are not explicitly in the interface but maybe should be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Ex: What the method should do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Ex: How special cases should be handled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We typically have to handle these via comments</a:t>
            </a:r>
          </a:p>
          <a:p>
            <a:pPr lvl="2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A452F0C-0DAD-4DDC-BC78-73F5BB4AC93B}" type="slidenum">
              <a:rPr lang="en-US" altLang="en-US" sz="1543"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 sz="1543">
              <a:latin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13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ADT Bag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Marlett" charset="0"/>
              <a:buChar char="4"/>
              <a:defRPr/>
            </a:pPr>
            <a:r>
              <a:rPr lang="en-US"/>
              <a:t>Ex: </a:t>
            </a:r>
            <a:r>
              <a:rPr lang="en-US" b="1">
                <a:solidFill>
                  <a:schemeClr val="accent6"/>
                </a:solidFill>
                <a:latin typeface="Courier New"/>
                <a:cs typeface="Courier New"/>
              </a:rPr>
              <a:t>public </a:t>
            </a:r>
            <a:r>
              <a:rPr lang="en-US" b="1" err="1">
                <a:solidFill>
                  <a:schemeClr val="accent6"/>
                </a:solidFill>
                <a:latin typeface="Courier New"/>
                <a:cs typeface="Courier New"/>
              </a:rPr>
              <a:t>boolean</a:t>
            </a:r>
            <a:r>
              <a:rPr lang="en-US" b="1">
                <a:solidFill>
                  <a:schemeClr val="accent6"/>
                </a:solidFill>
                <a:latin typeface="Courier New"/>
                <a:cs typeface="Courier New"/>
              </a:rPr>
              <a:t> add(T </a:t>
            </a:r>
            <a:r>
              <a:rPr lang="en-US" b="1" err="1">
                <a:solidFill>
                  <a:schemeClr val="accent6"/>
                </a:solidFill>
                <a:latin typeface="Courier New"/>
                <a:cs typeface="Courier New"/>
              </a:rPr>
              <a:t>newEntry</a:t>
            </a:r>
            <a:r>
              <a:rPr lang="en-US" b="1">
                <a:solidFill>
                  <a:schemeClr val="accent6"/>
                </a:solidFill>
                <a:latin typeface="Courier New"/>
                <a:cs typeface="Courier New"/>
              </a:rPr>
              <a:t>)</a:t>
            </a:r>
          </a:p>
          <a:p>
            <a:pPr marL="1469917" lvl="2" indent="-461974" eaLnBrk="1" hangingPunct="1">
              <a:buFont typeface="Arial" charset="0"/>
              <a:buChar char="•"/>
              <a:defRPr/>
            </a:pPr>
            <a:r>
              <a:rPr lang="en-US">
                <a:ea typeface="ＭＳ Ｐゴシック" charset="0"/>
              </a:rPr>
              <a:t>We want to consider specifications from two points of view:</a:t>
            </a:r>
            <a:endParaRPr lang="en-US">
              <a:ea typeface="Tahoma"/>
              <a:cs typeface="Tahoma"/>
            </a:endParaRPr>
          </a:p>
          <a:p>
            <a:pPr marL="1931891" lvl="3" indent="-419976" eaLnBrk="1" hangingPunct="1">
              <a:buFontTx/>
              <a:buAutoNum type="arabicParenR"/>
              <a:defRPr/>
            </a:pPr>
            <a:r>
              <a:rPr lang="en-US">
                <a:ea typeface="ＭＳ Ｐゴシック" charset="0"/>
              </a:rPr>
              <a:t>What is the purpose / effect of the operation in the </a:t>
            </a:r>
            <a:r>
              <a:rPr lang="en-US">
                <a:solidFill>
                  <a:srgbClr val="FF0000"/>
                </a:solidFill>
                <a:ea typeface="ＭＳ Ｐゴシック" charset="0"/>
              </a:rPr>
              <a:t>normal</a:t>
            </a:r>
            <a:r>
              <a:rPr lang="en-US">
                <a:ea typeface="ＭＳ Ｐゴシック" charset="0"/>
              </a:rPr>
              <a:t> case?</a:t>
            </a:r>
            <a:endParaRPr lang="en-US">
              <a:ea typeface="Tahoma"/>
              <a:cs typeface="Tahoma"/>
            </a:endParaRPr>
          </a:p>
          <a:p>
            <a:pPr marL="1931891" lvl="3" indent="-419976" eaLnBrk="1" hangingPunct="1">
              <a:buFontTx/>
              <a:buAutoNum type="arabicParenR"/>
              <a:defRPr/>
            </a:pPr>
            <a:r>
              <a:rPr lang="en-US">
                <a:ea typeface="ＭＳ Ｐゴシック" charset="0"/>
              </a:rPr>
              <a:t>What </a:t>
            </a:r>
            <a:r>
              <a:rPr lang="en-US">
                <a:solidFill>
                  <a:srgbClr val="FF0000"/>
                </a:solidFill>
                <a:ea typeface="ＭＳ Ｐゴシック" charset="0"/>
              </a:rPr>
              <a:t>unusual / erroneous</a:t>
            </a:r>
            <a:r>
              <a:rPr lang="en-US">
                <a:ea typeface="ＭＳ Ｐゴシック" charset="0"/>
              </a:rPr>
              <a:t> situations can occur and how do we handle them?</a:t>
            </a:r>
            <a:endParaRPr lang="en-US">
              <a:ea typeface="Tahoma"/>
              <a:cs typeface="Tahoma"/>
            </a:endParaRPr>
          </a:p>
          <a:p>
            <a:pPr marL="1469917" lvl="2" indent="-461974" eaLnBrk="1" hangingPunct="1">
              <a:buFont typeface="Arial" charset="0"/>
              <a:buChar char="•"/>
              <a:defRPr/>
            </a:pPr>
            <a:r>
              <a:rPr lang="en-US">
                <a:ea typeface="ＭＳ Ｐゴシック" charset="0"/>
              </a:rPr>
              <a:t>The first point can be handled via </a:t>
            </a:r>
            <a:r>
              <a:rPr lang="en-US">
                <a:solidFill>
                  <a:srgbClr val="FF0000"/>
                </a:solidFill>
                <a:ea typeface="ＭＳ Ｐゴシック" charset="0"/>
              </a:rPr>
              <a:t>preconditions</a:t>
            </a:r>
            <a:r>
              <a:rPr lang="en-US">
                <a:ea typeface="ＭＳ Ｐゴシック" charset="0"/>
              </a:rPr>
              <a:t> and </a:t>
            </a:r>
            <a:r>
              <a:rPr lang="en-US">
                <a:solidFill>
                  <a:srgbClr val="FF0000"/>
                </a:solidFill>
                <a:ea typeface="ＭＳ Ｐゴシック" charset="0"/>
              </a:rPr>
              <a:t>postconditions</a:t>
            </a:r>
          </a:p>
          <a:p>
            <a:pPr marL="1931891" lvl="3" indent="-419976" eaLnBrk="1" hangingPunct="1">
              <a:defRPr/>
            </a:pPr>
            <a:r>
              <a:rPr lang="en-US">
                <a:ea typeface="ＭＳ Ｐゴシック" charset="0"/>
              </a:rPr>
              <a:t>Preconditions indicate what is assumed to be the state of the ADT prior to the method's execution</a:t>
            </a:r>
            <a:endParaRPr lang="en-US">
              <a:ea typeface="Tahoma"/>
              <a:cs typeface="Tahoma"/>
            </a:endParaRPr>
          </a:p>
          <a:p>
            <a:pPr marL="1931891" lvl="3" indent="-419976" eaLnBrk="1" hangingPunct="1">
              <a:defRPr/>
            </a:pPr>
            <a:r>
              <a:rPr lang="en-US">
                <a:ea typeface="ＭＳ Ｐゴシック" charset="0"/>
              </a:rPr>
              <a:t>Postconditions indicate what is the state of the ADT after the method's execution</a:t>
            </a:r>
            <a:endParaRPr lang="en-US">
              <a:ea typeface="Tahoma"/>
              <a:cs typeface="Tahoma"/>
            </a:endParaRPr>
          </a:p>
          <a:p>
            <a:pPr marL="1931891" lvl="3" indent="-419976" eaLnBrk="1" hangingPunct="1">
              <a:defRPr/>
            </a:pPr>
            <a:r>
              <a:rPr lang="en-US">
                <a:ea typeface="ＭＳ Ｐゴシック" charset="0"/>
              </a:rPr>
              <a:t>From the two we can infer the method's effect</a:t>
            </a:r>
            <a:endParaRPr lang="en-US">
              <a:ea typeface="Tahoma"/>
              <a:cs typeface="Tahoma"/>
            </a:endParaRPr>
          </a:p>
          <a:p>
            <a:pPr lvl="2">
              <a:buFont typeface="Arial" charset="0"/>
              <a:buChar char="•"/>
              <a:defRPr/>
            </a:pPr>
            <a:endParaRPr lang="en-US"/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10E72B1-E747-4AFE-B139-42229E3B1B2D}" type="slidenum">
              <a:rPr lang="en-US" altLang="en-US" sz="1543"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 sz="1543">
              <a:latin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470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ADT Bag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Ex: for add(</a:t>
            </a:r>
            <a:r>
              <a:rPr lang="en-US" altLang="en-US" err="1">
                <a:ea typeface="ＭＳ Ｐゴシック" panose="020B0600070205080204" pitchFamily="34" charset="-128"/>
              </a:rPr>
              <a:t>newEntry</a:t>
            </a:r>
            <a:r>
              <a:rPr lang="en-US" altLang="en-US">
                <a:ea typeface="ＭＳ Ｐゴシック" panose="020B0600070205080204" pitchFamily="34" charset="-128"/>
              </a:rPr>
              <a:t>) we might have:</a:t>
            </a:r>
            <a:endParaRPr lang="en-US">
              <a:ea typeface="Tahoma"/>
              <a:cs typeface="Tahoma"/>
            </a:endParaRPr>
          </a:p>
          <a:p>
            <a:pPr lvl="4" eaLnBrk="1" hangingPunct="1"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Precondition:</a:t>
            </a:r>
            <a:r>
              <a:rPr lang="en-US" altLang="en-US">
                <a:ea typeface="ＭＳ Ｐゴシック" panose="020B0600070205080204" pitchFamily="34" charset="-128"/>
              </a:rPr>
              <a:t> </a:t>
            </a:r>
            <a:endParaRPr lang="en-US" altLang="en-US">
              <a:ea typeface="Tahoma"/>
              <a:cs typeface="Tahoma"/>
            </a:endParaRPr>
          </a:p>
          <a:p>
            <a:pPr lvl="4" eaLnBrk="1" hangingPunct="1">
              <a:buFont typeface="Arial" panose="020B0604020202020204" pitchFamily="34" charset="0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	Bag is in a valid state containing N items</a:t>
            </a:r>
            <a:endParaRPr lang="en-US" altLang="en-US">
              <a:ea typeface="Tahoma"/>
              <a:cs typeface="Tahoma"/>
            </a:endParaRPr>
          </a:p>
          <a:p>
            <a:pPr lvl="4" eaLnBrk="1" hangingPunct="1"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Postconditions:</a:t>
            </a:r>
            <a:endParaRPr lang="en-US" altLang="en-US">
              <a:solidFill>
                <a:srgbClr val="FF0000"/>
              </a:solidFill>
              <a:ea typeface="Tahoma"/>
              <a:cs typeface="Tahoma"/>
            </a:endParaRPr>
          </a:p>
          <a:p>
            <a:pPr lvl="4" eaLnBrk="1" hangingPunct="1">
              <a:buFont typeface="Arial" panose="020B0604020202020204" pitchFamily="34" charset="0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	Bag is in a valid state containing N+1 items</a:t>
            </a:r>
            <a:endParaRPr lang="en-US" altLang="en-US">
              <a:ea typeface="Tahoma"/>
              <a:cs typeface="Tahoma"/>
            </a:endParaRPr>
          </a:p>
          <a:p>
            <a:pPr lvl="4" eaLnBrk="1" hangingPunct="1">
              <a:buFont typeface="Arial" panose="020B0604020202020204" pitchFamily="34" charset="0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	</a:t>
            </a:r>
            <a:r>
              <a:rPr lang="en-US" altLang="en-US" err="1">
                <a:ea typeface="ＭＳ Ｐゴシック" panose="020B0600070205080204" pitchFamily="34" charset="-128"/>
              </a:rPr>
              <a:t>newEntry</a:t>
            </a:r>
            <a:r>
              <a:rPr lang="en-US" altLang="en-US">
                <a:ea typeface="ＭＳ Ｐゴシック" panose="020B0600070205080204" pitchFamily="34" charset="-128"/>
              </a:rPr>
              <a:t> is now contained in the Bag</a:t>
            </a:r>
            <a:endParaRPr lang="en-US" altLang="en-US">
              <a:ea typeface="Tahoma"/>
              <a:cs typeface="Tahoma"/>
            </a:endParaRP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This is somewhat mathematical, so many ADTs also have operation descriptions explaining the operation in plainer terms</a:t>
            </a:r>
            <a:endParaRPr lang="en-US" altLang="en-US">
              <a:ea typeface="Tahoma"/>
              <a:cs typeface="Tahoma"/>
            </a:endParaRPr>
          </a:p>
          <a:p>
            <a:pPr lvl="4" eaLnBrk="1" hangingPunct="1"/>
            <a:r>
              <a:rPr lang="en-US" altLang="en-US">
                <a:ea typeface="ＭＳ Ｐゴシック" panose="020B0600070205080204" pitchFamily="34" charset="-128"/>
              </a:rPr>
              <a:t>More complex operations may also have more complex conditions</a:t>
            </a:r>
            <a:endParaRPr lang="en-US" altLang="en-US">
              <a:ea typeface="Tahoma"/>
              <a:cs typeface="Tahoma"/>
            </a:endParaRP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However, pre and postconditions can be very important for verifying correctness of methods</a:t>
            </a:r>
            <a:endParaRPr lang="en-US" altLang="en-US">
              <a:ea typeface="Tahoma"/>
              <a:cs typeface="Tahoma"/>
            </a:endParaRPr>
          </a:p>
        </p:txBody>
      </p:sp>
      <p:sp>
        <p:nvSpPr>
          <p:cNvPr id="83969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30AA537-FFC7-483B-AB3B-73631A3ABF5D}" type="slidenum">
              <a:rPr lang="en-US" altLang="en-US" sz="1543">
                <a:latin typeface="Arial" panose="020B0604020202020204" pitchFamily="34" charset="0"/>
              </a:rPr>
              <a:pPr eaLnBrk="1" hangingPunct="1"/>
              <a:t>8</a:t>
            </a:fld>
            <a:endParaRPr lang="en-US" altLang="en-US" sz="1543">
              <a:latin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301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ADT Bag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The second point (abnormal cases) is often trickier to handle</a:t>
            </a:r>
            <a:endParaRPr lang="en-US"/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Sometimes the unusual / erroneous circumstances are not obvious</a:t>
            </a:r>
            <a:endParaRPr lang="en-US" altLang="en-US">
              <a:ea typeface="Tahoma"/>
              <a:cs typeface="Tahoma"/>
            </a:endParaRP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Often they can be handled in more than one way</a:t>
            </a:r>
            <a:endParaRPr lang="en-US" altLang="en-US">
              <a:ea typeface="Tahoma"/>
              <a:cs typeface="Tahoma"/>
            </a:endParaRP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Ex: for add(</a:t>
            </a:r>
            <a:r>
              <a:rPr lang="en-US" altLang="en-US" err="1">
                <a:ea typeface="ＭＳ Ｐゴシック" panose="020B0600070205080204" pitchFamily="34" charset="-128"/>
              </a:rPr>
              <a:t>newEntry</a:t>
            </a:r>
            <a:r>
              <a:rPr lang="en-US" altLang="en-US">
                <a:ea typeface="ＭＳ Ｐゴシック" panose="020B0600070205080204" pitchFamily="34" charset="-128"/>
              </a:rPr>
              <a:t>) we might have</a:t>
            </a:r>
            <a:endParaRPr lang="en-US" altLang="en-US">
              <a:ea typeface="Tahoma"/>
              <a:cs typeface="Tahoma"/>
            </a:endParaRPr>
          </a:p>
          <a:p>
            <a:pPr lvl="4" eaLnBrk="1" hangingPunct="1"/>
            <a:r>
              <a:rPr lang="en-US" altLang="en-US">
                <a:ea typeface="ＭＳ Ｐゴシック" panose="020B0600070205080204" pitchFamily="34" charset="-128"/>
              </a:rPr>
              <a:t>Bag is not valid to begin with due to a previous error</a:t>
            </a:r>
            <a:endParaRPr lang="en-US" altLang="en-US">
              <a:ea typeface="Tahoma"/>
              <a:cs typeface="Tahoma"/>
            </a:endParaRPr>
          </a:p>
          <a:p>
            <a:pPr lvl="4" eaLnBrk="1" hangingPunct="1"/>
            <a:r>
              <a:rPr lang="en-US" altLang="en-US" err="1">
                <a:ea typeface="ＭＳ Ｐゴシック" panose="020B0600070205080204" pitchFamily="34" charset="-128"/>
              </a:rPr>
              <a:t>newEntry</a:t>
            </a:r>
            <a:r>
              <a:rPr lang="en-US" altLang="en-US">
                <a:ea typeface="ＭＳ Ｐゴシック" panose="020B0600070205080204" pitchFamily="34" charset="-128"/>
              </a:rPr>
              <a:t> is not a valid object</a:t>
            </a:r>
            <a:endParaRPr lang="en-US" altLang="en-US">
              <a:ea typeface="Tahoma"/>
              <a:cs typeface="Tahoma"/>
            </a:endParaRP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Assuming we detect the problem, we could handle it by</a:t>
            </a:r>
            <a:endParaRPr lang="en-US" altLang="en-US">
              <a:ea typeface="Tahoma"/>
              <a:cs typeface="Tahoma"/>
            </a:endParaRPr>
          </a:p>
          <a:p>
            <a:pPr lvl="4" eaLnBrk="1" hangingPunct="1"/>
            <a:r>
              <a:rPr lang="en-US" altLang="en-US">
                <a:ea typeface="ＭＳ Ｐゴシック" panose="020B0600070205080204" pitchFamily="34" charset="-128"/>
              </a:rPr>
              <a:t>Doing a "no op"</a:t>
            </a:r>
            <a:endParaRPr lang="en-US" altLang="en-US">
              <a:ea typeface="Tahoma"/>
              <a:cs typeface="Tahoma"/>
            </a:endParaRPr>
          </a:p>
          <a:p>
            <a:pPr lvl="4" eaLnBrk="1" hangingPunct="1"/>
            <a:r>
              <a:rPr lang="en-US" altLang="en-US">
                <a:ea typeface="ＭＳ Ｐゴシック" panose="020B0600070205080204" pitchFamily="34" charset="-128"/>
              </a:rPr>
              <a:t>Returning a false </a:t>
            </a:r>
            <a:r>
              <a:rPr lang="en-US" altLang="en-US" err="1">
                <a:ea typeface="ＭＳ Ｐゴシック" panose="020B0600070205080204" pitchFamily="34" charset="-128"/>
              </a:rPr>
              <a:t>boolean</a:t>
            </a:r>
            <a:r>
              <a:rPr lang="en-US" altLang="en-US">
                <a:ea typeface="ＭＳ Ｐゴシック" panose="020B0600070205080204" pitchFamily="34" charset="-128"/>
              </a:rPr>
              <a:t> value</a:t>
            </a:r>
            <a:endParaRPr lang="en-US" altLang="en-US">
              <a:ea typeface="Tahoma"/>
              <a:cs typeface="Tahoma"/>
            </a:endParaRPr>
          </a:p>
          <a:p>
            <a:pPr lvl="4" eaLnBrk="1" hangingPunct="1"/>
            <a:r>
              <a:rPr lang="en-US" altLang="en-US">
                <a:ea typeface="ＭＳ Ｐゴシック" panose="020B0600070205080204" pitchFamily="34" charset="-128"/>
              </a:rPr>
              <a:t>Throwing an exception</a:t>
            </a:r>
            <a:endParaRPr lang="en-US" altLang="en-US">
              <a:ea typeface="Tahoma"/>
              <a:cs typeface="Tahoma"/>
            </a:endParaRP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We need to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make these clear to the user</a:t>
            </a:r>
            <a:r>
              <a:rPr lang="en-US" altLang="en-US">
                <a:ea typeface="ＭＳ Ｐゴシック" panose="020B0600070205080204" pitchFamily="34" charset="-128"/>
              </a:rPr>
              <a:t> of the ADT so he/she knows what to expect </a:t>
            </a:r>
            <a:endParaRPr lang="en-US" altLang="en-US">
              <a:ea typeface="Tahoma"/>
              <a:cs typeface="Tahoma"/>
            </a:endParaRPr>
          </a:p>
        </p:txBody>
      </p:sp>
      <p:sp>
        <p:nvSpPr>
          <p:cNvPr id="84993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558782E-6761-42BA-99E8-F3D41813195A}" type="slidenum">
              <a:rPr lang="en-US" altLang="en-US" sz="1543"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 sz="1543">
              <a:latin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066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5166</TotalTime>
  <Words>1802</Words>
  <Application>Microsoft Macintosh PowerPoint</Application>
  <PresentationFormat>Custom</PresentationFormat>
  <Paragraphs>348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 Unicode MS</vt:lpstr>
      <vt:lpstr>Courier New</vt:lpstr>
      <vt:lpstr>Marlett</vt:lpstr>
      <vt:lpstr>ＭＳ Ｐゴシック</vt:lpstr>
      <vt:lpstr>Tahoma</vt:lpstr>
      <vt:lpstr>Times New Roman</vt:lpstr>
      <vt:lpstr>Arial</vt:lpstr>
      <vt:lpstr>Office Theme</vt:lpstr>
      <vt:lpstr>Week 2: The Bag ADT</vt:lpstr>
      <vt:lpstr>Administrivia</vt:lpstr>
      <vt:lpstr>Earlier in the course</vt:lpstr>
      <vt:lpstr>Today’s Topic</vt:lpstr>
      <vt:lpstr>ADT Bag</vt:lpstr>
      <vt:lpstr>ADT Bag </vt:lpstr>
      <vt:lpstr>ADT Bag</vt:lpstr>
      <vt:lpstr>ADT Bag</vt:lpstr>
      <vt:lpstr>ADT Bag</vt:lpstr>
      <vt:lpstr>Fixed-Size Array</vt:lpstr>
      <vt:lpstr>Fixed-Size Array</vt:lpstr>
      <vt:lpstr>Fixed-Size Array</vt:lpstr>
      <vt:lpstr>Fixed-Size Array</vt:lpstr>
      <vt:lpstr>Fixed-Size Array</vt:lpstr>
      <vt:lpstr>Fixed-Size Array</vt:lpstr>
      <vt:lpstr>Fixed-Size Array</vt:lpstr>
      <vt:lpstr>Fixed-Size Array</vt:lpstr>
      <vt:lpstr>Making the Implementation Secure</vt:lpstr>
      <vt:lpstr>Making the Implementation Secure</vt:lpstr>
      <vt:lpstr>Making the Implementation Secure</vt:lpstr>
      <vt:lpstr>Making the Implementation Secure</vt:lpstr>
      <vt:lpstr>Testing the Core Methods</vt:lpstr>
      <vt:lpstr>Testing the Core Methods</vt:lpstr>
      <vt:lpstr>Testing the Core Methods</vt:lpstr>
      <vt:lpstr>Testing the Core Methods</vt:lpstr>
      <vt:lpstr>Testing the Core Methods</vt:lpstr>
      <vt:lpstr>Implementing More Methods</vt:lpstr>
      <vt:lpstr>Implementing More Methods</vt:lpstr>
      <vt:lpstr>Implementing More Methods</vt:lpstr>
      <vt:lpstr>Methods That Remove Entries</vt:lpstr>
      <vt:lpstr>Garbage Collection in Java</vt:lpstr>
      <vt:lpstr>Methods That Remove Entries</vt:lpstr>
      <vt:lpstr>Methods That Remove Entries</vt:lpstr>
      <vt:lpstr>Methods That Remove Entries</vt:lpstr>
      <vt:lpstr>Methods That Remove Entries</vt:lpstr>
      <vt:lpstr>Methods That Remove Entries</vt:lpstr>
      <vt:lpstr>Methods That Remove Entries</vt:lpstr>
      <vt:lpstr>Methods That Remove Entries</vt:lpstr>
      <vt:lpstr>Methods That Remove Entries</vt:lpstr>
      <vt:lpstr>Methods That Remove Entries</vt:lpstr>
      <vt:lpstr>Using Array Resizing</vt:lpstr>
      <vt:lpstr>Using Array Resizing</vt:lpstr>
      <vt:lpstr>Using Array Resizing</vt:lpstr>
      <vt:lpstr>Using Array Resizing</vt:lpstr>
      <vt:lpstr>New Implementation of a Bag</vt:lpstr>
      <vt:lpstr>New Implementation of a Bag</vt:lpstr>
      <vt:lpstr>Using a Bag</vt:lpstr>
      <vt:lpstr>Pros and Cons of Using an Array</vt:lpstr>
      <vt:lpstr>Problems with Array Implementation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140</cp:revision>
  <dcterms:modified xsi:type="dcterms:W3CDTF">2018-01-18T03:48:38Z</dcterms:modified>
</cp:coreProperties>
</file>