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5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1/14/18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72D157F-DC7D-457B-86F2-B8FA8FF7BDF8}" type="datetimeFigureOut">
              <a:rPr lang="en-US" smtClean="0"/>
              <a:pPr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 smtClean="0"/>
              <a:t>CS/COE 445 Data Structures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Lab </a:t>
            </a:r>
            <a:r>
              <a:rPr lang="en-US" sz="3600" dirty="0" smtClean="0"/>
              <a:t>2 </a:t>
            </a:r>
            <a:r>
              <a:rPr lang="mr-IN" sz="3600" dirty="0" smtClean="0"/>
              <a:t>–</a:t>
            </a:r>
            <a:r>
              <a:rPr lang="en-US" sz="3600" dirty="0" smtClean="0"/>
              <a:t> Longest Common Subsequence</a:t>
            </a:r>
          </a:p>
          <a:p>
            <a:pPr algn="ctr"/>
            <a:r>
              <a:rPr lang="en-US" sz="4000" dirty="0" smtClean="0"/>
              <a:t> </a:t>
            </a:r>
            <a:r>
              <a:rPr lang="en-US" sz="1400" dirty="0" smtClean="0"/>
              <a:t>(</a:t>
            </a:r>
            <a:r>
              <a:rPr lang="en-US" sz="1400" i="1" dirty="0" smtClean="0"/>
              <a:t>Based on Dr</a:t>
            </a:r>
            <a:r>
              <a:rPr lang="en-US" sz="1400" i="1" dirty="0"/>
              <a:t>. Hoot’s Lab Manual for Data Structures and Abstractions with Java </a:t>
            </a:r>
            <a:r>
              <a:rPr lang="en-US" sz="1400" dirty="0" smtClean="0"/>
              <a:t>™)</a:t>
            </a:r>
            <a:endParaRPr lang="en-US" sz="1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the longest sequence of letters that is common between two strings.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one string to be a subsequence of the other, all letters in the first string must match up uniquely with a letter in the second string.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matches have to be the same order, but they need not be consecutive.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WBCAX is a subsequence of ZWABCEFAABX as we can see from the matching.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0" y="3380927"/>
            <a:ext cx="7184612" cy="2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WBAFX </a:t>
            </a:r>
            <a:r>
              <a:rPr lang="en-US" dirty="0"/>
              <a:t>is not a subsequence of ZWABCEFAABX since there is no way to match up the letters in the correct order.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WWFABA </a:t>
            </a:r>
            <a:r>
              <a:rPr lang="en-US" dirty="0"/>
              <a:t>is not a subsequence of ZWABCEFAABX.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only match up one character with one character so the subsequence check fails due to an excess of </a:t>
            </a:r>
            <a:r>
              <a:rPr lang="en-US" dirty="0" smtClean="0"/>
              <a:t>W’s.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ABA is a subsequence of ZWABCEFAABX, FABA is not. </a:t>
            </a:r>
            <a:endParaRPr lang="en-US" dirty="0"/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26" y="1548384"/>
            <a:ext cx="5561718" cy="1619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44" y="4894724"/>
            <a:ext cx="5249672" cy="15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66" y="851942"/>
            <a:ext cx="9435200" cy="5057970"/>
          </a:xfrm>
        </p:spPr>
        <p:txBody>
          <a:bodyPr>
            <a:noAutofit/>
          </a:bodyPr>
          <a:lstStyle/>
          <a:p>
            <a:r>
              <a:rPr lang="en-US" dirty="0" smtClean="0"/>
              <a:t>Think of an </a:t>
            </a:r>
            <a:r>
              <a:rPr lang="en-US" dirty="0"/>
              <a:t>algorithm for a method that given two strings </a:t>
            </a:r>
            <a:r>
              <a:rPr lang="en-US" dirty="0" smtClean="0"/>
              <a:t>(check, </a:t>
            </a:r>
            <a:r>
              <a:rPr lang="en-US" dirty="0"/>
              <a:t>against) will return true if the first is a subsequence of the second.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Hint: We will accept an empty string as a subsequence of any other string.) </a:t>
            </a:r>
            <a:r>
              <a:rPr lang="en-US" dirty="0"/>
              <a:t>public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is-IS" dirty="0">
                <a:latin typeface="Monaco" charset="0"/>
              </a:rPr>
              <a:t>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static</a:t>
            </a:r>
            <a:r>
              <a:rPr lang="is-IS" dirty="0">
                <a:latin typeface="Monaco" charset="0"/>
              </a:rPr>
              <a:t> </a:t>
            </a:r>
            <a:r>
              <a:rPr lang="is-IS" u="sng" dirty="0">
                <a:solidFill>
                  <a:srgbClr val="931A68"/>
                </a:solidFill>
                <a:latin typeface="Monaco" charset="0"/>
              </a:rPr>
              <a:t>boolean</a:t>
            </a:r>
            <a:r>
              <a:rPr lang="is-IS" dirty="0">
                <a:latin typeface="Monaco" charset="0"/>
              </a:rPr>
              <a:t> isSubsequence(</a:t>
            </a:r>
            <a:r>
              <a:rPr lang="is-IS" u="sng" dirty="0">
                <a:latin typeface="Monaco" charset="0"/>
              </a:rPr>
              <a:t>String</a:t>
            </a:r>
            <a:r>
              <a:rPr lang="is-IS" dirty="0">
                <a:latin typeface="Monaco" charset="0"/>
              </a:rPr>
              <a:t> check, </a:t>
            </a:r>
            <a:r>
              <a:rPr lang="is-IS" u="sng" dirty="0">
                <a:latin typeface="Monaco" charset="0"/>
              </a:rPr>
              <a:t>String</a:t>
            </a:r>
            <a:r>
              <a:rPr lang="is-IS" dirty="0">
                <a:latin typeface="Monaco" charset="0"/>
              </a:rPr>
              <a:t> against</a:t>
            </a:r>
            <a:r>
              <a:rPr lang="is-IS" u="sng" dirty="0">
                <a:latin typeface="Monaco" charset="0"/>
              </a:rPr>
              <a:t>)</a:t>
            </a:r>
            <a:r>
              <a:rPr lang="is-IS" dirty="0">
                <a:latin typeface="Monaco" charset="0"/>
              </a:rPr>
              <a:t> {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boolean</a:t>
            </a:r>
            <a:r>
              <a:rPr lang="is-IS" dirty="0">
                <a:latin typeface="Monaco" charset="0"/>
              </a:rPr>
              <a:t> result =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false</a:t>
            </a:r>
            <a:r>
              <a:rPr lang="is-IS" dirty="0">
                <a:latin typeface="Monaco" charset="0"/>
              </a:rPr>
              <a:t>;        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is-IS" dirty="0">
                <a:latin typeface="Monaco" charset="0"/>
              </a:rPr>
              <a:t> (check.length() &lt;= against.length()) {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is-IS" dirty="0">
                <a:latin typeface="Monaco" charset="0"/>
              </a:rPr>
              <a:t> i = 0;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is-IS" dirty="0">
                <a:latin typeface="Monaco" charset="0"/>
              </a:rPr>
              <a:t> (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is-IS" dirty="0">
                <a:latin typeface="Monaco" charset="0"/>
              </a:rPr>
              <a:t> j = 0; </a:t>
            </a:r>
            <a:endParaRPr lang="is-IS" dirty="0" smtClean="0">
              <a:latin typeface="Monaco" charset="0"/>
            </a:endParaRP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	</a:t>
            </a:r>
            <a:r>
              <a:rPr lang="is-IS" dirty="0" smtClean="0">
                <a:latin typeface="Monaco" charset="0"/>
              </a:rPr>
              <a:t>			   i </a:t>
            </a:r>
            <a:r>
              <a:rPr lang="is-IS" dirty="0">
                <a:latin typeface="Monaco" charset="0"/>
              </a:rPr>
              <a:t>&lt; check.length() &amp;&amp; j &lt; against.length(); </a:t>
            </a:r>
            <a:endParaRPr lang="is-IS" dirty="0" smtClean="0">
              <a:latin typeface="Monaco" charset="0"/>
            </a:endParaRP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	</a:t>
            </a:r>
            <a:r>
              <a:rPr lang="is-IS" dirty="0" smtClean="0">
                <a:latin typeface="Monaco" charset="0"/>
              </a:rPr>
              <a:t>			   j</a:t>
            </a:r>
            <a:r>
              <a:rPr lang="is-IS" dirty="0"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is-IS" dirty="0">
                <a:latin typeface="Monaco" charset="0"/>
              </a:rPr>
              <a:t> (check.charAt(i) == against.charAt(j)) {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        i++;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    }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}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    result = (i == check.length());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}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    </a:t>
            </a:r>
            <a:r>
              <a:rPr lang="is-IS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is-IS" dirty="0">
                <a:latin typeface="Monaco" charset="0"/>
              </a:rPr>
              <a:t> result;</a:t>
            </a:r>
          </a:p>
          <a:p>
            <a:pPr marL="0" indent="0">
              <a:buNone/>
            </a:pPr>
            <a:r>
              <a:rPr lang="is-IS" dirty="0">
                <a:latin typeface="Monaco" charset="0"/>
              </a:rPr>
              <a:t>    </a:t>
            </a:r>
            <a:r>
              <a:rPr lang="is-IS" u="sng" dirty="0">
                <a:latin typeface="Monaco" charset="0"/>
              </a:rPr>
              <a:t>}</a:t>
            </a:r>
            <a:endParaRPr lang="is-IS" dirty="0"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9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89" y="925830"/>
            <a:ext cx="9333447" cy="58057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brute </a:t>
            </a:r>
            <a:r>
              <a:rPr lang="en-US" dirty="0"/>
              <a:t>force </a:t>
            </a:r>
            <a:r>
              <a:rPr lang="en-US" dirty="0" smtClean="0"/>
              <a:t>approach: generate all </a:t>
            </a:r>
            <a:r>
              <a:rPr lang="en-US" dirty="0"/>
              <a:t>possible subsequences and </a:t>
            </a:r>
            <a:r>
              <a:rPr lang="en-US" dirty="0" smtClean="0"/>
              <a:t>check them!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much more efficient algorithms that should be used in a production </a:t>
            </a:r>
            <a:r>
              <a:rPr lang="en-US" dirty="0" smtClean="0"/>
              <a:t>setting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using “dynamic programming”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Longest Common Subsequence (first, second) </a:t>
            </a:r>
            <a:endParaRPr lang="en-US" b="1" dirty="0" smtClean="0"/>
          </a:p>
          <a:p>
            <a:pPr marL="57150" indent="0">
              <a:buNone/>
            </a:pPr>
            <a:r>
              <a:rPr lang="en-US" sz="1900" dirty="0" smtClean="0"/>
              <a:t>1. Create </a:t>
            </a:r>
            <a:r>
              <a:rPr lang="en-US" sz="1900" dirty="0"/>
              <a:t>an empty bag </a:t>
            </a:r>
            <a:endParaRPr lang="en-US" sz="1900" dirty="0" smtClean="0"/>
          </a:p>
          <a:p>
            <a:pPr marL="57150" indent="0">
              <a:buNone/>
            </a:pPr>
            <a:r>
              <a:rPr lang="en-US" sz="1900" dirty="0" smtClean="0"/>
              <a:t>2. Put </a:t>
            </a:r>
            <a:r>
              <a:rPr lang="en-US" sz="1900" dirty="0"/>
              <a:t>the </a:t>
            </a:r>
            <a:r>
              <a:rPr lang="en-US" sz="1900" b="1" dirty="0"/>
              <a:t>first</a:t>
            </a:r>
            <a:r>
              <a:rPr lang="en-US" sz="1900" dirty="0"/>
              <a:t> string into the </a:t>
            </a:r>
            <a:r>
              <a:rPr lang="en-US" sz="1900" dirty="0" smtClean="0"/>
              <a:t>bag</a:t>
            </a:r>
          </a:p>
          <a:p>
            <a:pPr marL="57150" indent="0">
              <a:buNone/>
            </a:pPr>
            <a:r>
              <a:rPr lang="en-US" sz="1900" dirty="0" smtClean="0"/>
              <a:t>3. Set </a:t>
            </a:r>
            <a:r>
              <a:rPr lang="en-US" sz="1900" dirty="0"/>
              <a:t>the longest match (subsequence) to the empty string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4. While </a:t>
            </a:r>
            <a:r>
              <a:rPr lang="en-US" sz="1900" dirty="0"/>
              <a:t>the bag is not empty 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4.1 Remove a test string from the bag</a:t>
            </a:r>
          </a:p>
          <a:p>
            <a:pPr marL="457200" lvl="1" indent="0">
              <a:buNone/>
            </a:pPr>
            <a:r>
              <a:rPr lang="en-US" sz="1900" dirty="0" smtClean="0"/>
              <a:t>4.2 If </a:t>
            </a:r>
            <a:r>
              <a:rPr lang="en-US" sz="1900" dirty="0"/>
              <a:t>the longest match is shorter than the test string </a:t>
            </a:r>
            <a:endParaRPr lang="en-US" sz="1900" dirty="0"/>
          </a:p>
          <a:p>
            <a:pPr marL="914400" lvl="2" indent="0">
              <a:buNone/>
            </a:pPr>
            <a:r>
              <a:rPr lang="en-US" sz="1900" dirty="0" smtClean="0"/>
              <a:t>4.2.1 If </a:t>
            </a:r>
            <a:r>
              <a:rPr lang="en-US" sz="1900" dirty="0"/>
              <a:t>the test string is a subsequence of the second string </a:t>
            </a:r>
            <a:endParaRPr lang="en-US" sz="1900" dirty="0" smtClean="0"/>
          </a:p>
          <a:p>
            <a:pPr marL="1371600" lvl="3" indent="0">
              <a:buNone/>
            </a:pPr>
            <a:r>
              <a:rPr lang="en-US" sz="1900" dirty="0" smtClean="0"/>
              <a:t>4.2.1.1 Set </a:t>
            </a:r>
            <a:r>
              <a:rPr lang="en-US" sz="1900" dirty="0"/>
              <a:t>the longest match to the test string </a:t>
            </a:r>
            <a:endParaRPr lang="en-US" sz="1900" dirty="0"/>
          </a:p>
          <a:p>
            <a:pPr marL="914400" lvl="2" indent="0">
              <a:buNone/>
            </a:pPr>
            <a:r>
              <a:rPr lang="en-US" sz="1900" dirty="0" smtClean="0"/>
              <a:t>4.2.2 Otherwise </a:t>
            </a:r>
            <a:r>
              <a:rPr lang="en-US" sz="1900" dirty="0"/>
              <a:t>if the test string is at least </a:t>
            </a:r>
            <a:r>
              <a:rPr lang="en-US" sz="1900" dirty="0" smtClean="0"/>
              <a:t>two characters </a:t>
            </a:r>
            <a:r>
              <a:rPr lang="en-US" sz="1900" dirty="0"/>
              <a:t>longer than the longest match </a:t>
            </a:r>
            <a:endParaRPr lang="en-US" sz="1900" dirty="0" smtClean="0"/>
          </a:p>
          <a:p>
            <a:pPr marL="1371600" lvl="3" indent="0">
              <a:buNone/>
            </a:pPr>
            <a:r>
              <a:rPr lang="en-US" sz="1900" dirty="0" smtClean="0"/>
              <a:t>4.2.2.1 Generate </a:t>
            </a:r>
            <a:r>
              <a:rPr lang="en-US" sz="1900" dirty="0"/>
              <a:t>new strings from test by removing each single character </a:t>
            </a:r>
            <a:endParaRPr lang="en-US" sz="1900" dirty="0" smtClean="0"/>
          </a:p>
          <a:p>
            <a:pPr marL="1371600" lvl="3" indent="0">
              <a:buNone/>
            </a:pPr>
            <a:r>
              <a:rPr lang="en-US" sz="1900" dirty="0" smtClean="0"/>
              <a:t>4.2.2.2 Put </a:t>
            </a:r>
            <a:r>
              <a:rPr lang="en-US" sz="1900" dirty="0"/>
              <a:t>the new strings into the bag 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4.3 Print </a:t>
            </a:r>
            <a:r>
              <a:rPr lang="en-US" sz="1900" dirty="0"/>
              <a:t>the bag of strings to check.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5. Report </a:t>
            </a:r>
            <a:r>
              <a:rPr lang="en-US" sz="1900" dirty="0"/>
              <a:t>the longest </a:t>
            </a:r>
            <a:r>
              <a:rPr lang="en-US" sz="1900" dirty="0" smtClean="0"/>
              <a:t>match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516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= “ABCD” and second = “</a:t>
            </a:r>
            <a:r>
              <a:rPr lang="en-US" dirty="0" smtClean="0"/>
              <a:t>FAC”</a:t>
            </a:r>
          </a:p>
          <a:p>
            <a:r>
              <a:rPr lang="en-US" dirty="0" smtClean="0"/>
              <a:t>The </a:t>
            </a:r>
            <a:r>
              <a:rPr lang="en-US" dirty="0"/>
              <a:t>number of iterations of the while loop </a:t>
            </a:r>
            <a:r>
              <a:rPr lang="en-US" dirty="0" smtClean="0"/>
              <a:t>depends </a:t>
            </a:r>
            <a:r>
              <a:rPr lang="en-US" dirty="0"/>
              <a:t>on the order that the strings are removed from the bag. It could be as few as 9 or as many as 41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80" y="1993368"/>
            <a:ext cx="4826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new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Step 4.2.2.2 in the algorithm, we generate </a:t>
            </a:r>
            <a:r>
              <a:rPr lang="en-US" dirty="0"/>
              <a:t>all strings that are one smaller than the test string.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position in the string, we can use the substring() method to get the characters before and after that position.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Before</a:t>
            </a:r>
            <a:r>
              <a:rPr lang="en-US" dirty="0" smtClean="0"/>
              <a:t>: </a:t>
            </a:r>
            <a:r>
              <a:rPr lang="en-US" dirty="0" err="1" smtClean="0"/>
              <a:t>check.substring</a:t>
            </a:r>
            <a:r>
              <a:rPr lang="en-US" dirty="0" smtClean="0"/>
              <a:t>(0</a:t>
            </a:r>
            <a:r>
              <a:rPr lang="en-US" dirty="0"/>
              <a:t>, </a:t>
            </a:r>
            <a:r>
              <a:rPr lang="en-US" dirty="0" smtClean="0"/>
              <a:t>position)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After</a:t>
            </a:r>
            <a:r>
              <a:rPr lang="en-US" dirty="0"/>
              <a:t>: </a:t>
            </a:r>
            <a:r>
              <a:rPr lang="en-US" dirty="0" err="1"/>
              <a:t>c</a:t>
            </a:r>
            <a:r>
              <a:rPr lang="en-US" dirty="0" err="1" smtClean="0"/>
              <a:t>heck.substring</a:t>
            </a:r>
            <a:r>
              <a:rPr lang="en-US" dirty="0" smtClean="0"/>
              <a:t>(position </a:t>
            </a:r>
            <a:r>
              <a:rPr lang="en-US" dirty="0"/>
              <a:t>+ 1)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string check and an integer position, </a:t>
            </a:r>
            <a:r>
              <a:rPr lang="en-US" dirty="0" smtClean="0"/>
              <a:t>what is an expression </a:t>
            </a:r>
            <a:r>
              <a:rPr lang="en-US" dirty="0"/>
              <a:t>that concatenates the two substrings from before and after the </a:t>
            </a:r>
            <a:r>
              <a:rPr lang="en-US" dirty="0" smtClean="0"/>
              <a:t>position?</a:t>
            </a:r>
          </a:p>
          <a:p>
            <a:r>
              <a:rPr lang="en-US" dirty="0" smtClean="0"/>
              <a:t>You would then need a for loop to go through all characters of the </a:t>
            </a:r>
            <a:r>
              <a:rPr lang="en-US" dirty="0" err="1" smtClean="0"/>
              <a:t>toCheck</a:t>
            </a:r>
            <a:r>
              <a:rPr lang="en-US" dirty="0" smtClean="0"/>
              <a:t> string.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41" y="3190967"/>
            <a:ext cx="3480304" cy="1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0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1291</TotalTime>
  <Words>493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Mangal</vt:lpstr>
      <vt:lpstr>Monaco</vt:lpstr>
      <vt:lpstr>Trebuchet MS</vt:lpstr>
      <vt:lpstr>Wingdings 3</vt:lpstr>
      <vt:lpstr>Arial</vt:lpstr>
      <vt:lpstr>Facet</vt:lpstr>
      <vt:lpstr>CS/COE 445 Data Structures </vt:lpstr>
      <vt:lpstr>Common Subsequence</vt:lpstr>
      <vt:lpstr>Examples</vt:lpstr>
      <vt:lpstr>isSubsequence</vt:lpstr>
      <vt:lpstr>isSubsequence</vt:lpstr>
      <vt:lpstr>Longest Common Subsequence</vt:lpstr>
      <vt:lpstr>Trace</vt:lpstr>
      <vt:lpstr>Generating new strings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95</cp:revision>
  <dcterms:created xsi:type="dcterms:W3CDTF">2018-01-02T22:56:00Z</dcterms:created>
  <dcterms:modified xsi:type="dcterms:W3CDTF">2018-01-14T17:43:38Z</dcterms:modified>
</cp:coreProperties>
</file>