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5" r:id="rId1"/>
  </p:sldMasterIdLst>
  <p:notesMasterIdLst>
    <p:notesMasterId r:id="rId21"/>
  </p:notesMasterIdLst>
  <p:sldIdLst>
    <p:sldId id="256" r:id="rId2"/>
    <p:sldId id="269" r:id="rId3"/>
    <p:sldId id="279" r:id="rId4"/>
    <p:sldId id="313" r:id="rId5"/>
    <p:sldId id="316" r:id="rId6"/>
    <p:sldId id="317" r:id="rId7"/>
    <p:sldId id="318" r:id="rId8"/>
    <p:sldId id="319" r:id="rId9"/>
    <p:sldId id="314" r:id="rId10"/>
    <p:sldId id="315" r:id="rId11"/>
    <p:sldId id="323" r:id="rId12"/>
    <p:sldId id="324" r:id="rId13"/>
    <p:sldId id="325" r:id="rId14"/>
    <p:sldId id="326" r:id="rId15"/>
    <p:sldId id="320" r:id="rId16"/>
    <p:sldId id="321" r:id="rId17"/>
    <p:sldId id="322" r:id="rId18"/>
    <p:sldId id="327" r:id="rId19"/>
    <p:sldId id="32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0" autoAdjust="0"/>
    <p:restoredTop sz="90411" autoAdjust="0"/>
  </p:normalViewPr>
  <p:slideViewPr>
    <p:cSldViewPr snapToGrid="0" snapToObjects="1">
      <p:cViewPr>
        <p:scale>
          <a:sx n="86" d="100"/>
          <a:sy n="86" d="100"/>
        </p:scale>
        <p:origin x="2408" y="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6EB4-F484-E44E-B926-67748D638B81}" type="datetimeFigureOut">
              <a:rPr lang="en-US" smtClean="0"/>
              <a:t>5/19/19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2D630-CB31-6947-A638-73B19FB0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</a:t>
            </a:r>
            <a:r>
              <a:rPr lang="en-US" baseline="0" dirty="0"/>
              <a:t> by wage (min), filter by office (mayor), group and look at highest average (DOIT)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</a:t>
            </a:r>
            <a:r>
              <a:rPr lang="en-US" baseline="0" dirty="0"/>
              <a:t> by wage (min), filter by office (mayor), group and look at highest average (DOIT)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2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</a:t>
            </a:r>
            <a:r>
              <a:rPr lang="en-US" baseline="0" dirty="0"/>
              <a:t> by wage (min), filter by office (mayor), group and look at highest average (DOIT)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5/19/19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5/19/19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5/19/19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A07B-C164-3147-9A4D-3FAE7F395571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mmies.com/software/microsoft-office/excel/excel-formulas-and-functions-for-dummies-cheat-she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rimemap.dc.gov/CrimeMapSearch.asp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Analyzing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2540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Sean McMinn</a:t>
            </a:r>
          </a:p>
          <a:p>
            <a:r>
              <a:rPr lang="en-US" dirty="0"/>
              <a:t>Digital frameworks</a:t>
            </a:r>
          </a:p>
          <a:p>
            <a:r>
              <a:rPr lang="en-US" dirty="0"/>
              <a:t>Northwestern University </a:t>
            </a:r>
            <a:r>
              <a:rPr lang="mr-IN" dirty="0"/>
              <a:t>–</a:t>
            </a:r>
            <a:r>
              <a:rPr lang="en-US" dirty="0"/>
              <a:t> Spring 2019</a:t>
            </a:r>
          </a:p>
          <a:p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shmcminn</a:t>
            </a:r>
            <a:r>
              <a:rPr lang="en-US" dirty="0"/>
              <a:t>/digitalframeworks-spring19</a:t>
            </a:r>
          </a:p>
        </p:txBody>
      </p:sp>
    </p:spTree>
    <p:extLst>
      <p:ext uri="{BB962C8B-B14F-4D97-AF65-F5344CB8AC3E}">
        <p14:creationId xmlns:p14="http://schemas.microsoft.com/office/powerpoint/2010/main" val="311988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Tips for data interviews:</a:t>
            </a:r>
          </a:p>
          <a:p>
            <a:pPr lvl="1"/>
            <a:r>
              <a:rPr lang="en-US" dirty="0"/>
              <a:t>Phrase specific questions in your head before you begin using  the computer</a:t>
            </a:r>
          </a:p>
          <a:p>
            <a:pPr lvl="1"/>
            <a:r>
              <a:rPr lang="en-US" dirty="0"/>
              <a:t>If you find an interesting trend, keep exploring it</a:t>
            </a:r>
          </a:p>
          <a:p>
            <a:pPr lvl="1"/>
            <a:r>
              <a:rPr lang="en-US" dirty="0"/>
              <a:t>Find the newsworthy trends/stories in the data</a:t>
            </a:r>
          </a:p>
          <a:p>
            <a:pPr lvl="1"/>
            <a:r>
              <a:rPr lang="en-US" dirty="0"/>
              <a:t>See if there’s any color you can track down either in the data or through external sources</a:t>
            </a:r>
          </a:p>
          <a:p>
            <a:pPr lvl="1"/>
            <a:r>
              <a:rPr lang="en-US" dirty="0"/>
              <a:t>Think about what your data may be missing and who published it</a:t>
            </a:r>
          </a:p>
        </p:txBody>
      </p:sp>
      <p:pic>
        <p:nvPicPr>
          <p:cNvPr id="4" name="Picture 3" descr="footprints-barefoot-b-w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69847" y="3067421"/>
            <a:ext cx="618084" cy="588210"/>
          </a:xfrm>
          <a:prstGeom prst="rect">
            <a:avLst/>
          </a:prstGeom>
        </p:spPr>
      </p:pic>
      <p:pic>
        <p:nvPicPr>
          <p:cNvPr id="5" name="Picture 4" descr="Bullsey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65015"/>
            <a:ext cx="770022" cy="770022"/>
          </a:xfrm>
          <a:prstGeom prst="rect">
            <a:avLst/>
          </a:prstGeom>
        </p:spPr>
      </p:pic>
      <p:pic>
        <p:nvPicPr>
          <p:cNvPr id="7" name="Picture 6" descr="Dog-PNG-Fi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9" y="4217672"/>
            <a:ext cx="391225" cy="591502"/>
          </a:xfrm>
          <a:prstGeom prst="rect">
            <a:avLst/>
          </a:prstGeom>
        </p:spPr>
      </p:pic>
      <p:pic>
        <p:nvPicPr>
          <p:cNvPr id="8" name="Picture 7" descr="neighborhood-watch-1-200x2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4967634"/>
            <a:ext cx="671763" cy="671763"/>
          </a:xfrm>
          <a:prstGeom prst="rect">
            <a:avLst/>
          </a:prstGeom>
        </p:spPr>
      </p:pic>
      <p:pic>
        <p:nvPicPr>
          <p:cNvPr id="6" name="Picture 5" descr="6-2-newspaper-png-clipart-thum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3646038"/>
            <a:ext cx="561474" cy="56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5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city salaries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Name </a:t>
            </a:r>
          </a:p>
          <a:p>
            <a:r>
              <a:rPr lang="en-US" dirty="0"/>
              <a:t>Job Titles</a:t>
            </a:r>
          </a:p>
          <a:p>
            <a:r>
              <a:rPr lang="en-US" dirty="0"/>
              <a:t> Department</a:t>
            </a:r>
          </a:p>
          <a:p>
            <a:r>
              <a:rPr lang="en-US" dirty="0"/>
              <a:t> Full or Part-Time</a:t>
            </a:r>
          </a:p>
          <a:p>
            <a:r>
              <a:rPr lang="en-US" dirty="0"/>
              <a:t> Salary or Hourly </a:t>
            </a:r>
          </a:p>
          <a:p>
            <a:r>
              <a:rPr lang="en-US" dirty="0"/>
              <a:t>Typical Hours </a:t>
            </a:r>
          </a:p>
          <a:p>
            <a:r>
              <a:rPr lang="en-US" dirty="0"/>
              <a:t>Annual Salary </a:t>
            </a:r>
          </a:p>
          <a:p>
            <a:r>
              <a:rPr lang="en-US" dirty="0"/>
              <a:t>Hourly Rate </a:t>
            </a:r>
          </a:p>
        </p:txBody>
      </p:sp>
    </p:spTree>
    <p:extLst>
      <p:ext uri="{BB962C8B-B14F-4D97-AF65-F5344CB8AC3E}">
        <p14:creationId xmlns:p14="http://schemas.microsoft.com/office/powerpoint/2010/main" val="2830972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city salaries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new data:</a:t>
            </a:r>
          </a:p>
          <a:p>
            <a:pPr lvl="1"/>
            <a:r>
              <a:rPr lang="en-US" dirty="0"/>
              <a:t>Sort/look for outliers</a:t>
            </a:r>
          </a:p>
          <a:p>
            <a:pPr lvl="1"/>
            <a:r>
              <a:rPr lang="en-US" dirty="0"/>
              <a:t>Filter</a:t>
            </a:r>
          </a:p>
          <a:p>
            <a:pPr lvl="1"/>
            <a:r>
              <a:rPr lang="en-US" dirty="0"/>
              <a:t>Group with pivot tables</a:t>
            </a:r>
          </a:p>
        </p:txBody>
      </p:sp>
    </p:spTree>
    <p:extLst>
      <p:ext uri="{BB962C8B-B14F-4D97-AF65-F5344CB8AC3E}">
        <p14:creationId xmlns:p14="http://schemas.microsoft.com/office/powerpoint/2010/main" val="13844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city salaries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WARNINGS: Exploring new data:</a:t>
            </a:r>
          </a:p>
          <a:p>
            <a:pPr lvl="1"/>
            <a:r>
              <a:rPr lang="en-US" dirty="0"/>
              <a:t>Sort/look for outliers</a:t>
            </a:r>
          </a:p>
          <a:p>
            <a:pPr lvl="2"/>
            <a:r>
              <a:rPr lang="en-US" dirty="0"/>
              <a:t>Make sure entire sheet gets sorted</a:t>
            </a:r>
          </a:p>
          <a:p>
            <a:pPr lvl="1"/>
            <a:r>
              <a:rPr lang="en-US" dirty="0"/>
              <a:t>Filter</a:t>
            </a:r>
          </a:p>
          <a:p>
            <a:pPr lvl="2"/>
            <a:r>
              <a:rPr lang="en-US" dirty="0"/>
              <a:t>Remember this is only part of your data: calculations only apply to that subset</a:t>
            </a:r>
          </a:p>
          <a:p>
            <a:pPr lvl="1"/>
            <a:r>
              <a:rPr lang="en-US" dirty="0"/>
              <a:t>Group</a:t>
            </a:r>
          </a:p>
          <a:p>
            <a:pPr lvl="2"/>
            <a:r>
              <a:rPr lang="en-US" dirty="0"/>
              <a:t>ALWAYS make a copy of your data</a:t>
            </a:r>
          </a:p>
        </p:txBody>
      </p:sp>
    </p:spTree>
    <p:extLst>
      <p:ext uri="{BB962C8B-B14F-4D97-AF65-F5344CB8AC3E}">
        <p14:creationId xmlns:p14="http://schemas.microsoft.com/office/powerpoint/2010/main" val="738435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city salaries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Standardize data using a formula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dirty="0"/>
              <a:t>= a2 + b2 </a:t>
            </a:r>
          </a:p>
          <a:p>
            <a:pPr marL="457200" lvl="1" indent="0">
              <a:buNone/>
            </a:pPr>
            <a:r>
              <a:rPr lang="en-US" dirty="0"/>
              <a:t>= a2 / 50</a:t>
            </a:r>
          </a:p>
          <a:p>
            <a:pPr marL="457200" lvl="1" indent="0">
              <a:buNone/>
            </a:pPr>
            <a:r>
              <a:rPr lang="en-US" dirty="0"/>
              <a:t>=sum(a2:a10)</a:t>
            </a:r>
          </a:p>
          <a:p>
            <a:pPr marL="457200" lvl="1" indent="0">
              <a:buNone/>
            </a:pPr>
            <a:r>
              <a:rPr lang="en-US" dirty="0"/>
              <a:t>=average(b2:b10)</a:t>
            </a:r>
          </a:p>
          <a:p>
            <a:pPr marL="457200" lvl="1" indent="0">
              <a:buNone/>
            </a:pPr>
            <a:r>
              <a:rPr lang="en-US" dirty="0"/>
              <a:t>=year(b3)</a:t>
            </a:r>
          </a:p>
          <a:p>
            <a:pPr marL="457200" lvl="1" indent="0">
              <a:buNone/>
            </a:pPr>
            <a:r>
              <a:rPr lang="en-US" dirty="0"/>
              <a:t>=weekday(b3)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Cheat sheet: 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https://www.dummies.com/software/microsoft-office/excel/excel-formulas-and-functions-for-dummies-cheat-sheet/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7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medill_crime_data_1000ft_1yr.csv</a:t>
            </a:r>
          </a:p>
        </p:txBody>
      </p:sp>
      <p:pic>
        <p:nvPicPr>
          <p:cNvPr id="4" name="Picture 3" descr="Screen Shot 2018-07-29 at 12.22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867" y="2752892"/>
            <a:ext cx="51435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3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dirty="0"/>
              <a:t>Fields</a:t>
            </a:r>
          </a:p>
          <a:p>
            <a:pPr lvl="1"/>
            <a:r>
              <a:rPr lang="en-US" dirty="0"/>
              <a:t>NEIGHBORHOOD_CLUSTER</a:t>
            </a:r>
          </a:p>
          <a:p>
            <a:pPr lvl="1"/>
            <a:r>
              <a:rPr lang="en-US" dirty="0"/>
              <a:t>CENSUS_TRACT</a:t>
            </a:r>
          </a:p>
          <a:p>
            <a:pPr lvl="1"/>
            <a:r>
              <a:rPr lang="en-US" dirty="0" err="1"/>
              <a:t>offensegroup</a:t>
            </a:r>
            <a:endParaRPr lang="en-US" dirty="0"/>
          </a:p>
          <a:p>
            <a:pPr lvl="1"/>
            <a:r>
              <a:rPr lang="en-US" dirty="0"/>
              <a:t>LONGITUDE</a:t>
            </a:r>
          </a:p>
          <a:p>
            <a:pPr lvl="1"/>
            <a:r>
              <a:rPr lang="en-US" dirty="0"/>
              <a:t>END_DATE</a:t>
            </a:r>
          </a:p>
          <a:p>
            <a:pPr lvl="1"/>
            <a:r>
              <a:rPr lang="en-US" dirty="0" err="1"/>
              <a:t>offensetext</a:t>
            </a:r>
            <a:endParaRPr lang="en-US" dirty="0"/>
          </a:p>
          <a:p>
            <a:pPr lvl="1"/>
            <a:r>
              <a:rPr lang="en-US" dirty="0"/>
              <a:t>SHIFT</a:t>
            </a:r>
          </a:p>
          <a:p>
            <a:pPr lvl="1"/>
            <a:r>
              <a:rPr lang="en-US" dirty="0"/>
              <a:t>YBLOCK</a:t>
            </a:r>
          </a:p>
          <a:p>
            <a:pPr lvl="1"/>
            <a:r>
              <a:rPr lang="en-US" dirty="0"/>
              <a:t>DISTRICT</a:t>
            </a:r>
          </a:p>
          <a:p>
            <a:pPr lvl="1"/>
            <a:r>
              <a:rPr lang="en-US" dirty="0"/>
              <a:t>WARD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 err="1"/>
              <a:t>offensekey</a:t>
            </a:r>
            <a:endParaRPr lang="en-US" dirty="0"/>
          </a:p>
          <a:p>
            <a:pPr lvl="1"/>
            <a:r>
              <a:rPr lang="en-US" dirty="0"/>
              <a:t>BID</a:t>
            </a:r>
          </a:p>
          <a:p>
            <a:pPr lvl="1"/>
            <a:r>
              <a:rPr lang="en-US" dirty="0"/>
              <a:t>sector</a:t>
            </a:r>
          </a:p>
          <a:p>
            <a:pPr lvl="1"/>
            <a:r>
              <a:rPr lang="en-US" dirty="0"/>
              <a:t>PSA</a:t>
            </a:r>
          </a:p>
          <a:p>
            <a:pPr lvl="1"/>
            <a:r>
              <a:rPr lang="en-US" dirty="0" err="1"/>
              <a:t>ucrrank</a:t>
            </a:r>
            <a:endParaRPr lang="en-US" dirty="0"/>
          </a:p>
          <a:p>
            <a:pPr lvl="1"/>
            <a:r>
              <a:rPr lang="en-US" dirty="0"/>
              <a:t>BLOCK_GROUP</a:t>
            </a:r>
          </a:p>
          <a:p>
            <a:pPr lvl="1"/>
            <a:r>
              <a:rPr lang="en-US" dirty="0"/>
              <a:t>VOTING_PRECINCT</a:t>
            </a:r>
          </a:p>
          <a:p>
            <a:pPr lvl="1"/>
            <a:r>
              <a:rPr lang="en-US" dirty="0"/>
              <a:t>XBLOCK</a:t>
            </a:r>
          </a:p>
          <a:p>
            <a:pPr lvl="1"/>
            <a:r>
              <a:rPr lang="en-US" dirty="0"/>
              <a:t>BLOCK</a:t>
            </a:r>
          </a:p>
          <a:p>
            <a:pPr lvl="1"/>
            <a:r>
              <a:rPr lang="en-US" dirty="0"/>
              <a:t>START_DATE</a:t>
            </a:r>
          </a:p>
          <a:p>
            <a:pPr lvl="1"/>
            <a:r>
              <a:rPr lang="en-US" dirty="0"/>
              <a:t>CCN</a:t>
            </a:r>
          </a:p>
          <a:p>
            <a:pPr lvl="1"/>
            <a:r>
              <a:rPr lang="en-US" dirty="0"/>
              <a:t>OFFENSE</a:t>
            </a:r>
          </a:p>
          <a:p>
            <a:pPr lvl="1"/>
            <a:r>
              <a:rPr lang="en-US" dirty="0"/>
              <a:t>OCTO_RECORD_ID</a:t>
            </a:r>
          </a:p>
          <a:p>
            <a:pPr lvl="1"/>
            <a:r>
              <a:rPr lang="en-US" dirty="0"/>
              <a:t>ANC</a:t>
            </a:r>
          </a:p>
          <a:p>
            <a:pPr lvl="1"/>
            <a:r>
              <a:rPr lang="en-US" dirty="0"/>
              <a:t>REPORT_DAT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LATITUDE</a:t>
            </a:r>
          </a:p>
        </p:txBody>
      </p:sp>
      <p:pic>
        <p:nvPicPr>
          <p:cNvPr id="4" name="Picture 3" descr="Screen Shot 2018-07-29 at 12.22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94" y="159419"/>
            <a:ext cx="1868905" cy="139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81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for PIVOT TABLES!</a:t>
            </a:r>
          </a:p>
          <a:p>
            <a:pPr lvl="1"/>
            <a:r>
              <a:rPr lang="en-US" dirty="0"/>
              <a:t>What is the most common type of crime in our area?</a:t>
            </a:r>
          </a:p>
          <a:p>
            <a:pPr lvl="1"/>
            <a:r>
              <a:rPr lang="en-US" dirty="0"/>
              <a:t>What block has the most/least crimes on it?</a:t>
            </a:r>
          </a:p>
          <a:p>
            <a:pPr lvl="1"/>
            <a:r>
              <a:rPr lang="en-US" dirty="0"/>
              <a:t>What time of day has most/least crimes?</a:t>
            </a:r>
          </a:p>
          <a:p>
            <a:pPr lvl="1"/>
            <a:r>
              <a:rPr lang="en-US" dirty="0"/>
              <a:t>What day of week has most/least crimes?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57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Find something interesting in the 1,000-foot radius around somewhere else in DC (could be your home, your internship office, a landmark, </a:t>
            </a:r>
            <a:r>
              <a:rPr lang="en-US" dirty="0" err="1"/>
              <a:t>etc</a:t>
            </a:r>
            <a:r>
              <a:rPr lang="en-US" dirty="0"/>
              <a:t>) using data from the last year</a:t>
            </a:r>
          </a:p>
          <a:p>
            <a:pPr lvl="1"/>
            <a:r>
              <a:rPr lang="en-US" dirty="0">
                <a:hlinkClick r:id="rId2"/>
              </a:rPr>
              <a:t>http://crimemap.dc.gov/CrimeMapSearch.aspx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40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all_dc_30_days_crime.csv and comp_table_wd12.csv</a:t>
            </a:r>
          </a:p>
        </p:txBody>
      </p:sp>
    </p:spTree>
    <p:extLst>
      <p:ext uri="{BB962C8B-B14F-4D97-AF65-F5344CB8AC3E}">
        <p14:creationId xmlns:p14="http://schemas.microsoft.com/office/powerpoint/2010/main" val="212557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stories?</a:t>
            </a:r>
          </a:p>
        </p:txBody>
      </p:sp>
    </p:spTree>
    <p:extLst>
      <p:ext uri="{BB962C8B-B14F-4D97-AF65-F5344CB8AC3E}">
        <p14:creationId xmlns:p14="http://schemas.microsoft.com/office/powerpoint/2010/main" val="190119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a data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/>
              <a:t>Analyze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data</a:t>
            </a:r>
          </a:p>
        </p:txBody>
      </p:sp>
    </p:spTree>
    <p:extLst>
      <p:ext uri="{BB962C8B-B14F-4D97-AF65-F5344CB8AC3E}">
        <p14:creationId xmlns:p14="http://schemas.microsoft.com/office/powerpoint/2010/main" val="85684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Interviewing data</a:t>
            </a:r>
          </a:p>
          <a:p>
            <a:pPr>
              <a:buFontTx/>
              <a:buChar char="-"/>
            </a:pPr>
            <a:r>
              <a:rPr lang="en-US" dirty="0"/>
              <a:t>Data analysis in Excel</a:t>
            </a:r>
          </a:p>
        </p:txBody>
      </p:sp>
    </p:spTree>
    <p:extLst>
      <p:ext uri="{BB962C8B-B14F-4D97-AF65-F5344CB8AC3E}">
        <p14:creationId xmlns:p14="http://schemas.microsoft.com/office/powerpoint/2010/main" val="75923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you might ask a human source (let’s say a cop):</a:t>
            </a:r>
          </a:p>
          <a:p>
            <a:pPr lvl="1"/>
            <a:r>
              <a:rPr lang="en-US" dirty="0"/>
              <a:t>“Are there any interesting stories from your time on the force?”</a:t>
            </a:r>
          </a:p>
          <a:p>
            <a:pPr lvl="1"/>
            <a:r>
              <a:rPr lang="en-US" dirty="0"/>
              <a:t>Which college in town gives you guys the most trouble?</a:t>
            </a:r>
          </a:p>
          <a:p>
            <a:pPr lvl="1"/>
            <a:r>
              <a:rPr lang="en-US" dirty="0"/>
              <a:t>What’s the busiest shift to work on? </a:t>
            </a:r>
          </a:p>
        </p:txBody>
      </p:sp>
    </p:spTree>
    <p:extLst>
      <p:ext uri="{BB962C8B-B14F-4D97-AF65-F5344CB8AC3E}">
        <p14:creationId xmlns:p14="http://schemas.microsoft.com/office/powerpoint/2010/main" val="325184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“Are there any interesting stories from your time on the force?”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Look for unusual data. For example: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Filter police reports to drunk and </a:t>
            </a:r>
            <a:r>
              <a:rPr lang="en-US" dirty="0" err="1"/>
              <a:t>disorderlies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Filter time 0800 </a:t>
            </a:r>
            <a:r>
              <a:rPr lang="mr-IN" dirty="0"/>
              <a:t>–</a:t>
            </a:r>
            <a:r>
              <a:rPr lang="en-US" dirty="0"/>
              <a:t> 1200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Map XY data, and look for any unexpected locations</a:t>
            </a:r>
          </a:p>
        </p:txBody>
      </p:sp>
    </p:spTree>
    <p:extLst>
      <p:ext uri="{BB962C8B-B14F-4D97-AF65-F5344CB8AC3E}">
        <p14:creationId xmlns:p14="http://schemas.microsoft.com/office/powerpoint/2010/main" val="251449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/>
              <a:t>“Which college in town gives you guys the most trouble?”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Use XY coordinates to determine if police report is within a mile of a college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Group police reports by month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Sum up the number of monthly police reports for each college</a:t>
            </a:r>
          </a:p>
        </p:txBody>
      </p:sp>
    </p:spTree>
    <p:extLst>
      <p:ext uri="{BB962C8B-B14F-4D97-AF65-F5344CB8AC3E}">
        <p14:creationId xmlns:p14="http://schemas.microsoft.com/office/powerpoint/2010/main" val="133430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/>
              <a:t>“What’s the busiest shift to work on?”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Group police reports by shift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Group reports by month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Calculate average number of reports per month for each shift</a:t>
            </a:r>
          </a:p>
        </p:txBody>
      </p:sp>
    </p:spTree>
    <p:extLst>
      <p:ext uri="{BB962C8B-B14F-4D97-AF65-F5344CB8AC3E}">
        <p14:creationId xmlns:p14="http://schemas.microsoft.com/office/powerpoint/2010/main" val="139323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Tips for “regular” interviews:</a:t>
            </a:r>
          </a:p>
          <a:p>
            <a:pPr lvl="1"/>
            <a:r>
              <a:rPr lang="en-US" dirty="0"/>
              <a:t>Ask direct, but open ended, questions</a:t>
            </a:r>
          </a:p>
          <a:p>
            <a:pPr lvl="1"/>
            <a:r>
              <a:rPr lang="en-US" dirty="0"/>
              <a:t>Be willing to go where answers lead you</a:t>
            </a:r>
          </a:p>
          <a:p>
            <a:pPr lvl="1"/>
            <a:r>
              <a:rPr lang="en-US" dirty="0"/>
              <a:t>Ask newsworthy questions</a:t>
            </a:r>
          </a:p>
          <a:p>
            <a:pPr lvl="1"/>
            <a:r>
              <a:rPr lang="en-US" dirty="0"/>
              <a:t>Get the name of the dog</a:t>
            </a:r>
          </a:p>
          <a:p>
            <a:pPr lvl="1"/>
            <a:r>
              <a:rPr lang="en-US" dirty="0"/>
              <a:t>Be aware your source may be dishonest or have an agenda</a:t>
            </a:r>
          </a:p>
        </p:txBody>
      </p:sp>
      <p:pic>
        <p:nvPicPr>
          <p:cNvPr id="7" name="Picture 6" descr="footprints-barefoot-b-w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69847" y="2794003"/>
            <a:ext cx="618084" cy="588210"/>
          </a:xfrm>
          <a:prstGeom prst="rect">
            <a:avLst/>
          </a:prstGeom>
        </p:spPr>
      </p:pic>
      <p:pic>
        <p:nvPicPr>
          <p:cNvPr id="5" name="Picture 4" descr="Bullsey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65015"/>
            <a:ext cx="770022" cy="770022"/>
          </a:xfrm>
          <a:prstGeom prst="rect">
            <a:avLst/>
          </a:prstGeom>
        </p:spPr>
      </p:pic>
      <p:pic>
        <p:nvPicPr>
          <p:cNvPr id="8" name="Picture 7" descr="6-2-newspaper-png-clipart-thum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3395579"/>
            <a:ext cx="561474" cy="561474"/>
          </a:xfrm>
          <a:prstGeom prst="rect">
            <a:avLst/>
          </a:prstGeom>
        </p:spPr>
      </p:pic>
      <p:pic>
        <p:nvPicPr>
          <p:cNvPr id="10" name="Picture 9" descr="Dog-PNG-Fi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9" y="3983992"/>
            <a:ext cx="391225" cy="591502"/>
          </a:xfrm>
          <a:prstGeom prst="rect">
            <a:avLst/>
          </a:prstGeom>
        </p:spPr>
      </p:pic>
      <p:pic>
        <p:nvPicPr>
          <p:cNvPr id="11" name="Picture 10" descr="neighborhood-watch-1-200x20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4744114"/>
            <a:ext cx="671763" cy="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79276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33668</TotalTime>
  <Words>724</Words>
  <Application>Microsoft Macintosh PowerPoint</Application>
  <PresentationFormat>On-screen Show (4:3)</PresentationFormat>
  <Paragraphs>133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Corbel</vt:lpstr>
      <vt:lpstr>Twilight</vt:lpstr>
      <vt:lpstr>Analyzing Data</vt:lpstr>
      <vt:lpstr>Data stories?</vt:lpstr>
      <vt:lpstr>Steps to a data story</vt:lpstr>
      <vt:lpstr>Agenda</vt:lpstr>
      <vt:lpstr>“Interviewing” Data</vt:lpstr>
      <vt:lpstr>“Interviewing” Data</vt:lpstr>
      <vt:lpstr>“Interviewing” Data</vt:lpstr>
      <vt:lpstr>“Interviewing” Data</vt:lpstr>
      <vt:lpstr>“Interviewing” Data</vt:lpstr>
      <vt:lpstr>“Interviewing” Data</vt:lpstr>
      <vt:lpstr>Chicago city salaries</vt:lpstr>
      <vt:lpstr>Chicago city salaries</vt:lpstr>
      <vt:lpstr>Chicago city salaries</vt:lpstr>
      <vt:lpstr>Chicago city salaries</vt:lpstr>
      <vt:lpstr>Crime data</vt:lpstr>
      <vt:lpstr>Crime data</vt:lpstr>
      <vt:lpstr>Crime data</vt:lpstr>
      <vt:lpstr>Crime data</vt:lpstr>
      <vt:lpstr>Combining datasets</vt:lpstr>
    </vt:vector>
  </TitlesOfParts>
  <Company>CQRC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McMinn</dc:creator>
  <cp:lastModifiedBy>Microsoft Office User</cp:lastModifiedBy>
  <cp:revision>172</cp:revision>
  <dcterms:created xsi:type="dcterms:W3CDTF">2018-07-03T20:07:00Z</dcterms:created>
  <dcterms:modified xsi:type="dcterms:W3CDTF">2019-05-19T22:57:29Z</dcterms:modified>
</cp:coreProperties>
</file>