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5"/>
  </p:notesMasterIdLst>
  <p:handoutMasterIdLst>
    <p:handoutMasterId r:id="rId16"/>
  </p:handoutMasterIdLst>
  <p:sldIdLst>
    <p:sldId id="1719" r:id="rId2"/>
    <p:sldId id="1874" r:id="rId3"/>
    <p:sldId id="1875" r:id="rId4"/>
    <p:sldId id="1876" r:id="rId5"/>
    <p:sldId id="1877" r:id="rId6"/>
    <p:sldId id="270" r:id="rId7"/>
    <p:sldId id="1878" r:id="rId8"/>
    <p:sldId id="1880" r:id="rId9"/>
    <p:sldId id="1873" r:id="rId10"/>
    <p:sldId id="1884" r:id="rId11"/>
    <p:sldId id="256" r:id="rId12"/>
    <p:sldId id="1882" r:id="rId13"/>
    <p:sldId id="1883"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BD6EF"/>
    <a:srgbClr val="0078D4"/>
    <a:srgbClr val="1A1A1A"/>
    <a:srgbClr val="FFFFFF"/>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95DD5-085C-44CF-AEDD-9F391ABDCF9A}" v="4" dt="2020-01-30T17:07:52.106"/>
    <p1510:client id="{17303104-01A8-485A-8E6F-25745DFD7B55}" v="15" dt="2020-02-13T17:53:16.126"/>
    <p1510:client id="{1BEDB9F1-CDBC-4A92-9386-81F33D9339AA}" v="11" dt="2020-02-24T17:04:16.515"/>
    <p1510:client id="{3707BD5E-ED23-474C-8D92-241BC6211879}" v="578" dt="2020-02-20T13:13:24.975"/>
    <p1510:client id="{689478A6-75FB-4A90-8A60-EAFD2023C6A7}" v="3" dt="2020-01-30T18:21:49.6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1886" autoAdjust="0"/>
  </p:normalViewPr>
  <p:slideViewPr>
    <p:cSldViewPr snapToGrid="0">
      <p:cViewPr varScale="1">
        <p:scale>
          <a:sx n="118" d="100"/>
          <a:sy n="118" d="100"/>
        </p:scale>
        <p:origin x="228"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5/6/2020 7:07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5/6/2020 7:06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learn/browse/?term=fundamental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learn/certifications/exams/az-10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MicrosoftLearning/AZ-104-MicrosoftAzureAdministrato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learn/brows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5/6/2020 7:06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year Microsoft reviews each role to determine what tasks are included in a typical day.  Ask students what areas are most important for their jobs. What are they most interested in?</a:t>
            </a:r>
          </a:p>
        </p:txBody>
      </p:sp>
      <p:sp>
        <p:nvSpPr>
          <p:cNvPr id="4" name="Slide Number Placeholder 3"/>
          <p:cNvSpPr>
            <a:spLocks noGrp="1"/>
          </p:cNvSpPr>
          <p:nvPr>
            <p:ph type="sldNum" sz="quarter" idx="10"/>
          </p:nvPr>
        </p:nvSpPr>
        <p:spPr/>
        <p:txBody>
          <a:bodyPr/>
          <a:lstStyle/>
          <a:p>
            <a:fld id="{1B05D0FC-B07B-4F4D-953A-53E89E1EC26F}" type="slidenum">
              <a:rPr lang="en-US" smtClean="0"/>
              <a:t>6</a:t>
            </a:fld>
            <a:endParaRPr lang="en-US"/>
          </a:p>
        </p:txBody>
      </p:sp>
    </p:spTree>
    <p:extLst>
      <p:ext uri="{BB962C8B-B14F-4D97-AF65-F5344CB8AC3E}">
        <p14:creationId xmlns:p14="http://schemas.microsoft.com/office/powerpoint/2010/main" val="86994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used Azure? Do they prefer command line or GUI for administrative tasks. </a:t>
            </a:r>
            <a:br>
              <a:rPr lang="en-US" dirty="0"/>
            </a:br>
            <a:endParaRPr lang="en-US" dirty="0"/>
          </a:p>
          <a:p>
            <a:r>
              <a:rPr lang="en-US" dirty="0"/>
              <a:t>Microsoft Learn has a series of Fundamental modules for Azure, networking, and security. More modules are added every day and can help students ramp up on Azure basics. </a:t>
            </a:r>
            <a:r>
              <a:rPr lang="en-US" dirty="0">
                <a:hlinkClick r:id="rId3"/>
              </a:rPr>
              <a:t>https://docs.microsoft.com/en-us/learn/browse/?term=fundamentals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5/6/2020 8:35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23690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Trainer Prep Guide for general information about how the course was structured. Some instructors prefer to switch the order of Module 1 and Module 2. </a:t>
            </a:r>
          </a:p>
          <a:p>
            <a:endParaRPr lang="en-US" dirty="0"/>
          </a:p>
          <a:p>
            <a:r>
              <a:rPr lang="en-US" dirty="0"/>
              <a:t>Also, review the Change Log for anything that may have changed since the last time you taught the course.</a:t>
            </a:r>
          </a:p>
          <a:p>
            <a:endParaRPr lang="en-US" dirty="0"/>
          </a:p>
          <a:p>
            <a:r>
              <a:rPr lang="en-US" dirty="0"/>
              <a:t>Both documents are downloadable from the MCT Download Center.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5/6/2020 8:33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384868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AZ-104 Exam page - https://docs.microsoft.com/en-us/learn/certifications/exams/az-104</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5/6/2020 7:06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this slide to your teaching schedule. Consider using the last lab of the day as something to complete (homework) before the next training day.  Also, consider using the Module Review questions to recap the day before or after breaks to refocus the class.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5/6/2020 8:20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201189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AZ-104 Exam page - </a:t>
            </a:r>
            <a:r>
              <a:rPr lang="en-US" dirty="0">
                <a:hlinkClick r:id="rId3"/>
              </a:rPr>
              <a:t>https://docs.microsoft.com/en-us/learn/certifications/exams/az-104</a:t>
            </a:r>
            <a:endParaRPr lang="en-US" i="0" dirty="0"/>
          </a:p>
        </p:txBody>
      </p:sp>
      <p:sp>
        <p:nvSpPr>
          <p:cNvPr id="4" name="Slide Number Placeholder 3"/>
          <p:cNvSpPr>
            <a:spLocks noGrp="1"/>
          </p:cNvSpPr>
          <p:nvPr>
            <p:ph type="sldNum" sz="quarter" idx="5"/>
          </p:nvPr>
        </p:nvSpPr>
        <p:spPr/>
        <p:txBody>
          <a:bodyPr/>
          <a:lstStyle/>
          <a:p>
            <a:fld id="{14FEC80D-91D6-4A7B-B9BD-16D88774DDB2}" type="slidenum">
              <a:rPr lang="en-US" smtClean="0"/>
              <a:t>11</a:t>
            </a:fld>
            <a:endParaRPr lang="en-US"/>
          </a:p>
        </p:txBody>
      </p:sp>
    </p:spTree>
    <p:extLst>
      <p:ext uri="{BB962C8B-B14F-4D97-AF65-F5344CB8AC3E}">
        <p14:creationId xmlns:p14="http://schemas.microsoft.com/office/powerpoint/2010/main" val="2524821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AZ-104 lab repository - </a:t>
            </a:r>
            <a:r>
              <a:rPr lang="en-US" dirty="0">
                <a:hlinkClick r:id="rId3"/>
              </a:rPr>
              <a:t>https://github.com/MicrosoftLearning/AZ-104-MicrosoftAzureAdministrator</a:t>
            </a:r>
            <a:r>
              <a:rPr lang="en-US" dirty="0"/>
              <a:t>.</a:t>
            </a:r>
          </a:p>
          <a:p>
            <a:endParaRPr lang="en-US" dirty="0"/>
          </a:p>
          <a:p>
            <a:r>
              <a:rPr lang="en-US" dirty="0"/>
              <a:t>If you find something that needs corrected in the labs, submit an Issue on the repository. Also, you may want to review any recent Issues that have been submitted by other instructors.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5/6/2020 8:30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94422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Microsoft Learn - </a:t>
            </a:r>
            <a:r>
              <a:rPr lang="en-US" dirty="0">
                <a:hlinkClick r:id="rId3"/>
              </a:rPr>
              <a:t>https://docs.microsoft.com/en-us/learn/browse/</a:t>
            </a:r>
            <a:r>
              <a:rPr lang="en-US" b="0" dirty="0">
                <a:solidFill>
                  <a:srgbClr val="000000"/>
                </a:solidFill>
                <a:effectLst/>
                <a:latin typeface="Consolas" panose="020B0609020204030204" pitchFamily="49" charset="0"/>
              </a:rPr>
              <a:t>. There is a summary slide at the end of each lesson with applicable online training modules.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Azure Documentation -  </a:t>
            </a:r>
            <a:r>
              <a:rPr lang="en-US" b="0" dirty="0">
                <a:solidFill>
                  <a:srgbClr val="A31515"/>
                </a:solidFill>
                <a:effectLst/>
                <a:latin typeface="Consolas" panose="020B0609020204030204" pitchFamily="49" charset="0"/>
              </a:rPr>
              <a:t>https://docs.microsoft.com/en-us/azure/</a:t>
            </a:r>
            <a:r>
              <a:rPr lang="en-US" b="0" dirty="0">
                <a:solidFill>
                  <a:srgbClr val="000000"/>
                </a:solidFill>
                <a:effectLst/>
                <a:latin typeface="Consolas" panose="020B0609020204030204" pitchFamily="49" charset="0"/>
              </a:rPr>
              <a:t>. Stay informed on the latest products, tools, and features. Get information on pricing, partners, support, and solutions.</a:t>
            </a:r>
          </a:p>
          <a:p>
            <a:endParaRPr lang="en-US" b="0" dirty="0">
              <a:solidFill>
                <a:srgbClr val="0000FF"/>
              </a:solidFill>
              <a:effectLst/>
              <a:latin typeface="Consolas" panose="020B0609020204030204" pitchFamily="49" charset="0"/>
            </a:endParaRPr>
          </a:p>
          <a:p>
            <a:r>
              <a:rPr lang="en-US" b="0" dirty="0">
                <a:solidFill>
                  <a:srgbClr val="000000"/>
                </a:solidFill>
                <a:effectLst/>
                <a:latin typeface="Consolas" panose="020B0609020204030204" pitchFamily="49" charset="0"/>
              </a:rPr>
              <a:t>Azure forums</a:t>
            </a:r>
            <a:r>
              <a:rPr lang="en-US" b="0" dirty="0">
                <a:solidFill>
                  <a:srgbClr val="A31515"/>
                </a:solidFill>
                <a:effectLst/>
                <a:latin typeface="Consolas" panose="020B0609020204030204" pitchFamily="49" charset="0"/>
              </a:rPr>
              <a:t> https://social.msdn.microsoft.com/Forums/enUS/home?category=windowsazureplatform</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The Azure forums are very active. You can search the threads for a specific area of interest. You can also browse categories like Azure Storage, Pricing and Billing, Azure Virtual Machines, and Azure Migrate.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Tuesdays with Core - </a:t>
            </a:r>
            <a:r>
              <a:rPr lang="en-US" b="0" dirty="0">
                <a:solidFill>
                  <a:srgbClr val="A31515"/>
                </a:solidFill>
                <a:effectLst/>
                <a:latin typeface="Consolas" panose="020B0609020204030204" pitchFamily="49" charset="0"/>
              </a:rPr>
              <a:t>https://channel9.msdn.com/Shows/Tuesdays-With-Corey/</a:t>
            </a:r>
            <a:r>
              <a:rPr lang="en-US" b="0" dirty="0">
                <a:solidFill>
                  <a:srgbClr val="000000"/>
                </a:solidFill>
                <a:effectLst/>
                <a:latin typeface="Consolas" panose="020B0609020204030204" pitchFamily="49" charset="0"/>
              </a:rPr>
              <a:t>. Corey Sanders answers your questions about Microsoft Azure - Virtual Machines, Web Sites, Mobile Services, Dev/Test etc.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Fridays</a:t>
            </a:r>
            <a:r>
              <a:rPr lang="en-US" b="0" dirty="0">
                <a:solidFill>
                  <a:srgbClr val="A31515"/>
                </a:solidFill>
                <a:effectLst/>
                <a:latin typeface="Consolas" panose="020B0609020204030204" pitchFamily="49" charset="0"/>
              </a:rPr>
              <a:t> - https://channel9.msdn.com/Shows/Azure-Friday</a:t>
            </a:r>
            <a:r>
              <a:rPr lang="en-US" b="0" dirty="0">
                <a:solidFill>
                  <a:srgbClr val="000000"/>
                </a:solidFill>
                <a:effectLst/>
                <a:latin typeface="Consolas" panose="020B0609020204030204" pitchFamily="49" charset="0"/>
              </a:rPr>
              <a:t>. Join Scott </a:t>
            </a:r>
            <a:r>
              <a:rPr lang="en-US" b="0" dirty="0" err="1">
                <a:solidFill>
                  <a:srgbClr val="000000"/>
                </a:solidFill>
                <a:effectLst/>
                <a:latin typeface="Consolas" panose="020B0609020204030204" pitchFamily="49" charset="0"/>
              </a:rPr>
              <a:t>Hanselman</a:t>
            </a:r>
            <a:r>
              <a:rPr lang="en-US" b="0" dirty="0">
                <a:solidFill>
                  <a:srgbClr val="000000"/>
                </a:solidFill>
                <a:effectLst/>
                <a:latin typeface="Consolas" panose="020B0609020204030204" pitchFamily="49" charset="0"/>
              </a:rPr>
              <a:t> as he engages one-on-one with the engineers who build the services that power Microsoft Azure, as they demo capabilities, answer Scott's questions, and share their insights.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Channel 9</a:t>
            </a:r>
            <a:r>
              <a:rPr lang="en-US" b="0" dirty="0">
                <a:solidFill>
                  <a:srgbClr val="A31515"/>
                </a:solidFill>
                <a:effectLst/>
                <a:latin typeface="Consolas" panose="020B0609020204030204" pitchFamily="49" charset="0"/>
              </a:rPr>
              <a:t>  - https://channel9.msdn.com/</a:t>
            </a:r>
            <a:r>
              <a:rPr lang="en-US" b="0" dirty="0">
                <a:solidFill>
                  <a:srgbClr val="000000"/>
                </a:solidFill>
                <a:effectLst/>
                <a:latin typeface="Consolas" panose="020B0609020204030204" pitchFamily="49" charset="0"/>
              </a:rPr>
              <a:t>. Channel 9 provides a wealth of informational videos, shows, and events.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Microsoft Azure Blog - </a:t>
            </a:r>
            <a:r>
              <a:rPr lang="en-US" b="0" dirty="0">
                <a:solidFill>
                  <a:srgbClr val="A31515"/>
                </a:solidFill>
                <a:effectLst/>
                <a:latin typeface="Consolas" panose="020B0609020204030204" pitchFamily="49" charset="0"/>
              </a:rPr>
              <a:t>https://azure.microsoft.com/en-us/blog/</a:t>
            </a:r>
            <a:r>
              <a:rPr lang="en-US" b="0" dirty="0">
                <a:solidFill>
                  <a:srgbClr val="000000"/>
                </a:solidFill>
                <a:effectLst/>
                <a:latin typeface="Consolas" panose="020B0609020204030204" pitchFamily="49" charset="0"/>
              </a:rPr>
              <a:t>. Keep current on what's happening in Azure, including what's now in preview, generally available, news &amp; updates, and more.</a:t>
            </a:r>
          </a:p>
          <a:p>
            <a:endParaRPr lang="en-US" b="0" dirty="0">
              <a:solidFill>
                <a:srgbClr val="0000FF"/>
              </a:solidFill>
              <a:effectLst/>
              <a:latin typeface="Consolas" panose="020B0609020204030204" pitchFamily="49" charset="0"/>
            </a:endParaRPr>
          </a:p>
          <a:p>
            <a:r>
              <a:rPr lang="en-US" b="0" dirty="0">
                <a:solidFill>
                  <a:srgbClr val="000000"/>
                </a:solidFill>
                <a:effectLst/>
                <a:latin typeface="Consolas" panose="020B0609020204030204" pitchFamily="49" charset="0"/>
              </a:rPr>
              <a:t>Microsoft Learning Community Blog - </a:t>
            </a:r>
            <a:r>
              <a:rPr lang="en-US" b="0" dirty="0">
                <a:solidFill>
                  <a:srgbClr val="A31515"/>
                </a:solidFill>
                <a:effectLst/>
                <a:latin typeface="Consolas" panose="020B0609020204030204" pitchFamily="49" charset="0"/>
              </a:rPr>
              <a:t>https://www.microsoft.com/en-us/learning/community-blog.aspx)</a:t>
            </a:r>
            <a:r>
              <a:rPr lang="en-US" b="0" dirty="0">
                <a:solidFill>
                  <a:srgbClr val="000000"/>
                </a:solidFill>
                <a:effectLst/>
                <a:latin typeface="Consolas" panose="020B0609020204030204" pitchFamily="49" charset="0"/>
              </a:rPr>
              <a:t>. Get the latest information about the certification tests and exam study groups.</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5/6/2020 8:25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78206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1F73B9B9-9E41-4DBB-94A3-4364320D13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9D6718A-B988-482C-9920-3581A02B86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3E5-E6CA-4082-B61C-78CF8B2F4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E32D4-0FA2-4B63-84D9-745E4FDF2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70E66-3F68-492D-8559-F15B8D91828B}"/>
              </a:ext>
            </a:extLst>
          </p:cNvPr>
          <p:cNvSpPr>
            <a:spLocks noGrp="1"/>
          </p:cNvSpPr>
          <p:nvPr>
            <p:ph type="dt" sz="half" idx="10"/>
          </p:nvPr>
        </p:nvSpPr>
        <p:spPr/>
        <p:txBody>
          <a:bodyPr/>
          <a:lstStyle/>
          <a:p>
            <a:fld id="{CB99F6E2-1D88-403D-BE5B-2B847968D287}" type="datetimeFigureOut">
              <a:rPr lang="en-US" smtClean="0"/>
              <a:t>5/6/2020</a:t>
            </a:fld>
            <a:endParaRPr lang="en-US"/>
          </a:p>
        </p:txBody>
      </p:sp>
      <p:sp>
        <p:nvSpPr>
          <p:cNvPr id="5" name="Footer Placeholder 4">
            <a:extLst>
              <a:ext uri="{FF2B5EF4-FFF2-40B4-BE49-F238E27FC236}">
                <a16:creationId xmlns:a16="http://schemas.microsoft.com/office/drawing/2014/main" id="{EC1BD50F-5CD0-4626-9A78-1C32A4613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D8CB6-5B13-4DCC-B14C-C99215D93E4A}"/>
              </a:ext>
            </a:extLst>
          </p:cNvPr>
          <p:cNvSpPr>
            <a:spLocks noGrp="1"/>
          </p:cNvSpPr>
          <p:nvPr>
            <p:ph type="sldNum" sz="quarter" idx="12"/>
          </p:nvPr>
        </p:nvSpPr>
        <p:spPr/>
        <p:txBody>
          <a:bodyPr/>
          <a:lstStyle/>
          <a:p>
            <a:fld id="{DE313039-BA08-4CB6-8D0B-E35E880E5763}" type="slidenum">
              <a:rPr lang="en-US" smtClean="0"/>
              <a:t>‹#›</a:t>
            </a:fld>
            <a:endParaRPr lang="en-US"/>
          </a:p>
        </p:txBody>
      </p:sp>
      <p:pic>
        <p:nvPicPr>
          <p:cNvPr id="7" name="Picture 6">
            <a:extLst>
              <a:ext uri="{FF2B5EF4-FFF2-40B4-BE49-F238E27FC236}">
                <a16:creationId xmlns:a16="http://schemas.microsoft.com/office/drawing/2014/main" id="{DFE3C2A6-0AE2-42A9-8ABE-8BF87AC4F0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315050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743" r:id="rId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4844" y="1954403"/>
            <a:ext cx="4167887" cy="1661993"/>
          </a:xfrm>
        </p:spPr>
        <p:txBody>
          <a:bodyPr/>
          <a:lstStyle/>
          <a:p>
            <a:r>
              <a:rPr lang="en-US"/>
              <a:t>AZ-104T00A</a:t>
            </a:r>
            <a:br>
              <a:rPr lang="en-US"/>
            </a:br>
            <a:r>
              <a:rPr lang="en-US"/>
              <a:t>Microsoft</a:t>
            </a:r>
            <a:br>
              <a:rPr lang="en-US"/>
            </a:br>
            <a:r>
              <a:rPr lang="en-US"/>
              <a:t>Azure Administrator</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FC076A0C-3678-4CFB-9441-C0889DEF9330}"/>
              </a:ext>
              <a:ext uri="{C183D7F6-B498-43B3-948B-1728B52AA6E4}">
                <adec:decorative xmlns:adec="http://schemas.microsoft.com/office/drawing/2017/decorative" val="1"/>
              </a:ext>
            </a:extLst>
          </p:cNvPr>
          <p:cNvSpPr/>
          <p:nvPr/>
        </p:nvSpPr>
        <p:spPr bwMode="auto">
          <a:xfrm>
            <a:off x="8999771" y="1522279"/>
            <a:ext cx="2725504" cy="4297194"/>
          </a:xfrm>
          <a:prstGeom prst="rect">
            <a:avLst/>
          </a:prstGeom>
          <a:solidFill>
            <a:schemeClr val="tx1">
              <a:lumMod val="10000"/>
              <a:lumOff val="90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5AFD53F0-2EED-4801-B13E-FEEDB2789EE7}"/>
              </a:ext>
              <a:ext uri="{C183D7F6-B498-43B3-948B-1728B52AA6E4}">
                <adec:decorative xmlns:adec="http://schemas.microsoft.com/office/drawing/2017/decorative" val="1"/>
              </a:ext>
            </a:extLst>
          </p:cNvPr>
          <p:cNvSpPr/>
          <p:nvPr/>
        </p:nvSpPr>
        <p:spPr bwMode="auto">
          <a:xfrm>
            <a:off x="6130125" y="2456761"/>
            <a:ext cx="2793754" cy="3390900"/>
          </a:xfrm>
          <a:prstGeom prst="rect">
            <a:avLst/>
          </a:prstGeom>
          <a:solidFill>
            <a:schemeClr val="tx1">
              <a:lumMod val="10000"/>
              <a:lumOff val="90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52AC8ED7-BFC8-4CD7-88EA-5714BEE26DD3}"/>
              </a:ext>
              <a:ext uri="{C183D7F6-B498-43B3-948B-1728B52AA6E4}">
                <adec:decorative xmlns:adec="http://schemas.microsoft.com/office/drawing/2017/decorative" val="1"/>
              </a:ext>
            </a:extLst>
          </p:cNvPr>
          <p:cNvSpPr/>
          <p:nvPr/>
        </p:nvSpPr>
        <p:spPr bwMode="auto">
          <a:xfrm>
            <a:off x="3298425" y="2447925"/>
            <a:ext cx="2793754" cy="3390900"/>
          </a:xfrm>
          <a:prstGeom prst="rect">
            <a:avLst/>
          </a:prstGeom>
          <a:solidFill>
            <a:schemeClr val="tx1">
              <a:lumMod val="10000"/>
              <a:lumOff val="90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52DA6A3D-3C01-41BA-8C4D-15BBEF176411}"/>
              </a:ext>
              <a:ext uri="{C183D7F6-B498-43B3-948B-1728B52AA6E4}">
                <adec:decorative xmlns:adec="http://schemas.microsoft.com/office/drawing/2017/decorative" val="1"/>
              </a:ext>
            </a:extLst>
          </p:cNvPr>
          <p:cNvSpPr/>
          <p:nvPr/>
        </p:nvSpPr>
        <p:spPr bwMode="auto">
          <a:xfrm>
            <a:off x="466725" y="1628775"/>
            <a:ext cx="2793754" cy="4193911"/>
          </a:xfrm>
          <a:prstGeom prst="rect">
            <a:avLst/>
          </a:prstGeom>
          <a:solidFill>
            <a:schemeClr val="tx1">
              <a:lumMod val="10000"/>
              <a:lumOff val="90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1631CD2A-1218-42D0-BA18-760E21D2792E}"/>
              </a:ext>
            </a:extLst>
          </p:cNvPr>
          <p:cNvSpPr>
            <a:spLocks noGrp="1"/>
          </p:cNvSpPr>
          <p:nvPr>
            <p:ph type="title"/>
          </p:nvPr>
        </p:nvSpPr>
        <p:spPr/>
        <p:txBody>
          <a:bodyPr/>
          <a:lstStyle/>
          <a:p>
            <a:r>
              <a:rPr lang="en-US" dirty="0"/>
              <a:t>Course Schedule </a:t>
            </a:r>
            <a:r>
              <a:rPr lang="en-US" dirty="0">
                <a:solidFill>
                  <a:srgbClr val="C00000"/>
                </a:solidFill>
              </a:rPr>
              <a:t>(Optional - adjust as needed)</a:t>
            </a:r>
          </a:p>
        </p:txBody>
      </p:sp>
      <p:sp>
        <p:nvSpPr>
          <p:cNvPr id="53" name="TextBox 52">
            <a:extLst>
              <a:ext uri="{FF2B5EF4-FFF2-40B4-BE49-F238E27FC236}">
                <a16:creationId xmlns:a16="http://schemas.microsoft.com/office/drawing/2014/main" id="{9F205561-4B35-47F1-95AC-41820425BB8B}"/>
              </a:ext>
            </a:extLst>
          </p:cNvPr>
          <p:cNvSpPr txBox="1"/>
          <p:nvPr/>
        </p:nvSpPr>
        <p:spPr>
          <a:xfrm>
            <a:off x="1525464" y="1237172"/>
            <a:ext cx="855786"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Day 1 </a:t>
            </a:r>
            <a:endParaRPr lang="en-US" b="1" dirty="0"/>
          </a:p>
        </p:txBody>
      </p:sp>
      <p:sp>
        <p:nvSpPr>
          <p:cNvPr id="26" name="Rectangle 25">
            <a:extLst>
              <a:ext uri="{FF2B5EF4-FFF2-40B4-BE49-F238E27FC236}">
                <a16:creationId xmlns:a16="http://schemas.microsoft.com/office/drawing/2014/main" id="{64A8DB42-C0E7-4A3D-A9D3-1F5FECE91299}"/>
              </a:ext>
            </a:extLst>
          </p:cNvPr>
          <p:cNvSpPr/>
          <p:nvPr/>
        </p:nvSpPr>
        <p:spPr bwMode="auto">
          <a:xfrm>
            <a:off x="569563" y="1781864"/>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0 – Welcome</a:t>
            </a:r>
          </a:p>
        </p:txBody>
      </p:sp>
      <p:sp>
        <p:nvSpPr>
          <p:cNvPr id="24" name="Rectangle 23">
            <a:extLst>
              <a:ext uri="{FF2B5EF4-FFF2-40B4-BE49-F238E27FC236}">
                <a16:creationId xmlns:a16="http://schemas.microsoft.com/office/drawing/2014/main" id="{EBA9DD96-150C-475F-B2F4-1E52D79ADC81}"/>
              </a:ext>
            </a:extLst>
          </p:cNvPr>
          <p:cNvSpPr/>
          <p:nvPr/>
        </p:nvSpPr>
        <p:spPr bwMode="auto">
          <a:xfrm>
            <a:off x="569565" y="2661795"/>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1 – Identity</a:t>
            </a:r>
          </a:p>
        </p:txBody>
      </p:sp>
      <p:sp>
        <p:nvSpPr>
          <p:cNvPr id="29" name="Rectangle 28">
            <a:extLst>
              <a:ext uri="{FF2B5EF4-FFF2-40B4-BE49-F238E27FC236}">
                <a16:creationId xmlns:a16="http://schemas.microsoft.com/office/drawing/2014/main" id="{E4B0EF24-D6D1-4307-9324-6268D4E1F4C3}"/>
              </a:ext>
            </a:extLst>
          </p:cNvPr>
          <p:cNvSpPr/>
          <p:nvPr/>
        </p:nvSpPr>
        <p:spPr bwMode="auto">
          <a:xfrm>
            <a:off x="569564" y="3524863"/>
            <a:ext cx="2554190" cy="35535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Lunch/Lab</a:t>
            </a:r>
            <a:endParaRPr lang="en-US" sz="2000" dirty="0">
              <a:solidFill>
                <a:schemeClr val="tx1"/>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C4FA4748-5347-476E-B2EB-16DB0252FBD5}"/>
              </a:ext>
            </a:extLst>
          </p:cNvPr>
          <p:cNvSpPr/>
          <p:nvPr/>
        </p:nvSpPr>
        <p:spPr bwMode="auto">
          <a:xfrm>
            <a:off x="569566" y="3992007"/>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2 – Governance and Compliance</a:t>
            </a:r>
          </a:p>
        </p:txBody>
      </p:sp>
      <p:sp>
        <p:nvSpPr>
          <p:cNvPr id="6" name="Rectangle 5">
            <a:extLst>
              <a:ext uri="{FF2B5EF4-FFF2-40B4-BE49-F238E27FC236}">
                <a16:creationId xmlns:a16="http://schemas.microsoft.com/office/drawing/2014/main" id="{B102D359-4A28-492E-A2AF-A45D61C4C9FC}"/>
              </a:ext>
            </a:extLst>
          </p:cNvPr>
          <p:cNvSpPr/>
          <p:nvPr/>
        </p:nvSpPr>
        <p:spPr bwMode="auto">
          <a:xfrm>
            <a:off x="569563" y="4878444"/>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3 – Azure Administration</a:t>
            </a:r>
          </a:p>
        </p:txBody>
      </p:sp>
      <p:sp>
        <p:nvSpPr>
          <p:cNvPr id="55" name="TextBox 54">
            <a:extLst>
              <a:ext uri="{FF2B5EF4-FFF2-40B4-BE49-F238E27FC236}">
                <a16:creationId xmlns:a16="http://schemas.microsoft.com/office/drawing/2014/main" id="{0C3382B9-A022-4CB4-9793-5505A046F631}"/>
              </a:ext>
            </a:extLst>
          </p:cNvPr>
          <p:cNvSpPr txBox="1"/>
          <p:nvPr/>
        </p:nvSpPr>
        <p:spPr>
          <a:xfrm>
            <a:off x="4295984" y="2046212"/>
            <a:ext cx="855786"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Day 2 </a:t>
            </a:r>
            <a:endParaRPr lang="en-US" b="1" dirty="0"/>
          </a:p>
        </p:txBody>
      </p:sp>
      <p:sp>
        <p:nvSpPr>
          <p:cNvPr id="8" name="Rectangle 7">
            <a:extLst>
              <a:ext uri="{FF2B5EF4-FFF2-40B4-BE49-F238E27FC236}">
                <a16:creationId xmlns:a16="http://schemas.microsoft.com/office/drawing/2014/main" id="{3AC0B99E-AC60-4ADE-A0DD-2D519549D257}"/>
              </a:ext>
            </a:extLst>
          </p:cNvPr>
          <p:cNvSpPr/>
          <p:nvPr/>
        </p:nvSpPr>
        <p:spPr bwMode="auto">
          <a:xfrm>
            <a:off x="3401920" y="2661795"/>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4 – Virtual Networking</a:t>
            </a:r>
          </a:p>
        </p:txBody>
      </p:sp>
      <p:sp>
        <p:nvSpPr>
          <p:cNvPr id="61" name="Rectangle 60">
            <a:extLst>
              <a:ext uri="{FF2B5EF4-FFF2-40B4-BE49-F238E27FC236}">
                <a16:creationId xmlns:a16="http://schemas.microsoft.com/office/drawing/2014/main" id="{99BD85A5-8C48-4652-B162-108EB47614D9}"/>
              </a:ext>
            </a:extLst>
          </p:cNvPr>
          <p:cNvSpPr/>
          <p:nvPr/>
        </p:nvSpPr>
        <p:spPr bwMode="auto">
          <a:xfrm>
            <a:off x="3399234" y="3524863"/>
            <a:ext cx="2554190" cy="35535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Lunch/Lab</a:t>
            </a:r>
            <a:endParaRPr lang="en-US" sz="2000" dirty="0">
              <a:solidFill>
                <a:schemeClr val="tx1"/>
              </a:solidFill>
              <a:ea typeface="Segoe UI" pitchFamily="34" charset="0"/>
              <a:cs typeface="Segoe UI" pitchFamily="34" charset="0"/>
            </a:endParaRPr>
          </a:p>
        </p:txBody>
      </p:sp>
      <p:sp>
        <p:nvSpPr>
          <p:cNvPr id="10" name="Rectangle 9">
            <a:extLst>
              <a:ext uri="{FF2B5EF4-FFF2-40B4-BE49-F238E27FC236}">
                <a16:creationId xmlns:a16="http://schemas.microsoft.com/office/drawing/2014/main" id="{B55D23FA-AB86-4A74-9822-F53C49C88752}"/>
              </a:ext>
            </a:extLst>
          </p:cNvPr>
          <p:cNvSpPr/>
          <p:nvPr/>
        </p:nvSpPr>
        <p:spPr bwMode="auto">
          <a:xfrm>
            <a:off x="3420618" y="3992007"/>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5 – Intersite Connectivity</a:t>
            </a:r>
          </a:p>
        </p:txBody>
      </p:sp>
      <p:sp>
        <p:nvSpPr>
          <p:cNvPr id="12" name="Rectangle 11">
            <a:extLst>
              <a:ext uri="{FF2B5EF4-FFF2-40B4-BE49-F238E27FC236}">
                <a16:creationId xmlns:a16="http://schemas.microsoft.com/office/drawing/2014/main" id="{1F93CF59-41DA-407B-83FC-C44EE863036C}"/>
              </a:ext>
            </a:extLst>
          </p:cNvPr>
          <p:cNvSpPr/>
          <p:nvPr/>
        </p:nvSpPr>
        <p:spPr bwMode="auto">
          <a:xfrm>
            <a:off x="3401918" y="4878444"/>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6 – Network Traffic Management</a:t>
            </a:r>
          </a:p>
        </p:txBody>
      </p:sp>
      <p:sp>
        <p:nvSpPr>
          <p:cNvPr id="57" name="TextBox 56">
            <a:extLst>
              <a:ext uri="{FF2B5EF4-FFF2-40B4-BE49-F238E27FC236}">
                <a16:creationId xmlns:a16="http://schemas.microsoft.com/office/drawing/2014/main" id="{E6D3B166-3EC0-470E-8181-2075044FBDF4}"/>
              </a:ext>
            </a:extLst>
          </p:cNvPr>
          <p:cNvSpPr txBox="1"/>
          <p:nvPr/>
        </p:nvSpPr>
        <p:spPr>
          <a:xfrm>
            <a:off x="7203576" y="2055234"/>
            <a:ext cx="855786"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Day 3 </a:t>
            </a:r>
            <a:endParaRPr lang="en-US" b="1" dirty="0"/>
          </a:p>
        </p:txBody>
      </p:sp>
      <p:sp>
        <p:nvSpPr>
          <p:cNvPr id="14" name="Rectangle 13">
            <a:extLst>
              <a:ext uri="{FF2B5EF4-FFF2-40B4-BE49-F238E27FC236}">
                <a16:creationId xmlns:a16="http://schemas.microsoft.com/office/drawing/2014/main" id="{7AF6A21F-01A4-4C35-ACCC-137B31FEDD22}"/>
              </a:ext>
            </a:extLst>
          </p:cNvPr>
          <p:cNvSpPr/>
          <p:nvPr/>
        </p:nvSpPr>
        <p:spPr bwMode="auto">
          <a:xfrm>
            <a:off x="6248400" y="2661795"/>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7 – Azure Storage</a:t>
            </a:r>
          </a:p>
        </p:txBody>
      </p:sp>
      <p:sp>
        <p:nvSpPr>
          <p:cNvPr id="63" name="Rectangle 62">
            <a:extLst>
              <a:ext uri="{FF2B5EF4-FFF2-40B4-BE49-F238E27FC236}">
                <a16:creationId xmlns:a16="http://schemas.microsoft.com/office/drawing/2014/main" id="{83066B4B-FB80-4AD8-8BFE-4548BE188A7F}"/>
              </a:ext>
            </a:extLst>
          </p:cNvPr>
          <p:cNvSpPr/>
          <p:nvPr/>
        </p:nvSpPr>
        <p:spPr bwMode="auto">
          <a:xfrm>
            <a:off x="6248401" y="3524863"/>
            <a:ext cx="2554190" cy="35535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Lunch/Lab</a:t>
            </a:r>
            <a:endParaRPr lang="en-US" sz="2000" dirty="0">
              <a:solidFill>
                <a:schemeClr val="tx1"/>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DAE5E580-7ED2-485B-A61E-053CCA2A587C}"/>
              </a:ext>
            </a:extLst>
          </p:cNvPr>
          <p:cNvSpPr/>
          <p:nvPr/>
        </p:nvSpPr>
        <p:spPr bwMode="auto">
          <a:xfrm>
            <a:off x="6248400" y="3992007"/>
            <a:ext cx="259616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8 – Azure Virtual Machines</a:t>
            </a:r>
          </a:p>
        </p:txBody>
      </p:sp>
      <p:sp>
        <p:nvSpPr>
          <p:cNvPr id="18" name="Rectangle 17">
            <a:extLst>
              <a:ext uri="{FF2B5EF4-FFF2-40B4-BE49-F238E27FC236}">
                <a16:creationId xmlns:a16="http://schemas.microsoft.com/office/drawing/2014/main" id="{49262D2A-FB95-4ECC-86B9-62FE7A20D5F7}"/>
              </a:ext>
            </a:extLst>
          </p:cNvPr>
          <p:cNvSpPr/>
          <p:nvPr/>
        </p:nvSpPr>
        <p:spPr bwMode="auto">
          <a:xfrm>
            <a:off x="6229700" y="4878444"/>
            <a:ext cx="259616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9 – App Services</a:t>
            </a:r>
          </a:p>
        </p:txBody>
      </p:sp>
      <p:sp>
        <p:nvSpPr>
          <p:cNvPr id="59" name="TextBox 58">
            <a:extLst>
              <a:ext uri="{FF2B5EF4-FFF2-40B4-BE49-F238E27FC236}">
                <a16:creationId xmlns:a16="http://schemas.microsoft.com/office/drawing/2014/main" id="{B647C72F-FCA7-4C41-A690-D697540E1143}"/>
              </a:ext>
            </a:extLst>
          </p:cNvPr>
          <p:cNvSpPr txBox="1"/>
          <p:nvPr/>
        </p:nvSpPr>
        <p:spPr>
          <a:xfrm>
            <a:off x="9952174" y="1170934"/>
            <a:ext cx="855786"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Day 4 </a:t>
            </a:r>
            <a:endParaRPr lang="en-US" b="1" dirty="0"/>
          </a:p>
        </p:txBody>
      </p:sp>
      <p:sp>
        <p:nvSpPr>
          <p:cNvPr id="41" name="Rectangle 40">
            <a:extLst>
              <a:ext uri="{FF2B5EF4-FFF2-40B4-BE49-F238E27FC236}">
                <a16:creationId xmlns:a16="http://schemas.microsoft.com/office/drawing/2014/main" id="{6A67CE7B-DCDD-4B0F-8993-289A3F614CB3}"/>
              </a:ext>
            </a:extLst>
          </p:cNvPr>
          <p:cNvSpPr/>
          <p:nvPr/>
        </p:nvSpPr>
        <p:spPr bwMode="auto">
          <a:xfrm>
            <a:off x="9084272" y="1781864"/>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9 – Containers and AKS</a:t>
            </a:r>
          </a:p>
        </p:txBody>
      </p:sp>
      <p:sp>
        <p:nvSpPr>
          <p:cNvPr id="20" name="Rectangle 19">
            <a:extLst>
              <a:ext uri="{FF2B5EF4-FFF2-40B4-BE49-F238E27FC236}">
                <a16:creationId xmlns:a16="http://schemas.microsoft.com/office/drawing/2014/main" id="{FEF1C563-65BC-4411-953B-DAF1875AAC8B}"/>
              </a:ext>
            </a:extLst>
          </p:cNvPr>
          <p:cNvSpPr/>
          <p:nvPr/>
        </p:nvSpPr>
        <p:spPr bwMode="auto">
          <a:xfrm>
            <a:off x="9084271" y="2661795"/>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10 –File and Folder Backups</a:t>
            </a:r>
          </a:p>
        </p:txBody>
      </p:sp>
      <p:sp>
        <p:nvSpPr>
          <p:cNvPr id="65" name="Rectangle 64">
            <a:extLst>
              <a:ext uri="{FF2B5EF4-FFF2-40B4-BE49-F238E27FC236}">
                <a16:creationId xmlns:a16="http://schemas.microsoft.com/office/drawing/2014/main" id="{17D49470-2204-4469-B7F6-3D2801D34C0F}"/>
              </a:ext>
            </a:extLst>
          </p:cNvPr>
          <p:cNvSpPr/>
          <p:nvPr/>
        </p:nvSpPr>
        <p:spPr bwMode="auto">
          <a:xfrm>
            <a:off x="9102973" y="3524863"/>
            <a:ext cx="2554190" cy="35535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Lunch/Lab</a:t>
            </a:r>
            <a:endParaRPr lang="en-US" sz="2000" dirty="0">
              <a:solidFill>
                <a:schemeClr val="tx1"/>
              </a:soli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0E12251C-50A4-4E2A-8D0D-3B45DB44AC59}"/>
              </a:ext>
            </a:extLst>
          </p:cNvPr>
          <p:cNvSpPr/>
          <p:nvPr/>
        </p:nvSpPr>
        <p:spPr bwMode="auto">
          <a:xfrm>
            <a:off x="9102972" y="3992007"/>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10 –Virtual Machine Backups</a:t>
            </a:r>
          </a:p>
        </p:txBody>
      </p:sp>
      <p:sp>
        <p:nvSpPr>
          <p:cNvPr id="22" name="Rectangle 21">
            <a:extLst>
              <a:ext uri="{FF2B5EF4-FFF2-40B4-BE49-F238E27FC236}">
                <a16:creationId xmlns:a16="http://schemas.microsoft.com/office/drawing/2014/main" id="{CE01DD8D-5AA9-42F8-BD3D-489C50946AA3}"/>
              </a:ext>
            </a:extLst>
          </p:cNvPr>
          <p:cNvSpPr/>
          <p:nvPr/>
        </p:nvSpPr>
        <p:spPr bwMode="auto">
          <a:xfrm>
            <a:off x="9084272" y="4878444"/>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11 - Monitoring</a:t>
            </a:r>
          </a:p>
        </p:txBody>
      </p:sp>
    </p:spTree>
    <p:extLst>
      <p:ext uri="{BB962C8B-B14F-4D97-AF65-F5344CB8AC3E}">
        <p14:creationId xmlns:p14="http://schemas.microsoft.com/office/powerpoint/2010/main" val="5864300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 (</a:t>
            </a:r>
            <a:r>
              <a:rPr lang="en-US" dirty="0">
                <a:solidFill>
                  <a:srgbClr val="C00000"/>
                </a:solidFill>
              </a:rPr>
              <a:t>Optional</a:t>
            </a:r>
            <a:r>
              <a:rPr lang="en-US" dirty="0"/>
              <a:t>)</a:t>
            </a:r>
          </a:p>
        </p:txBody>
      </p:sp>
      <p:sp>
        <p:nvSpPr>
          <p:cNvPr id="8" name="Text Placeholder 7">
            <a:extLst>
              <a:ext uri="{FF2B5EF4-FFF2-40B4-BE49-F238E27FC236}">
                <a16:creationId xmlns:a16="http://schemas.microsoft.com/office/drawing/2014/main" id="{5457CFDC-5703-4921-9C64-D203AA5357E3}"/>
              </a:ext>
            </a:extLst>
          </p:cNvPr>
          <p:cNvSpPr>
            <a:spLocks noGrp="1"/>
          </p:cNvSpPr>
          <p:nvPr>
            <p:ph type="body" sz="quarter" idx="10"/>
          </p:nvPr>
        </p:nvSpPr>
        <p:spPr>
          <a:xfrm>
            <a:off x="588263" y="1231259"/>
            <a:ext cx="11018520" cy="1292662"/>
          </a:xfrm>
        </p:spPr>
        <p:txBody>
          <a:bodyPr/>
          <a:lstStyle/>
          <a:p>
            <a:pPr lvl="0">
              <a:tabLst>
                <a:tab pos="1430338" algn="l"/>
              </a:tabLst>
            </a:pPr>
            <a:r>
              <a:rPr lang="en-US" dirty="0">
                <a:gradFill>
                  <a:gsLst>
                    <a:gs pos="1250">
                      <a:srgbClr val="1A1A1A"/>
                    </a:gs>
                    <a:gs pos="100000">
                      <a:srgbClr val="1A1A1A"/>
                    </a:gs>
                  </a:gsLst>
                  <a:lin ang="5400000" scaled="0"/>
                </a:gradFill>
              </a:rPr>
              <a:t>Certifications give you a professional edge by providing globally recognized industry endorsed evidence of skills mastery, demonstrating your abilities and willingness to embrace new technologies. </a:t>
            </a:r>
            <a:endParaRPr lang="en-US" dirty="0"/>
          </a:p>
        </p:txBody>
      </p:sp>
      <p:grpSp>
        <p:nvGrpSpPr>
          <p:cNvPr id="2" name="Group 1" descr="Exam AZ-900: Microsoft Azure Fundamentals&#10;">
            <a:extLst>
              <a:ext uri="{FF2B5EF4-FFF2-40B4-BE49-F238E27FC236}">
                <a16:creationId xmlns:a16="http://schemas.microsoft.com/office/drawing/2014/main" id="{F8B0A815-2C54-4263-8DA4-55FA83EC5127}"/>
              </a:ext>
            </a:extLst>
          </p:cNvPr>
          <p:cNvGrpSpPr/>
          <p:nvPr/>
        </p:nvGrpSpPr>
        <p:grpSpPr>
          <a:xfrm>
            <a:off x="588263" y="2770435"/>
            <a:ext cx="3455479" cy="3402777"/>
            <a:chOff x="588263" y="2770435"/>
            <a:chExt cx="3455479" cy="3402777"/>
          </a:xfrm>
        </p:grpSpPr>
        <p:sp>
          <p:nvSpPr>
            <p:cNvPr id="20" name="Rectangle 19">
              <a:extLst>
                <a:ext uri="{FF2B5EF4-FFF2-40B4-BE49-F238E27FC236}">
                  <a16:creationId xmlns:a16="http://schemas.microsoft.com/office/drawing/2014/main" id="{C2C80F4F-A673-40FB-8264-81AC990A2B16}"/>
                </a:ext>
              </a:extLst>
            </p:cNvPr>
            <p:cNvSpPr/>
            <p:nvPr/>
          </p:nvSpPr>
          <p:spPr>
            <a:xfrm>
              <a:off x="687742" y="2770436"/>
              <a:ext cx="1965632" cy="923330"/>
            </a:xfrm>
            <a:prstGeom prst="rect">
              <a:avLst/>
            </a:prstGeom>
          </p:spPr>
          <p:txBody>
            <a:bodyPr wrap="square">
              <a:spAutoFit/>
            </a:bodyPr>
            <a:lstStyle/>
            <a:p>
              <a:r>
                <a:rPr lang="pt-BR" b="1" dirty="0"/>
                <a:t>Exam AZ-900: Microsoft Azure </a:t>
              </a:r>
              <a:r>
                <a:rPr lang="pt-BR" b="1" dirty="0">
                  <a:solidFill>
                    <a:srgbClr val="4472C4"/>
                  </a:solidFill>
                </a:rPr>
                <a:t>Fundamentals</a:t>
              </a:r>
              <a:endParaRPr lang="en-US" b="1" dirty="0">
                <a:solidFill>
                  <a:srgbClr val="4472C4"/>
                </a:solidFill>
              </a:endParaRPr>
            </a:p>
          </p:txBody>
        </p:sp>
        <p:pic>
          <p:nvPicPr>
            <p:cNvPr id="21" name="Picture 20" descr="Azure Fundamentals badge.">
              <a:extLst>
                <a:ext uri="{FF2B5EF4-FFF2-40B4-BE49-F238E27FC236}">
                  <a16:creationId xmlns:a16="http://schemas.microsoft.com/office/drawing/2014/main" id="{763B39D0-9DAF-40A2-96E4-7903EC76CFB0}"/>
                </a:ext>
              </a:extLst>
            </p:cNvPr>
            <p:cNvPicPr>
              <a:picLocks noChangeAspect="1"/>
            </p:cNvPicPr>
            <p:nvPr/>
          </p:nvPicPr>
          <p:blipFill>
            <a:blip r:embed="rId3"/>
            <a:stretch>
              <a:fillRect/>
            </a:stretch>
          </p:blipFill>
          <p:spPr>
            <a:xfrm>
              <a:off x="2907902" y="2859505"/>
              <a:ext cx="582954" cy="687053"/>
            </a:xfrm>
            <a:prstGeom prst="rect">
              <a:avLst/>
            </a:prstGeom>
          </p:spPr>
        </p:pic>
        <p:sp>
          <p:nvSpPr>
            <p:cNvPr id="22" name="Rectangle 21">
              <a:extLst>
                <a:ext uri="{FF2B5EF4-FFF2-40B4-BE49-F238E27FC236}">
                  <a16:creationId xmlns:a16="http://schemas.microsoft.com/office/drawing/2014/main" id="{539E9DB0-C246-4431-8DBE-08FC471D695E}"/>
                </a:ext>
              </a:extLst>
            </p:cNvPr>
            <p:cNvSpPr/>
            <p:nvPr/>
          </p:nvSpPr>
          <p:spPr>
            <a:xfrm>
              <a:off x="687742" y="3876756"/>
              <a:ext cx="2759734" cy="1754326"/>
            </a:xfrm>
            <a:prstGeom prst="rect">
              <a:avLst/>
            </a:prstGeom>
          </p:spPr>
          <p:txBody>
            <a:bodyPr wrap="square">
              <a:spAutoFit/>
            </a:bodyPr>
            <a:lstStyle/>
            <a:p>
              <a:r>
                <a:rPr lang="en-US"/>
                <a:t>Designed for candidates looking to demonstrate foundational level knowledge of cloud services and how those services are provided.</a:t>
              </a:r>
            </a:p>
          </p:txBody>
        </p:sp>
        <p:sp>
          <p:nvSpPr>
            <p:cNvPr id="27" name="Rectangle 26">
              <a:extLst>
                <a:ext uri="{FF2B5EF4-FFF2-40B4-BE49-F238E27FC236}">
                  <a16:creationId xmlns:a16="http://schemas.microsoft.com/office/drawing/2014/main" id="{7E484803-9FB2-48F3-A5D9-08DF8192E633}"/>
                </a:ext>
                <a:ext uri="{C183D7F6-B498-43B3-948B-1728B52AA6E4}">
                  <adec:decorative xmlns:adec="http://schemas.microsoft.com/office/drawing/2017/decorative" val="1"/>
                </a:ext>
              </a:extLst>
            </p:cNvPr>
            <p:cNvSpPr/>
            <p:nvPr/>
          </p:nvSpPr>
          <p:spPr>
            <a:xfrm>
              <a:off x="588263" y="2770435"/>
              <a:ext cx="3066806"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Chevron 27">
              <a:extLst>
                <a:ext uri="{FF2B5EF4-FFF2-40B4-BE49-F238E27FC236}">
                  <a16:creationId xmlns:a16="http://schemas.microsoft.com/office/drawing/2014/main" id="{CF44ECC2-C6F8-4A6A-82DE-247E7BADA4E3}"/>
                </a:ext>
                <a:ext uri="{C183D7F6-B498-43B3-948B-1728B52AA6E4}">
                  <adec:decorative xmlns:adec="http://schemas.microsoft.com/office/drawing/2017/decorative" val="1"/>
                </a:ext>
              </a:extLst>
            </p:cNvPr>
            <p:cNvSpPr/>
            <p:nvPr/>
          </p:nvSpPr>
          <p:spPr>
            <a:xfrm>
              <a:off x="3794358" y="3743849"/>
              <a:ext cx="249384" cy="806370"/>
            </a:xfrm>
            <a:prstGeom prst="chevron">
              <a:avLst/>
            </a:prstGeom>
            <a:solidFill>
              <a:schemeClr val="accent1"/>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 name="Group 3" descr="Microsoft Certified: Azure Administrator Associate&#10;">
            <a:extLst>
              <a:ext uri="{FF2B5EF4-FFF2-40B4-BE49-F238E27FC236}">
                <a16:creationId xmlns:a16="http://schemas.microsoft.com/office/drawing/2014/main" id="{C7C32EF2-E59B-4688-96BB-E5FA3100459B}"/>
              </a:ext>
            </a:extLst>
          </p:cNvPr>
          <p:cNvGrpSpPr/>
          <p:nvPr/>
        </p:nvGrpSpPr>
        <p:grpSpPr>
          <a:xfrm>
            <a:off x="4248348" y="2770434"/>
            <a:ext cx="3436652" cy="3402777"/>
            <a:chOff x="4248348" y="2770434"/>
            <a:chExt cx="3436652" cy="3402777"/>
          </a:xfrm>
        </p:grpSpPr>
        <p:sp>
          <p:nvSpPr>
            <p:cNvPr id="12" name="Arrow: Chevron 11">
              <a:extLst>
                <a:ext uri="{FF2B5EF4-FFF2-40B4-BE49-F238E27FC236}">
                  <a16:creationId xmlns:a16="http://schemas.microsoft.com/office/drawing/2014/main" id="{4E11BD99-4D5F-4CC8-9CAC-6A4BB754DA1B}"/>
                </a:ext>
                <a:ext uri="{C183D7F6-B498-43B3-948B-1728B52AA6E4}">
                  <adec:decorative xmlns:adec="http://schemas.microsoft.com/office/drawing/2017/decorative" val="1"/>
                </a:ext>
              </a:extLst>
            </p:cNvPr>
            <p:cNvSpPr/>
            <p:nvPr/>
          </p:nvSpPr>
          <p:spPr>
            <a:xfrm>
              <a:off x="7435616" y="3743849"/>
              <a:ext cx="249384" cy="806370"/>
            </a:xfrm>
            <a:prstGeom prst="chevron">
              <a:avLst/>
            </a:prstGeom>
            <a:solidFill>
              <a:schemeClr val="accent1"/>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descr="Azure Administrator Associate badge. ">
              <a:extLst>
                <a:ext uri="{FF2B5EF4-FFF2-40B4-BE49-F238E27FC236}">
                  <a16:creationId xmlns:a16="http://schemas.microsoft.com/office/drawing/2014/main" id="{E9CDDA2C-DB02-4A9F-8FB7-5F7F5B884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0093" y="2897623"/>
              <a:ext cx="619367" cy="610819"/>
            </a:xfrm>
            <a:prstGeom prst="rect">
              <a:avLst/>
            </a:prstGeom>
          </p:spPr>
        </p:pic>
        <p:sp>
          <p:nvSpPr>
            <p:cNvPr id="15" name="Rectangle 14">
              <a:extLst>
                <a:ext uri="{FF2B5EF4-FFF2-40B4-BE49-F238E27FC236}">
                  <a16:creationId xmlns:a16="http://schemas.microsoft.com/office/drawing/2014/main" id="{47E51B3A-BD02-4363-B225-991B65B4AD51}"/>
                </a:ext>
              </a:extLst>
            </p:cNvPr>
            <p:cNvSpPr/>
            <p:nvPr/>
          </p:nvSpPr>
          <p:spPr>
            <a:xfrm>
              <a:off x="4248350" y="2770434"/>
              <a:ext cx="2537879" cy="907171"/>
            </a:xfrm>
            <a:prstGeom prst="rect">
              <a:avLst/>
            </a:prstGeom>
          </p:spPr>
          <p:txBody>
            <a:bodyPr wrap="square">
              <a:spAutoFit/>
            </a:bodyPr>
            <a:lstStyle/>
            <a:p>
              <a:r>
                <a:rPr lang="en-US" b="1" dirty="0"/>
                <a:t>Microsoft Certified: Azure Administrator </a:t>
              </a:r>
              <a:r>
                <a:rPr lang="en-US" b="1" dirty="0">
                  <a:solidFill>
                    <a:srgbClr val="4472C4"/>
                  </a:solidFill>
                </a:rPr>
                <a:t>Associate</a:t>
              </a:r>
            </a:p>
          </p:txBody>
        </p:sp>
        <p:sp>
          <p:nvSpPr>
            <p:cNvPr id="23" name="Rectangle 22">
              <a:extLst>
                <a:ext uri="{FF2B5EF4-FFF2-40B4-BE49-F238E27FC236}">
                  <a16:creationId xmlns:a16="http://schemas.microsoft.com/office/drawing/2014/main" id="{521C169C-9DB3-4AB2-AC9C-B83D11714DDE}"/>
                </a:ext>
              </a:extLst>
            </p:cNvPr>
            <p:cNvSpPr/>
            <p:nvPr/>
          </p:nvSpPr>
          <p:spPr>
            <a:xfrm>
              <a:off x="4291626" y="3828724"/>
              <a:ext cx="2796915" cy="1754326"/>
            </a:xfrm>
            <a:prstGeom prst="rect">
              <a:avLst/>
            </a:prstGeom>
          </p:spPr>
          <p:txBody>
            <a:bodyPr wrap="square">
              <a:spAutoFit/>
            </a:bodyPr>
            <a:lstStyle/>
            <a:p>
              <a:r>
                <a:rPr lang="en-US"/>
                <a:t>Designed for Azure Administrators who implement, monitor, and maintain compute, storage, network, and security.</a:t>
              </a:r>
            </a:p>
          </p:txBody>
        </p:sp>
        <p:sp>
          <p:nvSpPr>
            <p:cNvPr id="24" name="Rectangle 23">
              <a:extLst>
                <a:ext uri="{FF2B5EF4-FFF2-40B4-BE49-F238E27FC236}">
                  <a16:creationId xmlns:a16="http://schemas.microsoft.com/office/drawing/2014/main" id="{0D8E066B-3742-4CC5-A0F5-0AAFC79BE6C8}"/>
                </a:ext>
                <a:ext uri="{C183D7F6-B498-43B3-948B-1728B52AA6E4}">
                  <adec:decorative xmlns:adec="http://schemas.microsoft.com/office/drawing/2017/decorative" val="1"/>
                </a:ext>
              </a:extLst>
            </p:cNvPr>
            <p:cNvSpPr/>
            <p:nvPr/>
          </p:nvSpPr>
          <p:spPr>
            <a:xfrm>
              <a:off x="4248348" y="2770434"/>
              <a:ext cx="3021707"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descr="Microsoft Certified: Azure Solutions Architect Expert">
            <a:extLst>
              <a:ext uri="{FF2B5EF4-FFF2-40B4-BE49-F238E27FC236}">
                <a16:creationId xmlns:a16="http://schemas.microsoft.com/office/drawing/2014/main" id="{5A1F65AD-EE03-458E-A30C-9DF9FD37255B}"/>
              </a:ext>
            </a:extLst>
          </p:cNvPr>
          <p:cNvGrpSpPr/>
          <p:nvPr/>
        </p:nvGrpSpPr>
        <p:grpSpPr>
          <a:xfrm>
            <a:off x="7915877" y="2698392"/>
            <a:ext cx="3014263" cy="3402777"/>
            <a:chOff x="7915877" y="2698392"/>
            <a:chExt cx="3014263" cy="3402777"/>
          </a:xfrm>
        </p:grpSpPr>
        <p:pic>
          <p:nvPicPr>
            <p:cNvPr id="17" name="Picture 16" descr="Azure Architect Expert badge. ">
              <a:extLst>
                <a:ext uri="{FF2B5EF4-FFF2-40B4-BE49-F238E27FC236}">
                  <a16:creationId xmlns:a16="http://schemas.microsoft.com/office/drawing/2014/main" id="{9F620B27-DD54-4236-9153-E89A16545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7256" y="2889850"/>
              <a:ext cx="626364" cy="626364"/>
            </a:xfrm>
            <a:prstGeom prst="rect">
              <a:avLst/>
            </a:prstGeom>
          </p:spPr>
        </p:pic>
        <p:sp>
          <p:nvSpPr>
            <p:cNvPr id="18" name="Rectangle 17" descr="Microsoft Certified: Azure Solutions Architect Expert&#10;">
              <a:extLst>
                <a:ext uri="{FF2B5EF4-FFF2-40B4-BE49-F238E27FC236}">
                  <a16:creationId xmlns:a16="http://schemas.microsoft.com/office/drawing/2014/main" id="{D6A2EFBC-CC8D-4D12-B659-A48016E2720D}"/>
                </a:ext>
              </a:extLst>
            </p:cNvPr>
            <p:cNvSpPr/>
            <p:nvPr/>
          </p:nvSpPr>
          <p:spPr>
            <a:xfrm>
              <a:off x="7978489" y="2770436"/>
              <a:ext cx="2243800" cy="923330"/>
            </a:xfrm>
            <a:prstGeom prst="rect">
              <a:avLst/>
            </a:prstGeom>
          </p:spPr>
          <p:txBody>
            <a:bodyPr wrap="square">
              <a:spAutoFit/>
            </a:bodyPr>
            <a:lstStyle/>
            <a:p>
              <a:r>
                <a:rPr lang="en-US" b="1" dirty="0"/>
                <a:t>Microsoft Certified: Azure Solutions Architect </a:t>
              </a:r>
              <a:r>
                <a:rPr lang="en-US" b="1" dirty="0">
                  <a:solidFill>
                    <a:srgbClr val="4472C4"/>
                  </a:solidFill>
                </a:rPr>
                <a:t>Expert</a:t>
              </a:r>
            </a:p>
          </p:txBody>
        </p:sp>
        <p:sp>
          <p:nvSpPr>
            <p:cNvPr id="19" name="Rectangle 18">
              <a:extLst>
                <a:ext uri="{FF2B5EF4-FFF2-40B4-BE49-F238E27FC236}">
                  <a16:creationId xmlns:a16="http://schemas.microsoft.com/office/drawing/2014/main" id="{1D7642EF-5F38-4D59-8B81-29D46AB09FA0}"/>
                </a:ext>
              </a:extLst>
            </p:cNvPr>
            <p:cNvSpPr/>
            <p:nvPr/>
          </p:nvSpPr>
          <p:spPr>
            <a:xfrm>
              <a:off x="8042967" y="3802318"/>
              <a:ext cx="2610197" cy="1477328"/>
            </a:xfrm>
            <a:prstGeom prst="rect">
              <a:avLst/>
            </a:prstGeom>
          </p:spPr>
          <p:txBody>
            <a:bodyPr wrap="square">
              <a:spAutoFit/>
            </a:bodyPr>
            <a:lstStyle/>
            <a:p>
              <a:r>
                <a:rPr lang="en-US" dirty="0"/>
                <a:t>Designed for Azure Solutions Architects who create solutions for compute, network, storage, and security.</a:t>
              </a:r>
            </a:p>
          </p:txBody>
        </p:sp>
        <p:sp>
          <p:nvSpPr>
            <p:cNvPr id="26" name="Rectangle 25">
              <a:extLst>
                <a:ext uri="{FF2B5EF4-FFF2-40B4-BE49-F238E27FC236}">
                  <a16:creationId xmlns:a16="http://schemas.microsoft.com/office/drawing/2014/main" id="{FC8CACE8-C4AA-4D96-857D-98763810AC43}"/>
                </a:ext>
                <a:ext uri="{C183D7F6-B498-43B3-948B-1728B52AA6E4}">
                  <adec:decorative xmlns:adec="http://schemas.microsoft.com/office/drawing/2017/decorative" val="1"/>
                </a:ext>
              </a:extLst>
            </p:cNvPr>
            <p:cNvSpPr/>
            <p:nvPr/>
          </p:nvSpPr>
          <p:spPr>
            <a:xfrm>
              <a:off x="7915877" y="2698392"/>
              <a:ext cx="3014263"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02312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dirty="0">
                <a:cs typeface="Segoe UI"/>
              </a:rPr>
              <a:t>Hands-on Labs </a:t>
            </a:r>
            <a:r>
              <a:rPr lang="en-US" dirty="0">
                <a:solidFill>
                  <a:srgbClr val="C00000"/>
                </a:solidFill>
                <a:cs typeface="Segoe UI"/>
              </a:rPr>
              <a:t>(Optional)</a:t>
            </a:r>
          </a:p>
        </p:txBody>
      </p:sp>
      <p:sp>
        <p:nvSpPr>
          <p:cNvPr id="3" name="Text Placeholder 2">
            <a:extLst>
              <a:ext uri="{FF2B5EF4-FFF2-40B4-BE49-F238E27FC236}">
                <a16:creationId xmlns:a16="http://schemas.microsoft.com/office/drawing/2014/main" id="{D94019F3-F674-485D-8475-62953AF99F10}"/>
              </a:ext>
            </a:extLst>
          </p:cNvPr>
          <p:cNvSpPr>
            <a:spLocks noGrp="1"/>
          </p:cNvSpPr>
          <p:nvPr>
            <p:ph type="body" sz="quarter" idx="10"/>
          </p:nvPr>
        </p:nvSpPr>
        <p:spPr>
          <a:xfrm>
            <a:off x="584200" y="1435497"/>
            <a:ext cx="11018520" cy="4505849"/>
          </a:xfrm>
        </p:spPr>
        <p:txBody>
          <a:bodyPr vert="horz" wrap="square" lIns="0" tIns="0" rIns="0" bIns="0" rtlCol="0" anchor="t">
            <a:spAutoFit/>
          </a:bodyPr>
          <a:lstStyle/>
          <a:p>
            <a:pPr>
              <a:tabLst>
                <a:tab pos="1430338" algn="l"/>
              </a:tabLst>
            </a:pPr>
            <a:r>
              <a:rPr lang="en-IE" sz="2400" dirty="0">
                <a:latin typeface="Segoe UI Semilight"/>
                <a:cs typeface="Segoe UI Semilight"/>
              </a:rPr>
              <a:t>You will use a Microsoft Learning Azure Pass to provide access to Microsoft Azure.</a:t>
            </a:r>
          </a:p>
          <a:p>
            <a:r>
              <a:rPr lang="en-US" sz="2400" dirty="0">
                <a:latin typeface="Segoe UI Semilight"/>
                <a:cs typeface="Segoe UI Semilight"/>
              </a:rPr>
              <a:t>Check the dollar balance of you Azure Pass within Microsoft Azure once you have set up your subscription</a:t>
            </a:r>
            <a:endParaRPr lang="en-IE" sz="2400" dirty="0">
              <a:latin typeface="Segoe UI Semilight"/>
              <a:cs typeface="Segoe UI Semilight"/>
            </a:endParaRPr>
          </a:p>
          <a:p>
            <a:r>
              <a:rPr lang="en-US" sz="2400" dirty="0">
                <a:latin typeface="Segoe UI Semilight"/>
                <a:cs typeface="Segoe UI Semilight"/>
              </a:rPr>
              <a:t>Be aware of how much you are consuming and do not allow Microsoft Azure components to run overnight or for extended periods</a:t>
            </a:r>
            <a:endParaRPr lang="en-IE" sz="2400" dirty="0">
              <a:latin typeface="Segoe UI Semilight"/>
              <a:cs typeface="Segoe UI Semilight"/>
            </a:endParaRPr>
          </a:p>
          <a:p>
            <a:r>
              <a:rPr lang="en-US" sz="2400" dirty="0">
                <a:latin typeface="Segoe UI Semilight"/>
                <a:cs typeface="Segoe UI Semilight"/>
              </a:rPr>
              <a:t>Lab instructions are in a GitHub repository. For this class use the </a:t>
            </a:r>
            <a:r>
              <a:rPr lang="en-US" sz="2400" dirty="0">
                <a:solidFill>
                  <a:srgbClr val="FF0000"/>
                </a:solidFill>
                <a:latin typeface="Segoe UI Semilight"/>
                <a:cs typeface="Segoe UI Semilight"/>
              </a:rPr>
              <a:t>&lt;your region&gt;</a:t>
            </a:r>
            <a:r>
              <a:rPr lang="en-US" sz="2400" dirty="0">
                <a:latin typeface="Segoe UI Semilight"/>
                <a:cs typeface="Segoe UI Semilight"/>
              </a:rPr>
              <a:t> location.</a:t>
            </a:r>
          </a:p>
          <a:p>
            <a:r>
              <a:rPr lang="en-US" sz="2400" dirty="0">
                <a:latin typeface="Segoe UI Semilight"/>
                <a:cs typeface="Segoe UI Semilight"/>
              </a:rPr>
              <a:t>Each lab creates a new resource group. To minimize costs, remove the resource group at the end of the lab. </a:t>
            </a:r>
            <a:endParaRPr lang="en-US" sz="2400" dirty="0"/>
          </a:p>
          <a:p>
            <a:endParaRPr lang="en-US" sz="2400"/>
          </a:p>
          <a:p>
            <a:endParaRPr lang="en-US" sz="2400"/>
          </a:p>
        </p:txBody>
      </p:sp>
    </p:spTree>
    <p:extLst>
      <p:ext uri="{BB962C8B-B14F-4D97-AF65-F5344CB8AC3E}">
        <p14:creationId xmlns:p14="http://schemas.microsoft.com/office/powerpoint/2010/main" val="4811918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5F2-B5F1-4E3A-A3FE-38CCA7D92347}"/>
              </a:ext>
            </a:extLst>
          </p:cNvPr>
          <p:cNvSpPr>
            <a:spLocks noGrp="1"/>
          </p:cNvSpPr>
          <p:nvPr>
            <p:ph type="title"/>
          </p:nvPr>
        </p:nvSpPr>
        <p:spPr/>
        <p:txBody>
          <a:bodyPr/>
          <a:lstStyle/>
          <a:p>
            <a:r>
              <a:rPr lang="en-US" dirty="0">
                <a:cs typeface="Segoe UI"/>
              </a:rPr>
              <a:t>Additional Resources </a:t>
            </a:r>
            <a:r>
              <a:rPr lang="en-US" dirty="0">
                <a:solidFill>
                  <a:srgbClr val="C00000"/>
                </a:solidFill>
                <a:cs typeface="Segoe UI"/>
              </a:rPr>
              <a:t>(optional)</a:t>
            </a:r>
            <a:endParaRPr lang="en-US" dirty="0">
              <a:solidFill>
                <a:srgbClr val="C00000"/>
              </a:solidFill>
            </a:endParaRPr>
          </a:p>
        </p:txBody>
      </p:sp>
      <p:sp>
        <p:nvSpPr>
          <p:cNvPr id="3" name="Text Placeholder 2">
            <a:extLst>
              <a:ext uri="{FF2B5EF4-FFF2-40B4-BE49-F238E27FC236}">
                <a16:creationId xmlns:a16="http://schemas.microsoft.com/office/drawing/2014/main" id="{F5260992-A2E7-46E1-8E15-B1D662850A66}"/>
              </a:ext>
            </a:extLst>
          </p:cNvPr>
          <p:cNvSpPr>
            <a:spLocks noGrp="1"/>
          </p:cNvSpPr>
          <p:nvPr>
            <p:ph type="body" sz="quarter" idx="10"/>
          </p:nvPr>
        </p:nvSpPr>
        <p:spPr>
          <a:xfrm>
            <a:off x="584200" y="1435497"/>
            <a:ext cx="11018520" cy="5010602"/>
          </a:xfrm>
        </p:spPr>
        <p:txBody>
          <a:bodyPr vert="horz" wrap="square" lIns="0" tIns="0" rIns="0" bIns="0" rtlCol="0" anchor="t">
            <a:spAutoFit/>
          </a:bodyPr>
          <a:lstStyle/>
          <a:p>
            <a:r>
              <a:rPr lang="en-US" dirty="0">
                <a:latin typeface="Segoe UI Semilight"/>
                <a:cs typeface="Segoe UI Semilight"/>
              </a:rPr>
              <a:t>Microsoft Learn </a:t>
            </a:r>
          </a:p>
          <a:p>
            <a:r>
              <a:rPr lang="en-US" dirty="0">
                <a:latin typeface="Segoe UI Semilight"/>
                <a:cs typeface="Segoe UI Semilight"/>
              </a:rPr>
              <a:t>Azure Documentation</a:t>
            </a:r>
            <a:endParaRPr lang="en-US" dirty="0"/>
          </a:p>
          <a:p>
            <a:r>
              <a:rPr lang="en-US" dirty="0">
                <a:latin typeface="Segoe UI Semilight"/>
                <a:cs typeface="Segoe UI Semilight"/>
              </a:rPr>
              <a:t>Azure Forum</a:t>
            </a:r>
            <a:endParaRPr lang="en-US" dirty="0"/>
          </a:p>
          <a:p>
            <a:r>
              <a:rPr lang="en-US" dirty="0">
                <a:latin typeface="Segoe UI Semilight"/>
                <a:cs typeface="Segoe UI Semilight"/>
              </a:rPr>
              <a:t>Azure Tuesdays with Corey</a:t>
            </a:r>
          </a:p>
          <a:p>
            <a:r>
              <a:rPr lang="en-US" dirty="0">
                <a:latin typeface="Segoe UI Semilight"/>
                <a:cs typeface="Segoe UI Semilight"/>
              </a:rPr>
              <a:t>Azure Fridays with Scott Hanselman</a:t>
            </a:r>
          </a:p>
          <a:p>
            <a:r>
              <a:rPr lang="en-US" dirty="0">
                <a:latin typeface="Segoe UI Semilight"/>
                <a:cs typeface="Segoe UI Semilight"/>
              </a:rPr>
              <a:t>Channel 9</a:t>
            </a:r>
            <a:endParaRPr lang="en-US" dirty="0"/>
          </a:p>
          <a:p>
            <a:r>
              <a:rPr lang="en-US" dirty="0">
                <a:latin typeface="Segoe UI Semilight"/>
                <a:cs typeface="Segoe UI Semilight"/>
              </a:rPr>
              <a:t>Microsoft Azure Blog</a:t>
            </a:r>
          </a:p>
          <a:p>
            <a:r>
              <a:rPr lang="en-US" dirty="0">
                <a:latin typeface="Segoe UI Semilight"/>
                <a:cs typeface="Segoe UI Semilight"/>
              </a:rPr>
              <a:t>Microsoft Learning Community Blog</a:t>
            </a:r>
            <a:endParaRPr lang="en-US" dirty="0"/>
          </a:p>
          <a:p>
            <a:endParaRPr lang="en-US" dirty="0">
              <a:latin typeface="Segoe UI Semilight"/>
              <a:cs typeface="Segoe UI Semilight"/>
            </a:endParaRPr>
          </a:p>
          <a:p>
            <a:r>
              <a:rPr lang="en-US" sz="2400" dirty="0">
                <a:latin typeface="Segoe UI Semilight"/>
                <a:cs typeface="Segoe UI Semilight"/>
              </a:rPr>
              <a:t>Bookmarks are in your training materials – Welcome section</a:t>
            </a:r>
          </a:p>
        </p:txBody>
      </p:sp>
    </p:spTree>
    <p:extLst>
      <p:ext uri="{BB962C8B-B14F-4D97-AF65-F5344CB8AC3E}">
        <p14:creationId xmlns:p14="http://schemas.microsoft.com/office/powerpoint/2010/main" val="23540893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a:t>Welcome</a:t>
            </a:r>
          </a:p>
        </p:txBody>
      </p:sp>
      <p:sp>
        <p:nvSpPr>
          <p:cNvPr id="5" name="Content Placeholder 2">
            <a:extLst>
              <a:ext uri="{FF2B5EF4-FFF2-40B4-BE49-F238E27FC236}">
                <a16:creationId xmlns:a16="http://schemas.microsoft.com/office/drawing/2014/main" id="{6D341F66-98D9-4955-B5DB-ED7C3317CB09}"/>
              </a:ext>
            </a:extLst>
          </p:cNvPr>
          <p:cNvSpPr txBox="1">
            <a:spLocks/>
          </p:cNvSpPr>
          <p:nvPr/>
        </p:nvSpPr>
        <p:spPr>
          <a:xfrm>
            <a:off x="548639" y="1555865"/>
            <a:ext cx="10075025" cy="4921251"/>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1800"/>
              <a:t>We’ve worked together with the Microsoft Partner Network and Microsoft IT Academies to bring you a world-class learning experience. </a:t>
            </a:r>
          </a:p>
          <a:p>
            <a:pPr marL="0" indent="0">
              <a:spcBef>
                <a:spcPts val="0"/>
              </a:spcBef>
              <a:buFont typeface="Wingdings" panose="05000000000000000000" pitchFamily="2" charset="2"/>
              <a:buNone/>
            </a:pPr>
            <a:endParaRPr lang="en-US" sz="1800" b="1">
              <a:solidFill>
                <a:srgbClr val="0070C0"/>
              </a:solidFill>
            </a:endParaRPr>
          </a:p>
          <a:p>
            <a:pPr marL="0" indent="0">
              <a:spcBef>
                <a:spcPts val="0"/>
              </a:spcBef>
              <a:buFont typeface="Wingdings" panose="05000000000000000000" pitchFamily="2" charset="2"/>
              <a:buNone/>
            </a:pPr>
            <a:r>
              <a:rPr lang="en-US" sz="1800" b="1">
                <a:solidFill>
                  <a:srgbClr val="0070C0"/>
                </a:solidFill>
              </a:rPr>
              <a:t>Microsoft Certified Trainers + Instructors. </a:t>
            </a:r>
            <a:r>
              <a:rPr lang="en-US" sz="1800"/>
              <a:t>Your instructor is a premier technical and instructional expert who meets ongoing certification requirements.  </a:t>
            </a:r>
          </a:p>
          <a:p>
            <a:pPr marL="0" indent="0">
              <a:spcBef>
                <a:spcPts val="0"/>
              </a:spcBef>
              <a:buFont typeface="Wingdings" panose="05000000000000000000" pitchFamily="2" charset="2"/>
              <a:buNone/>
            </a:pPr>
            <a:endParaRPr lang="en-US" sz="1800" b="1">
              <a:solidFill>
                <a:srgbClr val="0070C0"/>
              </a:solidFill>
            </a:endParaRPr>
          </a:p>
          <a:p>
            <a:pPr marL="0" indent="0">
              <a:spcBef>
                <a:spcPts val="0"/>
              </a:spcBef>
              <a:buFont typeface="Wingdings" panose="05000000000000000000" pitchFamily="2" charset="2"/>
              <a:buNone/>
            </a:pPr>
            <a:r>
              <a:rPr lang="en-US" sz="1800" b="1">
                <a:solidFill>
                  <a:srgbClr val="0070C0"/>
                </a:solidFill>
              </a:rPr>
              <a:t>Customer Satisfaction Guarantee.</a:t>
            </a:r>
            <a:r>
              <a:rPr lang="en-US" sz="1800">
                <a:solidFill>
                  <a:srgbClr val="0070C0"/>
                </a:solidFill>
              </a:rPr>
              <a:t> </a:t>
            </a:r>
            <a:r>
              <a:rPr lang="en-US" sz="1800"/>
              <a:t>Our partners offer a satisfaction guarantee and we hold them accountable for it. </a:t>
            </a:r>
            <a:br>
              <a:rPr lang="en-US" sz="1800"/>
            </a:br>
            <a:br>
              <a:rPr lang="en-US" sz="1800"/>
            </a:br>
            <a:br>
              <a:rPr lang="en-US" sz="1800"/>
            </a:br>
            <a:br>
              <a:rPr lang="en-US" sz="1800"/>
            </a:br>
            <a:br>
              <a:rPr lang="en-US" sz="1800"/>
            </a:br>
            <a:br>
              <a:rPr lang="en-US" sz="1800"/>
            </a:br>
            <a:r>
              <a:rPr lang="en-US" sz="1800"/>
              <a:t>At the end of class, please complete an evaluation of today’s experience. We value your feedback!  </a:t>
            </a:r>
          </a:p>
          <a:p>
            <a:pPr marL="0" indent="0">
              <a:spcBef>
                <a:spcPts val="0"/>
              </a:spcBef>
              <a:buFont typeface="Wingdings" panose="05000000000000000000" pitchFamily="2" charset="2"/>
              <a:buNone/>
            </a:pPr>
            <a:endParaRPr lang="en-US" sz="1800" b="1">
              <a:solidFill>
                <a:srgbClr val="0070C0"/>
              </a:solidFill>
            </a:endParaRPr>
          </a:p>
          <a:p>
            <a:pPr marL="0" indent="0">
              <a:spcBef>
                <a:spcPts val="0"/>
              </a:spcBef>
              <a:buFont typeface="Wingdings" panose="05000000000000000000" pitchFamily="2" charset="2"/>
              <a:buNone/>
            </a:pPr>
            <a:r>
              <a:rPr lang="en-US" sz="1800" b="1">
                <a:solidFill>
                  <a:srgbClr val="0070C0"/>
                </a:solidFill>
              </a:rPr>
              <a:t>Certification Exam Benefits. </a:t>
            </a:r>
            <a:r>
              <a:rPr lang="en-US" sz="1800"/>
              <a:t>After training, consider pursuing a Microsoft Certification to help distinguish your technical expertise and experience. Ask your instructor about available exam promotions and discounts.</a:t>
            </a:r>
          </a:p>
          <a:p>
            <a:pPr marL="0" indent="0">
              <a:spcBef>
                <a:spcPts val="0"/>
              </a:spcBef>
              <a:buFont typeface="Wingdings" panose="05000000000000000000" pitchFamily="2" charset="2"/>
              <a:buNone/>
            </a:pPr>
            <a:endParaRPr lang="en-US" sz="1800"/>
          </a:p>
          <a:p>
            <a:pPr marL="0" indent="0">
              <a:spcBef>
                <a:spcPts val="0"/>
              </a:spcBef>
              <a:buFont typeface="Wingdings" panose="05000000000000000000" pitchFamily="2" charset="2"/>
              <a:buNone/>
            </a:pPr>
            <a:r>
              <a:rPr lang="en-US" sz="1800"/>
              <a:t>We wish you a great learning experience and ongoing career success!</a:t>
            </a:r>
          </a:p>
          <a:p>
            <a:pPr marL="0" indent="0">
              <a:lnSpc>
                <a:spcPct val="97000"/>
              </a:lnSpc>
              <a:buFont typeface="Wingdings" panose="05000000000000000000" pitchFamily="2" charset="2"/>
              <a:buNone/>
            </a:pPr>
            <a:endParaRPr lang="en-US" sz="1800"/>
          </a:p>
          <a:p>
            <a:pPr marL="0" indent="0">
              <a:lnSpc>
                <a:spcPct val="97000"/>
              </a:lnSpc>
              <a:buFont typeface="Wingdings" panose="05000000000000000000" pitchFamily="2" charset="2"/>
              <a:buNone/>
            </a:pPr>
            <a:endParaRPr lang="nl-NL" sz="1000"/>
          </a:p>
          <a:p>
            <a:pPr marL="0" indent="0">
              <a:lnSpc>
                <a:spcPct val="97000"/>
              </a:lnSpc>
              <a:buFont typeface="Wingdings" panose="05000000000000000000" pitchFamily="2" charset="2"/>
              <a:buNone/>
            </a:pPr>
            <a:endParaRPr lang="nl-NL" sz="1000"/>
          </a:p>
          <a:p>
            <a:pPr>
              <a:lnSpc>
                <a:spcPct val="97000"/>
              </a:lnSpc>
            </a:pPr>
            <a:endParaRPr lang="en-US" sz="1800"/>
          </a:p>
        </p:txBody>
      </p:sp>
      <p:sp>
        <p:nvSpPr>
          <p:cNvPr id="6" name="TextBox 5">
            <a:extLst>
              <a:ext uri="{FF2B5EF4-FFF2-40B4-BE49-F238E27FC236}">
                <a16:creationId xmlns:a16="http://schemas.microsoft.com/office/drawing/2014/main" id="{747A633F-C7B3-4CDC-BAD6-645C4B9A74BA}"/>
              </a:ext>
            </a:extLst>
          </p:cNvPr>
          <p:cNvSpPr txBox="1"/>
          <p:nvPr/>
        </p:nvSpPr>
        <p:spPr>
          <a:xfrm>
            <a:off x="548639" y="1098665"/>
            <a:ext cx="9515301" cy="646331"/>
          </a:xfrm>
          <a:prstGeom prst="rect">
            <a:avLst/>
          </a:prstGeom>
          <a:noFill/>
        </p:spPr>
        <p:txBody>
          <a:bodyPr wrap="square" rtlCol="0">
            <a:spAutoFit/>
          </a:bodyPr>
          <a:lstStyle/>
          <a:p>
            <a:r>
              <a:rPr lang="en-US" b="1">
                <a:solidFill>
                  <a:srgbClr val="0070C0"/>
                </a:solidFill>
              </a:rPr>
              <a:t>Thank you for joining us today.</a:t>
            </a:r>
            <a:r>
              <a:rPr lang="en-US"/>
              <a:t> </a:t>
            </a:r>
          </a:p>
          <a:p>
            <a:endParaRPr lang="en-US"/>
          </a:p>
        </p:txBody>
      </p:sp>
    </p:spTree>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a:t>Hello! Instructor Introduction</a:t>
            </a:r>
          </a:p>
        </p:txBody>
      </p:sp>
      <p:sp>
        <p:nvSpPr>
          <p:cNvPr id="11" name="Text Placeholder 10">
            <a:extLst>
              <a:ext uri="{FF2B5EF4-FFF2-40B4-BE49-F238E27FC236}">
                <a16:creationId xmlns:a16="http://schemas.microsoft.com/office/drawing/2014/main" id="{0478B5E0-E5DC-45CE-99DB-CE27D655CB76}"/>
              </a:ext>
            </a:extLst>
          </p:cNvPr>
          <p:cNvSpPr>
            <a:spLocks noGrp="1"/>
          </p:cNvSpPr>
          <p:nvPr>
            <p:ph type="body" sz="quarter" idx="10"/>
          </p:nvPr>
        </p:nvSpPr>
        <p:spPr>
          <a:xfrm>
            <a:off x="586390" y="1434370"/>
            <a:ext cx="6537617" cy="2308324"/>
          </a:xfrm>
        </p:spPr>
        <p:txBody>
          <a:bodyPr/>
          <a:lstStyle/>
          <a:p>
            <a:r>
              <a:rPr lang="en-US"/>
              <a:t>Instructor: &lt;Name&gt;</a:t>
            </a:r>
          </a:p>
          <a:p>
            <a:r>
              <a:rPr lang="en-US"/>
              <a:t>&lt;Title or other credentials, e.g., Microsoft Certified Trainer&gt;</a:t>
            </a:r>
          </a:p>
          <a:p>
            <a:r>
              <a:rPr lang="en-US"/>
              <a:t>&lt;Affiliation/Company&gt;</a:t>
            </a:r>
          </a:p>
          <a:p>
            <a:r>
              <a:rPr lang="en-US"/>
              <a:t>&lt;A few words about my technical and professional experience&gt; </a:t>
            </a:r>
          </a:p>
          <a:p>
            <a:endParaRPr lang="en-US"/>
          </a:p>
        </p:txBody>
      </p:sp>
      <p:grpSp>
        <p:nvGrpSpPr>
          <p:cNvPr id="5" name="Group 4" descr="Hello badge">
            <a:extLst>
              <a:ext uri="{FF2B5EF4-FFF2-40B4-BE49-F238E27FC236}">
                <a16:creationId xmlns:a16="http://schemas.microsoft.com/office/drawing/2014/main" id="{6D3A1216-6212-47E7-A515-FE47BB53B004}"/>
              </a:ext>
            </a:extLst>
          </p:cNvPr>
          <p:cNvGrpSpPr>
            <a:grpSpLocks noChangeAspect="1"/>
          </p:cNvGrpSpPr>
          <p:nvPr/>
        </p:nvGrpSpPr>
        <p:grpSpPr>
          <a:xfrm>
            <a:off x="8406104" y="2194561"/>
            <a:ext cx="2200786" cy="1400500"/>
            <a:chOff x="1066800" y="1066800"/>
            <a:chExt cx="3352800" cy="2133600"/>
          </a:xfrm>
        </p:grpSpPr>
        <p:grpSp>
          <p:nvGrpSpPr>
            <p:cNvPr id="6" name="Group 5">
              <a:extLst>
                <a:ext uri="{FF2B5EF4-FFF2-40B4-BE49-F238E27FC236}">
                  <a16:creationId xmlns:a16="http://schemas.microsoft.com/office/drawing/2014/main" id="{E93D6A67-6E8E-4224-A3DA-174C4BAFF6DD}"/>
                </a:ext>
              </a:extLst>
            </p:cNvPr>
            <p:cNvGrpSpPr/>
            <p:nvPr/>
          </p:nvGrpSpPr>
          <p:grpSpPr>
            <a:xfrm>
              <a:off x="1066800" y="1066800"/>
              <a:ext cx="3352800" cy="2133600"/>
              <a:chOff x="762000" y="1066800"/>
              <a:chExt cx="3352800" cy="2133600"/>
            </a:xfrm>
            <a:solidFill>
              <a:srgbClr val="0072C6"/>
            </a:solidFill>
          </p:grpSpPr>
          <p:sp>
            <p:nvSpPr>
              <p:cNvPr id="8" name="Rounded Rectangle 19">
                <a:extLst>
                  <a:ext uri="{FF2B5EF4-FFF2-40B4-BE49-F238E27FC236}">
                    <a16:creationId xmlns:a16="http://schemas.microsoft.com/office/drawing/2014/main" id="{83D68593-64C7-48FC-BB81-06DF1FCEEFA3}"/>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A15593A-2C86-4138-94EC-A321350452B1}"/>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2">
              <a:extLst>
                <a:ext uri="{FF2B5EF4-FFF2-40B4-BE49-F238E27FC236}">
                  <a16:creationId xmlns:a16="http://schemas.microsoft.com/office/drawing/2014/main" id="{0052BA82-AE98-42E7-A99C-17F09617F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type="body" sz="quarter" idx="10"/>
          </p:nvPr>
        </p:nvSpPr>
        <p:spPr>
          <a:xfrm>
            <a:off x="586390" y="1434370"/>
            <a:ext cx="11018520" cy="3533275"/>
          </a:xfrm>
        </p:spPr>
        <p:txBody>
          <a:bodyPr/>
          <a:lstStyle/>
          <a:p>
            <a:r>
              <a:rPr lang="en-US"/>
              <a:t>Let’s get acquainted:</a:t>
            </a:r>
          </a:p>
          <a:p>
            <a:pPr marL="457200" indent="-457200">
              <a:buFont typeface="Arial" panose="020B0604020202020204" pitchFamily="34" charset="0"/>
              <a:buChar char="•"/>
            </a:pPr>
            <a:r>
              <a:rPr lang="en-US"/>
              <a:t>Your name</a:t>
            </a:r>
          </a:p>
          <a:p>
            <a:pPr marL="457200" indent="-457200">
              <a:buFont typeface="Arial" panose="020B0604020202020204" pitchFamily="34" charset="0"/>
              <a:buChar char="•"/>
            </a:pPr>
            <a:r>
              <a:rPr lang="en-US"/>
              <a:t>Company affiliation</a:t>
            </a:r>
          </a:p>
          <a:p>
            <a:pPr marL="457200" indent="-457200">
              <a:buFont typeface="Arial" panose="020B0604020202020204" pitchFamily="34" charset="0"/>
              <a:buChar char="•"/>
            </a:pPr>
            <a:r>
              <a:rPr lang="en-US"/>
              <a:t>Title/function</a:t>
            </a:r>
          </a:p>
          <a:p>
            <a:pPr marL="457200" indent="-457200">
              <a:buFont typeface="Arial" panose="020B0604020202020204" pitchFamily="34" charset="0"/>
              <a:buChar char="•"/>
            </a:pPr>
            <a:r>
              <a:rPr lang="en-US"/>
              <a:t>Microsoft Azure experience</a:t>
            </a:r>
          </a:p>
          <a:p>
            <a:pPr marL="457200" indent="-457200">
              <a:buFont typeface="Arial" panose="020B0604020202020204" pitchFamily="34" charset="0"/>
              <a:buChar char="•"/>
            </a:pPr>
            <a:r>
              <a:rPr lang="en-US"/>
              <a:t>Your expectations for the course</a:t>
            </a:r>
          </a:p>
          <a:p>
            <a:endParaRPr lang="en-US"/>
          </a:p>
        </p:txBody>
      </p:sp>
      <p:grpSp>
        <p:nvGrpSpPr>
          <p:cNvPr id="4" name="Group 3" descr="Hello badge">
            <a:extLst>
              <a:ext uri="{FF2B5EF4-FFF2-40B4-BE49-F238E27FC236}">
                <a16:creationId xmlns:a16="http://schemas.microsoft.com/office/drawing/2014/main" id="{D4A708A9-7627-400D-9E24-825CA38BAF34}"/>
              </a:ext>
            </a:extLst>
          </p:cNvPr>
          <p:cNvGrpSpPr>
            <a:grpSpLocks noChangeAspect="1"/>
          </p:cNvGrpSpPr>
          <p:nvPr/>
        </p:nvGrpSpPr>
        <p:grpSpPr>
          <a:xfrm>
            <a:off x="8406104" y="2194561"/>
            <a:ext cx="2200786" cy="1400500"/>
            <a:chOff x="1066800" y="1066800"/>
            <a:chExt cx="3352800" cy="2133600"/>
          </a:xfrm>
        </p:grpSpPr>
        <p:grpSp>
          <p:nvGrpSpPr>
            <p:cNvPr id="5" name="Group 4">
              <a:extLst>
                <a:ext uri="{FF2B5EF4-FFF2-40B4-BE49-F238E27FC236}">
                  <a16:creationId xmlns:a16="http://schemas.microsoft.com/office/drawing/2014/main" id="{554C3A67-03D9-44D9-874C-24DF6EBA26FC}"/>
                </a:ext>
              </a:extLst>
            </p:cNvPr>
            <p:cNvGrpSpPr/>
            <p:nvPr/>
          </p:nvGrpSpPr>
          <p:grpSpPr>
            <a:xfrm>
              <a:off x="1066800" y="1066800"/>
              <a:ext cx="3352800" cy="2133600"/>
              <a:chOff x="762000" y="1066800"/>
              <a:chExt cx="3352800" cy="2133600"/>
            </a:xfrm>
            <a:solidFill>
              <a:srgbClr val="0072C6"/>
            </a:solidFill>
          </p:grpSpPr>
          <p:sp>
            <p:nvSpPr>
              <p:cNvPr id="7" name="Rounded Rectangle 19">
                <a:extLst>
                  <a:ext uri="{FF2B5EF4-FFF2-40B4-BE49-F238E27FC236}">
                    <a16:creationId xmlns:a16="http://schemas.microsoft.com/office/drawing/2014/main" id="{5AE55E0F-A437-4EB1-89E5-64B0572ADA0F}"/>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AD7E146-D1FB-4E7A-8E0E-192018966300}"/>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2">
              <a:extLst>
                <a:ext uri="{FF2B5EF4-FFF2-40B4-BE49-F238E27FC236}">
                  <a16:creationId xmlns:a16="http://schemas.microsoft.com/office/drawing/2014/main" id="{75340873-E0EF-4A11-AD39-81950D9FE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8668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type="body" sz="quarter" idx="10"/>
          </p:nvPr>
        </p:nvSpPr>
        <p:spPr>
          <a:xfrm>
            <a:off x="711080" y="1392806"/>
            <a:ext cx="11018520" cy="4832092"/>
          </a:xfrm>
        </p:spPr>
        <p:txBody>
          <a:bodyPr/>
          <a:lstStyle/>
          <a:p>
            <a:pPr marL="342900" indent="-342900">
              <a:spcBef>
                <a:spcPts val="0"/>
              </a:spcBef>
              <a:spcAft>
                <a:spcPts val="600"/>
              </a:spcAft>
              <a:buFont typeface="Arial" panose="020B0604020202020204" pitchFamily="34" charset="0"/>
              <a:buChar char="•"/>
            </a:pPr>
            <a:r>
              <a:rPr lang="en-US" sz="2400"/>
              <a:t>Class hours</a:t>
            </a:r>
          </a:p>
          <a:p>
            <a:pPr marL="342900" indent="-342900">
              <a:spcBef>
                <a:spcPts val="0"/>
              </a:spcBef>
              <a:spcAft>
                <a:spcPts val="600"/>
              </a:spcAft>
              <a:buFont typeface="Arial" panose="020B0604020202020204" pitchFamily="34" charset="0"/>
              <a:buChar char="•"/>
            </a:pPr>
            <a:r>
              <a:rPr lang="en-US" sz="2400"/>
              <a:t>Building hours</a:t>
            </a:r>
          </a:p>
          <a:p>
            <a:pPr marL="342900" indent="-342900">
              <a:spcBef>
                <a:spcPts val="0"/>
              </a:spcBef>
              <a:spcAft>
                <a:spcPts val="600"/>
              </a:spcAft>
              <a:buFont typeface="Arial" panose="020B0604020202020204" pitchFamily="34" charset="0"/>
              <a:buChar char="•"/>
            </a:pPr>
            <a:r>
              <a:rPr lang="en-US" sz="2400"/>
              <a:t>Parking</a:t>
            </a:r>
          </a:p>
          <a:p>
            <a:pPr marL="342900" indent="-342900">
              <a:spcBef>
                <a:spcPts val="0"/>
              </a:spcBef>
              <a:spcAft>
                <a:spcPts val="600"/>
              </a:spcAft>
              <a:buFont typeface="Arial" panose="020B0604020202020204" pitchFamily="34" charset="0"/>
              <a:buChar char="•"/>
            </a:pPr>
            <a:r>
              <a:rPr lang="en-US" sz="2400"/>
              <a:t>Restrooms</a:t>
            </a:r>
          </a:p>
          <a:p>
            <a:pPr marL="342900" indent="-342900">
              <a:spcBef>
                <a:spcPts val="0"/>
              </a:spcBef>
              <a:spcAft>
                <a:spcPts val="600"/>
              </a:spcAft>
              <a:buFont typeface="Arial" panose="020B0604020202020204" pitchFamily="34" charset="0"/>
              <a:buChar char="•"/>
            </a:pPr>
            <a:r>
              <a:rPr lang="en-US" sz="2400"/>
              <a:t>Meals</a:t>
            </a:r>
          </a:p>
          <a:p>
            <a:pPr marL="342900" indent="-342900">
              <a:spcBef>
                <a:spcPts val="0"/>
              </a:spcBef>
              <a:spcAft>
                <a:spcPts val="600"/>
              </a:spcAft>
              <a:buFont typeface="Arial" panose="020B0604020202020204" pitchFamily="34" charset="0"/>
              <a:buChar char="•"/>
            </a:pPr>
            <a:r>
              <a:rPr lang="en-US" sz="2400"/>
              <a:t>Phones</a:t>
            </a:r>
          </a:p>
          <a:p>
            <a:pPr marL="342900" indent="-342900">
              <a:spcBef>
                <a:spcPts val="0"/>
              </a:spcBef>
              <a:spcAft>
                <a:spcPts val="600"/>
              </a:spcAft>
              <a:buFont typeface="Arial" panose="020B0604020202020204" pitchFamily="34" charset="0"/>
              <a:buChar char="•"/>
            </a:pPr>
            <a:r>
              <a:rPr lang="en-US" sz="2400"/>
              <a:t>Messages</a:t>
            </a:r>
          </a:p>
          <a:p>
            <a:pPr marL="342900" indent="-342900">
              <a:spcBef>
                <a:spcPts val="0"/>
              </a:spcBef>
              <a:spcAft>
                <a:spcPts val="600"/>
              </a:spcAft>
              <a:buFont typeface="Arial" panose="020B0604020202020204" pitchFamily="34" charset="0"/>
              <a:buChar char="•"/>
            </a:pPr>
            <a:r>
              <a:rPr lang="en-US" sz="2400"/>
              <a:t>Smoking</a:t>
            </a:r>
          </a:p>
          <a:p>
            <a:pPr marL="342900" indent="-342900">
              <a:spcBef>
                <a:spcPts val="0"/>
              </a:spcBef>
              <a:spcAft>
                <a:spcPts val="600"/>
              </a:spcAft>
              <a:buFont typeface="Arial" panose="020B0604020202020204" pitchFamily="34" charset="0"/>
              <a:buChar char="•"/>
            </a:pPr>
            <a:r>
              <a:rPr lang="en-US" sz="2400"/>
              <a:t>Internet access </a:t>
            </a:r>
          </a:p>
          <a:p>
            <a:pPr marL="342900" indent="-342900">
              <a:spcBef>
                <a:spcPts val="0"/>
              </a:spcBef>
              <a:spcAft>
                <a:spcPts val="600"/>
              </a:spcAft>
              <a:buFont typeface="Arial" panose="020B0604020202020204" pitchFamily="34" charset="0"/>
              <a:buChar char="•"/>
            </a:pPr>
            <a:r>
              <a:rPr lang="en-US" sz="2400"/>
              <a:t>Recycling</a:t>
            </a:r>
          </a:p>
          <a:p>
            <a:pPr marL="342900" indent="-342900">
              <a:spcBef>
                <a:spcPts val="0"/>
              </a:spcBef>
              <a:spcAft>
                <a:spcPts val="600"/>
              </a:spcAft>
              <a:buFont typeface="Arial" panose="020B0604020202020204" pitchFamily="34" charset="0"/>
              <a:buChar char="•"/>
            </a:pPr>
            <a:r>
              <a:rPr lang="en-US" sz="2400"/>
              <a:t>Emergency procedures</a:t>
            </a:r>
            <a:endParaRPr lang="en-US"/>
          </a:p>
        </p:txBody>
      </p:sp>
      <p:pic>
        <p:nvPicPr>
          <p:cNvPr id="4" name="Picture 3" descr="Clock icon. ">
            <a:extLst>
              <a:ext uri="{FF2B5EF4-FFF2-40B4-BE49-F238E27FC236}">
                <a16:creationId xmlns:a16="http://schemas.microsoft.com/office/drawing/2014/main" id="{44743720-0B99-40D2-A2A7-A2D2392F9408}"/>
              </a:ext>
            </a:extLst>
          </p:cNvPr>
          <p:cNvPicPr>
            <a:picLocks noChangeAspect="1"/>
          </p:cNvPicPr>
          <p:nvPr/>
        </p:nvPicPr>
        <p:blipFill>
          <a:blip r:embed="rId2"/>
          <a:stretch>
            <a:fillRect/>
          </a:stretch>
        </p:blipFill>
        <p:spPr>
          <a:xfrm>
            <a:off x="4442115" y="2028242"/>
            <a:ext cx="1202732" cy="1202732"/>
          </a:xfrm>
          <a:prstGeom prst="rect">
            <a:avLst/>
          </a:prstGeom>
        </p:spPr>
      </p:pic>
      <p:pic>
        <p:nvPicPr>
          <p:cNvPr id="5" name="Picture 4" descr="coffee cup icon">
            <a:extLst>
              <a:ext uri="{FF2B5EF4-FFF2-40B4-BE49-F238E27FC236}">
                <a16:creationId xmlns:a16="http://schemas.microsoft.com/office/drawing/2014/main" id="{51F8449F-EE12-45EF-AD13-C132060A56C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959689" y="1469968"/>
            <a:ext cx="1082875" cy="1686193"/>
          </a:xfrm>
          <a:prstGeom prst="rect">
            <a:avLst/>
          </a:prstGeom>
        </p:spPr>
      </p:pic>
      <p:grpSp>
        <p:nvGrpSpPr>
          <p:cNvPr id="6" name="Group 5" descr="PC icon. ">
            <a:extLst>
              <a:ext uri="{FF2B5EF4-FFF2-40B4-BE49-F238E27FC236}">
                <a16:creationId xmlns:a16="http://schemas.microsoft.com/office/drawing/2014/main" id="{1E664AD6-F76D-4BBE-8051-87694F425CDC}"/>
              </a:ext>
            </a:extLst>
          </p:cNvPr>
          <p:cNvGrpSpPr>
            <a:grpSpLocks noChangeAspect="1"/>
          </p:cNvGrpSpPr>
          <p:nvPr/>
        </p:nvGrpSpPr>
        <p:grpSpPr>
          <a:xfrm>
            <a:off x="4318611"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Female icon">
            <a:extLst>
              <a:ext uri="{FF2B5EF4-FFF2-40B4-BE49-F238E27FC236}">
                <a16:creationId xmlns:a16="http://schemas.microsoft.com/office/drawing/2014/main" id="{6759F110-7E4B-4D8A-86F9-0F8C2F845C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510782" y="3336149"/>
            <a:ext cx="758815" cy="1500602"/>
          </a:xfrm>
          <a:prstGeom prst="rect">
            <a:avLst/>
          </a:prstGeom>
        </p:spPr>
      </p:pic>
      <p:pic>
        <p:nvPicPr>
          <p:cNvPr id="13" name="Picture 12" descr="Male icon. ">
            <a:extLst>
              <a:ext uri="{FF2B5EF4-FFF2-40B4-BE49-F238E27FC236}">
                <a16:creationId xmlns:a16="http://schemas.microsoft.com/office/drawing/2014/main" id="{D2B8E8B4-D937-4DB4-8616-0A9411847AC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283335" y="3393108"/>
            <a:ext cx="609600" cy="1402080"/>
          </a:xfrm>
          <a:prstGeom prst="rect">
            <a:avLst/>
          </a:prstGeom>
        </p:spPr>
      </p:pic>
    </p:spTree>
    <p:extLst>
      <p:ext uri="{BB962C8B-B14F-4D97-AF65-F5344CB8AC3E}">
        <p14:creationId xmlns:p14="http://schemas.microsoft.com/office/powerpoint/2010/main" val="1143185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a:t>Cloud Administrator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284250"/>
          </a:xfrm>
        </p:spPr>
        <p:txBody>
          <a:bodyPr/>
          <a:lstStyle/>
          <a:p>
            <a:pPr marL="457200" indent="-457200">
              <a:buFont typeface="Arial" panose="020B0604020202020204" pitchFamily="34" charset="0"/>
              <a:buChar char="•"/>
            </a:pPr>
            <a:r>
              <a:rPr lang="en-US" sz="2400"/>
              <a:t>Cloud Administrators manage the cloud services that span storage, networking and compute cloud capabilities, with a deep understanding of each service across the full IT lifecycle. </a:t>
            </a:r>
          </a:p>
          <a:p>
            <a:pPr marL="457200" indent="-457200">
              <a:buFont typeface="Arial" panose="020B0604020202020204" pitchFamily="34" charset="0"/>
              <a:buChar char="•"/>
            </a:pPr>
            <a:r>
              <a:rPr lang="en-US" sz="2400"/>
              <a:t>They take end-user requests for new cloud applications and make recommendations on services to use for optimal performance and scale, as well as provision, capacity, monitor and adjust as appropriate. This role requires communicating and coordinating with vendors.  </a:t>
            </a:r>
          </a:p>
          <a:p>
            <a:pPr marL="457200" indent="-457200">
              <a:buFont typeface="Arial" panose="020B0604020202020204" pitchFamily="34" charset="0"/>
              <a:buChar char="•"/>
            </a:pPr>
            <a:r>
              <a:rPr lang="en-US" sz="2400"/>
              <a:t>Cloud Administrators use the Azure Portal and as they become more proficient, they use PowerShell and the Command Line Interface. </a:t>
            </a:r>
          </a:p>
          <a:p>
            <a:pPr marL="457200" indent="-457200">
              <a:buFont typeface="Arial" panose="020B0604020202020204" pitchFamily="34" charset="0"/>
              <a:buChar char="•"/>
            </a:pPr>
            <a:r>
              <a:rPr lang="en-US" sz="2400"/>
              <a:t>Successful Cloud Administrators start this role with experience on operating systems, virtualization, cloud infrastructure, storage structures, and networking. </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B9D2-201E-4E18-890D-45E1C5BC9262}"/>
              </a:ext>
            </a:extLst>
          </p:cNvPr>
          <p:cNvSpPr>
            <a:spLocks noGrp="1"/>
          </p:cNvSpPr>
          <p:nvPr>
            <p:ph type="title"/>
          </p:nvPr>
        </p:nvSpPr>
        <p:spPr/>
        <p:txBody>
          <a:bodyPr/>
          <a:lstStyle/>
          <a:p>
            <a:r>
              <a:rPr lang="en-US"/>
              <a:t>About this Course: Prerequisites</a:t>
            </a:r>
          </a:p>
        </p:txBody>
      </p:sp>
      <p:sp>
        <p:nvSpPr>
          <p:cNvPr id="3" name="Text Placeholder 2">
            <a:extLst>
              <a:ext uri="{FF2B5EF4-FFF2-40B4-BE49-F238E27FC236}">
                <a16:creationId xmlns:a16="http://schemas.microsoft.com/office/drawing/2014/main" id="{FA000F3E-D6AC-4AA0-BE77-7703DACF1806}"/>
              </a:ext>
            </a:extLst>
          </p:cNvPr>
          <p:cNvSpPr>
            <a:spLocks noGrp="1"/>
          </p:cNvSpPr>
          <p:nvPr>
            <p:ph type="body" sz="quarter" idx="10"/>
          </p:nvPr>
        </p:nvSpPr>
        <p:spPr>
          <a:xfrm>
            <a:off x="586390" y="1434370"/>
            <a:ext cx="11018520" cy="4505849"/>
          </a:xfrm>
        </p:spPr>
        <p:txBody>
          <a:bodyPr/>
          <a:lstStyle/>
          <a:p>
            <a:r>
              <a:rPr lang="en-US" sz="2400" dirty="0"/>
              <a:t>Successful Azure Administrators start this role with experience on operating systems, virtualization, cloud infrastructure, storage structures, and networking</a:t>
            </a:r>
          </a:p>
          <a:p>
            <a:pPr marL="457200" lvl="0" indent="-457200">
              <a:buFont typeface="Arial" panose="020B0604020202020204" pitchFamily="34" charset="0"/>
              <a:buChar char="•"/>
            </a:pPr>
            <a:r>
              <a:rPr lang="en-US" sz="2400" dirty="0"/>
              <a:t>Understanding of on-premises virtualization technologies, including: VMs, virtual networking, and virtual hard disks.</a:t>
            </a:r>
          </a:p>
          <a:p>
            <a:pPr marL="457200" lvl="0" indent="-457200">
              <a:buFont typeface="Arial" panose="020B0604020202020204" pitchFamily="34" charset="0"/>
              <a:buChar char="•"/>
            </a:pPr>
            <a:r>
              <a:rPr lang="en-US" sz="2400" dirty="0"/>
              <a:t>Understanding of network configuration, including TCP/IP, Domain Name System (DNS), virtual private networks (VPNs), firewalls, and encryption technologies.</a:t>
            </a:r>
          </a:p>
          <a:p>
            <a:pPr marL="457200" lvl="0" indent="-457200">
              <a:buFont typeface="Arial" panose="020B0604020202020204" pitchFamily="34" charset="0"/>
              <a:buChar char="•"/>
            </a:pPr>
            <a:r>
              <a:rPr lang="en-US" sz="2400" dirty="0"/>
              <a:t>Understanding of Active Directory concepts, such as users, groups, and role-based access control. </a:t>
            </a:r>
          </a:p>
          <a:p>
            <a:pPr marL="457200" lvl="0" indent="-457200">
              <a:buFont typeface="Arial" panose="020B0604020202020204" pitchFamily="34" charset="0"/>
              <a:buChar char="•"/>
            </a:pPr>
            <a:r>
              <a:rPr lang="en-US" sz="2400" dirty="0"/>
              <a:t>Understanding of resilience and disaster recovery, including backup and restore operations.</a:t>
            </a:r>
          </a:p>
          <a:p>
            <a:endParaRPr lang="en-US" dirty="0"/>
          </a:p>
        </p:txBody>
      </p:sp>
    </p:spTree>
    <p:extLst>
      <p:ext uri="{BB962C8B-B14F-4D97-AF65-F5344CB8AC3E}">
        <p14:creationId xmlns:p14="http://schemas.microsoft.com/office/powerpoint/2010/main" val="33717540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a:t>About this Course: Course Outline</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595915" y="1320070"/>
            <a:ext cx="11018520" cy="5244513"/>
          </a:xfrm>
        </p:spPr>
        <p:txBody>
          <a:bodyPr vert="horz" wrap="square" lIns="0" tIns="0" rIns="0" bIns="0" rtlCol="0" anchor="t">
            <a:spAutoFit/>
          </a:bodyPr>
          <a:lstStyle/>
          <a:p>
            <a:pPr marL="342900" indent="-342900">
              <a:buFont typeface="Arial" panose="020B0604020202020204" pitchFamily="34" charset="0"/>
              <a:buChar char="•"/>
            </a:pPr>
            <a:r>
              <a:rPr lang="en-US" sz="2400" dirty="0">
                <a:latin typeface="Segoe UI Semilight"/>
                <a:cs typeface="Segoe UI Semilight"/>
              </a:rPr>
              <a:t>Module 01: Identity</a:t>
            </a:r>
            <a:endParaRPr lang="en-US" dirty="0"/>
          </a:p>
          <a:p>
            <a:pPr marL="342900" indent="-342900">
              <a:buFont typeface="Arial" panose="020B0604020202020204" pitchFamily="34" charset="0"/>
              <a:buChar char="•"/>
            </a:pPr>
            <a:r>
              <a:rPr lang="en-US" sz="2400" dirty="0">
                <a:latin typeface="Segoe UI Semilight"/>
                <a:cs typeface="Segoe UI Semilight"/>
              </a:rPr>
              <a:t>Module 02: Governance and Compliance</a:t>
            </a:r>
            <a:endParaRPr lang="en-US" dirty="0"/>
          </a:p>
          <a:p>
            <a:pPr marL="342900" indent="-342900">
              <a:buFont typeface="Arial" panose="020B0604020202020204" pitchFamily="34" charset="0"/>
              <a:buChar char="•"/>
            </a:pPr>
            <a:r>
              <a:rPr lang="en-US" sz="2400" dirty="0"/>
              <a:t>Module 03: Azure Administration</a:t>
            </a:r>
          </a:p>
          <a:p>
            <a:pPr marL="342900" indent="-342900">
              <a:buFont typeface="Arial" panose="020B0604020202020204" pitchFamily="34" charset="0"/>
              <a:buChar char="•"/>
            </a:pPr>
            <a:r>
              <a:rPr lang="en-US" sz="2400" dirty="0"/>
              <a:t>Module 04: Virtual Networking</a:t>
            </a:r>
          </a:p>
          <a:p>
            <a:pPr marL="342900" indent="-342900">
              <a:buFont typeface="Arial" panose="020B0604020202020204" pitchFamily="34" charset="0"/>
              <a:buChar char="•"/>
            </a:pPr>
            <a:r>
              <a:rPr lang="en-US" sz="2400" dirty="0"/>
              <a:t>Module 05: Intersite Connectivity</a:t>
            </a:r>
          </a:p>
          <a:p>
            <a:pPr marL="342900" indent="-342900">
              <a:buFont typeface="Arial" panose="020B0604020202020204" pitchFamily="34" charset="0"/>
              <a:buChar char="•"/>
            </a:pPr>
            <a:r>
              <a:rPr lang="en-US" sz="2400" dirty="0"/>
              <a:t>Module 06: Network Traffic Management</a:t>
            </a:r>
          </a:p>
          <a:p>
            <a:pPr marL="342900" indent="-342900">
              <a:buFont typeface="Arial" panose="020B0604020202020204" pitchFamily="34" charset="0"/>
              <a:buChar char="•"/>
            </a:pPr>
            <a:r>
              <a:rPr lang="en-US" sz="2400" dirty="0"/>
              <a:t>Module 07: Azure Storage</a:t>
            </a:r>
          </a:p>
          <a:p>
            <a:pPr marL="342900" indent="-342900">
              <a:buFont typeface="Arial" panose="020B0604020202020204" pitchFamily="34" charset="0"/>
              <a:buChar char="•"/>
            </a:pPr>
            <a:r>
              <a:rPr lang="en-US" sz="2400" dirty="0"/>
              <a:t>Module 08: Azure Virtual Machines</a:t>
            </a:r>
          </a:p>
          <a:p>
            <a:pPr marL="342900" indent="-342900">
              <a:buFont typeface="Arial" panose="020B0604020202020204" pitchFamily="34" charset="0"/>
              <a:buChar char="•"/>
            </a:pPr>
            <a:r>
              <a:rPr lang="en-US" sz="2400" dirty="0"/>
              <a:t>Module 09: Serverless Computing</a:t>
            </a:r>
          </a:p>
          <a:p>
            <a:pPr marL="342900" indent="-342900">
              <a:buFont typeface="Arial" panose="020B0604020202020204" pitchFamily="34" charset="0"/>
              <a:buChar char="•"/>
            </a:pPr>
            <a:r>
              <a:rPr lang="en-US" sz="2400" dirty="0"/>
              <a:t>Module 10: Data Protection</a:t>
            </a:r>
          </a:p>
          <a:p>
            <a:pPr marL="342900" indent="-342900">
              <a:buFont typeface="Arial" panose="020B0604020202020204" pitchFamily="34" charset="0"/>
              <a:buChar char="•"/>
            </a:pPr>
            <a:r>
              <a:rPr lang="en-US" sz="2400" dirty="0">
                <a:latin typeface="Segoe UI Semilight"/>
                <a:cs typeface="Segoe UI Semilight"/>
              </a:rPr>
              <a:t>Module 11: Monitoring</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3141744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a:t>Certification Areas (AZ-104)</a:t>
            </a:r>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86740" y="4430614"/>
            <a:ext cx="11018520" cy="1378839"/>
          </a:xfrm>
        </p:spPr>
        <p:txBody>
          <a:bodyPr/>
          <a:lstStyle/>
          <a:p>
            <a:pPr marL="457200" indent="-457200">
              <a:buFont typeface="Arial" panose="020B0604020202020204" pitchFamily="34" charset="0"/>
              <a:buChar char="•"/>
            </a:pPr>
            <a:r>
              <a:rPr lang="en-US" altLang="en-US"/>
              <a:t>Percentages indicate the relative weight of each area on the exam</a:t>
            </a:r>
          </a:p>
          <a:p>
            <a:pPr marL="457200" indent="-457200">
              <a:buFont typeface="Arial" panose="020B0604020202020204" pitchFamily="34" charset="0"/>
              <a:buChar char="•"/>
            </a:pPr>
            <a:r>
              <a:rPr lang="en-US" altLang="en-US"/>
              <a:t>The higher the percentage, the more questions you are likely to see in that area</a:t>
            </a: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3819094328"/>
              </p:ext>
            </p:extLst>
          </p:nvPr>
        </p:nvGraphicFramePr>
        <p:xfrm>
          <a:off x="1503680" y="1431036"/>
          <a:ext cx="8300720" cy="2708593"/>
        </p:xfrm>
        <a:graphic>
          <a:graphicData uri="http://schemas.openxmlformats.org/drawingml/2006/table">
            <a:tbl>
              <a:tblPr firstRow="1" firstCol="1" bandRow="1">
                <a:tableStyleId>{B301B821-A1FF-4177-AEE7-76D212191A09}</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ctr">
                        <a:lnSpc>
                          <a:spcPct val="115000"/>
                        </a:lnSpc>
                        <a:spcBef>
                          <a:spcPts val="0"/>
                        </a:spcBef>
                        <a:spcAft>
                          <a:spcPts val="0"/>
                        </a:spcAft>
                      </a:pPr>
                      <a:r>
                        <a:rPr lang="en-US" sz="2400" b="0" dirty="0">
                          <a:effectLst/>
                          <a:latin typeface="Segoe UI Semilight"/>
                          <a:cs typeface="Segoe UI Semilight"/>
                        </a:rPr>
                        <a:t>Study Areas</a:t>
                      </a:r>
                      <a:endParaRPr lang="en-US" sz="2400" b="0" dirty="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latin typeface="Segoe UI Semilight"/>
                          <a:cs typeface="Segoe UI Semilight"/>
                        </a:rPr>
                        <a:t>Weights</a:t>
                      </a:r>
                      <a:endParaRPr lang="en-US" sz="2400" b="0" dirty="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6738"/>
                  </a:ext>
                </a:extLst>
              </a:tr>
              <a:tr h="338921">
                <a:tc>
                  <a:txBody>
                    <a:bodyPr/>
                    <a:lstStyle/>
                    <a:p>
                      <a:pPr algn="l"/>
                      <a:r>
                        <a:rPr lang="en-US" b="0" dirty="0">
                          <a:effectLst/>
                        </a:rPr>
                        <a:t>Manage Azure identities and governance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dirty="0">
                          <a:effectLst/>
                        </a:rPr>
                        <a:t>15-20%</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577190"/>
                  </a:ext>
                </a:extLst>
              </a:tr>
              <a:tr h="338921">
                <a:tc>
                  <a:txBody>
                    <a:bodyPr/>
                    <a:lstStyle/>
                    <a:p>
                      <a:pPr algn="l"/>
                      <a:r>
                        <a:rPr lang="en-US" b="0" dirty="0">
                          <a:effectLst/>
                        </a:rPr>
                        <a:t>Implement and manage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10-15%</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524992"/>
                  </a:ext>
                </a:extLst>
              </a:tr>
              <a:tr h="338921">
                <a:tc>
                  <a:txBody>
                    <a:bodyPr/>
                    <a:lstStyle/>
                    <a:p>
                      <a:pPr algn="l"/>
                      <a:r>
                        <a:rPr lang="en-US" b="0" dirty="0">
                          <a:effectLst/>
                        </a:rPr>
                        <a:t>Deploy and manage Azure compute resources</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dirty="0">
                          <a:effectLst/>
                        </a:rPr>
                        <a:t>25-30%</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1298150387"/>
                  </a:ext>
                </a:extLst>
              </a:tr>
              <a:tr h="338921">
                <a:tc>
                  <a:txBody>
                    <a:bodyPr/>
                    <a:lstStyle/>
                    <a:p>
                      <a:pPr algn="l"/>
                      <a:r>
                        <a:rPr lang="en-US" b="0" dirty="0">
                          <a:effectLst/>
                        </a:rPr>
                        <a:t>Configure and manage virtual networking</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30-35%</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13303"/>
                  </a:ext>
                </a:extLst>
              </a:tr>
              <a:tr h="0">
                <a:tc>
                  <a:txBody>
                    <a:bodyPr/>
                    <a:lstStyle/>
                    <a:p>
                      <a:pPr algn="l"/>
                      <a:r>
                        <a:rPr lang="en-US" b="0" dirty="0">
                          <a:effectLst/>
                        </a:rPr>
                        <a:t>Monitor and backup resources</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dirty="0">
                          <a:effectLst/>
                        </a:rPr>
                        <a:t>10-15%</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945303"/>
                  </a:ext>
                </a:extLst>
              </a:tr>
            </a:tbl>
          </a:graphicData>
        </a:graphic>
      </p:graphicFrame>
    </p:spTree>
    <p:extLst>
      <p:ext uri="{BB962C8B-B14F-4D97-AF65-F5344CB8AC3E}">
        <p14:creationId xmlns:p14="http://schemas.microsoft.com/office/powerpoint/2010/main" val="2176315051"/>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1759</Words>
  <Application>Microsoft Office PowerPoint</Application>
  <PresentationFormat>Widescreen</PresentationFormat>
  <Paragraphs>176</Paragraphs>
  <Slides>13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Consolas</vt:lpstr>
      <vt:lpstr>Segoe</vt:lpstr>
      <vt:lpstr>Segoe UI</vt:lpstr>
      <vt:lpstr>Segoe UI Light</vt:lpstr>
      <vt:lpstr>Segoe UI Semibold</vt:lpstr>
      <vt:lpstr>Segoe UI Semilight</vt:lpstr>
      <vt:lpstr>Wingdings</vt:lpstr>
      <vt:lpstr>WHITE TEMPLATE</vt:lpstr>
      <vt:lpstr>AZ-104T00A Microsoft Azure Administrator</vt:lpstr>
      <vt:lpstr>Welcome</vt:lpstr>
      <vt:lpstr>Hello! Instructor Introduction</vt:lpstr>
      <vt:lpstr>Hello! Student Introductions</vt:lpstr>
      <vt:lpstr>Facilities</vt:lpstr>
      <vt:lpstr>Cloud Administrator Role</vt:lpstr>
      <vt:lpstr>About this Course: Prerequisites</vt:lpstr>
      <vt:lpstr>About this Course: Course Outline</vt:lpstr>
      <vt:lpstr>Certification Areas (AZ-104)</vt:lpstr>
      <vt:lpstr>Course Schedule (Optional - adjust as needed)</vt:lpstr>
      <vt:lpstr>Microsoft Certifications (Optional)</vt:lpstr>
      <vt:lpstr>Hands-on Labs (Optional)</vt:lpstr>
      <vt:lpstr>Additional Resources (optional)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revision>1</cp:revision>
  <dcterms:created xsi:type="dcterms:W3CDTF">2020-02-26T14:02:12Z</dcterms:created>
  <dcterms:modified xsi:type="dcterms:W3CDTF">2020-05-06T15:44:10Z</dcterms:modified>
</cp:coreProperties>
</file>