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4"/>
  </p:notesMasterIdLst>
  <p:sldIdLst>
    <p:sldId id="1719" r:id="rId2"/>
    <p:sldId id="2409" r:id="rId3"/>
    <p:sldId id="1865" r:id="rId4"/>
    <p:sldId id="2393" r:id="rId5"/>
    <p:sldId id="2335" r:id="rId6"/>
    <p:sldId id="2336" r:id="rId7"/>
    <p:sldId id="2337" r:id="rId8"/>
    <p:sldId id="2341" r:id="rId9"/>
    <p:sldId id="2397" r:id="rId10"/>
    <p:sldId id="1866" r:id="rId11"/>
    <p:sldId id="2394" r:id="rId12"/>
    <p:sldId id="2348" r:id="rId13"/>
    <p:sldId id="2542" r:id="rId14"/>
    <p:sldId id="2350" r:id="rId15"/>
    <p:sldId id="2352" r:id="rId16"/>
    <p:sldId id="2222" r:id="rId17"/>
    <p:sldId id="2396" r:id="rId18"/>
    <p:sldId id="2387" r:id="rId19"/>
    <p:sldId id="2388" r:id="rId20"/>
    <p:sldId id="2389" r:id="rId21"/>
    <p:sldId id="2392" r:id="rId22"/>
    <p:sldId id="1926" r:id="rId23"/>
    <p:sldId id="2408" r:id="rId24"/>
    <p:sldId id="2537" r:id="rId25"/>
    <p:sldId id="2544" r:id="rId26"/>
    <p:sldId id="2538" r:id="rId27"/>
    <p:sldId id="2541" r:id="rId28"/>
    <p:sldId id="2539" r:id="rId29"/>
    <p:sldId id="2004" r:id="rId30"/>
    <p:sldId id="2395" r:id="rId31"/>
    <p:sldId id="2535" r:id="rId32"/>
    <p:sldId id="2536" r:id="rId33"/>
    <p:sldId id="2370" r:id="rId34"/>
    <p:sldId id="2375" r:id="rId35"/>
    <p:sldId id="2405" r:id="rId36"/>
    <p:sldId id="2406" r:id="rId37"/>
    <p:sldId id="2378" r:id="rId38"/>
    <p:sldId id="2407" r:id="rId39"/>
    <p:sldId id="2007" r:id="rId40"/>
    <p:sldId id="1907" r:id="rId41"/>
    <p:sldId id="2543" r:id="rId42"/>
    <p:sldId id="2241" r:id="rId43"/>
  </p:sldIdLst>
  <p:sldSz cx="12192000" cy="6858000"/>
  <p:notesSz cx="6858000" cy="15716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5140A-4E2A-4A35-9975-8A04DDEE95AB}" v="16" dt="2020-02-25T04:46:27.674"/>
    <p1510:client id="{1AE7219A-F72F-4155-83F8-67A9ED91AB1B}" v="2" dt="2020-02-25T03:46:18.466"/>
    <p1510:client id="{2B8AD163-53D4-44B0-96CB-4D61B6A2F7D7}" v="23" dt="2020-02-25T21:53:19.605"/>
    <p1510:client id="{2C816372-ADA7-43F2-A33E-AC0C053719CA}" v="209" dt="2020-02-26T01:56:32.699"/>
    <p1510:client id="{32E115B1-84F7-48BA-9CA9-627259BBA72C}" v="109" dt="2020-02-25T15:21:11.145"/>
    <p1510:client id="{4B1C63C2-A33D-4CBD-BC24-1691A15EA920}" v="8" dt="2020-02-26T04:24:55.427"/>
    <p1510:client id="{5D8DCF38-894C-43DF-BBC4-69D3FEF141B7}" v="186" dt="2020-02-24T16:41:47.576"/>
    <p1510:client id="{7201BEFD-19F0-4198-8F50-64CE69DDE828}" v="46" dt="2020-02-25T22:07:56.738"/>
    <p1510:client id="{8B86E5AF-439C-47C7-B76C-141227F8C8F9}" v="2" dt="2020-03-10T22:54:45.974"/>
    <p1510:client id="{90C84743-644C-410E-9969-421C98716D95}" v="7" dt="2020-03-11T13:17:10.564"/>
    <p1510:client id="{D9FFCA60-5C25-417F-92F8-1A5ED24317A9}" v="2" dt="2020-03-11T13:17:31.366"/>
    <p1510:client id="{F57FEE91-A3C5-4373-8BA0-866B1ED12231}" v="1" dt="2020-03-09T14:21:12.906"/>
    <p1510:client id="{FECF69C9-57F9-4462-B117-154E390A1801}" v="117" dt="2020-02-26T02:06:21.241"/>
    <p1510:client id="{FF26A057-4632-48B8-AEBF-E6238C13C498}" v="8" dt="2020-03-08T13:47:13.280"/>
    <p1510:client id="{FFD9E5A3-C579-41C3-8C99-B2DF45DD6DC2}" v="18" dt="2020-02-25T22:14:01.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5/11/2020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12:24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As a best practice you may decide to separate dynamically and statically assigned IP resources into different subnets. And, IP Addresses are never managed from within a virtual machine.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7847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dirty="0">
                <a:cs typeface="Calibri"/>
              </a:rPr>
              <a:t>Create, change, or delete IP addresses - </a:t>
            </a:r>
            <a:r>
              <a:rPr lang="en-US" dirty="0"/>
              <a:t>https://docs.microsoft.com/en-us/azure/virtual-network/virtual-network-public-ip-address</a:t>
            </a:r>
            <a:endParaRPr lang="en-US" dirty="0">
              <a:cs typeface="Calibri" panose="020F0502020204030204"/>
            </a:endParaRPr>
          </a:p>
          <a:p>
            <a:pPr marL="228600" lvl="1">
              <a:spcBef>
                <a:spcPct val="20000"/>
              </a:spcBef>
            </a:pPr>
            <a:endParaRPr lang="en-US" dirty="0"/>
          </a:p>
          <a:p>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1856170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panose="020F0502020204030204"/>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0201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40782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1396238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simplify management of security rules, it's recommended that you associate a network security group to individual subnets, rather than individual network interfaces within the subnet.</a:t>
            </a:r>
          </a:p>
          <a:p>
            <a:endParaRPr lang="en-US" dirty="0"/>
          </a:p>
          <a:p>
            <a:r>
              <a:rPr lang="en-US" dirty="0"/>
              <a:t>Network Security Groups - https://docs.microsoft.com/en-us/azure/virtual-network/security-overview#network-security-groups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873391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75675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ASG</a:t>
            </a:r>
            <a:r>
              <a:rPr lang="en-IE" sz="900" b="0" i="0" u="none" strike="noStrike" kern="1200" dirty="0">
                <a:solidFill>
                  <a:schemeClr val="tx1"/>
                </a:solidFill>
                <a:effectLst/>
                <a:latin typeface="Segoe UI Light" pitchFamily="34" charset="0"/>
                <a:ea typeface="+mn-ea"/>
                <a:cs typeface="+mn-cs"/>
              </a:rPr>
              <a:t> - https://docs.microsoft.com/en-us/azure/virtual-network/security-overview#application-security-groups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139056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3041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433192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the lab(s) most appropriate for your audience.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2062352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2344708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366354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1841579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do not have to own a domain name to create a DNS zone with that domain name in Azure DNS. However, you do need to own the domain to configure the domain.</a:t>
            </a:r>
          </a:p>
          <a:p>
            <a:endParaRPr lang="en-US" dirty="0"/>
          </a:p>
          <a:p>
            <a:r>
              <a:rPr lang="en-US" dirty="0"/>
              <a:t>DNS Zones - https://docs.microsoft.com/en-us/azure/dns/dns-zones-records#dns-zones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645195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1369546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39</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153924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12:24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Virtual Networks - https://azure.microsoft.com/en-us/services/virtual-network/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reserves the first three IP addresses and the last IP address in each subnet address range.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42464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plan to use an address space that is not already in use in your organization, either on-premises or in other VNets. Even if you plan for a VNet to be cloud-only, you may want to make a VPN connection to it later. If there is any overlap in address spaces at that point, you will have to reconfigure or recreate the VNet. The next lesson will focus on IP addressing.</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403283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910668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443044"/>
            <a:ext cx="4167887" cy="1661993"/>
          </a:xfrm>
        </p:spPr>
        <p:txBody>
          <a:bodyPr/>
          <a:lstStyle/>
          <a:p>
            <a:r>
              <a:rPr lang="en-US" dirty="0"/>
              <a:t>AZ-104T00A</a:t>
            </a:r>
            <a:br>
              <a:rPr lang="en-US" dirty="0"/>
            </a:br>
            <a:r>
              <a:rPr lang="en-US" dirty="0"/>
              <a:t>Module 04: </a:t>
            </a:r>
            <a:br>
              <a:rPr lang="en-US" dirty="0"/>
            </a:br>
            <a:r>
              <a:rPr lang="en-US" dirty="0"/>
              <a:t>Virtual Networking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02: IP Addressing</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IP Addressing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vert="horz" wrap="square" lIns="0" tIns="0" rIns="0" bIns="0" rtlCol="0" anchor="t">
            <a:spAutoFit/>
          </a:bodyPr>
          <a:lstStyle/>
          <a:p>
            <a:r>
              <a:rPr lang="en-US" dirty="0"/>
              <a:t>IP Addressing</a:t>
            </a:r>
          </a:p>
          <a:p>
            <a:r>
              <a:rPr lang="en-US" dirty="0">
                <a:latin typeface="Segoe UI Semilight"/>
                <a:cs typeface="Segoe UI Semilight"/>
              </a:rPr>
              <a:t>Creating IP Addresses</a:t>
            </a:r>
          </a:p>
          <a:p>
            <a:r>
              <a:rPr lang="en-US" dirty="0"/>
              <a:t>Public IP Addresses</a:t>
            </a:r>
          </a:p>
          <a:p>
            <a:r>
              <a:rPr lang="en-US" dirty="0"/>
              <a:t>Private IP Addresses</a:t>
            </a:r>
          </a:p>
          <a:p>
            <a:endParaRPr lang="en-US" dirty="0"/>
          </a:p>
          <a:p>
            <a:pPr marL="0" indent="0">
              <a:buNone/>
            </a:pPr>
            <a:endParaRPr lang="en-US" dirty="0"/>
          </a:p>
        </p:txBody>
      </p:sp>
    </p:spTree>
    <p:extLst>
      <p:ext uri="{BB962C8B-B14F-4D97-AF65-F5344CB8AC3E}">
        <p14:creationId xmlns:p14="http://schemas.microsoft.com/office/powerpoint/2010/main" val="10332751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IP Addressing</a:t>
            </a:r>
          </a:p>
        </p:txBody>
      </p:sp>
      <p:sp>
        <p:nvSpPr>
          <p:cNvPr id="6" name="Text Placeholder 5"/>
          <p:cNvSpPr>
            <a:spLocks noGrp="1"/>
          </p:cNvSpPr>
          <p:nvPr>
            <p:ph type="body" sz="quarter" idx="10"/>
          </p:nvPr>
        </p:nvSpPr>
        <p:spPr>
          <a:xfrm>
            <a:off x="584200" y="3960714"/>
            <a:ext cx="11018520" cy="2308324"/>
          </a:xfrm>
        </p:spPr>
        <p:txBody>
          <a:bodyPr/>
          <a:lstStyle/>
          <a:p>
            <a:r>
              <a:rPr lang="en-US" b="1" dirty="0"/>
              <a:t>Private IP addresses </a:t>
            </a:r>
            <a:r>
              <a:rPr lang="en-US" dirty="0"/>
              <a:t>are used within an Azure virtual network (VNet), and your on-premises network, when you use a VPN gateway or ExpressRoute circuit to extend your network to Azure</a:t>
            </a:r>
          </a:p>
          <a:p>
            <a:r>
              <a:rPr lang="en-US" b="1" dirty="0"/>
              <a:t>Public IP addresses </a:t>
            </a:r>
            <a:r>
              <a:rPr lang="en-US" dirty="0"/>
              <a:t>is used for communication with the Internet, including Azure public-facing services</a:t>
            </a:r>
          </a:p>
        </p:txBody>
      </p:sp>
      <p:pic>
        <p:nvPicPr>
          <p:cNvPr id="5" name="Picture 4" descr="An Azure resource is shown. The resource is using a private IP address to connect to VNets, on-premises networks, VPN gateways, and ExpressRoute. The resource is using a public IP address to connect to the internet, and public-facing services.">
            <a:extLst>
              <a:ext uri="{FF2B5EF4-FFF2-40B4-BE49-F238E27FC236}">
                <a16:creationId xmlns:a16="http://schemas.microsoft.com/office/drawing/2014/main" id="{BE858628-71FA-4775-ACBD-7EAC6B69FF9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311783" y="1828755"/>
            <a:ext cx="9413040" cy="1261981"/>
          </a:xfrm>
          <a:prstGeom prst="rect">
            <a:avLst/>
          </a:prstGeom>
        </p:spPr>
      </p:pic>
    </p:spTree>
    <p:extLst>
      <p:ext uri="{BB962C8B-B14F-4D97-AF65-F5344CB8AC3E}">
        <p14:creationId xmlns:p14="http://schemas.microsoft.com/office/powerpoint/2010/main" val="3129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66E9-0060-45DA-BCD8-B002315BCFBD}"/>
              </a:ext>
            </a:extLst>
          </p:cNvPr>
          <p:cNvSpPr>
            <a:spLocks noGrp="1"/>
          </p:cNvSpPr>
          <p:nvPr>
            <p:ph type="title"/>
          </p:nvPr>
        </p:nvSpPr>
        <p:spPr/>
        <p:txBody>
          <a:bodyPr/>
          <a:lstStyle/>
          <a:p>
            <a:r>
              <a:rPr lang="en-US" dirty="0">
                <a:cs typeface="Segoe UI"/>
              </a:rPr>
              <a:t>Creating Public IP Addresses</a:t>
            </a:r>
          </a:p>
        </p:txBody>
      </p:sp>
      <p:sp>
        <p:nvSpPr>
          <p:cNvPr id="3" name="Text Placeholder 2">
            <a:extLst>
              <a:ext uri="{FF2B5EF4-FFF2-40B4-BE49-F238E27FC236}">
                <a16:creationId xmlns:a16="http://schemas.microsoft.com/office/drawing/2014/main" id="{2A304CA1-18B1-4FAF-B6FD-96D0F9D1E5D4}"/>
              </a:ext>
            </a:extLst>
          </p:cNvPr>
          <p:cNvSpPr>
            <a:spLocks noGrp="1"/>
          </p:cNvSpPr>
          <p:nvPr>
            <p:ph type="body" sz="quarter" idx="10"/>
          </p:nvPr>
        </p:nvSpPr>
        <p:spPr>
          <a:xfrm>
            <a:off x="584200" y="1435497"/>
            <a:ext cx="6022115" cy="4247317"/>
          </a:xfrm>
        </p:spPr>
        <p:txBody>
          <a:bodyPr vert="horz" wrap="square" lIns="0" tIns="0" rIns="0" bIns="0" rtlCol="0" anchor="t">
            <a:spAutoFit/>
          </a:bodyPr>
          <a:lstStyle/>
          <a:p>
            <a:r>
              <a:rPr lang="en-US" dirty="0">
                <a:latin typeface="Segoe UI Semilight"/>
                <a:ea typeface="+mn-lt"/>
                <a:cs typeface="+mn-lt"/>
              </a:rPr>
              <a:t>Available in IPv4 or IPv6 or both</a:t>
            </a:r>
          </a:p>
          <a:p>
            <a:r>
              <a:rPr lang="en-US" dirty="0">
                <a:latin typeface="Segoe UI Semilight"/>
                <a:cs typeface="Segoe UI Semilight"/>
              </a:rPr>
              <a:t>Basic vs Standard SKU  </a:t>
            </a:r>
          </a:p>
          <a:p>
            <a:r>
              <a:rPr lang="en-US" dirty="0">
                <a:latin typeface="Segoe UI Semilight"/>
                <a:ea typeface="+mn-lt"/>
                <a:cs typeface="+mn-lt"/>
              </a:rPr>
              <a:t>Available in Dynamic, Static or both (depending on SKU)</a:t>
            </a:r>
            <a:endParaRPr lang="en-US" dirty="0">
              <a:latin typeface="Segoe UI Semilight"/>
              <a:ea typeface="+mn-lt"/>
              <a:cs typeface="Segoe UI Semilight"/>
            </a:endParaRPr>
          </a:p>
          <a:p>
            <a:pPr lvl="1"/>
            <a:r>
              <a:rPr lang="en-US" sz="2400" dirty="0">
                <a:latin typeface="Segoe UI Semilight"/>
                <a:cs typeface="Segoe UI Semilight"/>
              </a:rPr>
              <a:t>Zone redundant</a:t>
            </a:r>
          </a:p>
          <a:p>
            <a:pPr lvl="1"/>
            <a:r>
              <a:rPr lang="en-US" sz="2400" dirty="0"/>
              <a:t>Not mixable or immutable</a:t>
            </a:r>
            <a:endParaRPr lang="en-US" sz="2400" dirty="0">
              <a:cs typeface="Segoe UI"/>
            </a:endParaRPr>
          </a:p>
          <a:p>
            <a:r>
              <a:rPr lang="en-US" dirty="0">
                <a:latin typeface="Segoe UI Semilight"/>
                <a:cs typeface="Segoe UI Semilight"/>
              </a:rPr>
              <a:t>Range of contiguous addresses available as a prefix</a:t>
            </a:r>
          </a:p>
          <a:p>
            <a:pPr marL="228600"/>
            <a:endParaRPr lang="en-US" dirty="0"/>
          </a:p>
        </p:txBody>
      </p:sp>
      <p:pic>
        <p:nvPicPr>
          <p:cNvPr id="7" name="Picture 7" descr="Screenshot of the create public IP address. ">
            <a:extLst>
              <a:ext uri="{FF2B5EF4-FFF2-40B4-BE49-F238E27FC236}">
                <a16:creationId xmlns:a16="http://schemas.microsoft.com/office/drawing/2014/main" id="{1CC87487-4B9E-4D13-9D17-7CB51C8EC442}"/>
              </a:ext>
            </a:extLst>
          </p:cNvPr>
          <p:cNvPicPr>
            <a:picLocks noChangeAspect="1"/>
          </p:cNvPicPr>
          <p:nvPr/>
        </p:nvPicPr>
        <p:blipFill>
          <a:blip r:embed="rId3"/>
          <a:stretch>
            <a:fillRect/>
          </a:stretch>
        </p:blipFill>
        <p:spPr>
          <a:xfrm>
            <a:off x="7367286" y="1021060"/>
            <a:ext cx="3948896" cy="4989498"/>
          </a:xfrm>
          <a:prstGeom prst="rect">
            <a:avLst/>
          </a:prstGeom>
          <a:ln>
            <a:solidFill>
              <a:schemeClr val="tx1"/>
            </a:solidFill>
          </a:ln>
        </p:spPr>
      </p:pic>
    </p:spTree>
    <p:extLst>
      <p:ext uri="{BB962C8B-B14F-4D97-AF65-F5344CB8AC3E}">
        <p14:creationId xmlns:p14="http://schemas.microsoft.com/office/powerpoint/2010/main" val="28193831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Public IP Addresses</a:t>
            </a:r>
          </a:p>
        </p:txBody>
      </p:sp>
      <p:sp>
        <p:nvSpPr>
          <p:cNvPr id="3" name="Text Placeholder 2">
            <a:extLst>
              <a:ext uri="{FF2B5EF4-FFF2-40B4-BE49-F238E27FC236}">
                <a16:creationId xmlns:a16="http://schemas.microsoft.com/office/drawing/2014/main" id="{E3CFE0E5-BC01-4AA6-86B3-F795E6BE316A}"/>
              </a:ext>
            </a:extLst>
          </p:cNvPr>
          <p:cNvSpPr>
            <a:spLocks noGrp="1"/>
          </p:cNvSpPr>
          <p:nvPr>
            <p:ph type="body" sz="quarter" idx="10"/>
          </p:nvPr>
        </p:nvSpPr>
        <p:spPr>
          <a:xfrm>
            <a:off x="584200" y="4620660"/>
            <a:ext cx="11023138" cy="2179058"/>
          </a:xfrm>
        </p:spPr>
        <p:txBody>
          <a:bodyPr vert="horz" wrap="square" lIns="0" tIns="0" rIns="0" bIns="0" rtlCol="0" anchor="t">
            <a:spAutoFit/>
          </a:bodyPr>
          <a:lstStyle/>
          <a:p>
            <a:r>
              <a:rPr lang="en-US" dirty="0">
                <a:latin typeface="Segoe UI Semilight"/>
                <a:cs typeface="Segoe UI Semilight"/>
              </a:rPr>
              <a:t>A public IP address resource can be associated with virtual machine network interfaces, internet-facing load balancers, VPN gateways, and application gateways.</a:t>
            </a:r>
          </a:p>
          <a:p>
            <a:pPr marL="0" indent="0">
              <a:buNone/>
            </a:pPr>
            <a:r>
              <a:rPr lang="en-US" sz="2000" dirty="0">
                <a:latin typeface="Segoe UI Semilight"/>
                <a:cs typeface="Segoe UI Semilight"/>
              </a:rPr>
              <a:t>* Static IP addresses only available on certain SKUs.</a:t>
            </a:r>
            <a:endParaRPr lang="en-US" sz="2000" dirty="0"/>
          </a:p>
          <a:p>
            <a:endParaRPr lang="en-US" dirty="0"/>
          </a:p>
        </p:txBody>
      </p:sp>
      <p:graphicFrame>
        <p:nvGraphicFramePr>
          <p:cNvPr id="9" name="Table 8">
            <a:extLst>
              <a:ext uri="{FF2B5EF4-FFF2-40B4-BE49-F238E27FC236}">
                <a16:creationId xmlns:a16="http://schemas.microsoft.com/office/drawing/2014/main" id="{E66B9D45-1ED8-4863-BC67-F226EAE91928}"/>
              </a:ext>
            </a:extLst>
          </p:cNvPr>
          <p:cNvGraphicFramePr>
            <a:graphicFrameLocks noGrp="1"/>
          </p:cNvGraphicFramePr>
          <p:nvPr>
            <p:extLst>
              <p:ext uri="{D42A27DB-BD31-4B8C-83A1-F6EECF244321}">
                <p14:modId xmlns:p14="http://schemas.microsoft.com/office/powerpoint/2010/main" val="4212488934"/>
              </p:ext>
            </p:extLst>
          </p:nvPr>
        </p:nvGraphicFramePr>
        <p:xfrm>
          <a:off x="579578" y="1341699"/>
          <a:ext cx="10815894" cy="2845220"/>
        </p:xfrm>
        <a:graphic>
          <a:graphicData uri="http://schemas.openxmlformats.org/drawingml/2006/table">
            <a:tbl>
              <a:tblPr firstRow="1" firstCol="1" bandRow="1">
                <a:tableStyleId>{5C22544A-7EE6-4342-B048-85BDC9FD1C3A}</a:tableStyleId>
              </a:tblPr>
              <a:tblGrid>
                <a:gridCol w="3325743">
                  <a:extLst>
                    <a:ext uri="{9D8B030D-6E8A-4147-A177-3AD203B41FA5}">
                      <a16:colId xmlns:a16="http://schemas.microsoft.com/office/drawing/2014/main" val="3174192451"/>
                    </a:ext>
                  </a:extLst>
                </a:gridCol>
                <a:gridCol w="3956186">
                  <a:extLst>
                    <a:ext uri="{9D8B030D-6E8A-4147-A177-3AD203B41FA5}">
                      <a16:colId xmlns:a16="http://schemas.microsoft.com/office/drawing/2014/main" val="2284610204"/>
                    </a:ext>
                  </a:extLst>
                </a:gridCol>
                <a:gridCol w="1873986">
                  <a:extLst>
                    <a:ext uri="{9D8B030D-6E8A-4147-A177-3AD203B41FA5}">
                      <a16:colId xmlns:a16="http://schemas.microsoft.com/office/drawing/2014/main" val="1182798680"/>
                    </a:ext>
                  </a:extLst>
                </a:gridCol>
                <a:gridCol w="1659979">
                  <a:extLst>
                    <a:ext uri="{9D8B030D-6E8A-4147-A177-3AD203B41FA5}">
                      <a16:colId xmlns:a16="http://schemas.microsoft.com/office/drawing/2014/main" val="3457186022"/>
                    </a:ext>
                  </a:extLst>
                </a:gridCol>
              </a:tblGrid>
              <a:tr h="569044">
                <a:tc>
                  <a:txBody>
                    <a:bodyPr/>
                    <a:lstStyle/>
                    <a:p>
                      <a:pPr marL="0" marR="156845">
                        <a:lnSpc>
                          <a:spcPct val="115000"/>
                        </a:lnSpc>
                      </a:pPr>
                      <a:r>
                        <a:rPr lang="en-US" sz="2400" b="0" dirty="0">
                          <a:effectLst/>
                          <a:latin typeface="Segoe UI Semilight"/>
                          <a:cs typeface="Segoe UI Semilight"/>
                        </a:rPr>
                        <a:t>Public IP addresses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IP address association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Dynamic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Static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4654805"/>
                  </a:ext>
                </a:extLst>
              </a:tr>
              <a:tr h="569044">
                <a:tc>
                  <a:txBody>
                    <a:bodyPr/>
                    <a:lstStyle/>
                    <a:p>
                      <a:pPr marL="0" marR="156845">
                        <a:lnSpc>
                          <a:spcPct val="115000"/>
                        </a:lnSpc>
                      </a:pPr>
                      <a:r>
                        <a:rPr lang="en-US" sz="2400" b="0" dirty="0">
                          <a:effectLst/>
                          <a:latin typeface="Segoe UI Semilight"/>
                          <a:cs typeface="Segoe UI Semilight"/>
                        </a:rPr>
                        <a:t>Virtual Machine</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NIC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1043496"/>
                  </a:ext>
                </a:extLst>
              </a:tr>
              <a:tr h="569044">
                <a:tc>
                  <a:txBody>
                    <a:bodyPr/>
                    <a:lstStyle/>
                    <a:p>
                      <a:pPr marL="0" marR="156845">
                        <a:lnSpc>
                          <a:spcPct val="115000"/>
                        </a:lnSpc>
                      </a:pPr>
                      <a:r>
                        <a:rPr lang="en-US" sz="2400" b="0" dirty="0">
                          <a:effectLst/>
                          <a:latin typeface="Segoe UI Semilight"/>
                          <a:cs typeface="Segoe UI Semilight"/>
                        </a:rPr>
                        <a:t>Load Balancer</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Front-end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9406885"/>
                  </a:ext>
                </a:extLst>
              </a:tr>
              <a:tr h="569044">
                <a:tc>
                  <a:txBody>
                    <a:bodyPr/>
                    <a:lstStyle/>
                    <a:p>
                      <a:pPr marL="0" marR="156845">
                        <a:lnSpc>
                          <a:spcPct val="115000"/>
                        </a:lnSpc>
                      </a:pPr>
                      <a:r>
                        <a:rPr lang="en-US" sz="2400" b="0" dirty="0">
                          <a:effectLst/>
                          <a:latin typeface="Segoe UI Semilight"/>
                          <a:cs typeface="Segoe UI Semilight"/>
                        </a:rPr>
                        <a:t>VPN Gateway</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Gateway IP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5675026"/>
                  </a:ext>
                </a:extLst>
              </a:tr>
              <a:tr h="569044">
                <a:tc>
                  <a:txBody>
                    <a:bodyPr/>
                    <a:lstStyle/>
                    <a:p>
                      <a:pPr marL="0" marR="156845">
                        <a:lnSpc>
                          <a:spcPct val="115000"/>
                        </a:lnSpc>
                      </a:pPr>
                      <a:r>
                        <a:rPr lang="en-US" sz="2400" b="0" dirty="0">
                          <a:effectLst/>
                          <a:latin typeface="Segoe UI Semilight"/>
                          <a:cs typeface="Segoe UI Semilight"/>
                        </a:rPr>
                        <a:t>Application Gateway</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Front-end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1467203"/>
                  </a:ext>
                </a:extLst>
              </a:tr>
            </a:tbl>
          </a:graphicData>
        </a:graphic>
      </p:graphicFrame>
    </p:spTree>
    <p:extLst>
      <p:ext uri="{BB962C8B-B14F-4D97-AF65-F5344CB8AC3E}">
        <p14:creationId xmlns:p14="http://schemas.microsoft.com/office/powerpoint/2010/main" val="9733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IP Addresses</a:t>
            </a:r>
          </a:p>
        </p:txBody>
      </p:sp>
      <p:sp>
        <p:nvSpPr>
          <p:cNvPr id="3" name="Text Placeholder 2">
            <a:extLst>
              <a:ext uri="{FF2B5EF4-FFF2-40B4-BE49-F238E27FC236}">
                <a16:creationId xmlns:a16="http://schemas.microsoft.com/office/drawing/2014/main" id="{F011A511-94DA-4606-BAD7-6EDD40AFB7A8}"/>
              </a:ext>
            </a:extLst>
          </p:cNvPr>
          <p:cNvSpPr>
            <a:spLocks noGrp="1"/>
          </p:cNvSpPr>
          <p:nvPr>
            <p:ph type="body" sz="quarter" idx="10"/>
          </p:nvPr>
        </p:nvSpPr>
        <p:spPr>
          <a:xfrm>
            <a:off x="538480" y="4553419"/>
            <a:ext cx="11018520" cy="1809726"/>
          </a:xfrm>
        </p:spPr>
        <p:txBody>
          <a:bodyPr/>
          <a:lstStyle/>
          <a:p>
            <a:pPr lvl="0"/>
            <a:r>
              <a:rPr lang="en-US" b="1" dirty="0"/>
              <a:t>Dynamic (default)</a:t>
            </a:r>
            <a:r>
              <a:rPr lang="en-US" dirty="0"/>
              <a:t>. Azure assigns the next available unassigned or unreserved IP address in the subnet's address range </a:t>
            </a:r>
          </a:p>
          <a:p>
            <a:pPr lvl="0"/>
            <a:r>
              <a:rPr lang="en-US" b="1" dirty="0"/>
              <a:t>Static.</a:t>
            </a:r>
            <a:r>
              <a:rPr lang="en-US" dirty="0"/>
              <a:t> You select and assign any unassigned or unreserved IP address in the subnet's address range </a:t>
            </a:r>
          </a:p>
        </p:txBody>
      </p:sp>
      <p:graphicFrame>
        <p:nvGraphicFramePr>
          <p:cNvPr id="9" name="Table 8">
            <a:extLst>
              <a:ext uri="{FF2B5EF4-FFF2-40B4-BE49-F238E27FC236}">
                <a16:creationId xmlns:a16="http://schemas.microsoft.com/office/drawing/2014/main" id="{C82CA4EF-9753-473D-AD58-920D3A0EA892}"/>
              </a:ext>
            </a:extLst>
          </p:cNvPr>
          <p:cNvGraphicFramePr>
            <a:graphicFrameLocks noGrp="1"/>
          </p:cNvGraphicFramePr>
          <p:nvPr>
            <p:extLst>
              <p:ext uri="{D42A27DB-BD31-4B8C-83A1-F6EECF244321}">
                <p14:modId xmlns:p14="http://schemas.microsoft.com/office/powerpoint/2010/main" val="4192393070"/>
              </p:ext>
            </p:extLst>
          </p:nvPr>
        </p:nvGraphicFramePr>
        <p:xfrm>
          <a:off x="584199" y="1435100"/>
          <a:ext cx="10416033" cy="2695876"/>
        </p:xfrm>
        <a:graphic>
          <a:graphicData uri="http://schemas.openxmlformats.org/drawingml/2006/table">
            <a:tbl>
              <a:tblPr firstRow="1" firstCol="1" bandRow="1">
                <a:tableStyleId>{5C22544A-7EE6-4342-B048-85BDC9FD1C3A}</a:tableStyleId>
              </a:tblPr>
              <a:tblGrid>
                <a:gridCol w="3320289">
                  <a:extLst>
                    <a:ext uri="{9D8B030D-6E8A-4147-A177-3AD203B41FA5}">
                      <a16:colId xmlns:a16="http://schemas.microsoft.com/office/drawing/2014/main" val="3958975764"/>
                    </a:ext>
                  </a:extLst>
                </a:gridCol>
                <a:gridCol w="4169664">
                  <a:extLst>
                    <a:ext uri="{9D8B030D-6E8A-4147-A177-3AD203B41FA5}">
                      <a16:colId xmlns:a16="http://schemas.microsoft.com/office/drawing/2014/main" val="2354717621"/>
                    </a:ext>
                  </a:extLst>
                </a:gridCol>
                <a:gridCol w="1536192">
                  <a:extLst>
                    <a:ext uri="{9D8B030D-6E8A-4147-A177-3AD203B41FA5}">
                      <a16:colId xmlns:a16="http://schemas.microsoft.com/office/drawing/2014/main" val="1131238555"/>
                    </a:ext>
                  </a:extLst>
                </a:gridCol>
                <a:gridCol w="1389888">
                  <a:extLst>
                    <a:ext uri="{9D8B030D-6E8A-4147-A177-3AD203B41FA5}">
                      <a16:colId xmlns:a16="http://schemas.microsoft.com/office/drawing/2014/main" val="1892619202"/>
                    </a:ext>
                  </a:extLst>
                </a:gridCol>
              </a:tblGrid>
              <a:tr h="594868">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Private IP Addresses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IP address association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Dynamic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Static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2162536"/>
                  </a:ext>
                </a:extLst>
              </a:tr>
              <a:tr h="530266">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Virtual Machine</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8074148"/>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Internal Load Balancer</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2633377"/>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Application Gateway</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34450399"/>
                  </a:ext>
                </a:extLst>
              </a:tr>
            </a:tbl>
          </a:graphicData>
        </a:graphic>
      </p:graphicFrame>
    </p:spTree>
    <p:extLst>
      <p:ext uri="{BB962C8B-B14F-4D97-AF65-F5344CB8AC3E}">
        <p14:creationId xmlns:p14="http://schemas.microsoft.com/office/powerpoint/2010/main" val="32324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03: Network Security Groups</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Network Security Groups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a:lstStyle/>
          <a:p>
            <a:r>
              <a:rPr lang="en-US" dirty="0"/>
              <a:t>Network Security Groups </a:t>
            </a:r>
          </a:p>
          <a:p>
            <a:r>
              <a:rPr lang="en-US" dirty="0"/>
              <a:t>NSG Rules</a:t>
            </a:r>
          </a:p>
          <a:p>
            <a:r>
              <a:rPr lang="en-US" dirty="0"/>
              <a:t>NSG Effective Rules</a:t>
            </a:r>
          </a:p>
          <a:p>
            <a:r>
              <a:rPr lang="en-US" dirty="0"/>
              <a:t>Creating NSG Rules</a:t>
            </a:r>
          </a:p>
          <a:p>
            <a:r>
              <a:rPr lang="en-US" dirty="0"/>
              <a:t>Application Security Groups</a:t>
            </a:r>
          </a:p>
          <a:p>
            <a:r>
              <a:rPr lang="en-US" dirty="0"/>
              <a:t>Demonstration - NSGs</a:t>
            </a:r>
          </a:p>
        </p:txBody>
      </p:sp>
    </p:spTree>
    <p:extLst>
      <p:ext uri="{BB962C8B-B14F-4D97-AF65-F5344CB8AC3E}">
        <p14:creationId xmlns:p14="http://schemas.microsoft.com/office/powerpoint/2010/main" val="9419965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Network Security Groups</a:t>
            </a:r>
          </a:p>
        </p:txBody>
      </p:sp>
      <p:sp>
        <p:nvSpPr>
          <p:cNvPr id="3" name="Text Placeholder 2">
            <a:extLst>
              <a:ext uri="{FF2B5EF4-FFF2-40B4-BE49-F238E27FC236}">
                <a16:creationId xmlns:a16="http://schemas.microsoft.com/office/drawing/2014/main" id="{9E21812E-01E8-44BA-BE97-5E9E1FBBF788}"/>
              </a:ext>
            </a:extLst>
          </p:cNvPr>
          <p:cNvSpPr>
            <a:spLocks noGrp="1"/>
          </p:cNvSpPr>
          <p:nvPr>
            <p:ph type="body" sz="quarter" idx="10"/>
          </p:nvPr>
        </p:nvSpPr>
        <p:spPr>
          <a:xfrm>
            <a:off x="584200" y="3984703"/>
            <a:ext cx="10507472" cy="1895904"/>
          </a:xfrm>
        </p:spPr>
        <p:txBody>
          <a:bodyPr/>
          <a:lstStyle/>
          <a:p>
            <a:r>
              <a:rPr lang="en-US" dirty="0"/>
              <a:t>Limit network traffic to resources in a virtual network</a:t>
            </a:r>
            <a:endParaRPr lang="bs-Latn-BA"/>
          </a:p>
          <a:p>
            <a:r>
              <a:rPr lang="en-US" dirty="0"/>
              <a:t>Contains a list of security rules that allow or deny inbound or outbound network traffic </a:t>
            </a:r>
          </a:p>
          <a:p>
            <a:r>
              <a:rPr lang="en-US" dirty="0"/>
              <a:t>Can be associated to a subnet or a network interface </a:t>
            </a:r>
          </a:p>
        </p:txBody>
      </p:sp>
      <p:pic>
        <p:nvPicPr>
          <p:cNvPr id="2" name="Picture 3" descr="Screenshot of the network security group overview blade. One subnet and one custom security rule are shown. ">
            <a:extLst>
              <a:ext uri="{FF2B5EF4-FFF2-40B4-BE49-F238E27FC236}">
                <a16:creationId xmlns:a16="http://schemas.microsoft.com/office/drawing/2014/main" id="{E9015A45-07BB-4ECB-BB79-6862723F6819}"/>
              </a:ext>
            </a:extLst>
          </p:cNvPr>
          <p:cNvPicPr>
            <a:picLocks noChangeAspect="1"/>
          </p:cNvPicPr>
          <p:nvPr/>
        </p:nvPicPr>
        <p:blipFill>
          <a:blip r:embed="rId3"/>
          <a:stretch>
            <a:fillRect/>
          </a:stretch>
        </p:blipFill>
        <p:spPr>
          <a:xfrm>
            <a:off x="773910" y="1336478"/>
            <a:ext cx="10455563" cy="2322945"/>
          </a:xfrm>
          <a:prstGeom prst="rect">
            <a:avLst/>
          </a:prstGeom>
          <a:ln>
            <a:solidFill>
              <a:schemeClr val="tx1"/>
            </a:solidFill>
          </a:ln>
        </p:spPr>
      </p:pic>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Rules</a:t>
            </a:r>
          </a:p>
        </p:txBody>
      </p:sp>
      <p:sp>
        <p:nvSpPr>
          <p:cNvPr id="8" name="Text Placeholder 7">
            <a:extLst>
              <a:ext uri="{FF2B5EF4-FFF2-40B4-BE49-F238E27FC236}">
                <a16:creationId xmlns:a16="http://schemas.microsoft.com/office/drawing/2014/main" id="{37B485B1-04A3-4531-A6A1-CA384C8FFB95}"/>
              </a:ext>
            </a:extLst>
          </p:cNvPr>
          <p:cNvSpPr>
            <a:spLocks noGrp="1"/>
          </p:cNvSpPr>
          <p:nvPr>
            <p:ph type="body" sz="quarter" idx="10"/>
          </p:nvPr>
        </p:nvSpPr>
        <p:spPr>
          <a:xfrm>
            <a:off x="704273" y="4557387"/>
            <a:ext cx="10905017" cy="1809726"/>
          </a:xfrm>
        </p:spPr>
        <p:txBody>
          <a:bodyPr vert="horz" wrap="square" lIns="0" tIns="0" rIns="0" bIns="0" rtlCol="0" anchor="t">
            <a:spAutoFit/>
          </a:bodyPr>
          <a:lstStyle/>
          <a:p>
            <a:r>
              <a:rPr lang="en-US" dirty="0">
                <a:latin typeface="Segoe UI Semilight"/>
                <a:cs typeface="Segoe UI Semilight"/>
              </a:rPr>
              <a:t>Security rules in NSGs enable you to filter network traffic that can flow in and out of virtual network subnets and network interfaces. </a:t>
            </a:r>
            <a:endParaRPr lang="en-US" dirty="0">
              <a:solidFill>
                <a:srgbClr val="1A1A1A"/>
              </a:solidFill>
            </a:endParaRPr>
          </a:p>
          <a:p>
            <a:r>
              <a:rPr lang="en-US" dirty="0">
                <a:latin typeface="Segoe UI Semilight"/>
                <a:cs typeface="Segoe UI Semilight"/>
              </a:rPr>
              <a:t>There are default security rules. You cannot delete the default rules, but you can add other rules with a higher priority.</a:t>
            </a:r>
          </a:p>
        </p:txBody>
      </p:sp>
      <p:pic>
        <p:nvPicPr>
          <p:cNvPr id="3" name="Picture 3" descr="Screenshot of the inbound and outbound NSG rules page. ">
            <a:extLst>
              <a:ext uri="{FF2B5EF4-FFF2-40B4-BE49-F238E27FC236}">
                <a16:creationId xmlns:a16="http://schemas.microsoft.com/office/drawing/2014/main" id="{CB79E332-905F-4495-81A7-4EDA0931A44E}"/>
              </a:ext>
            </a:extLst>
          </p:cNvPr>
          <p:cNvPicPr>
            <a:picLocks noChangeAspect="1"/>
          </p:cNvPicPr>
          <p:nvPr/>
        </p:nvPicPr>
        <p:blipFill>
          <a:blip r:embed="rId3"/>
          <a:stretch>
            <a:fillRect/>
          </a:stretch>
        </p:blipFill>
        <p:spPr>
          <a:xfrm>
            <a:off x="1145309" y="1273796"/>
            <a:ext cx="8788400" cy="2975752"/>
          </a:xfrm>
          <a:prstGeom prst="rect">
            <a:avLst/>
          </a:prstGeom>
          <a:ln>
            <a:solidFill>
              <a:schemeClr val="tx1"/>
            </a:solidFill>
          </a:ln>
        </p:spPr>
      </p:pic>
    </p:spTree>
    <p:extLst>
      <p:ext uri="{BB962C8B-B14F-4D97-AF65-F5344CB8AC3E}">
        <p14:creationId xmlns:p14="http://schemas.microsoft.com/office/powerpoint/2010/main" val="7593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t>Lesson 01: Virtual Networks</a:t>
            </a:r>
          </a:p>
          <a:p>
            <a:r>
              <a:rPr lang="en-US" dirty="0">
                <a:latin typeface="Segoe UI Semilight"/>
                <a:cs typeface="Segoe UI Semilight"/>
              </a:rPr>
              <a:t>Lesson 02: IP Addressing </a:t>
            </a:r>
          </a:p>
          <a:p>
            <a:r>
              <a:rPr lang="en-US" dirty="0">
                <a:latin typeface="Segoe UI Semilight"/>
                <a:cs typeface="Segoe UI Semilight"/>
              </a:rPr>
              <a:t>Lesson 03: Network Security Groups</a:t>
            </a:r>
          </a:p>
          <a:p>
            <a:r>
              <a:rPr lang="en-US" dirty="0">
                <a:latin typeface="Segoe UI Semilight"/>
                <a:cs typeface="Segoe UI Semilight"/>
              </a:rPr>
              <a:t>Lesson 04: Azure Firewall</a:t>
            </a:r>
            <a:endParaRPr lang="en-US" dirty="0">
              <a:solidFill>
                <a:schemeClr val="tx1"/>
              </a:solidFill>
              <a:latin typeface="Segoe UI Semilight"/>
              <a:cs typeface="Segoe UI Semilight"/>
            </a:endParaRPr>
          </a:p>
          <a:p>
            <a:r>
              <a:rPr lang="en-US" dirty="0">
                <a:solidFill>
                  <a:schemeClr val="tx1"/>
                </a:solidFill>
                <a:latin typeface="Segoe UI Semilight"/>
                <a:cs typeface="Segoe UI Semilight"/>
              </a:rPr>
              <a:t>Lesson 05: Azure </a:t>
            </a:r>
            <a:r>
              <a:rPr lang="en-US" dirty="0">
                <a:latin typeface="Segoe UI Semilight"/>
                <a:cs typeface="Segoe UI Semilight"/>
              </a:rPr>
              <a:t>DNS</a:t>
            </a:r>
            <a:endParaRPr lang="en-US" dirty="0"/>
          </a:p>
          <a:p>
            <a:r>
              <a:rPr lang="en-US" dirty="0"/>
              <a:t>Lesson 06: Module 04 Lab and Review</a:t>
            </a:r>
          </a:p>
          <a:p>
            <a:endParaRPr lang="en-US" dirty="0"/>
          </a:p>
          <a:p>
            <a:endParaRPr lang="en-US" dirty="0"/>
          </a:p>
        </p:txBody>
      </p:sp>
    </p:spTree>
    <p:extLst>
      <p:ext uri="{BB962C8B-B14F-4D97-AF65-F5344CB8AC3E}">
        <p14:creationId xmlns:p14="http://schemas.microsoft.com/office/powerpoint/2010/main" val="32682128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Effective Rules</a:t>
            </a:r>
          </a:p>
        </p:txBody>
      </p:sp>
      <p:sp>
        <p:nvSpPr>
          <p:cNvPr id="5" name="Text Placeholder 4">
            <a:extLst>
              <a:ext uri="{FF2B5EF4-FFF2-40B4-BE49-F238E27FC236}">
                <a16:creationId xmlns:a16="http://schemas.microsoft.com/office/drawing/2014/main" id="{8CF8207D-B662-4CD9-BBA7-B833BC3B26DE}"/>
              </a:ext>
            </a:extLst>
          </p:cNvPr>
          <p:cNvSpPr>
            <a:spLocks noGrp="1"/>
          </p:cNvSpPr>
          <p:nvPr>
            <p:ph type="body" sz="quarter" idx="10"/>
          </p:nvPr>
        </p:nvSpPr>
        <p:spPr>
          <a:xfrm>
            <a:off x="584199" y="1435100"/>
            <a:ext cx="5673725" cy="3705630"/>
          </a:xfrm>
        </p:spPr>
        <p:txBody>
          <a:bodyPr vert="horz" wrap="square" lIns="0" tIns="0" rIns="0" bIns="0" rtlCol="0" anchor="t">
            <a:spAutoFit/>
          </a:bodyPr>
          <a:lstStyle/>
          <a:p>
            <a:r>
              <a:rPr lang="en-US" dirty="0">
                <a:latin typeface="Segoe UI Semilight"/>
                <a:cs typeface="Segoe UI Semilight"/>
              </a:rPr>
              <a:t>NSGs are evaluated independently for the subnet and NIC </a:t>
            </a:r>
            <a:endParaRPr lang="en-US" dirty="0"/>
          </a:p>
          <a:p>
            <a:r>
              <a:rPr lang="en-US" dirty="0">
                <a:latin typeface="Segoe UI Semilight"/>
                <a:cs typeface="Segoe UI Semilight"/>
              </a:rPr>
              <a:t>An “allow” rule must exist at both levels for traffic to be admitted </a:t>
            </a:r>
            <a:endParaRPr lang="en-US" dirty="0"/>
          </a:p>
          <a:p>
            <a:r>
              <a:rPr lang="en-US" dirty="0">
                <a:latin typeface="Segoe UI Semilight"/>
                <a:cs typeface="Segoe UI Semilight"/>
              </a:rPr>
              <a:t>Use the Effective Rules link if you are not sure which security rules are being applied</a:t>
            </a:r>
          </a:p>
          <a:p>
            <a:endParaRPr lang="en-US" dirty="0"/>
          </a:p>
        </p:txBody>
      </p:sp>
      <p:pic>
        <p:nvPicPr>
          <p:cNvPr id="7" name="Picture 6" descr="A NSG is shown controlling traffic to a subnet. Inside the subnet another NSG is shown controlling traffic to a virtual machine NIC. ">
            <a:extLst>
              <a:ext uri="{FF2B5EF4-FFF2-40B4-BE49-F238E27FC236}">
                <a16:creationId xmlns:a16="http://schemas.microsoft.com/office/drawing/2014/main" id="{345F8CA4-6895-4F95-9B5A-2FD3EE05A6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04001" y="1435100"/>
            <a:ext cx="4678010" cy="2956277"/>
          </a:xfrm>
          <a:prstGeom prst="rect">
            <a:avLst/>
          </a:prstGeom>
          <a:noFill/>
        </p:spPr>
      </p:pic>
      <p:pic>
        <p:nvPicPr>
          <p:cNvPr id="2" name="Picture 2" descr="A close up of a sign&#10;&#10;Description generated with very high confidence">
            <a:extLst>
              <a:ext uri="{FF2B5EF4-FFF2-40B4-BE49-F238E27FC236}">
                <a16:creationId xmlns:a16="http://schemas.microsoft.com/office/drawing/2014/main" id="{7C368FC2-6951-4389-9211-C11043B8A91E}"/>
              </a:ext>
            </a:extLst>
          </p:cNvPr>
          <p:cNvPicPr>
            <a:picLocks noChangeAspect="1"/>
          </p:cNvPicPr>
          <p:nvPr/>
        </p:nvPicPr>
        <p:blipFill>
          <a:blip r:embed="rId4"/>
          <a:stretch>
            <a:fillRect/>
          </a:stretch>
        </p:blipFill>
        <p:spPr>
          <a:xfrm>
            <a:off x="4262583" y="5052254"/>
            <a:ext cx="7015017" cy="528855"/>
          </a:xfrm>
          <a:prstGeom prst="rect">
            <a:avLst/>
          </a:prstGeom>
        </p:spPr>
      </p:pic>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NSG Rules</a:t>
            </a:r>
          </a:p>
        </p:txBody>
      </p:sp>
      <p:sp>
        <p:nvSpPr>
          <p:cNvPr id="7" name="Text Placeholder 5">
            <a:extLst>
              <a:ext uri="{FF2B5EF4-FFF2-40B4-BE49-F238E27FC236}">
                <a16:creationId xmlns:a16="http://schemas.microsoft.com/office/drawing/2014/main" id="{EA6B19EF-6F9D-4A6A-B191-D7CD3513609B}"/>
              </a:ext>
            </a:extLst>
          </p:cNvPr>
          <p:cNvSpPr>
            <a:spLocks noGrp="1"/>
          </p:cNvSpPr>
          <p:nvPr>
            <p:ph type="body" sz="quarter" idx="10"/>
          </p:nvPr>
        </p:nvSpPr>
        <p:spPr>
          <a:xfrm>
            <a:off x="584200" y="1435497"/>
            <a:ext cx="6054344" cy="3705630"/>
          </a:xfrm>
        </p:spPr>
        <p:txBody>
          <a:bodyPr/>
          <a:lstStyle/>
          <a:p>
            <a:r>
              <a:rPr lang="en-US" dirty="0"/>
              <a:t>Select from a large variety of services </a:t>
            </a:r>
          </a:p>
          <a:p>
            <a:r>
              <a:rPr lang="en-US" b="1" dirty="0"/>
              <a:t>Service</a:t>
            </a:r>
            <a:r>
              <a:rPr lang="en-US" dirty="0"/>
              <a:t> - The destination protocol and port range for this rule</a:t>
            </a:r>
          </a:p>
          <a:p>
            <a:r>
              <a:rPr lang="en-US" b="1" dirty="0"/>
              <a:t>Port ranges </a:t>
            </a:r>
            <a:r>
              <a:rPr lang="en-US" dirty="0"/>
              <a:t>– Single port or multiple ports</a:t>
            </a:r>
          </a:p>
          <a:p>
            <a:r>
              <a:rPr lang="en-US" b="1" dirty="0"/>
              <a:t>Priority</a:t>
            </a:r>
            <a:r>
              <a:rPr lang="en-US" dirty="0"/>
              <a:t> - The lower the number, the higher the priority</a:t>
            </a:r>
          </a:p>
        </p:txBody>
      </p:sp>
      <p:pic>
        <p:nvPicPr>
          <p:cNvPr id="4" name="Picture 3" descr="Screenshot of the Add an Inbound security rule page.">
            <a:extLst>
              <a:ext uri="{FF2B5EF4-FFF2-40B4-BE49-F238E27FC236}">
                <a16:creationId xmlns:a16="http://schemas.microsoft.com/office/drawing/2014/main" id="{BD9E4B4C-FE66-461C-A52F-C5166E8AA1E5}"/>
              </a:ext>
            </a:extLst>
          </p:cNvPr>
          <p:cNvPicPr>
            <a:picLocks noChangeAspect="1"/>
          </p:cNvPicPr>
          <p:nvPr/>
        </p:nvPicPr>
        <p:blipFill>
          <a:blip r:embed="rId3"/>
          <a:stretch>
            <a:fillRect/>
          </a:stretch>
        </p:blipFill>
        <p:spPr>
          <a:xfrm>
            <a:off x="7403453" y="944984"/>
            <a:ext cx="4091862" cy="5455816"/>
          </a:xfrm>
          <a:prstGeom prst="rect">
            <a:avLst/>
          </a:prstGeom>
        </p:spPr>
      </p:pic>
    </p:spTree>
    <p:extLst>
      <p:ext uri="{BB962C8B-B14F-4D97-AF65-F5344CB8AC3E}">
        <p14:creationId xmlns:p14="http://schemas.microsoft.com/office/powerpoint/2010/main" val="414251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Application Security Groups</a:t>
            </a:r>
          </a:p>
        </p:txBody>
      </p:sp>
      <p:sp>
        <p:nvSpPr>
          <p:cNvPr id="6" name="Text Placeholder 5"/>
          <p:cNvSpPr>
            <a:spLocks noGrp="1"/>
          </p:cNvSpPr>
          <p:nvPr>
            <p:ph type="body" sz="quarter" idx="10"/>
          </p:nvPr>
        </p:nvSpPr>
        <p:spPr>
          <a:xfrm>
            <a:off x="584200" y="1435496"/>
            <a:ext cx="6178341" cy="4965303"/>
          </a:xfrm>
        </p:spPr>
        <p:txBody>
          <a:bodyPr/>
          <a:lstStyle/>
          <a:p>
            <a:pPr marL="0" indent="0">
              <a:buNone/>
            </a:pPr>
            <a:r>
              <a:rPr lang="en-IE" dirty="0"/>
              <a:t>Provides for the grouping of servers with similar port filtering requirements, and group together servers with similar functions, such as web servers.</a:t>
            </a:r>
            <a:endParaRPr lang="en-US" sz="1050" dirty="0"/>
          </a:p>
          <a:p>
            <a:r>
              <a:rPr lang="en-IE" dirty="0"/>
              <a:t>Allows you to reuse your security policy at scale without manual maintenance of explicit IP addresses.</a:t>
            </a:r>
          </a:p>
          <a:p>
            <a:r>
              <a:rPr lang="en-IE" dirty="0"/>
              <a:t>Handles the complexity of explicit IP addresses and multiple rule sets, allowing you to focus on your business logic.</a:t>
            </a:r>
          </a:p>
          <a:p>
            <a:pPr marL="0" indent="0">
              <a:buNone/>
            </a:pPr>
            <a:endParaRPr lang="en-IE" dirty="0"/>
          </a:p>
        </p:txBody>
      </p:sp>
      <p:pic>
        <p:nvPicPr>
          <p:cNvPr id="5" name="Picture 4" descr="Virtual machines are grouped into Web and Logic ASGs. A NSG controls access to the ASGs. ">
            <a:extLst>
              <a:ext uri="{FF2B5EF4-FFF2-40B4-BE49-F238E27FC236}">
                <a16:creationId xmlns:a16="http://schemas.microsoft.com/office/drawing/2014/main" id="{26A1E043-9327-431E-8F1C-094EB4DF3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6122" y="1136056"/>
            <a:ext cx="4731966" cy="5166286"/>
          </a:xfrm>
          <a:prstGeom prst="rect">
            <a:avLst/>
          </a:prstGeom>
        </p:spPr>
      </p:pic>
    </p:spTree>
    <p:extLst>
      <p:ext uri="{BB962C8B-B14F-4D97-AF65-F5344CB8AC3E}">
        <p14:creationId xmlns:p14="http://schemas.microsoft.com/office/powerpoint/2010/main" val="4022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Demonstration – Network Security Rules</a:t>
            </a:r>
          </a:p>
        </p:txBody>
      </p:sp>
      <p:sp>
        <p:nvSpPr>
          <p:cNvPr id="3" name="Text Placeholder 2">
            <a:extLst>
              <a:ext uri="{FF2B5EF4-FFF2-40B4-BE49-F238E27FC236}">
                <a16:creationId xmlns:a16="http://schemas.microsoft.com/office/drawing/2014/main" id="{EA13A14C-8C77-4E04-BBFC-903A3D33E7D0}"/>
              </a:ext>
            </a:extLst>
          </p:cNvPr>
          <p:cNvSpPr>
            <a:spLocks noGrp="1"/>
          </p:cNvSpPr>
          <p:nvPr>
            <p:ph type="body" sz="quarter" idx="10"/>
          </p:nvPr>
        </p:nvSpPr>
        <p:spPr>
          <a:xfrm>
            <a:off x="584200" y="1435497"/>
            <a:ext cx="11018520" cy="1465016"/>
          </a:xfrm>
        </p:spPr>
        <p:txBody>
          <a:bodyPr/>
          <a:lstStyle/>
          <a:p>
            <a:r>
              <a:rPr lang="en-US" dirty="0"/>
              <a:t>Access the NSGs blade</a:t>
            </a:r>
          </a:p>
          <a:p>
            <a:r>
              <a:rPr lang="en-US" dirty="0"/>
              <a:t>Add a new NSG</a:t>
            </a:r>
          </a:p>
          <a:p>
            <a:r>
              <a:rPr lang="en-US" dirty="0"/>
              <a:t>Explore inbound and outbound rules</a:t>
            </a:r>
          </a:p>
        </p:txBody>
      </p:sp>
    </p:spTree>
    <p:extLst>
      <p:ext uri="{BB962C8B-B14F-4D97-AF65-F5344CB8AC3E}">
        <p14:creationId xmlns:p14="http://schemas.microsoft.com/office/powerpoint/2010/main" val="85511300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cs typeface="Segoe UI"/>
              </a:rPr>
              <a:t>Lesson 04: Azure Firewall</a:t>
            </a:r>
          </a:p>
        </p:txBody>
      </p:sp>
    </p:spTree>
    <p:extLst>
      <p:ext uri="{BB962C8B-B14F-4D97-AF65-F5344CB8AC3E}">
        <p14:creationId xmlns:p14="http://schemas.microsoft.com/office/powerpoint/2010/main" val="367408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Azure Firewall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1465016"/>
          </a:xfrm>
        </p:spPr>
        <p:txBody>
          <a:bodyPr/>
          <a:lstStyle/>
          <a:p>
            <a:r>
              <a:rPr lang="en-US" dirty="0"/>
              <a:t>Azure Firewall</a:t>
            </a:r>
          </a:p>
          <a:p>
            <a:r>
              <a:rPr lang="en-US" dirty="0"/>
              <a:t>Implementing Firewalls</a:t>
            </a:r>
          </a:p>
          <a:p>
            <a:r>
              <a:rPr lang="en-US" dirty="0"/>
              <a:t>Firewall Rules</a:t>
            </a:r>
          </a:p>
        </p:txBody>
      </p:sp>
    </p:spTree>
    <p:extLst>
      <p:ext uri="{BB962C8B-B14F-4D97-AF65-F5344CB8AC3E}">
        <p14:creationId xmlns:p14="http://schemas.microsoft.com/office/powerpoint/2010/main" val="40851188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Azure Firewall</a:t>
            </a:r>
          </a:p>
        </p:txBody>
      </p:sp>
      <p:sp>
        <p:nvSpPr>
          <p:cNvPr id="3" name="Text Placeholder 2">
            <a:extLst>
              <a:ext uri="{FF2B5EF4-FFF2-40B4-BE49-F238E27FC236}">
                <a16:creationId xmlns:a16="http://schemas.microsoft.com/office/drawing/2014/main" id="{EA13A14C-8C77-4E04-BBFC-903A3D33E7D0}"/>
              </a:ext>
            </a:extLst>
          </p:cNvPr>
          <p:cNvSpPr>
            <a:spLocks noGrp="1"/>
          </p:cNvSpPr>
          <p:nvPr>
            <p:ph type="body" sz="quarter" idx="10"/>
          </p:nvPr>
        </p:nvSpPr>
        <p:spPr>
          <a:xfrm>
            <a:off x="588263" y="1314917"/>
            <a:ext cx="5966773" cy="5170646"/>
          </a:xfrm>
        </p:spPr>
        <p:txBody>
          <a:bodyPr/>
          <a:lstStyle/>
          <a:p>
            <a:r>
              <a:rPr lang="en-US" dirty="0"/>
              <a:t>Stateful firewall as a service</a:t>
            </a:r>
          </a:p>
          <a:p>
            <a:r>
              <a:rPr lang="en-US" dirty="0"/>
              <a:t>Built-in high availability with unrestricted cloud scalability</a:t>
            </a:r>
          </a:p>
          <a:p>
            <a:r>
              <a:rPr lang="en-US" dirty="0"/>
              <a:t>Create, enforce, and log application and network connectivity policies</a:t>
            </a:r>
          </a:p>
          <a:p>
            <a:r>
              <a:rPr lang="en-US" dirty="0"/>
              <a:t>Threat intelligence-based filtering</a:t>
            </a:r>
          </a:p>
          <a:p>
            <a:r>
              <a:rPr lang="en-US" dirty="0"/>
              <a:t>Fully integrated with Azure Monitor for logging and analytics</a:t>
            </a:r>
          </a:p>
          <a:p>
            <a:r>
              <a:rPr lang="en-US" dirty="0"/>
              <a:t>Support for hybrid connectivity through deployment behind VPN and ExpressRoute Gateways</a:t>
            </a:r>
          </a:p>
        </p:txBody>
      </p:sp>
      <p:pic>
        <p:nvPicPr>
          <p:cNvPr id="4" name="Picture 3" descr="VNets are using an Azure Firewall and Threat Intelligence to deny or allow traffic. ">
            <a:extLst>
              <a:ext uri="{FF2B5EF4-FFF2-40B4-BE49-F238E27FC236}">
                <a16:creationId xmlns:a16="http://schemas.microsoft.com/office/drawing/2014/main" id="{3ABB2A8A-49B2-471D-8816-8B37C098D8E8}"/>
              </a:ext>
            </a:extLst>
          </p:cNvPr>
          <p:cNvPicPr>
            <a:picLocks noChangeAspect="1"/>
          </p:cNvPicPr>
          <p:nvPr/>
        </p:nvPicPr>
        <p:blipFill>
          <a:blip r:embed="rId3"/>
          <a:stretch>
            <a:fillRect/>
          </a:stretch>
        </p:blipFill>
        <p:spPr>
          <a:xfrm>
            <a:off x="6687239" y="1883885"/>
            <a:ext cx="5427947" cy="3571276"/>
          </a:xfrm>
          <a:prstGeom prst="rect">
            <a:avLst/>
          </a:prstGeom>
        </p:spPr>
      </p:pic>
    </p:spTree>
    <p:extLst>
      <p:ext uri="{BB962C8B-B14F-4D97-AF65-F5344CB8AC3E}">
        <p14:creationId xmlns:p14="http://schemas.microsoft.com/office/powerpoint/2010/main" val="4163108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BEE9-E5E3-4336-BA26-8B078D3D7218}"/>
              </a:ext>
            </a:extLst>
          </p:cNvPr>
          <p:cNvSpPr>
            <a:spLocks noGrp="1"/>
          </p:cNvSpPr>
          <p:nvPr>
            <p:ph type="title"/>
          </p:nvPr>
        </p:nvSpPr>
        <p:spPr>
          <a:xfrm>
            <a:off x="588263" y="457200"/>
            <a:ext cx="11018520" cy="553998"/>
          </a:xfrm>
        </p:spPr>
        <p:txBody>
          <a:bodyPr/>
          <a:lstStyle/>
          <a:p>
            <a:r>
              <a:rPr lang="en-US" dirty="0"/>
              <a:t>Implementing Firewalls</a:t>
            </a:r>
          </a:p>
        </p:txBody>
      </p:sp>
      <p:pic>
        <p:nvPicPr>
          <p:cNvPr id="4" name="Picture 3" descr="Diagram with three subnets. Numbers are aligned with the subnet and explained in the bullets on the slide.">
            <a:extLst>
              <a:ext uri="{FF2B5EF4-FFF2-40B4-BE49-F238E27FC236}">
                <a16:creationId xmlns:a16="http://schemas.microsoft.com/office/drawing/2014/main" id="{90E31D2A-4366-4E52-BE47-CBB971F77448}"/>
              </a:ext>
            </a:extLst>
          </p:cNvPr>
          <p:cNvPicPr>
            <a:picLocks noChangeAspect="1"/>
          </p:cNvPicPr>
          <p:nvPr/>
        </p:nvPicPr>
        <p:blipFill>
          <a:blip r:embed="rId2"/>
          <a:stretch>
            <a:fillRect/>
          </a:stretch>
        </p:blipFill>
        <p:spPr>
          <a:xfrm>
            <a:off x="1580006" y="1563012"/>
            <a:ext cx="8803387" cy="2225233"/>
          </a:xfrm>
          <a:prstGeom prst="rect">
            <a:avLst/>
          </a:prstGeom>
        </p:spPr>
      </p:pic>
      <p:sp>
        <p:nvSpPr>
          <p:cNvPr id="3" name="Text Placeholder 2">
            <a:extLst>
              <a:ext uri="{FF2B5EF4-FFF2-40B4-BE49-F238E27FC236}">
                <a16:creationId xmlns:a16="http://schemas.microsoft.com/office/drawing/2014/main" id="{39625B8D-E164-4860-B764-B2020C7C7677}"/>
              </a:ext>
            </a:extLst>
          </p:cNvPr>
          <p:cNvSpPr>
            <a:spLocks noGrp="1"/>
          </p:cNvSpPr>
          <p:nvPr>
            <p:ph type="body" sz="quarter" idx="10"/>
          </p:nvPr>
        </p:nvSpPr>
        <p:spPr>
          <a:xfrm>
            <a:off x="586581" y="4092575"/>
            <a:ext cx="11018838" cy="1698927"/>
          </a:xfrm>
        </p:spPr>
        <p:txBody>
          <a:bodyPr/>
          <a:lstStyle/>
          <a:p>
            <a:pPr marL="514350" indent="-514350">
              <a:buFont typeface="+mj-lt"/>
              <a:buAutoNum type="arabicPeriod"/>
            </a:pPr>
            <a:r>
              <a:rPr lang="en-US" sz="2400" dirty="0"/>
              <a:t>Create the network infrastructure.</a:t>
            </a:r>
          </a:p>
          <a:p>
            <a:pPr marL="514350" indent="-514350">
              <a:buFont typeface="+mj-lt"/>
              <a:buAutoNum type="arabicPeriod"/>
            </a:pPr>
            <a:r>
              <a:rPr lang="en-US" sz="2400" dirty="0"/>
              <a:t>Deploy the firewall.</a:t>
            </a:r>
          </a:p>
          <a:p>
            <a:pPr marL="514350" indent="-514350">
              <a:buFont typeface="+mj-lt"/>
              <a:buAutoNum type="arabicPeriod"/>
            </a:pPr>
            <a:r>
              <a:rPr lang="en-US" sz="2400" dirty="0"/>
              <a:t>Create a default route.</a:t>
            </a:r>
          </a:p>
          <a:p>
            <a:pPr marL="514350" indent="-514350">
              <a:buFont typeface="+mj-lt"/>
              <a:buAutoNum type="arabicPeriod"/>
            </a:pPr>
            <a:r>
              <a:rPr lang="en-US" sz="2400" dirty="0"/>
              <a:t>Configure rules.</a:t>
            </a:r>
          </a:p>
        </p:txBody>
      </p:sp>
      <p:sp>
        <p:nvSpPr>
          <p:cNvPr id="8" name="Rectangle 7">
            <a:extLst>
              <a:ext uri="{FF2B5EF4-FFF2-40B4-BE49-F238E27FC236}">
                <a16:creationId xmlns:a16="http://schemas.microsoft.com/office/drawing/2014/main" id="{BE84DC43-D8C9-4562-A2CF-F789F3FA3191}"/>
              </a:ext>
            </a:extLst>
          </p:cNvPr>
          <p:cNvSpPr/>
          <p:nvPr/>
        </p:nvSpPr>
        <p:spPr>
          <a:xfrm>
            <a:off x="515815" y="6095832"/>
            <a:ext cx="10547420" cy="461665"/>
          </a:xfrm>
          <a:prstGeom prst="rect">
            <a:avLst/>
          </a:prstGeom>
        </p:spPr>
        <p:txBody>
          <a:bodyPr wrap="square">
            <a:spAutoFit/>
          </a:bodyPr>
          <a:lstStyle/>
          <a:p>
            <a:r>
              <a:rPr lang="en-US" sz="2400" dirty="0">
                <a:solidFill>
                  <a:schemeClr val="accent3">
                    <a:lumMod val="75000"/>
                  </a:schemeClr>
                </a:solidFill>
              </a:rPr>
              <a:t>✔️</a:t>
            </a:r>
            <a:r>
              <a:rPr lang="en-US" sz="2400" dirty="0"/>
              <a:t> </a:t>
            </a:r>
            <a:r>
              <a:rPr lang="en-US" sz="2400" dirty="0">
                <a:latin typeface="Segoe UI Semilight" panose="020B0402040204020203" pitchFamily="34" charset="0"/>
                <a:cs typeface="Segoe UI Semilight" panose="020B0402040204020203" pitchFamily="34" charset="0"/>
              </a:rPr>
              <a:t>In production deployments, a Hub and Spoke model is recommended.</a:t>
            </a:r>
          </a:p>
        </p:txBody>
      </p:sp>
    </p:spTree>
    <p:extLst>
      <p:ext uri="{BB962C8B-B14F-4D97-AF65-F5344CB8AC3E}">
        <p14:creationId xmlns:p14="http://schemas.microsoft.com/office/powerpoint/2010/main" val="18991611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FEE1-EDF8-423D-BBCE-93C01A29C952}"/>
              </a:ext>
            </a:extLst>
          </p:cNvPr>
          <p:cNvSpPr>
            <a:spLocks noGrp="1"/>
          </p:cNvSpPr>
          <p:nvPr>
            <p:ph type="title"/>
          </p:nvPr>
        </p:nvSpPr>
        <p:spPr/>
        <p:txBody>
          <a:bodyPr/>
          <a:lstStyle/>
          <a:p>
            <a:r>
              <a:rPr lang="en-US" dirty="0"/>
              <a:t>Firewall Rules</a:t>
            </a:r>
          </a:p>
        </p:txBody>
      </p:sp>
      <p:sp>
        <p:nvSpPr>
          <p:cNvPr id="3" name="Text Placeholder 2">
            <a:extLst>
              <a:ext uri="{FF2B5EF4-FFF2-40B4-BE49-F238E27FC236}">
                <a16:creationId xmlns:a16="http://schemas.microsoft.com/office/drawing/2014/main" id="{2547C47B-B0C3-46B6-A77C-375848E37AF5}"/>
              </a:ext>
            </a:extLst>
          </p:cNvPr>
          <p:cNvSpPr>
            <a:spLocks noGrp="1"/>
          </p:cNvSpPr>
          <p:nvPr>
            <p:ph type="body" sz="quarter" idx="10"/>
          </p:nvPr>
        </p:nvSpPr>
        <p:spPr>
          <a:xfrm>
            <a:off x="880590" y="3728567"/>
            <a:ext cx="10504192" cy="2326791"/>
          </a:xfrm>
        </p:spPr>
        <p:txBody>
          <a:bodyPr/>
          <a:lstStyle/>
          <a:p>
            <a:r>
              <a:rPr lang="en-US" b="1" dirty="0"/>
              <a:t>NAT rules</a:t>
            </a:r>
            <a:r>
              <a:rPr lang="en-US" dirty="0"/>
              <a:t>. Configure DNAT rules to allow incoming connections</a:t>
            </a:r>
          </a:p>
          <a:p>
            <a:r>
              <a:rPr lang="en-US" b="1" dirty="0"/>
              <a:t>Network rules</a:t>
            </a:r>
            <a:r>
              <a:rPr lang="en-US" dirty="0"/>
              <a:t>. Configure rules that contain source addresses, protocols, destination ports, and destination addresses</a:t>
            </a:r>
          </a:p>
          <a:p>
            <a:r>
              <a:rPr lang="en-US" b="1" dirty="0"/>
              <a:t>Application rules</a:t>
            </a:r>
            <a:r>
              <a:rPr lang="en-US" dirty="0"/>
              <a:t>. Configure fully qualified domain names (FQDNs) that can be accessed from a subnet</a:t>
            </a:r>
          </a:p>
        </p:txBody>
      </p:sp>
      <p:pic>
        <p:nvPicPr>
          <p:cNvPr id="4" name="Picture 3" descr="Screenshot of the Azure Firewall Rules blade with three tabs: NAT rule collection, Network rule collection, and Application rule collection. ">
            <a:extLst>
              <a:ext uri="{FF2B5EF4-FFF2-40B4-BE49-F238E27FC236}">
                <a16:creationId xmlns:a16="http://schemas.microsoft.com/office/drawing/2014/main" id="{652CA8FF-653D-4BC0-8128-CB3C65F250DA}"/>
              </a:ext>
            </a:extLst>
          </p:cNvPr>
          <p:cNvPicPr>
            <a:picLocks noChangeAspect="1"/>
          </p:cNvPicPr>
          <p:nvPr/>
        </p:nvPicPr>
        <p:blipFill>
          <a:blip r:embed="rId2"/>
          <a:stretch>
            <a:fillRect/>
          </a:stretch>
        </p:blipFill>
        <p:spPr>
          <a:xfrm>
            <a:off x="1766871" y="1795882"/>
            <a:ext cx="8175938" cy="1148000"/>
          </a:xfrm>
          <a:prstGeom prst="rect">
            <a:avLst/>
          </a:prstGeom>
          <a:ln>
            <a:solidFill>
              <a:schemeClr val="tx1"/>
            </a:solidFill>
          </a:ln>
        </p:spPr>
      </p:pic>
    </p:spTree>
    <p:extLst>
      <p:ext uri="{BB962C8B-B14F-4D97-AF65-F5344CB8AC3E}">
        <p14:creationId xmlns:p14="http://schemas.microsoft.com/office/powerpoint/2010/main" val="29811745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05: Azure DNS</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Virtual Networks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Azure DNS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latin typeface="Segoe UI Semilight"/>
                <a:cs typeface="Segoe UI Semilight"/>
              </a:rPr>
              <a:t>Domains and Custom Domains</a:t>
            </a:r>
          </a:p>
          <a:p>
            <a:r>
              <a:rPr lang="en-US" dirty="0">
                <a:latin typeface="Segoe UI Semilight"/>
                <a:cs typeface="Segoe UI Semilight"/>
              </a:rPr>
              <a:t>Verifying Custom Domain Names</a:t>
            </a:r>
          </a:p>
          <a:p>
            <a:r>
              <a:rPr lang="en-US" dirty="0">
                <a:latin typeface="Segoe UI Semilight"/>
                <a:cs typeface="Segoe UI Semilight"/>
              </a:rPr>
              <a:t>Azure DNS Zones</a:t>
            </a:r>
          </a:p>
          <a:p>
            <a:r>
              <a:rPr lang="en-US" dirty="0">
                <a:latin typeface="Segoe UI Semilight"/>
                <a:cs typeface="Segoe UI Semilight"/>
              </a:rPr>
              <a:t>DNS Delegation</a:t>
            </a:r>
          </a:p>
          <a:p>
            <a:r>
              <a:rPr lang="en-US" dirty="0">
                <a:latin typeface="Segoe UI Semilight"/>
                <a:cs typeface="Segoe UI Semilight"/>
              </a:rPr>
              <a:t>DNS Record Sets</a:t>
            </a:r>
          </a:p>
          <a:p>
            <a:r>
              <a:rPr lang="en-US" dirty="0">
                <a:latin typeface="Segoe UI Semilight"/>
                <a:cs typeface="Segoe UI Semilight"/>
              </a:rPr>
              <a:t>DNS for Private Domains </a:t>
            </a:r>
          </a:p>
          <a:p>
            <a:r>
              <a:rPr lang="en-US" dirty="0">
                <a:latin typeface="Segoe UI Semilight"/>
                <a:cs typeface="Segoe UI Semilight"/>
              </a:rPr>
              <a:t>Private Zones Scenarios </a:t>
            </a:r>
            <a:endParaRPr lang="en-US" dirty="0"/>
          </a:p>
          <a:p>
            <a:r>
              <a:rPr lang="en-US" dirty="0">
                <a:latin typeface="Segoe UI Semilight"/>
                <a:cs typeface="Segoe UI Semilight"/>
              </a:rPr>
              <a:t>Demonstration – DNS Name Resolution</a:t>
            </a:r>
          </a:p>
        </p:txBody>
      </p:sp>
    </p:spTree>
    <p:extLst>
      <p:ext uri="{BB962C8B-B14F-4D97-AF65-F5344CB8AC3E}">
        <p14:creationId xmlns:p14="http://schemas.microsoft.com/office/powerpoint/2010/main" val="143242697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5F5-7E54-4674-9594-975BAF12005A}"/>
              </a:ext>
            </a:extLst>
          </p:cNvPr>
          <p:cNvSpPr>
            <a:spLocks noGrp="1"/>
          </p:cNvSpPr>
          <p:nvPr>
            <p:ph type="title"/>
          </p:nvPr>
        </p:nvSpPr>
        <p:spPr/>
        <p:txBody>
          <a:bodyPr/>
          <a:lstStyle/>
          <a:p>
            <a:r>
              <a:rPr lang="en-US" dirty="0"/>
              <a:t>Domains and Custom Domains</a:t>
            </a:r>
          </a:p>
        </p:txBody>
      </p:sp>
      <p:sp>
        <p:nvSpPr>
          <p:cNvPr id="3" name="Text Placeholder 2">
            <a:extLst>
              <a:ext uri="{FF2B5EF4-FFF2-40B4-BE49-F238E27FC236}">
                <a16:creationId xmlns:a16="http://schemas.microsoft.com/office/drawing/2014/main" id="{C97B08B4-17DD-49E3-B081-AE5A0AFBEA32}"/>
              </a:ext>
            </a:extLst>
          </p:cNvPr>
          <p:cNvSpPr>
            <a:spLocks noGrp="1"/>
          </p:cNvSpPr>
          <p:nvPr>
            <p:ph type="body" sz="quarter" idx="10"/>
          </p:nvPr>
        </p:nvSpPr>
        <p:spPr>
          <a:xfrm>
            <a:off x="589972" y="1445436"/>
            <a:ext cx="5893305" cy="3274743"/>
          </a:xfrm>
        </p:spPr>
        <p:txBody>
          <a:bodyPr/>
          <a:lstStyle/>
          <a:p>
            <a:r>
              <a:rPr lang="en-US" dirty="0"/>
              <a:t>When you create an Azure subscription an Azure AD domain is created for you</a:t>
            </a:r>
          </a:p>
          <a:p>
            <a:r>
              <a:rPr lang="en-US" dirty="0"/>
              <a:t>The domain has initial domain name in the form </a:t>
            </a:r>
            <a:r>
              <a:rPr lang="en-US" i="1" dirty="0"/>
              <a:t>domainname.onmicrosoft.com</a:t>
            </a:r>
          </a:p>
          <a:p>
            <a:r>
              <a:rPr lang="en-US" dirty="0"/>
              <a:t>You can customize/change the name </a:t>
            </a:r>
          </a:p>
          <a:p>
            <a:r>
              <a:rPr lang="en-US" dirty="0"/>
              <a:t>After the custom name is added it must be verified (next topic)</a:t>
            </a:r>
          </a:p>
        </p:txBody>
      </p:sp>
      <p:pic>
        <p:nvPicPr>
          <p:cNvPr id="4" name="Picture 4" descr="Screenshot of the create a directory configuration tab.">
            <a:extLst>
              <a:ext uri="{FF2B5EF4-FFF2-40B4-BE49-F238E27FC236}">
                <a16:creationId xmlns:a16="http://schemas.microsoft.com/office/drawing/2014/main" id="{86E31A40-8568-42C3-9BCF-4A471BA1FA0B}"/>
              </a:ext>
            </a:extLst>
          </p:cNvPr>
          <p:cNvPicPr>
            <a:picLocks noChangeAspect="1"/>
          </p:cNvPicPr>
          <p:nvPr/>
        </p:nvPicPr>
        <p:blipFill>
          <a:blip r:embed="rId2"/>
          <a:stretch>
            <a:fillRect/>
          </a:stretch>
        </p:blipFill>
        <p:spPr>
          <a:xfrm>
            <a:off x="7396552" y="1011198"/>
            <a:ext cx="3597563" cy="2937370"/>
          </a:xfrm>
          <a:prstGeom prst="rect">
            <a:avLst/>
          </a:prstGeom>
          <a:ln>
            <a:solidFill>
              <a:schemeClr val="tx1"/>
            </a:solidFill>
          </a:ln>
        </p:spPr>
      </p:pic>
      <p:pic>
        <p:nvPicPr>
          <p:cNvPr id="5" name="Picture 4" descr="Screenshot of adding a custom domain name. ">
            <a:extLst>
              <a:ext uri="{FF2B5EF4-FFF2-40B4-BE49-F238E27FC236}">
                <a16:creationId xmlns:a16="http://schemas.microsoft.com/office/drawing/2014/main" id="{12C2456B-60BD-4735-9C16-311FF09B1B35}"/>
              </a:ext>
            </a:extLst>
          </p:cNvPr>
          <p:cNvPicPr>
            <a:picLocks noChangeAspect="1"/>
          </p:cNvPicPr>
          <p:nvPr/>
        </p:nvPicPr>
        <p:blipFill>
          <a:blip r:embed="rId3"/>
          <a:stretch>
            <a:fillRect/>
          </a:stretch>
        </p:blipFill>
        <p:spPr>
          <a:xfrm>
            <a:off x="7742770" y="4505325"/>
            <a:ext cx="2905125" cy="1895475"/>
          </a:xfrm>
          <a:prstGeom prst="rect">
            <a:avLst/>
          </a:prstGeom>
        </p:spPr>
      </p:pic>
      <p:sp>
        <p:nvSpPr>
          <p:cNvPr id="7" name="Arrow: Down 6">
            <a:extLst>
              <a:ext uri="{FF2B5EF4-FFF2-40B4-BE49-F238E27FC236}">
                <a16:creationId xmlns:a16="http://schemas.microsoft.com/office/drawing/2014/main" id="{E446F3D1-E10E-4757-9849-93073EC277D3}"/>
              </a:ext>
              <a:ext uri="{C183D7F6-B498-43B3-948B-1728B52AA6E4}">
                <adec:decorative xmlns:adec="http://schemas.microsoft.com/office/drawing/2017/decorative" val="1"/>
              </a:ext>
            </a:extLst>
          </p:cNvPr>
          <p:cNvSpPr/>
          <p:nvPr/>
        </p:nvSpPr>
        <p:spPr bwMode="auto">
          <a:xfrm>
            <a:off x="8728364" y="4165480"/>
            <a:ext cx="1068779" cy="334327"/>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9739005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dirty="0"/>
              <a:t>Verify the Custom Domain Name</a:t>
            </a:r>
          </a:p>
        </p:txBody>
      </p:sp>
      <p:sp>
        <p:nvSpPr>
          <p:cNvPr id="3" name="Text Placeholder 2">
            <a:extLst>
              <a:ext uri="{FF2B5EF4-FFF2-40B4-BE49-F238E27FC236}">
                <a16:creationId xmlns:a16="http://schemas.microsoft.com/office/drawing/2014/main" id="{BF5AA6E9-4437-47A5-BE00-32DCCF96C249}"/>
              </a:ext>
            </a:extLst>
          </p:cNvPr>
          <p:cNvSpPr>
            <a:spLocks noGrp="1"/>
          </p:cNvSpPr>
          <p:nvPr>
            <p:ph type="body" sz="quarter" idx="10"/>
          </p:nvPr>
        </p:nvSpPr>
        <p:spPr>
          <a:xfrm>
            <a:off x="584200" y="1435496"/>
            <a:ext cx="5167376" cy="4567404"/>
          </a:xfrm>
        </p:spPr>
        <p:txBody>
          <a:bodyPr/>
          <a:lstStyle/>
          <a:p>
            <a:r>
              <a:rPr lang="en-US" dirty="0"/>
              <a:t>Verification demonstrates ownership of the domain name</a:t>
            </a:r>
          </a:p>
          <a:p>
            <a:r>
              <a:rPr lang="en-US" dirty="0"/>
              <a:t>Add a DNS record (MX or TXT) that is provided by Azure into your company’s DNS zone</a:t>
            </a:r>
          </a:p>
          <a:p>
            <a:r>
              <a:rPr lang="en-US" dirty="0"/>
              <a:t>Azure will query the DNS domain for the presence of the record</a:t>
            </a:r>
          </a:p>
          <a:p>
            <a:r>
              <a:rPr lang="en-US" dirty="0"/>
              <a:t>This could take several minutes or several hours</a:t>
            </a:r>
          </a:p>
        </p:txBody>
      </p:sp>
      <p:pic>
        <p:nvPicPr>
          <p:cNvPr id="4" name="Picture 5" descr="Screenshot of the add a DNS text record page. ">
            <a:extLst>
              <a:ext uri="{FF2B5EF4-FFF2-40B4-BE49-F238E27FC236}">
                <a16:creationId xmlns:a16="http://schemas.microsoft.com/office/drawing/2014/main" id="{AE6D26F6-81F5-4319-8D58-8494DD096643}"/>
              </a:ext>
            </a:extLst>
          </p:cNvPr>
          <p:cNvPicPr>
            <a:picLocks noChangeAspect="1"/>
          </p:cNvPicPr>
          <p:nvPr/>
        </p:nvPicPr>
        <p:blipFill>
          <a:blip r:embed="rId2"/>
          <a:stretch>
            <a:fillRect/>
          </a:stretch>
        </p:blipFill>
        <p:spPr>
          <a:xfrm>
            <a:off x="6213764" y="1438289"/>
            <a:ext cx="5156200" cy="4564466"/>
          </a:xfrm>
          <a:prstGeom prst="rect">
            <a:avLst/>
          </a:prstGeom>
          <a:ln>
            <a:solidFill>
              <a:schemeClr val="tx1"/>
            </a:solidFill>
          </a:ln>
        </p:spPr>
      </p:pic>
    </p:spTree>
    <p:extLst>
      <p:ext uri="{BB962C8B-B14F-4D97-AF65-F5344CB8AC3E}">
        <p14:creationId xmlns:p14="http://schemas.microsoft.com/office/powerpoint/2010/main" val="323713838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DNS Zones</a:t>
            </a:r>
          </a:p>
        </p:txBody>
      </p:sp>
      <p:sp>
        <p:nvSpPr>
          <p:cNvPr id="4" name="Text Placeholder 3">
            <a:extLst>
              <a:ext uri="{FF2B5EF4-FFF2-40B4-BE49-F238E27FC236}">
                <a16:creationId xmlns:a16="http://schemas.microsoft.com/office/drawing/2014/main" id="{E69AB0F7-30E7-4B07-892B-6E092350C69E}"/>
              </a:ext>
            </a:extLst>
          </p:cNvPr>
          <p:cNvSpPr>
            <a:spLocks noGrp="1"/>
          </p:cNvSpPr>
          <p:nvPr>
            <p:ph type="body" sz="quarter" idx="10"/>
          </p:nvPr>
        </p:nvSpPr>
        <p:spPr>
          <a:xfrm>
            <a:off x="584200" y="1452961"/>
            <a:ext cx="5170748" cy="4816077"/>
          </a:xfrm>
        </p:spPr>
        <p:txBody>
          <a:bodyPr/>
          <a:lstStyle/>
          <a:p>
            <a:r>
              <a:rPr lang="en-US" sz="2400" dirty="0"/>
              <a:t>A DNS zone hosts the DNS records for a domain</a:t>
            </a:r>
          </a:p>
          <a:p>
            <a:pPr lvl="0"/>
            <a:r>
              <a:rPr lang="en-US" sz="2400" dirty="0"/>
              <a:t>The name of the zone must be unique within the resource group</a:t>
            </a:r>
          </a:p>
          <a:p>
            <a:pPr lvl="0"/>
            <a:r>
              <a:rPr lang="en-US" sz="2400" dirty="0"/>
              <a:t>Where multiple zones share the same name, each instance is assigned different name server addresses </a:t>
            </a:r>
          </a:p>
          <a:p>
            <a:pPr lvl="0"/>
            <a:r>
              <a:rPr lang="en-US" sz="2400" dirty="0"/>
              <a:t>Only one set of addresses can be configured with the domain name registrar </a:t>
            </a:r>
          </a:p>
        </p:txBody>
      </p:sp>
      <p:pic>
        <p:nvPicPr>
          <p:cNvPr id="2" name="Picture 2" descr="Screenshot of the create a DNS zone page. ">
            <a:extLst>
              <a:ext uri="{FF2B5EF4-FFF2-40B4-BE49-F238E27FC236}">
                <a16:creationId xmlns:a16="http://schemas.microsoft.com/office/drawing/2014/main" id="{C3151A95-A1FA-4093-8EEE-02BCF1992F2A}"/>
              </a:ext>
            </a:extLst>
          </p:cNvPr>
          <p:cNvPicPr>
            <a:picLocks noChangeAspect="1"/>
          </p:cNvPicPr>
          <p:nvPr/>
        </p:nvPicPr>
        <p:blipFill>
          <a:blip r:embed="rId3"/>
          <a:stretch>
            <a:fillRect/>
          </a:stretch>
        </p:blipFill>
        <p:spPr>
          <a:xfrm>
            <a:off x="6485081" y="1452693"/>
            <a:ext cx="5040745" cy="4264341"/>
          </a:xfrm>
          <a:prstGeom prst="rect">
            <a:avLst/>
          </a:prstGeom>
          <a:ln>
            <a:solidFill>
              <a:schemeClr val="tx1"/>
            </a:solidFill>
          </a:ln>
        </p:spPr>
      </p:pic>
    </p:spTree>
    <p:extLst>
      <p:ext uri="{BB962C8B-B14F-4D97-AF65-F5344CB8AC3E}">
        <p14:creationId xmlns:p14="http://schemas.microsoft.com/office/powerpoint/2010/main" val="164693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DNS Delegation</a:t>
            </a:r>
          </a:p>
        </p:txBody>
      </p:sp>
      <p:sp>
        <p:nvSpPr>
          <p:cNvPr id="3" name="Text Placeholder 2">
            <a:extLst>
              <a:ext uri="{FF2B5EF4-FFF2-40B4-BE49-F238E27FC236}">
                <a16:creationId xmlns:a16="http://schemas.microsoft.com/office/drawing/2014/main" id="{1AEE1E11-6CBE-4069-BCE4-4A36AF388C6D}"/>
              </a:ext>
            </a:extLst>
          </p:cNvPr>
          <p:cNvSpPr>
            <a:spLocks noGrp="1"/>
          </p:cNvSpPr>
          <p:nvPr>
            <p:ph type="body" sz="quarter" idx="10"/>
          </p:nvPr>
        </p:nvSpPr>
        <p:spPr>
          <a:xfrm>
            <a:off x="476568" y="1526938"/>
            <a:ext cx="5034944" cy="2063313"/>
          </a:xfrm>
        </p:spPr>
        <p:txBody>
          <a:bodyPr/>
          <a:lstStyle/>
          <a:p>
            <a:r>
              <a:rPr lang="en-US" dirty="0"/>
              <a:t>When delegating a domain to Azure DNS, you must use the name server names provided by Azure DNS – use all four</a:t>
            </a:r>
          </a:p>
          <a:p>
            <a:r>
              <a:rPr lang="en-US" dirty="0"/>
              <a:t>Once the DNS zone is created, update the parent registrar</a:t>
            </a:r>
          </a:p>
          <a:p>
            <a:r>
              <a:rPr lang="en-US" dirty="0"/>
              <a:t>For child zones, register the NS records in the parent domain</a:t>
            </a:r>
          </a:p>
        </p:txBody>
      </p:sp>
      <p:pic>
        <p:nvPicPr>
          <p:cNvPr id="4" name="Picture 4" descr="Screenshot of the DNS delegation page. ">
            <a:extLst>
              <a:ext uri="{FF2B5EF4-FFF2-40B4-BE49-F238E27FC236}">
                <a16:creationId xmlns:a16="http://schemas.microsoft.com/office/drawing/2014/main" id="{B4B8A053-2C92-4990-A09D-0C7DABF45676}"/>
              </a:ext>
            </a:extLst>
          </p:cNvPr>
          <p:cNvPicPr>
            <a:picLocks noChangeAspect="1"/>
          </p:cNvPicPr>
          <p:nvPr/>
        </p:nvPicPr>
        <p:blipFill>
          <a:blip r:embed="rId3"/>
          <a:stretch>
            <a:fillRect/>
          </a:stretch>
        </p:blipFill>
        <p:spPr>
          <a:xfrm>
            <a:off x="5698837" y="1936201"/>
            <a:ext cx="5906654" cy="3050253"/>
          </a:xfrm>
          <a:prstGeom prst="rect">
            <a:avLst/>
          </a:prstGeom>
          <a:ln>
            <a:solidFill>
              <a:schemeClr val="tx1"/>
            </a:solidFill>
          </a:ln>
        </p:spPr>
      </p:pic>
    </p:spTree>
    <p:extLst>
      <p:ext uri="{BB962C8B-B14F-4D97-AF65-F5344CB8AC3E}">
        <p14:creationId xmlns:p14="http://schemas.microsoft.com/office/powerpoint/2010/main" val="413857470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45B-1F5B-40E4-9CB7-9CFBFB74CC3E}"/>
              </a:ext>
            </a:extLst>
          </p:cNvPr>
          <p:cNvSpPr>
            <a:spLocks noGrp="1"/>
          </p:cNvSpPr>
          <p:nvPr>
            <p:ph type="title"/>
          </p:nvPr>
        </p:nvSpPr>
        <p:spPr/>
        <p:txBody>
          <a:bodyPr/>
          <a:lstStyle/>
          <a:p>
            <a:r>
              <a:rPr lang="en-US" dirty="0"/>
              <a:t>DNS Record Sets</a:t>
            </a:r>
          </a:p>
        </p:txBody>
      </p:sp>
      <p:sp>
        <p:nvSpPr>
          <p:cNvPr id="3" name="Text Placeholder 2">
            <a:extLst>
              <a:ext uri="{FF2B5EF4-FFF2-40B4-BE49-F238E27FC236}">
                <a16:creationId xmlns:a16="http://schemas.microsoft.com/office/drawing/2014/main" id="{57FB410B-FD5D-4FF3-A9E3-F58B752BA9F3}"/>
              </a:ext>
            </a:extLst>
          </p:cNvPr>
          <p:cNvSpPr>
            <a:spLocks noGrp="1"/>
          </p:cNvSpPr>
          <p:nvPr>
            <p:ph type="body" sz="quarter" idx="10"/>
          </p:nvPr>
        </p:nvSpPr>
        <p:spPr>
          <a:xfrm>
            <a:off x="584200" y="1435497"/>
            <a:ext cx="6154928" cy="4136517"/>
          </a:xfrm>
        </p:spPr>
        <p:txBody>
          <a:bodyPr/>
          <a:lstStyle/>
          <a:p>
            <a:r>
              <a:rPr lang="en-US" dirty="0"/>
              <a:t>A record set is a collection of records in a zone that have the same name and are the same type</a:t>
            </a:r>
          </a:p>
          <a:p>
            <a:r>
              <a:rPr lang="en-US" dirty="0"/>
              <a:t>You can add up to 20 records to any record set</a:t>
            </a:r>
          </a:p>
          <a:p>
            <a:r>
              <a:rPr lang="en-US" dirty="0"/>
              <a:t>A record set cannot contain two identical records</a:t>
            </a:r>
          </a:p>
          <a:p>
            <a:r>
              <a:rPr lang="en-US" dirty="0"/>
              <a:t>Changing the drop-down Type, changes the information required</a:t>
            </a:r>
          </a:p>
        </p:txBody>
      </p:sp>
      <p:pic>
        <p:nvPicPr>
          <p:cNvPr id="5" name="Picture 5" descr="Screenshot of the DNS add record set page. ">
            <a:extLst>
              <a:ext uri="{FF2B5EF4-FFF2-40B4-BE49-F238E27FC236}">
                <a16:creationId xmlns:a16="http://schemas.microsoft.com/office/drawing/2014/main" id="{443599F9-64A8-408B-B810-5A47BB1815FB}"/>
              </a:ext>
            </a:extLst>
          </p:cNvPr>
          <p:cNvPicPr>
            <a:picLocks noChangeAspect="1"/>
          </p:cNvPicPr>
          <p:nvPr/>
        </p:nvPicPr>
        <p:blipFill>
          <a:blip r:embed="rId2"/>
          <a:stretch>
            <a:fillRect/>
          </a:stretch>
        </p:blipFill>
        <p:spPr>
          <a:xfrm>
            <a:off x="6946900" y="1434156"/>
            <a:ext cx="4561609" cy="4255234"/>
          </a:xfrm>
          <a:prstGeom prst="rect">
            <a:avLst/>
          </a:prstGeom>
          <a:ln>
            <a:solidFill>
              <a:schemeClr val="tx1"/>
            </a:solidFill>
          </a:ln>
        </p:spPr>
      </p:pic>
    </p:spTree>
    <p:extLst>
      <p:ext uri="{BB962C8B-B14F-4D97-AF65-F5344CB8AC3E}">
        <p14:creationId xmlns:p14="http://schemas.microsoft.com/office/powerpoint/2010/main" val="83334419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605-C6B8-454F-991A-3BC0214DCFD8}"/>
              </a:ext>
            </a:extLst>
          </p:cNvPr>
          <p:cNvSpPr>
            <a:spLocks noGrp="1"/>
          </p:cNvSpPr>
          <p:nvPr>
            <p:ph type="title"/>
          </p:nvPr>
        </p:nvSpPr>
        <p:spPr/>
        <p:txBody>
          <a:bodyPr/>
          <a:lstStyle/>
          <a:p>
            <a:r>
              <a:rPr lang="en-US" dirty="0"/>
              <a:t>DNS for Private Domains</a:t>
            </a:r>
          </a:p>
        </p:txBody>
      </p:sp>
      <p:sp>
        <p:nvSpPr>
          <p:cNvPr id="3" name="Text Placeholder 2">
            <a:extLst>
              <a:ext uri="{FF2B5EF4-FFF2-40B4-BE49-F238E27FC236}">
                <a16:creationId xmlns:a16="http://schemas.microsoft.com/office/drawing/2014/main" id="{4221813D-F1DF-424E-8C96-7BFC93F38FD3}"/>
              </a:ext>
            </a:extLst>
          </p:cNvPr>
          <p:cNvSpPr>
            <a:spLocks noGrp="1"/>
          </p:cNvSpPr>
          <p:nvPr>
            <p:ph type="body" sz="quarter" idx="10"/>
          </p:nvPr>
        </p:nvSpPr>
        <p:spPr>
          <a:xfrm>
            <a:off x="584200" y="1435497"/>
            <a:ext cx="5898896" cy="4825937"/>
          </a:xfrm>
        </p:spPr>
        <p:txBody>
          <a:bodyPr/>
          <a:lstStyle/>
          <a:p>
            <a:r>
              <a:rPr lang="en-US" dirty="0"/>
              <a:t>Use your own custom domain names</a:t>
            </a:r>
          </a:p>
          <a:p>
            <a:r>
              <a:rPr lang="en-US" dirty="0"/>
              <a:t>Provides name resolution for VMs within a VNet and between VNets</a:t>
            </a:r>
          </a:p>
          <a:p>
            <a:r>
              <a:rPr lang="en-US" dirty="0"/>
              <a:t>Automatic hostname record management</a:t>
            </a:r>
          </a:p>
          <a:p>
            <a:r>
              <a:rPr lang="en-US" dirty="0"/>
              <a:t>Removes the need for custom DNS solutions</a:t>
            </a:r>
          </a:p>
          <a:p>
            <a:r>
              <a:rPr lang="en-US" dirty="0"/>
              <a:t>Use all common DNS records types</a:t>
            </a:r>
          </a:p>
          <a:p>
            <a:r>
              <a:rPr lang="en-US" dirty="0"/>
              <a:t>Available in all Azure regions</a:t>
            </a:r>
          </a:p>
          <a:p>
            <a:endParaRPr lang="en-US" dirty="0"/>
          </a:p>
        </p:txBody>
      </p:sp>
      <p:pic>
        <p:nvPicPr>
          <p:cNvPr id="5" name="Picture 4" descr="Diagram showing a VM requesting and receiving a local IP address from Azure DNS. The IP address is used to communicate with another VM in the same virtual network. ">
            <a:extLst>
              <a:ext uri="{FF2B5EF4-FFF2-40B4-BE49-F238E27FC236}">
                <a16:creationId xmlns:a16="http://schemas.microsoft.com/office/drawing/2014/main" id="{F8DD0FB6-C7EB-4857-B5D6-372D0DDD0D8F}"/>
              </a:ext>
            </a:extLst>
          </p:cNvPr>
          <p:cNvPicPr>
            <a:picLocks noChangeAspect="1"/>
          </p:cNvPicPr>
          <p:nvPr/>
        </p:nvPicPr>
        <p:blipFill>
          <a:blip r:embed="rId2"/>
          <a:stretch>
            <a:fillRect/>
          </a:stretch>
        </p:blipFill>
        <p:spPr>
          <a:xfrm>
            <a:off x="7003558" y="2036156"/>
            <a:ext cx="4837795" cy="2958275"/>
          </a:xfrm>
          <a:prstGeom prst="rect">
            <a:avLst/>
          </a:prstGeom>
        </p:spPr>
      </p:pic>
    </p:spTree>
    <p:extLst>
      <p:ext uri="{BB962C8B-B14F-4D97-AF65-F5344CB8AC3E}">
        <p14:creationId xmlns:p14="http://schemas.microsoft.com/office/powerpoint/2010/main" val="84453254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Zone Scenarios</a:t>
            </a:r>
          </a:p>
        </p:txBody>
      </p:sp>
      <p:sp>
        <p:nvSpPr>
          <p:cNvPr id="8" name="Text Placeholder 5">
            <a:extLst>
              <a:ext uri="{FF2B5EF4-FFF2-40B4-BE49-F238E27FC236}">
                <a16:creationId xmlns:a16="http://schemas.microsoft.com/office/drawing/2014/main" id="{195E3433-F99E-4046-8121-61855E87D55E}"/>
              </a:ext>
            </a:extLst>
          </p:cNvPr>
          <p:cNvSpPr>
            <a:spLocks noGrp="1"/>
          </p:cNvSpPr>
          <p:nvPr>
            <p:ph type="body" sz="quarter" idx="10"/>
          </p:nvPr>
        </p:nvSpPr>
        <p:spPr>
          <a:xfrm>
            <a:off x="454991" y="4506688"/>
            <a:ext cx="11018520" cy="1465016"/>
          </a:xfrm>
        </p:spPr>
        <p:txBody>
          <a:bodyPr/>
          <a:lstStyle/>
          <a:p>
            <a:r>
              <a:rPr lang="en-US" dirty="0"/>
              <a:t>DNS resolution in VNet1 is private and not accessible from the Internet</a:t>
            </a:r>
          </a:p>
          <a:p>
            <a:r>
              <a:rPr lang="en-US" dirty="0"/>
              <a:t>DNS queries across the virtual networks are resolved</a:t>
            </a:r>
          </a:p>
          <a:p>
            <a:r>
              <a:rPr lang="en-US" dirty="0"/>
              <a:t>Reverse DNS queries are scoped to the same virtual network</a:t>
            </a:r>
          </a:p>
        </p:txBody>
      </p:sp>
      <p:grpSp>
        <p:nvGrpSpPr>
          <p:cNvPr id="2" name="Group 1" descr="Diagram showing VNet1 as the registration VNet and VNet1 as the resolution VNet. Azure DNS is providing private zone records for the two VNets. ">
            <a:extLst>
              <a:ext uri="{FF2B5EF4-FFF2-40B4-BE49-F238E27FC236}">
                <a16:creationId xmlns:a16="http://schemas.microsoft.com/office/drawing/2014/main" id="{FE24B6EA-A9FF-4585-A9F6-E9FFD4B61A74}"/>
              </a:ext>
            </a:extLst>
          </p:cNvPr>
          <p:cNvGrpSpPr/>
          <p:nvPr/>
        </p:nvGrpSpPr>
        <p:grpSpPr>
          <a:xfrm>
            <a:off x="1877875" y="1361661"/>
            <a:ext cx="7405273" cy="2768876"/>
            <a:chOff x="1877875" y="1361661"/>
            <a:chExt cx="7405273" cy="2768876"/>
          </a:xfrm>
        </p:grpSpPr>
        <p:pic>
          <p:nvPicPr>
            <p:cNvPr id="3" name="Picture 2" descr="Diagram showing VNet1 as the registration VNet and VNet1 as the resolution VNet. Azure DNS is providing private zone records for the two VNets. ">
              <a:extLst>
                <a:ext uri="{FF2B5EF4-FFF2-40B4-BE49-F238E27FC236}">
                  <a16:creationId xmlns:a16="http://schemas.microsoft.com/office/drawing/2014/main" id="{91506BEC-5F15-4C33-BAFC-2CEB48AA3617}"/>
                </a:ext>
              </a:extLst>
            </p:cNvPr>
            <p:cNvPicPr>
              <a:picLocks noChangeAspect="1"/>
            </p:cNvPicPr>
            <p:nvPr/>
          </p:nvPicPr>
          <p:blipFill>
            <a:blip r:embed="rId3"/>
            <a:stretch>
              <a:fillRect/>
            </a:stretch>
          </p:blipFill>
          <p:spPr>
            <a:xfrm>
              <a:off x="1877875" y="1361661"/>
              <a:ext cx="6384731" cy="2768876"/>
            </a:xfrm>
            <a:prstGeom prst="rect">
              <a:avLst/>
            </a:prstGeom>
          </p:spPr>
        </p:pic>
        <p:sp>
          <p:nvSpPr>
            <p:cNvPr id="4" name="Rectangle 3" descr="Azure DNS is answering and providing responses to queries. ">
              <a:extLst>
                <a:ext uri="{FF2B5EF4-FFF2-40B4-BE49-F238E27FC236}">
                  <a16:creationId xmlns:a16="http://schemas.microsoft.com/office/drawing/2014/main" id="{A3474874-1B42-4546-A15B-9D3BDF62ABD1}"/>
                </a:ext>
              </a:extLst>
            </p:cNvPr>
            <p:cNvSpPr/>
            <p:nvPr/>
          </p:nvSpPr>
          <p:spPr bwMode="auto">
            <a:xfrm>
              <a:off x="7733760" y="2228254"/>
              <a:ext cx="1549388" cy="9712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VNet2</a:t>
              </a:r>
            </a:p>
            <a:p>
              <a:pPr algn="l"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Resolution</a:t>
              </a:r>
            </a:p>
          </p:txBody>
        </p:sp>
        <p:cxnSp>
          <p:nvCxnSpPr>
            <p:cNvPr id="6" name="Straight Arrow Connector 5">
              <a:extLst>
                <a:ext uri="{FF2B5EF4-FFF2-40B4-BE49-F238E27FC236}">
                  <a16:creationId xmlns:a16="http://schemas.microsoft.com/office/drawing/2014/main" id="{9DDC4432-4233-4C00-8E0C-A0FD581FE5FC}"/>
                </a:ext>
              </a:extLst>
            </p:cNvPr>
            <p:cNvCxnSpPr>
              <a:cxnSpLocks/>
              <a:endCxn id="4" idx="1"/>
            </p:cNvCxnSpPr>
            <p:nvPr/>
          </p:nvCxnSpPr>
          <p:spPr>
            <a:xfrm>
              <a:off x="7185097" y="2713872"/>
              <a:ext cx="548662" cy="0"/>
            </a:xfrm>
            <a:prstGeom prst="straightConnector1">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89415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1961-EF07-4B34-A4F5-A97D1136528C}"/>
              </a:ext>
            </a:extLst>
          </p:cNvPr>
          <p:cNvSpPr>
            <a:spLocks noGrp="1"/>
          </p:cNvSpPr>
          <p:nvPr>
            <p:ph type="title"/>
          </p:nvPr>
        </p:nvSpPr>
        <p:spPr/>
        <p:txBody>
          <a:bodyPr/>
          <a:lstStyle/>
          <a:p>
            <a:r>
              <a:rPr lang="en-US" dirty="0"/>
              <a:t>Demonstration – DNS Name Resolution</a:t>
            </a:r>
          </a:p>
        </p:txBody>
      </p:sp>
      <p:sp>
        <p:nvSpPr>
          <p:cNvPr id="3" name="Text Placeholder 2">
            <a:extLst>
              <a:ext uri="{FF2B5EF4-FFF2-40B4-BE49-F238E27FC236}">
                <a16:creationId xmlns:a16="http://schemas.microsoft.com/office/drawing/2014/main" id="{9FE4D301-447F-48F2-9631-A2EFC31CE8C8}"/>
              </a:ext>
            </a:extLst>
          </p:cNvPr>
          <p:cNvSpPr>
            <a:spLocks noGrp="1"/>
          </p:cNvSpPr>
          <p:nvPr>
            <p:ph type="body" sz="quarter" idx="10"/>
          </p:nvPr>
        </p:nvSpPr>
        <p:spPr>
          <a:xfrm>
            <a:off x="584200" y="1435497"/>
            <a:ext cx="11018520" cy="3016210"/>
          </a:xfrm>
        </p:spPr>
        <p:txBody>
          <a:bodyPr/>
          <a:lstStyle/>
          <a:p>
            <a:r>
              <a:rPr lang="en-US" dirty="0"/>
              <a:t>Create a DNS zone</a:t>
            </a:r>
          </a:p>
          <a:p>
            <a:r>
              <a:rPr lang="en-US" dirty="0"/>
              <a:t>Add a DNS record set</a:t>
            </a:r>
          </a:p>
          <a:p>
            <a:r>
              <a:rPr lang="en-US" dirty="0"/>
              <a:t>Use PowerShell to view DNS information</a:t>
            </a:r>
          </a:p>
          <a:p>
            <a:r>
              <a:rPr lang="en-US" dirty="0"/>
              <a:t>View your name servers</a:t>
            </a:r>
          </a:p>
          <a:p>
            <a:r>
              <a:rPr lang="en-US" dirty="0"/>
              <a:t>Test the resolution</a:t>
            </a:r>
          </a:p>
          <a:p>
            <a:r>
              <a:rPr lang="en-US" dirty="0"/>
              <a:t>Explore DNS metrics</a:t>
            </a:r>
          </a:p>
        </p:txBody>
      </p:sp>
    </p:spTree>
    <p:extLst>
      <p:ext uri="{BB962C8B-B14F-4D97-AF65-F5344CB8AC3E}">
        <p14:creationId xmlns:p14="http://schemas.microsoft.com/office/powerpoint/2010/main" val="228946496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t>Lesson 06: Module 04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Virtual Networks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a:lstStyle/>
          <a:p>
            <a:r>
              <a:rPr lang="en-US" dirty="0">
                <a:solidFill>
                  <a:schemeClr val="tx1"/>
                </a:solidFill>
              </a:rPr>
              <a:t>Azure Networking Components</a:t>
            </a:r>
          </a:p>
          <a:p>
            <a:r>
              <a:rPr lang="en-US" dirty="0"/>
              <a:t>Virtual Networks</a:t>
            </a:r>
          </a:p>
          <a:p>
            <a:r>
              <a:rPr lang="en-US" dirty="0"/>
              <a:t>Subnets</a:t>
            </a:r>
          </a:p>
          <a:p>
            <a:r>
              <a:rPr lang="en-US" dirty="0"/>
              <a:t>Implementing Virtual Networks</a:t>
            </a:r>
          </a:p>
          <a:p>
            <a:r>
              <a:rPr lang="en-US" dirty="0"/>
              <a:t>Demonstration – Creating Virtual Networks</a:t>
            </a:r>
          </a:p>
          <a:p>
            <a:pPr marL="0" indent="0">
              <a:buNone/>
            </a:pPr>
            <a:endParaRPr lang="en-US" dirty="0"/>
          </a:p>
        </p:txBody>
      </p:sp>
    </p:spTree>
    <p:extLst>
      <p:ext uri="{BB962C8B-B14F-4D97-AF65-F5344CB8AC3E}">
        <p14:creationId xmlns:p14="http://schemas.microsoft.com/office/powerpoint/2010/main" val="407402265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04 - Implement Virtual Networking</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170646"/>
          </a:xfrm>
        </p:spPr>
        <p:txBody>
          <a:bodyPr vert="horz" wrap="square" lIns="0" tIns="0" rIns="0" bIns="0" rtlCol="0" anchor="t">
            <a:spAutoFit/>
          </a:bodyPr>
          <a:lstStyle/>
          <a:p>
            <a:r>
              <a:rPr lang="en-US" sz="2000" b="1" dirty="0">
                <a:latin typeface="Segoe UI Semilight"/>
                <a:cs typeface="Segoe UI Semilight"/>
              </a:rPr>
              <a:t>Lab scenario</a:t>
            </a:r>
            <a:endParaRPr lang="en-US" sz="2400" dirty="0"/>
          </a:p>
          <a:p>
            <a:r>
              <a:rPr lang="en-US" sz="2000" dirty="0">
                <a:latin typeface="Segoe UI Semilight"/>
                <a:cs typeface="Segoe UI Semilight"/>
              </a:rPr>
              <a:t>You plan to create a virtual network in Azure that will host a couple of Azure virtual machines. You will deploy them into different subnets of the virtual network. You also want to ensure that their private and public IP addresses will not change over time. To comply with Contoso security requirements, you need to protect public endpoints of Azure virtual machines accessible from Internet. Finally, you need to implement DNS name resolution for Azure virtual machines both within the virtual network and from Internet.</a:t>
            </a:r>
            <a:endParaRPr lang="en-US" sz="2400" dirty="0"/>
          </a:p>
          <a:p>
            <a:endParaRPr lang="en-US" sz="1100" dirty="0">
              <a:latin typeface="Segoe UI Semilight"/>
              <a:cs typeface="Segoe UI Semilight"/>
            </a:endParaRPr>
          </a:p>
          <a:p>
            <a:r>
              <a:rPr lang="en-US" sz="2000" b="1" dirty="0">
                <a:latin typeface="Segoe UI Semilight"/>
                <a:cs typeface="Segoe UI Semilight"/>
              </a:rPr>
              <a:t>Objectives</a:t>
            </a:r>
            <a:endParaRPr lang="en-US" sz="2400" dirty="0"/>
          </a:p>
          <a:p>
            <a:r>
              <a:rPr lang="en-US" sz="2000" dirty="0">
                <a:latin typeface="Segoe UI Semilight"/>
                <a:cs typeface="Segoe UI Semilight"/>
              </a:rPr>
              <a:t>Task 1: Create and configure a virtual network</a:t>
            </a:r>
            <a:endParaRPr lang="en-US" sz="2400" dirty="0"/>
          </a:p>
          <a:p>
            <a:r>
              <a:rPr lang="en-US" sz="2000" dirty="0">
                <a:latin typeface="Segoe UI Semilight"/>
                <a:cs typeface="Segoe UI Semilight"/>
              </a:rPr>
              <a:t>Task 2: Deploy virtual machines into the virtual network</a:t>
            </a:r>
            <a:endParaRPr lang="en-US" sz="2400" dirty="0"/>
          </a:p>
          <a:p>
            <a:r>
              <a:rPr lang="en-US" sz="2000" dirty="0">
                <a:latin typeface="Segoe UI Semilight"/>
                <a:cs typeface="Segoe UI Semilight"/>
              </a:rPr>
              <a:t>Task 3: Configure private and public IP addresses of Azure VMs</a:t>
            </a:r>
            <a:endParaRPr lang="en-US" sz="2400" dirty="0"/>
          </a:p>
          <a:p>
            <a:r>
              <a:rPr lang="en-US" sz="2000" dirty="0">
                <a:latin typeface="Segoe UI Semilight"/>
                <a:cs typeface="Segoe UI Semilight"/>
              </a:rPr>
              <a:t>Task 4: Configure network security groups</a:t>
            </a:r>
            <a:endParaRPr lang="en-US" sz="2400" dirty="0"/>
          </a:p>
          <a:p>
            <a:r>
              <a:rPr lang="en-US" sz="2000" dirty="0">
                <a:latin typeface="Segoe UI Semilight"/>
                <a:cs typeface="Segoe UI Semilight"/>
              </a:rPr>
              <a:t>Task 5: Configure Azure DNS for internal name resolution</a:t>
            </a:r>
            <a:endParaRPr lang="en-US" sz="2400" dirty="0"/>
          </a:p>
          <a:p>
            <a:r>
              <a:rPr lang="en-US" sz="2000" dirty="0">
                <a:latin typeface="Segoe UI Semilight"/>
                <a:cs typeface="Segoe UI Semilight"/>
              </a:rPr>
              <a:t>Task 6: Configure Azure DNS for external name resolution</a:t>
            </a:r>
            <a:endParaRPr lang="en-US" sz="2400" dirty="0"/>
          </a:p>
        </p:txBody>
      </p:sp>
      <p:pic>
        <p:nvPicPr>
          <p:cNvPr id="4" name="Picture 4" descr="Next slide for architecture diagram. ">
            <a:extLst>
              <a:ext uri="{FF2B5EF4-FFF2-40B4-BE49-F238E27FC236}">
                <a16:creationId xmlns:a16="http://schemas.microsoft.com/office/drawing/2014/main" id="{693F3ED5-6B6E-42A0-9418-712EE0749A2F}"/>
              </a:ext>
            </a:extLst>
          </p:cNvPr>
          <p:cNvPicPr>
            <a:picLocks noChangeAspect="1"/>
          </p:cNvPicPr>
          <p:nvPr/>
        </p:nvPicPr>
        <p:blipFill>
          <a:blip r:embed="rId3"/>
          <a:stretch>
            <a:fillRect/>
          </a:stretch>
        </p:blipFill>
        <p:spPr>
          <a:xfrm>
            <a:off x="9166302" y="5750224"/>
            <a:ext cx="2743200" cy="895989"/>
          </a:xfrm>
          <a:prstGeom prst="rect">
            <a:avLst/>
          </a:prstGeom>
        </p:spPr>
      </p:pic>
    </p:spTree>
    <p:extLst>
      <p:ext uri="{BB962C8B-B14F-4D97-AF65-F5344CB8AC3E}">
        <p14:creationId xmlns:p14="http://schemas.microsoft.com/office/powerpoint/2010/main" val="309164900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02B1-5CB4-4E61-93D2-CD8FFBD5512A}"/>
              </a:ext>
            </a:extLst>
          </p:cNvPr>
          <p:cNvSpPr>
            <a:spLocks noGrp="1"/>
          </p:cNvSpPr>
          <p:nvPr>
            <p:ph type="title"/>
          </p:nvPr>
        </p:nvSpPr>
        <p:spPr/>
        <p:txBody>
          <a:bodyPr/>
          <a:lstStyle/>
          <a:p>
            <a:r>
              <a:rPr lang="en-US" dirty="0">
                <a:cs typeface="Segoe UI"/>
              </a:rPr>
              <a:t>Lab 04 – Architecture Diagram</a:t>
            </a:r>
            <a:endParaRPr lang="en-US" dirty="0"/>
          </a:p>
        </p:txBody>
      </p:sp>
      <p:pic>
        <p:nvPicPr>
          <p:cNvPr id="3" name="Picture 4" descr="Architecture diagram as described in the lab guide. ">
            <a:extLst>
              <a:ext uri="{FF2B5EF4-FFF2-40B4-BE49-F238E27FC236}">
                <a16:creationId xmlns:a16="http://schemas.microsoft.com/office/drawing/2014/main" id="{F9FEE45C-C44C-476B-8F4F-F4EF237E167D}"/>
              </a:ext>
            </a:extLst>
          </p:cNvPr>
          <p:cNvPicPr>
            <a:picLocks noChangeAspect="1"/>
          </p:cNvPicPr>
          <p:nvPr/>
        </p:nvPicPr>
        <p:blipFill>
          <a:blip r:embed="rId2"/>
          <a:stretch>
            <a:fillRect/>
          </a:stretch>
        </p:blipFill>
        <p:spPr>
          <a:xfrm>
            <a:off x="2114846" y="1244506"/>
            <a:ext cx="7453744" cy="5321487"/>
          </a:xfrm>
          <a:prstGeom prst="rect">
            <a:avLst/>
          </a:prstGeom>
        </p:spPr>
      </p:pic>
    </p:spTree>
    <p:extLst>
      <p:ext uri="{BB962C8B-B14F-4D97-AF65-F5344CB8AC3E}">
        <p14:creationId xmlns:p14="http://schemas.microsoft.com/office/powerpoint/2010/main" val="197068032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2646878"/>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Networking Fundamentals - Principals</a:t>
            </a:r>
          </a:p>
          <a:p>
            <a:pPr marL="685800" lvl="1" indent="-457200">
              <a:buFont typeface="Arial" panose="020B0604020202020204" pitchFamily="34" charset="0"/>
              <a:buChar char="•"/>
            </a:pPr>
            <a:r>
              <a:rPr lang="en-US" sz="2400" dirty="0"/>
              <a:t>Design an IP addressing schema for your Azure deployment</a:t>
            </a:r>
          </a:p>
          <a:p>
            <a:pPr marL="685800" lvl="1" indent="-457200">
              <a:buFont typeface="Arial" panose="020B0604020202020204" pitchFamily="34" charset="0"/>
              <a:buChar char="•"/>
            </a:pPr>
            <a:r>
              <a:rPr lang="en-US" sz="2400" dirty="0"/>
              <a:t>Secure and isolate access to Azure resources by using network security groups and service endpoints</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Networking Components</a:t>
            </a:r>
          </a:p>
        </p:txBody>
      </p:sp>
      <p:sp>
        <p:nvSpPr>
          <p:cNvPr id="3" name="Text Placeholder 2">
            <a:extLst>
              <a:ext uri="{FF2B5EF4-FFF2-40B4-BE49-F238E27FC236}">
                <a16:creationId xmlns:a16="http://schemas.microsoft.com/office/drawing/2014/main" id="{08C79525-6093-4957-B915-6381CCFCC68C}"/>
              </a:ext>
            </a:extLst>
          </p:cNvPr>
          <p:cNvSpPr>
            <a:spLocks noGrp="1"/>
          </p:cNvSpPr>
          <p:nvPr>
            <p:ph type="body" sz="quarter" idx="10"/>
          </p:nvPr>
        </p:nvSpPr>
        <p:spPr>
          <a:xfrm>
            <a:off x="584200" y="1435497"/>
            <a:ext cx="4689258" cy="4998291"/>
          </a:xfrm>
        </p:spPr>
        <p:txBody>
          <a:bodyPr/>
          <a:lstStyle/>
          <a:p>
            <a:r>
              <a:rPr lang="en-US" dirty="0"/>
              <a:t>Adopting cloud solutions can save time and simplify operations</a:t>
            </a:r>
          </a:p>
          <a:p>
            <a:r>
              <a:rPr lang="en-US" dirty="0"/>
              <a:t>Azure requires the same types of networking functionality as on-premises infrastructure</a:t>
            </a:r>
          </a:p>
          <a:p>
            <a:r>
              <a:rPr lang="en-US" dirty="0"/>
              <a:t>Azure networking offers a wide range of services and products</a:t>
            </a:r>
          </a:p>
          <a:p>
            <a:endParaRPr lang="en-US" dirty="0"/>
          </a:p>
        </p:txBody>
      </p:sp>
      <p:pic>
        <p:nvPicPr>
          <p:cNvPr id="2" name="Picture 3" descr="Marketplace virtual network, load balancer, and application gateway. ">
            <a:extLst>
              <a:ext uri="{FF2B5EF4-FFF2-40B4-BE49-F238E27FC236}">
                <a16:creationId xmlns:a16="http://schemas.microsoft.com/office/drawing/2014/main" id="{4DBA8E43-AF52-4636-953D-768E72DA8349}"/>
              </a:ext>
            </a:extLst>
          </p:cNvPr>
          <p:cNvPicPr>
            <a:picLocks noChangeAspect="1"/>
          </p:cNvPicPr>
          <p:nvPr/>
        </p:nvPicPr>
        <p:blipFill>
          <a:blip r:embed="rId3"/>
          <a:stretch>
            <a:fillRect/>
          </a:stretch>
        </p:blipFill>
        <p:spPr>
          <a:xfrm>
            <a:off x="5809673" y="1627645"/>
            <a:ext cx="5915890" cy="2198782"/>
          </a:xfrm>
          <a:prstGeom prst="rect">
            <a:avLst/>
          </a:prstGeom>
        </p:spPr>
      </p:pic>
      <p:pic>
        <p:nvPicPr>
          <p:cNvPr id="5" name="Picture 5" descr="Marketplace traffic manager profile, virtual network gateway, and virtual WAN.">
            <a:extLst>
              <a:ext uri="{FF2B5EF4-FFF2-40B4-BE49-F238E27FC236}">
                <a16:creationId xmlns:a16="http://schemas.microsoft.com/office/drawing/2014/main" id="{6FB6C859-CFA0-4DBC-B506-F359BBDEE2A5}"/>
              </a:ext>
            </a:extLst>
          </p:cNvPr>
          <p:cNvPicPr>
            <a:picLocks noChangeAspect="1"/>
          </p:cNvPicPr>
          <p:nvPr/>
        </p:nvPicPr>
        <p:blipFill>
          <a:blip r:embed="rId4"/>
          <a:stretch>
            <a:fillRect/>
          </a:stretch>
        </p:blipFill>
        <p:spPr>
          <a:xfrm>
            <a:off x="5809673" y="3828889"/>
            <a:ext cx="5915890" cy="2197421"/>
          </a:xfrm>
          <a:prstGeom prst="rect">
            <a:avLst/>
          </a:prstGeom>
        </p:spPr>
      </p:pic>
    </p:spTree>
    <p:extLst>
      <p:ext uri="{BB962C8B-B14F-4D97-AF65-F5344CB8AC3E}">
        <p14:creationId xmlns:p14="http://schemas.microsoft.com/office/powerpoint/2010/main" val="277876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ECF43-A5B3-4EBA-84DE-4A669251E787}"/>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en-US" dirty="0"/>
              <a:t>Virtual Networks</a:t>
            </a:r>
          </a:p>
        </p:txBody>
      </p:sp>
      <p:pic>
        <p:nvPicPr>
          <p:cNvPr id="11" name="Picture 10" descr="Diagram of a VNet with a subnet containing two virtual machines, pointing to a on-premises infrastructure and a separate virtual network, and showing connectivity with both.">
            <a:extLst>
              <a:ext uri="{FF2B5EF4-FFF2-40B4-BE49-F238E27FC236}">
                <a16:creationId xmlns:a16="http://schemas.microsoft.com/office/drawing/2014/main" id="{6904FF70-CF32-4B80-92C3-C16988E731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38866" y="1276611"/>
            <a:ext cx="7191632" cy="2714621"/>
          </a:xfrm>
          <a:prstGeom prst="rect">
            <a:avLst/>
          </a:prstGeom>
          <a:noFill/>
        </p:spPr>
      </p:pic>
      <p:sp>
        <p:nvSpPr>
          <p:cNvPr id="3" name="Text Placeholder 2">
            <a:extLst>
              <a:ext uri="{FF2B5EF4-FFF2-40B4-BE49-F238E27FC236}">
                <a16:creationId xmlns:a16="http://schemas.microsoft.com/office/drawing/2014/main" id="{40AA0DF7-843F-4CF1-994A-E870DCF34836}"/>
              </a:ext>
              <a:ext uri="{C183D7F6-B498-43B3-948B-1728B52AA6E4}">
                <adec:decorative xmlns:adec="http://schemas.microsoft.com/office/drawing/2017/decorative" val="0"/>
              </a:ext>
            </a:extLst>
          </p:cNvPr>
          <p:cNvSpPr>
            <a:spLocks noGrp="1"/>
          </p:cNvSpPr>
          <p:nvPr>
            <p:ph type="body" sz="quarter" idx="10"/>
          </p:nvPr>
        </p:nvSpPr>
        <p:spPr>
          <a:xfrm>
            <a:off x="586581" y="4330700"/>
            <a:ext cx="11018838" cy="1982081"/>
          </a:xfrm>
        </p:spPr>
        <p:txBody>
          <a:bodyPr/>
          <a:lstStyle/>
          <a:p>
            <a:r>
              <a:rPr lang="en-US" dirty="0"/>
              <a:t>Logical representation of your own network</a:t>
            </a:r>
          </a:p>
          <a:p>
            <a:r>
              <a:rPr lang="en-US" dirty="0"/>
              <a:t>Create a dedicated private cloud-only virtual network</a:t>
            </a:r>
          </a:p>
          <a:p>
            <a:r>
              <a:rPr lang="en-US" dirty="0"/>
              <a:t>Securely extend your datacenter with virtual networks</a:t>
            </a:r>
          </a:p>
          <a:p>
            <a:r>
              <a:rPr lang="en-US" dirty="0"/>
              <a:t>Enable hybrid cloud scenarios</a:t>
            </a:r>
          </a:p>
        </p:txBody>
      </p:sp>
    </p:spTree>
    <p:extLst>
      <p:ext uri="{BB962C8B-B14F-4D97-AF65-F5344CB8AC3E}">
        <p14:creationId xmlns:p14="http://schemas.microsoft.com/office/powerpoint/2010/main" val="1264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Subnets</a:t>
            </a:r>
          </a:p>
        </p:txBody>
      </p:sp>
      <p:sp>
        <p:nvSpPr>
          <p:cNvPr id="6" name="Text Placeholder 5"/>
          <p:cNvSpPr>
            <a:spLocks noGrp="1"/>
          </p:cNvSpPr>
          <p:nvPr>
            <p:ph type="body" sz="quarter" idx="10"/>
          </p:nvPr>
        </p:nvSpPr>
        <p:spPr>
          <a:xfrm>
            <a:off x="581724" y="4169800"/>
            <a:ext cx="11018520" cy="2437590"/>
          </a:xfrm>
        </p:spPr>
        <p:txBody>
          <a:bodyPr/>
          <a:lstStyle/>
          <a:p>
            <a:r>
              <a:rPr lang="en-US" sz="2400" dirty="0"/>
              <a:t>A virtual network can be segmented into one or more subnets</a:t>
            </a:r>
          </a:p>
          <a:p>
            <a:r>
              <a:rPr lang="en-US" sz="2400" dirty="0"/>
              <a:t>Subnets provide logical divisions within your network</a:t>
            </a:r>
          </a:p>
          <a:p>
            <a:r>
              <a:rPr lang="en-US" sz="2400" dirty="0"/>
              <a:t>Subnets can help improve security, increase performance, and make it easier to manage the network</a:t>
            </a:r>
          </a:p>
          <a:p>
            <a:r>
              <a:rPr lang="en-US" sz="2400" dirty="0"/>
              <a:t>Each subnet must have a unique address range - cannot overlap with other subnets in the virtual network in the subscription </a:t>
            </a:r>
            <a:endParaRPr lang="en-US" dirty="0"/>
          </a:p>
        </p:txBody>
      </p:sp>
      <p:pic>
        <p:nvPicPr>
          <p:cNvPr id="2" name="Picture 2" descr="Screenshot of adding a subnet page. Several subnets are listed. ">
            <a:extLst>
              <a:ext uri="{FF2B5EF4-FFF2-40B4-BE49-F238E27FC236}">
                <a16:creationId xmlns:a16="http://schemas.microsoft.com/office/drawing/2014/main" id="{114CA777-B941-4AA8-AFCB-FE02F98DDCA9}"/>
              </a:ext>
            </a:extLst>
          </p:cNvPr>
          <p:cNvPicPr>
            <a:picLocks noChangeAspect="1"/>
          </p:cNvPicPr>
          <p:nvPr/>
        </p:nvPicPr>
        <p:blipFill>
          <a:blip r:embed="rId3"/>
          <a:stretch>
            <a:fillRect/>
          </a:stretch>
        </p:blipFill>
        <p:spPr>
          <a:xfrm>
            <a:off x="1089891" y="1248806"/>
            <a:ext cx="9485745" cy="2693223"/>
          </a:xfrm>
          <a:prstGeom prst="rect">
            <a:avLst/>
          </a:prstGeom>
          <a:ln>
            <a:solidFill>
              <a:schemeClr val="tx1"/>
            </a:solidFill>
          </a:ln>
        </p:spPr>
      </p:pic>
    </p:spTree>
    <p:extLst>
      <p:ext uri="{BB962C8B-B14F-4D97-AF65-F5344CB8AC3E}">
        <p14:creationId xmlns:p14="http://schemas.microsoft.com/office/powerpoint/2010/main" val="204549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Virtual Networks</a:t>
            </a:r>
          </a:p>
        </p:txBody>
      </p:sp>
      <p:sp>
        <p:nvSpPr>
          <p:cNvPr id="3" name="Text Placeholder 2">
            <a:extLst>
              <a:ext uri="{FF2B5EF4-FFF2-40B4-BE49-F238E27FC236}">
                <a16:creationId xmlns:a16="http://schemas.microsoft.com/office/drawing/2014/main" id="{7363EC8A-7ACC-4D56-896F-282380E46F5E}"/>
              </a:ext>
            </a:extLst>
          </p:cNvPr>
          <p:cNvSpPr>
            <a:spLocks noGrp="1"/>
          </p:cNvSpPr>
          <p:nvPr>
            <p:ph type="body" sz="quarter" idx="10"/>
          </p:nvPr>
        </p:nvSpPr>
        <p:spPr>
          <a:xfrm>
            <a:off x="584200" y="1435497"/>
            <a:ext cx="6187303" cy="3705630"/>
          </a:xfrm>
        </p:spPr>
        <p:txBody>
          <a:bodyPr/>
          <a:lstStyle/>
          <a:p>
            <a:r>
              <a:rPr lang="en-US" dirty="0"/>
              <a:t>Create new virtual networks at any time</a:t>
            </a:r>
          </a:p>
          <a:p>
            <a:r>
              <a:rPr lang="en-US" dirty="0"/>
              <a:t>Add virtual networks when you create a virtual machine</a:t>
            </a:r>
          </a:p>
          <a:p>
            <a:r>
              <a:rPr lang="en-US" dirty="0"/>
              <a:t>Need to define the address space, and at least one subnet</a:t>
            </a:r>
          </a:p>
          <a:p>
            <a:r>
              <a:rPr lang="en-US" dirty="0"/>
              <a:t>Be careful with overlapping address spaces</a:t>
            </a:r>
          </a:p>
        </p:txBody>
      </p:sp>
      <p:pic>
        <p:nvPicPr>
          <p:cNvPr id="4" name="Picture 4" descr="A screenshot of a cell phone&#10;&#10;Description generated with very high confidence">
            <a:extLst>
              <a:ext uri="{FF2B5EF4-FFF2-40B4-BE49-F238E27FC236}">
                <a16:creationId xmlns:a16="http://schemas.microsoft.com/office/drawing/2014/main" id="{DF141413-9ED2-463B-BB5B-95DA8D605177}"/>
              </a:ext>
            </a:extLst>
          </p:cNvPr>
          <p:cNvPicPr>
            <a:picLocks noChangeAspect="1"/>
          </p:cNvPicPr>
          <p:nvPr/>
        </p:nvPicPr>
        <p:blipFill>
          <a:blip r:embed="rId3"/>
          <a:stretch>
            <a:fillRect/>
          </a:stretch>
        </p:blipFill>
        <p:spPr>
          <a:xfrm>
            <a:off x="7094034" y="1478626"/>
            <a:ext cx="4583151" cy="3315308"/>
          </a:xfrm>
          <a:prstGeom prst="rect">
            <a:avLst/>
          </a:prstGeom>
          <a:ln>
            <a:solidFill>
              <a:schemeClr val="tx1"/>
            </a:solidFill>
          </a:ln>
        </p:spPr>
      </p:pic>
    </p:spTree>
    <p:extLst>
      <p:ext uri="{BB962C8B-B14F-4D97-AF65-F5344CB8AC3E}">
        <p14:creationId xmlns:p14="http://schemas.microsoft.com/office/powerpoint/2010/main" val="28528117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1A9B-4884-43FC-B882-32050A4E731A}"/>
              </a:ext>
            </a:extLst>
          </p:cNvPr>
          <p:cNvSpPr>
            <a:spLocks noGrp="1"/>
          </p:cNvSpPr>
          <p:nvPr>
            <p:ph type="title"/>
          </p:nvPr>
        </p:nvSpPr>
        <p:spPr>
          <a:xfrm>
            <a:off x="588263" y="457200"/>
            <a:ext cx="11018520" cy="553998"/>
          </a:xfrm>
        </p:spPr>
        <p:txBody>
          <a:bodyPr/>
          <a:lstStyle/>
          <a:p>
            <a:r>
              <a:rPr lang="en-US" dirty="0"/>
              <a:t>Demonstration – Creating Virtual Networks</a:t>
            </a:r>
          </a:p>
        </p:txBody>
      </p:sp>
      <p:sp>
        <p:nvSpPr>
          <p:cNvPr id="3" name="Text Placeholder 2">
            <a:extLst>
              <a:ext uri="{FF2B5EF4-FFF2-40B4-BE49-F238E27FC236}">
                <a16:creationId xmlns:a16="http://schemas.microsoft.com/office/drawing/2014/main" id="{D07FCB18-58FA-4A6A-8A25-CD537568416E}"/>
              </a:ext>
            </a:extLst>
          </p:cNvPr>
          <p:cNvSpPr>
            <a:spLocks noGrp="1"/>
          </p:cNvSpPr>
          <p:nvPr>
            <p:ph type="body" sz="quarter" idx="10"/>
          </p:nvPr>
        </p:nvSpPr>
        <p:spPr>
          <a:xfrm>
            <a:off x="584200" y="1435497"/>
            <a:ext cx="11018520" cy="947952"/>
          </a:xfrm>
        </p:spPr>
        <p:txBody>
          <a:bodyPr/>
          <a:lstStyle/>
          <a:p>
            <a:r>
              <a:rPr lang="en-US" dirty="0"/>
              <a:t>Create a virtual network in the portal</a:t>
            </a:r>
          </a:p>
          <a:p>
            <a:r>
              <a:rPr lang="en-US" dirty="0"/>
              <a:t>Create a virtual network with PowerShell</a:t>
            </a:r>
          </a:p>
        </p:txBody>
      </p:sp>
    </p:spTree>
    <p:extLst>
      <p:ext uri="{BB962C8B-B14F-4D97-AF65-F5344CB8AC3E}">
        <p14:creationId xmlns:p14="http://schemas.microsoft.com/office/powerpoint/2010/main" val="266545547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2448</Words>
  <Application>Microsoft Office PowerPoint</Application>
  <PresentationFormat>Widescreen</PresentationFormat>
  <Paragraphs>311</Paragraphs>
  <Slides>42</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Consolas</vt:lpstr>
      <vt:lpstr>Segoe UI</vt:lpstr>
      <vt:lpstr>Segoe UI Light</vt:lpstr>
      <vt:lpstr>Segoe UI Semibold</vt:lpstr>
      <vt:lpstr>Segoe UI Semilight</vt:lpstr>
      <vt:lpstr>Wingdings</vt:lpstr>
      <vt:lpstr>WHITE TEMPLATE</vt:lpstr>
      <vt:lpstr>AZ-104T00A Module 04:  Virtual Networking</vt:lpstr>
      <vt:lpstr>Module Overview</vt:lpstr>
      <vt:lpstr>Lesson 01: Virtual Networks</vt:lpstr>
      <vt:lpstr>Virtual Networks Overview</vt:lpstr>
      <vt:lpstr>Azure Networking Components</vt:lpstr>
      <vt:lpstr>Virtual Networks</vt:lpstr>
      <vt:lpstr>Subnets</vt:lpstr>
      <vt:lpstr>Implementing Virtual Networks</vt:lpstr>
      <vt:lpstr>Demonstration – Creating Virtual Networks</vt:lpstr>
      <vt:lpstr>Lesson 02: IP Addressing</vt:lpstr>
      <vt:lpstr>IP Addressing Overview</vt:lpstr>
      <vt:lpstr>IP Addressing</vt:lpstr>
      <vt:lpstr>Creating Public IP Addresses</vt:lpstr>
      <vt:lpstr>Public IP Addresses</vt:lpstr>
      <vt:lpstr>Private IP Addresses</vt:lpstr>
      <vt:lpstr>Lesson 03: Network Security Groups</vt:lpstr>
      <vt:lpstr>Network Security Groups Overview</vt:lpstr>
      <vt:lpstr>Network Security Groups</vt:lpstr>
      <vt:lpstr>NSG Rules</vt:lpstr>
      <vt:lpstr>NSG Effective Rules</vt:lpstr>
      <vt:lpstr>Creating NSG Rules</vt:lpstr>
      <vt:lpstr>Application Security Groups</vt:lpstr>
      <vt:lpstr>Demonstration – Network Security Rules</vt:lpstr>
      <vt:lpstr>Lesson 04: Azure Firewall</vt:lpstr>
      <vt:lpstr>Azure Firewall Overview</vt:lpstr>
      <vt:lpstr>Azure Firewall</vt:lpstr>
      <vt:lpstr>Implementing Firewalls</vt:lpstr>
      <vt:lpstr>Firewall Rules</vt:lpstr>
      <vt:lpstr>Lesson 05: Azure DNS</vt:lpstr>
      <vt:lpstr>Azure DNS Overview</vt:lpstr>
      <vt:lpstr>Domains and Custom Domains</vt:lpstr>
      <vt:lpstr>Verify the Custom Domain Name</vt:lpstr>
      <vt:lpstr>Azure DNS Zones</vt:lpstr>
      <vt:lpstr>DNS Delegation</vt:lpstr>
      <vt:lpstr>DNS Record Sets</vt:lpstr>
      <vt:lpstr>DNS for Private Domains</vt:lpstr>
      <vt:lpstr>Private Zone Scenarios</vt:lpstr>
      <vt:lpstr>Demonstration – DNS Name Resolution</vt:lpstr>
      <vt:lpstr>Lesson 06: Module 04 Lab and Review</vt:lpstr>
      <vt:lpstr>Lab 04 - Implement Virtual Networking</vt:lpstr>
      <vt:lpstr>Lab 04 – Architecture Diagram</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2020-03-16T13:48:56Z</dcterms:created>
  <dcterms:modified xsi:type="dcterms:W3CDTF">2020-05-11T19:28:05Z</dcterms:modified>
</cp:coreProperties>
</file>