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Lst>
  <p:notesMasterIdLst>
    <p:notesMasterId r:id="rId35"/>
  </p:notesMasterIdLst>
  <p:sldIdLst>
    <p:sldId id="1719" r:id="rId2"/>
    <p:sldId id="2518" r:id="rId3"/>
    <p:sldId id="1865" r:id="rId4"/>
    <p:sldId id="2520" r:id="rId5"/>
    <p:sldId id="2521" r:id="rId6"/>
    <p:sldId id="2522" r:id="rId7"/>
    <p:sldId id="2523" r:id="rId8"/>
    <p:sldId id="2524" r:id="rId9"/>
    <p:sldId id="2525" r:id="rId10"/>
    <p:sldId id="2009" r:id="rId11"/>
    <p:sldId id="2505" r:id="rId12"/>
    <p:sldId id="2404" r:id="rId13"/>
    <p:sldId id="2519" r:id="rId14"/>
    <p:sldId id="2512" r:id="rId15"/>
    <p:sldId id="2513" r:id="rId16"/>
    <p:sldId id="2515" r:id="rId17"/>
    <p:sldId id="2514" r:id="rId18"/>
    <p:sldId id="1957" r:id="rId19"/>
    <p:sldId id="1922" r:id="rId20"/>
    <p:sldId id="2319" r:id="rId21"/>
    <p:sldId id="2527" r:id="rId22"/>
    <p:sldId id="2516" r:id="rId23"/>
    <p:sldId id="2011" r:id="rId24"/>
    <p:sldId id="2507" r:id="rId25"/>
    <p:sldId id="2502" r:id="rId26"/>
    <p:sldId id="2517" r:id="rId27"/>
    <p:sldId id="1967" r:id="rId28"/>
    <p:sldId id="2526" r:id="rId29"/>
    <p:sldId id="2528" r:id="rId30"/>
    <p:sldId id="2007" r:id="rId31"/>
    <p:sldId id="1907" r:id="rId32"/>
    <p:sldId id="2529" r:id="rId33"/>
    <p:sldId id="2241"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1"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79B5E0"/>
    <a:srgbClr val="F2F8FC"/>
    <a:srgbClr val="0072C6"/>
    <a:srgbClr val="E7ECF7"/>
    <a:srgbClr val="0078D4"/>
    <a:srgbClr val="CBD6E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FD62676-41BB-48D6-BC0A-C629FC75C22B}" v="9" dt="2020-03-08T13:58:37.963"/>
    <p1510:client id="{364B7BE4-670B-4284-A7E2-EFC05737231E}" v="10" dt="2020-03-11T13:43:27.404"/>
    <p1510:client id="{3D6177A1-9BDE-4AD6-87D7-0EE071CDA22C}" v="5" dt="2020-02-24T16:11:56.272"/>
    <p1510:client id="{445FF6D9-8C0D-4D5D-B9D6-11B8D2995FB3}" v="8" dt="2020-02-26T02:01:45.276"/>
    <p1510:client id="{4B7B54C8-0D26-4F93-9A72-266419BF8D76}" v="37" dt="2020-03-10T23:09:18.359"/>
    <p1510:client id="{6A81F512-4C2E-49E2-8F81-888AF1159F04}" v="4" dt="2020-03-11T00:25:39.657"/>
    <p1510:client id="{78D771DE-BFE7-4861-93FF-B129286D4D68}" v="316" dt="2020-03-11T00:21:20.855"/>
    <p1510:client id="{907EDB58-74B4-4F82-A6C0-9B5FBFE76D0E}" v="152" dt="2020-02-25T15:14:27.202"/>
    <p1510:client id="{96EC7F73-A989-4185-81E6-154681608790}" v="15" dt="2020-02-24T17:10:52.139"/>
    <p1510:client id="{9D90969A-10F5-4C21-8EBD-E332DEEFCCBF}" v="1" dt="2020-03-09T14:18:09.044"/>
    <p1510:client id="{B0EAFD9B-4179-4730-AE7B-A633A832940A}" v="1" dt="2020-03-09T14:17:37.669"/>
    <p1510:client id="{C4EEF713-77DB-4F4A-881A-0A8404E8252E}" v="3" dt="2020-02-21T22:35:32.420"/>
  </p1510:revLst>
</p1510:revInfo>
</file>

<file path=ppt/tableStyles.xml><?xml version="1.0" encoding="utf-8"?>
<a:tblStyleLst xmlns:a="http://schemas.openxmlformats.org/drawingml/2006/main" def="{5C22544A-7EE6-4342-B048-85BDC9FD1C3A}">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20" d="100"/>
          <a:sy n="120" d="100"/>
        </p:scale>
        <p:origin x="114" y="1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microsoft.com/office/2018/10/relationships/authors" Targe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CF66F0-0810-43B6-89CA-8A60532D42CE}" type="datetimeFigureOut">
              <a:rPr lang="en-US" smtClean="0"/>
              <a:t>3/20/2020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07DC7E-BC41-4478-BA30-CBCC3A644F0A}" type="slidenum">
              <a:rPr lang="en-US" smtClean="0"/>
              <a:t>‹#›</a:t>
            </a:fld>
            <a:endParaRPr lang="en-US" dirty="0"/>
          </a:p>
        </p:txBody>
      </p:sp>
    </p:spTree>
    <p:extLst>
      <p:ext uri="{BB962C8B-B14F-4D97-AF65-F5344CB8AC3E}">
        <p14:creationId xmlns:p14="http://schemas.microsoft.com/office/powerpoint/2010/main" val="27860799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619146B-24F9-441E-A368-DB3B5A84C1D4}"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3/20/2020 10:47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0803959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3/20/2020 10:47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961213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15</a:t>
            </a:fld>
            <a:endParaRPr lang="en-US" dirty="0"/>
          </a:p>
        </p:txBody>
      </p:sp>
    </p:spTree>
    <p:extLst>
      <p:ext uri="{BB962C8B-B14F-4D97-AF65-F5344CB8AC3E}">
        <p14:creationId xmlns:p14="http://schemas.microsoft.com/office/powerpoint/2010/main" val="12465857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table is just a sample of the SKUs that are available. There are many more. </a:t>
            </a:r>
          </a:p>
        </p:txBody>
      </p:sp>
      <p:sp>
        <p:nvSpPr>
          <p:cNvPr id="4" name="Slide Number Placeholder 3"/>
          <p:cNvSpPr>
            <a:spLocks noGrp="1"/>
          </p:cNvSpPr>
          <p:nvPr>
            <p:ph type="sldNum" sz="quarter" idx="5"/>
          </p:nvPr>
        </p:nvSpPr>
        <p:spPr/>
        <p:txBody>
          <a:bodyPr/>
          <a:lstStyle/>
          <a:p>
            <a:fld id="{8507DC7E-BC41-4478-BA30-CBCC3A644F0A}" type="slidenum">
              <a:rPr lang="en-US" smtClean="0"/>
              <a:t>17</a:t>
            </a:fld>
            <a:endParaRPr lang="en-US" dirty="0"/>
          </a:p>
        </p:txBody>
      </p:sp>
    </p:spTree>
    <p:extLst>
      <p:ext uri="{BB962C8B-B14F-4D97-AF65-F5344CB8AC3E}">
        <p14:creationId xmlns:p14="http://schemas.microsoft.com/office/powerpoint/2010/main" val="31137152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3/20/2020 10:47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26193262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Validated VPN devices list - https://docs.microsoft.com/en-us/azure/vpn-gateway/vpn-gateway-about-vpn-devices#devicetable </a:t>
            </a:r>
          </a:p>
          <a:p>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3/20/2020 10:47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64125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3/20/2020 10:47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8582082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Always consider having students walk-through the demonstrations themselves. Also, consider the overlap with the formal labs and your best use of time. </a:t>
            </a: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22</a:t>
            </a:fld>
            <a:endParaRPr lang="en-US" dirty="0"/>
          </a:p>
        </p:txBody>
      </p:sp>
    </p:spTree>
    <p:extLst>
      <p:ext uri="{BB962C8B-B14F-4D97-AF65-F5344CB8AC3E}">
        <p14:creationId xmlns:p14="http://schemas.microsoft.com/office/powerpoint/2010/main" val="40469900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ExpressRoute - https://azure.microsoft.com/en-us/services/expressroute/</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3/20/2020 10:47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25</a:t>
            </a:fld>
            <a:endParaRPr lang="en-US" dirty="0"/>
          </a:p>
        </p:txBody>
      </p:sp>
    </p:spTree>
    <p:extLst>
      <p:ext uri="{BB962C8B-B14F-4D97-AF65-F5344CB8AC3E}">
        <p14:creationId xmlns:p14="http://schemas.microsoft.com/office/powerpoint/2010/main" val="239556310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3/20/2020 10:47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27</a:t>
            </a:fld>
            <a:endParaRPr lang="en-US" dirty="0"/>
          </a:p>
        </p:txBody>
      </p:sp>
    </p:spTree>
    <p:extLst>
      <p:ext uri="{BB962C8B-B14F-4D97-AF65-F5344CB8AC3E}">
        <p14:creationId xmlns:p14="http://schemas.microsoft.com/office/powerpoint/2010/main" val="7665566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30</a:t>
            </a:fld>
            <a:endParaRPr lang="en-US" dirty="0"/>
          </a:p>
        </p:txBody>
      </p:sp>
    </p:spTree>
    <p:extLst>
      <p:ext uri="{BB962C8B-B14F-4D97-AF65-F5344CB8AC3E}">
        <p14:creationId xmlns:p14="http://schemas.microsoft.com/office/powerpoint/2010/main" val="3372728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Module overview</a:t>
            </a:r>
          </a:p>
        </p:txBody>
      </p:sp>
      <p:sp>
        <p:nvSpPr>
          <p:cNvPr id="4" name="Slide Number Placeholder 3"/>
          <p:cNvSpPr>
            <a:spLocks noGrp="1"/>
          </p:cNvSpPr>
          <p:nvPr>
            <p:ph type="sldNum" sz="quarter" idx="5"/>
          </p:nvPr>
        </p:nvSpPr>
        <p:spPr/>
        <p:txBody>
          <a:bodyPr/>
          <a:lstStyle/>
          <a:p>
            <a:fld id="{8507DC7E-BC41-4478-BA30-CBCC3A644F0A}" type="slidenum">
              <a:rPr lang="en-US" smtClean="0"/>
              <a:t>2</a:t>
            </a:fld>
            <a:endParaRPr lang="en-US" dirty="0"/>
          </a:p>
        </p:txBody>
      </p:sp>
    </p:spTree>
    <p:extLst>
      <p:ext uri="{BB962C8B-B14F-4D97-AF65-F5344CB8AC3E}">
        <p14:creationId xmlns:p14="http://schemas.microsoft.com/office/powerpoint/2010/main" val="88154303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3/20/2020 10:47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31</a:t>
            </a:fld>
            <a:endParaRPr lang="en-US" dirty="0"/>
          </a:p>
        </p:txBody>
      </p:sp>
    </p:spTree>
    <p:extLst>
      <p:ext uri="{BB962C8B-B14F-4D97-AF65-F5344CB8AC3E}">
        <p14:creationId xmlns:p14="http://schemas.microsoft.com/office/powerpoint/2010/main" val="36106519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https://docs.microsoft.com/en-us/learn/modules</a:t>
            </a:r>
          </a:p>
        </p:txBody>
      </p:sp>
      <p:sp>
        <p:nvSpPr>
          <p:cNvPr id="4" name="Slide Number Placeholder 3"/>
          <p:cNvSpPr>
            <a:spLocks noGrp="1"/>
          </p:cNvSpPr>
          <p:nvPr>
            <p:ph type="sldNum" sz="quarter" idx="5"/>
          </p:nvPr>
        </p:nvSpPr>
        <p:spPr/>
        <p:txBody>
          <a:bodyPr/>
          <a:lstStyle/>
          <a:p>
            <a:fld id="{8507DC7E-BC41-4478-BA30-CBCC3A644F0A}" type="slidenum">
              <a:rPr lang="en-US" smtClean="0"/>
              <a:t>33</a:t>
            </a:fld>
            <a:endParaRPr lang="en-US" dirty="0"/>
          </a:p>
        </p:txBody>
      </p:sp>
    </p:spTree>
    <p:extLst>
      <p:ext uri="{BB962C8B-B14F-4D97-AF65-F5344CB8AC3E}">
        <p14:creationId xmlns:p14="http://schemas.microsoft.com/office/powerpoint/2010/main" val="29526231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overview</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507DC7E-BC41-4478-BA30-CBCC3A644F0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525467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Virtual network peering - https://docs.microsoft.com/en-us/azure/virtual-network/virtual-network-peering-overview</a:t>
            </a:r>
          </a:p>
          <a:p>
            <a:endParaRPr lang="en-US" dirty="0"/>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427A7F7-BB1E-479D-AFAA-B52F4D0C99F2}"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3/20/2020 10:47 AM</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756755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427A7F7-BB1E-479D-AFAA-B52F4D0C99F2}"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3/20/2020 10:47 AM</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90586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 When you add a peering on one virtual network, the second virtual network configuration is automatically added.</a:t>
            </a:r>
          </a:p>
          <a:p>
            <a:endParaRPr lang="en-US" dirty="0"/>
          </a:p>
          <a:p>
            <a:endParaRPr lang="en-US" dirty="0"/>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427A7F7-BB1E-479D-AFAA-B52F4D0C99F2}"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3/20/2020 10:47 AM</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282544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8</a:t>
            </a:fld>
            <a:endParaRPr lang="en-US" dirty="0"/>
          </a:p>
        </p:txBody>
      </p:sp>
    </p:spTree>
    <p:extLst>
      <p:ext uri="{BB962C8B-B14F-4D97-AF65-F5344CB8AC3E}">
        <p14:creationId xmlns:p14="http://schemas.microsoft.com/office/powerpoint/2010/main" val="22661609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Always consider having students walk-through the demonstrations themselves. Also, consider the overlap with the formal labs and your best use of time. </a:t>
            </a: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9</a:t>
            </a:fld>
            <a:endParaRPr lang="en-US" dirty="0"/>
          </a:p>
        </p:txBody>
      </p:sp>
    </p:spTree>
    <p:extLst>
      <p:ext uri="{BB962C8B-B14F-4D97-AF65-F5344CB8AC3E}">
        <p14:creationId xmlns:p14="http://schemas.microsoft.com/office/powerpoint/2010/main" val="38819023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Lesson overview</a:t>
            </a: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11</a:t>
            </a:fld>
            <a:endParaRPr lang="en-US" dirty="0"/>
          </a:p>
        </p:txBody>
      </p:sp>
    </p:spTree>
    <p:extLst>
      <p:ext uri="{BB962C8B-B14F-4D97-AF65-F5344CB8AC3E}">
        <p14:creationId xmlns:p14="http://schemas.microsoft.com/office/powerpoint/2010/main" val="14190967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pic>
        <p:nvPicPr>
          <p:cNvPr id="12" name="Picture 11">
            <a:extLst>
              <a:ext uri="{FF2B5EF4-FFF2-40B4-BE49-F238E27FC236}">
                <a16:creationId xmlns:a16="http://schemas.microsoft.com/office/drawing/2014/main" id="{99F328AE-26F0-42B9-988D-535B1145C96D}"/>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320828428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4287971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423129979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pic>
        <p:nvPicPr>
          <p:cNvPr id="9" name="Picture 8">
            <a:extLst>
              <a:ext uri="{FF2B5EF4-FFF2-40B4-BE49-F238E27FC236}">
                <a16:creationId xmlns:a16="http://schemas.microsoft.com/office/drawing/2014/main" id="{E631573B-58F8-43B4-8E3E-6F895442CB9B}"/>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8533759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302903097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pic>
        <p:nvPicPr>
          <p:cNvPr id="6" name="Picture 5">
            <a:extLst>
              <a:ext uri="{FF2B5EF4-FFF2-40B4-BE49-F238E27FC236}">
                <a16:creationId xmlns:a16="http://schemas.microsoft.com/office/drawing/2014/main" id="{C381C0FB-0396-463F-9527-BACCE968684E}"/>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09076746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Vide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spTree>
    <p:extLst>
      <p:ext uri="{BB962C8B-B14F-4D97-AF65-F5344CB8AC3E}">
        <p14:creationId xmlns:p14="http://schemas.microsoft.com/office/powerpoint/2010/main" val="368736939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2319699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15302378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1863466"/>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090945"/>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2270E26-89BA-4369-9EF4-1B9EBAA3D00B}"/>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9" name="MS logo gray - EMF" descr="Microsoft logo, gray text version">
            <a:extLst>
              <a:ext uri="{FF2B5EF4-FFF2-40B4-BE49-F238E27FC236}">
                <a16:creationId xmlns:a16="http://schemas.microsoft.com/office/drawing/2014/main" id="{D03FE64B-525F-4B73-8C45-B4BC3BAD6A2D}"/>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10" name="Picture 9">
            <a:extLst>
              <a:ext uri="{FF2B5EF4-FFF2-40B4-BE49-F238E27FC236}">
                <a16:creationId xmlns:a16="http://schemas.microsoft.com/office/drawing/2014/main" id="{95964678-FE6C-4226-A11B-8D452DA7808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24228565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45452256"/>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59104CAE-91B8-4A7E-9F8E-214C5F880932}"/>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33611835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2096692426"/>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sp>
        <p:nvSpPr>
          <p:cNvPr id="8" name="Rectangle 7">
            <a:extLst>
              <a:ext uri="{FF2B5EF4-FFF2-40B4-BE49-F238E27FC236}">
                <a16:creationId xmlns:a16="http://schemas.microsoft.com/office/drawing/2014/main" id="{9D026004-6E63-4034-A1B0-34BE8CEF3D76}"/>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5FC1A9B4-AD16-4E53-919C-38204BAF9E3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980139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295488138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1656831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18810820"/>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2897977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4904618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884936008"/>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4545819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02919" y="2122068"/>
            <a:ext cx="4604102" cy="1661993"/>
          </a:xfrm>
        </p:spPr>
        <p:txBody>
          <a:bodyPr/>
          <a:lstStyle/>
          <a:p>
            <a:r>
              <a:rPr lang="en-US" dirty="0"/>
              <a:t>AZ-104T00A</a:t>
            </a:r>
            <a:br>
              <a:rPr lang="en-US" dirty="0"/>
            </a:br>
            <a:r>
              <a:rPr lang="en-US" dirty="0"/>
              <a:t>Module 05: </a:t>
            </a:r>
            <a:br>
              <a:rPr lang="en-US" dirty="0"/>
            </a:br>
            <a:r>
              <a:rPr lang="en-US" dirty="0"/>
              <a:t>Intersite Connectivity</a:t>
            </a:r>
          </a:p>
        </p:txBody>
      </p:sp>
    </p:spTree>
    <p:extLst>
      <p:ext uri="{BB962C8B-B14F-4D97-AF65-F5344CB8AC3E}">
        <p14:creationId xmlns:p14="http://schemas.microsoft.com/office/powerpoint/2010/main" val="3635852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3035808"/>
            <a:ext cx="10764656" cy="498598"/>
          </a:xfrm>
        </p:spPr>
        <p:txBody>
          <a:bodyPr/>
          <a:lstStyle/>
          <a:p>
            <a:r>
              <a:rPr lang="en-US" dirty="0"/>
              <a:t>Lesson 02: VPN Gateway Connections</a:t>
            </a:r>
          </a:p>
        </p:txBody>
      </p:sp>
    </p:spTree>
    <p:extLst>
      <p:ext uri="{BB962C8B-B14F-4D97-AF65-F5344CB8AC3E}">
        <p14:creationId xmlns:p14="http://schemas.microsoft.com/office/powerpoint/2010/main" val="8714529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49CAE-CB3C-414C-A3FA-6C93E087EAAF}"/>
              </a:ext>
            </a:extLst>
          </p:cNvPr>
          <p:cNvSpPr>
            <a:spLocks noGrp="1"/>
          </p:cNvSpPr>
          <p:nvPr>
            <p:ph type="title"/>
          </p:nvPr>
        </p:nvSpPr>
        <p:spPr/>
        <p:txBody>
          <a:bodyPr/>
          <a:lstStyle/>
          <a:p>
            <a:r>
              <a:rPr lang="en-US" dirty="0">
                <a:solidFill>
                  <a:schemeClr val="tx1"/>
                </a:solidFill>
              </a:rPr>
              <a:t>VPN Gateway Connections Overview</a:t>
            </a:r>
          </a:p>
        </p:txBody>
      </p:sp>
      <p:sp>
        <p:nvSpPr>
          <p:cNvPr id="3" name="Text Placeholder 2">
            <a:extLst>
              <a:ext uri="{FF2B5EF4-FFF2-40B4-BE49-F238E27FC236}">
                <a16:creationId xmlns:a16="http://schemas.microsoft.com/office/drawing/2014/main" id="{274BC83F-9D25-4345-996B-7D952D0F751A}"/>
              </a:ext>
            </a:extLst>
          </p:cNvPr>
          <p:cNvSpPr>
            <a:spLocks noGrp="1"/>
          </p:cNvSpPr>
          <p:nvPr>
            <p:ph type="body" sz="quarter" idx="10"/>
          </p:nvPr>
        </p:nvSpPr>
        <p:spPr>
          <a:xfrm>
            <a:off x="586740" y="1226775"/>
            <a:ext cx="11018520" cy="4801314"/>
          </a:xfrm>
        </p:spPr>
        <p:txBody>
          <a:bodyPr/>
          <a:lstStyle/>
          <a:p>
            <a:r>
              <a:rPr lang="en-US" sz="2400" dirty="0">
                <a:solidFill>
                  <a:schemeClr val="tx1"/>
                </a:solidFill>
              </a:rPr>
              <a:t>VPN Gateways</a:t>
            </a:r>
          </a:p>
          <a:p>
            <a:r>
              <a:rPr lang="en-US" sz="2400" dirty="0">
                <a:solidFill>
                  <a:schemeClr val="tx1"/>
                </a:solidFill>
              </a:rPr>
              <a:t>Implement Site-to-Site VPN Connections</a:t>
            </a:r>
          </a:p>
          <a:p>
            <a:r>
              <a:rPr lang="en-US" sz="2400" dirty="0">
                <a:solidFill>
                  <a:schemeClr val="tx1"/>
                </a:solidFill>
              </a:rPr>
              <a:t>Create the Gateway Subnet</a:t>
            </a:r>
          </a:p>
          <a:p>
            <a:r>
              <a:rPr lang="en-US" sz="2400" dirty="0">
                <a:solidFill>
                  <a:schemeClr val="tx1"/>
                </a:solidFill>
              </a:rPr>
              <a:t>VPN Gateway Configuration</a:t>
            </a:r>
          </a:p>
          <a:p>
            <a:r>
              <a:rPr lang="en-US" sz="2400" dirty="0">
                <a:solidFill>
                  <a:schemeClr val="tx1"/>
                </a:solidFill>
              </a:rPr>
              <a:t>VPN Gateway Types</a:t>
            </a:r>
          </a:p>
          <a:p>
            <a:r>
              <a:rPr lang="en-US" sz="2400" dirty="0">
                <a:solidFill>
                  <a:schemeClr val="tx1"/>
                </a:solidFill>
              </a:rPr>
              <a:t>VPN Gateway SKU and Generation</a:t>
            </a:r>
          </a:p>
          <a:p>
            <a:r>
              <a:rPr lang="en-US" sz="2400" dirty="0">
                <a:solidFill>
                  <a:schemeClr val="tx1"/>
                </a:solidFill>
              </a:rPr>
              <a:t>Create the Local Network Gateway</a:t>
            </a:r>
          </a:p>
          <a:p>
            <a:r>
              <a:rPr lang="en-US" sz="2400" dirty="0">
                <a:solidFill>
                  <a:schemeClr val="tx1"/>
                </a:solidFill>
              </a:rPr>
              <a:t>Configure the On-Premises VPN Device</a:t>
            </a:r>
          </a:p>
          <a:p>
            <a:r>
              <a:rPr lang="en-US" sz="2400" dirty="0">
                <a:solidFill>
                  <a:schemeClr val="tx1"/>
                </a:solidFill>
              </a:rPr>
              <a:t>Create the VPN Connection</a:t>
            </a:r>
          </a:p>
          <a:p>
            <a:r>
              <a:rPr lang="en-US" sz="2400" dirty="0">
                <a:solidFill>
                  <a:schemeClr val="tx1"/>
                </a:solidFill>
              </a:rPr>
              <a:t>High Availability Scenarios</a:t>
            </a:r>
          </a:p>
          <a:p>
            <a:r>
              <a:rPr lang="en-US" sz="2400" dirty="0">
                <a:solidFill>
                  <a:schemeClr val="tx1"/>
                </a:solidFill>
              </a:rPr>
              <a:t>Demonstration – VPN Gateway</a:t>
            </a:r>
          </a:p>
        </p:txBody>
      </p:sp>
    </p:spTree>
    <p:extLst>
      <p:ext uri="{BB962C8B-B14F-4D97-AF65-F5344CB8AC3E}">
        <p14:creationId xmlns:p14="http://schemas.microsoft.com/office/powerpoint/2010/main" val="2024240680"/>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dirty="0">
                <a:solidFill>
                  <a:schemeClr val="tx1"/>
                </a:solidFill>
              </a:rPr>
              <a:t>VPN Gateways</a:t>
            </a:r>
          </a:p>
        </p:txBody>
      </p:sp>
      <p:sp>
        <p:nvSpPr>
          <p:cNvPr id="14" name="Text Placeholder 2">
            <a:extLst>
              <a:ext uri="{FF2B5EF4-FFF2-40B4-BE49-F238E27FC236}">
                <a16:creationId xmlns:a16="http://schemas.microsoft.com/office/drawing/2014/main" id="{FD6C7DDF-A099-42B0-864B-772EF4875B0A}"/>
              </a:ext>
            </a:extLst>
          </p:cNvPr>
          <p:cNvSpPr>
            <a:spLocks noGrp="1"/>
          </p:cNvSpPr>
          <p:nvPr>
            <p:ph type="body" sz="quarter" idx="10"/>
          </p:nvPr>
        </p:nvSpPr>
        <p:spPr>
          <a:xfrm>
            <a:off x="588263" y="4376590"/>
            <a:ext cx="11018520" cy="2024209"/>
          </a:xfrm>
        </p:spPr>
        <p:txBody>
          <a:bodyPr/>
          <a:lstStyle/>
          <a:p>
            <a:r>
              <a:rPr lang="en-US" sz="2400" b="1" dirty="0"/>
              <a:t>Site-to-site connections </a:t>
            </a:r>
            <a:r>
              <a:rPr lang="en-US" sz="2400" dirty="0"/>
              <a:t>connect on-premises datacenters to Azure virtual networks</a:t>
            </a:r>
          </a:p>
          <a:p>
            <a:r>
              <a:rPr lang="en-US" sz="2400" b="1" dirty="0"/>
              <a:t>Network-to-network connections </a:t>
            </a:r>
            <a:r>
              <a:rPr lang="en-US" sz="2400" dirty="0"/>
              <a:t>connect Azure virtual networks (custom) </a:t>
            </a:r>
          </a:p>
          <a:p>
            <a:r>
              <a:rPr lang="en-US" sz="2400" b="1" dirty="0"/>
              <a:t>Point-to-site (User VPN) connections </a:t>
            </a:r>
            <a:r>
              <a:rPr lang="en-US" sz="2400" dirty="0"/>
              <a:t>connect individual devices to Azure virtual networks</a:t>
            </a:r>
          </a:p>
        </p:txBody>
      </p:sp>
      <p:pic>
        <p:nvPicPr>
          <p:cNvPr id="1026" name="Picture 2" descr="Diagram showing a VPN Gateway using and IPsecIKE tunnel to access an on-premises gateway. ">
            <a:extLst>
              <a:ext uri="{FF2B5EF4-FFF2-40B4-BE49-F238E27FC236}">
                <a16:creationId xmlns:a16="http://schemas.microsoft.com/office/drawing/2014/main" id="{73EE1A56-4A5B-463A-A525-221E48141C1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8263" y="1732490"/>
            <a:ext cx="10591800" cy="2409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26481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48335-C8D8-4EC5-9193-8EE4D9FA526F}"/>
              </a:ext>
            </a:extLst>
          </p:cNvPr>
          <p:cNvSpPr>
            <a:spLocks noGrp="1"/>
          </p:cNvSpPr>
          <p:nvPr>
            <p:ph type="title"/>
          </p:nvPr>
        </p:nvSpPr>
        <p:spPr/>
        <p:txBody>
          <a:bodyPr/>
          <a:lstStyle/>
          <a:p>
            <a:r>
              <a:rPr lang="en-US" dirty="0"/>
              <a:t>Implement Site-to-Site VPN Connections</a:t>
            </a:r>
          </a:p>
        </p:txBody>
      </p:sp>
      <p:sp>
        <p:nvSpPr>
          <p:cNvPr id="3" name="Text Placeholder 2">
            <a:extLst>
              <a:ext uri="{FF2B5EF4-FFF2-40B4-BE49-F238E27FC236}">
                <a16:creationId xmlns:a16="http://schemas.microsoft.com/office/drawing/2014/main" id="{BC2B46F7-5E1E-48A5-8E23-8F9C8D4C5802}"/>
              </a:ext>
            </a:extLst>
          </p:cNvPr>
          <p:cNvSpPr>
            <a:spLocks noGrp="1"/>
          </p:cNvSpPr>
          <p:nvPr>
            <p:ph type="body" sz="quarter" idx="10"/>
          </p:nvPr>
        </p:nvSpPr>
        <p:spPr>
          <a:xfrm>
            <a:off x="666496" y="4068969"/>
            <a:ext cx="9858248" cy="1895904"/>
          </a:xfrm>
        </p:spPr>
        <p:txBody>
          <a:bodyPr/>
          <a:lstStyle/>
          <a:p>
            <a:r>
              <a:rPr lang="en-US" dirty="0"/>
              <a:t>Take time to carefully plan your network configuration</a:t>
            </a:r>
          </a:p>
          <a:p>
            <a:r>
              <a:rPr lang="en-US" dirty="0"/>
              <a:t>The on-premises part is necessary only if you are configuring Site-to-Site</a:t>
            </a:r>
          </a:p>
          <a:p>
            <a:r>
              <a:rPr lang="en-US" dirty="0"/>
              <a:t>Always verify and test your connections</a:t>
            </a:r>
          </a:p>
        </p:txBody>
      </p:sp>
      <p:pic>
        <p:nvPicPr>
          <p:cNvPr id="4" name="Picture 4" descr="Flowchart with 7 steps: create VNets and subnets, Specify the DNS Server optional, Create the Gateway subnet, Create the VPN gateway, Create the local network gateway, Configure the VPN device, and Create the VPN connection. ">
            <a:extLst>
              <a:ext uri="{FF2B5EF4-FFF2-40B4-BE49-F238E27FC236}">
                <a16:creationId xmlns:a16="http://schemas.microsoft.com/office/drawing/2014/main" id="{931DC74B-1AF2-4976-A196-C046FCE1854A}"/>
              </a:ext>
            </a:extLst>
          </p:cNvPr>
          <p:cNvPicPr>
            <a:picLocks noChangeAspect="1"/>
          </p:cNvPicPr>
          <p:nvPr/>
        </p:nvPicPr>
        <p:blipFill>
          <a:blip r:embed="rId2"/>
          <a:stretch>
            <a:fillRect/>
          </a:stretch>
        </p:blipFill>
        <p:spPr>
          <a:xfrm>
            <a:off x="1233197" y="1432074"/>
            <a:ext cx="7890587" cy="1894464"/>
          </a:xfrm>
          <a:prstGeom prst="rect">
            <a:avLst/>
          </a:prstGeom>
        </p:spPr>
      </p:pic>
    </p:spTree>
    <p:extLst>
      <p:ext uri="{BB962C8B-B14F-4D97-AF65-F5344CB8AC3E}">
        <p14:creationId xmlns:p14="http://schemas.microsoft.com/office/powerpoint/2010/main" val="1029642625"/>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B6277-D866-4497-B1B5-33672D0B5973}"/>
              </a:ext>
            </a:extLst>
          </p:cNvPr>
          <p:cNvSpPr>
            <a:spLocks noGrp="1"/>
          </p:cNvSpPr>
          <p:nvPr>
            <p:ph type="title"/>
          </p:nvPr>
        </p:nvSpPr>
        <p:spPr/>
        <p:txBody>
          <a:bodyPr/>
          <a:lstStyle/>
          <a:p>
            <a:r>
              <a:rPr lang="en-US" dirty="0"/>
              <a:t>Create the Gateway Subnet</a:t>
            </a:r>
          </a:p>
        </p:txBody>
      </p:sp>
      <p:sp>
        <p:nvSpPr>
          <p:cNvPr id="3" name="Text Placeholder 2">
            <a:extLst>
              <a:ext uri="{FF2B5EF4-FFF2-40B4-BE49-F238E27FC236}">
                <a16:creationId xmlns:a16="http://schemas.microsoft.com/office/drawing/2014/main" id="{A06A61B7-6BC7-48C1-83DF-A987613E90A4}"/>
              </a:ext>
            </a:extLst>
          </p:cNvPr>
          <p:cNvSpPr>
            <a:spLocks noGrp="1"/>
          </p:cNvSpPr>
          <p:nvPr>
            <p:ph type="body" sz="quarter" idx="10"/>
          </p:nvPr>
        </p:nvSpPr>
        <p:spPr>
          <a:xfrm>
            <a:off x="634814" y="2247558"/>
            <a:ext cx="6532327" cy="2806922"/>
          </a:xfrm>
        </p:spPr>
        <p:txBody>
          <a:bodyPr/>
          <a:lstStyle/>
          <a:p>
            <a:r>
              <a:rPr lang="en-US" sz="2400" dirty="0"/>
              <a:t>The gateway subnet contains the IP addresses; if possible, use a CIDR block of /28 or /27. </a:t>
            </a:r>
          </a:p>
          <a:p>
            <a:r>
              <a:rPr lang="en-US" sz="2400" dirty="0"/>
              <a:t>When you create your gateway subnet, gateway VMs are deployed to the gateway subnet and configured with the required VPN gateway settings.</a:t>
            </a:r>
          </a:p>
          <a:p>
            <a:r>
              <a:rPr lang="en-US" sz="2400" dirty="0"/>
              <a:t>Never deploy other resources (for example, additional VMs) to the gateway subnet. </a:t>
            </a:r>
          </a:p>
          <a:p>
            <a:r>
              <a:rPr lang="en-US" sz="2400" dirty="0"/>
              <a:t>Avoid associating a NSG with the gateway subnet.</a:t>
            </a:r>
          </a:p>
        </p:txBody>
      </p:sp>
      <p:pic>
        <p:nvPicPr>
          <p:cNvPr id="9" name="Picture 9" descr="Screenshot of the Subnets blade of the Virtual Networking Azure portal . The add Gateway subnet link is highlighted.">
            <a:extLst>
              <a:ext uri="{FF2B5EF4-FFF2-40B4-BE49-F238E27FC236}">
                <a16:creationId xmlns:a16="http://schemas.microsoft.com/office/drawing/2014/main" id="{FC509CC3-B636-4343-910F-F2F670B2C537}"/>
              </a:ext>
            </a:extLst>
          </p:cNvPr>
          <p:cNvPicPr>
            <a:picLocks noChangeAspect="1"/>
          </p:cNvPicPr>
          <p:nvPr/>
        </p:nvPicPr>
        <p:blipFill>
          <a:blip r:embed="rId2"/>
          <a:stretch>
            <a:fillRect/>
          </a:stretch>
        </p:blipFill>
        <p:spPr>
          <a:xfrm>
            <a:off x="588263" y="1303396"/>
            <a:ext cx="7273636" cy="651963"/>
          </a:xfrm>
          <a:prstGeom prst="rect">
            <a:avLst/>
          </a:prstGeom>
          <a:ln>
            <a:solidFill>
              <a:schemeClr val="tx1"/>
            </a:solidFill>
          </a:ln>
        </p:spPr>
      </p:pic>
      <p:pic>
        <p:nvPicPr>
          <p:cNvPr id="11" name="Picture 11" descr="Screenshot of the Add subnets blade of the Virtual Network The configuration of the subnet is shown.">
            <a:extLst>
              <a:ext uri="{FF2B5EF4-FFF2-40B4-BE49-F238E27FC236}">
                <a16:creationId xmlns:a16="http://schemas.microsoft.com/office/drawing/2014/main" id="{58A9B32D-93A0-40DA-8BD2-050FBA6FF13D}"/>
              </a:ext>
            </a:extLst>
          </p:cNvPr>
          <p:cNvPicPr>
            <a:picLocks noChangeAspect="1"/>
          </p:cNvPicPr>
          <p:nvPr/>
        </p:nvPicPr>
        <p:blipFill>
          <a:blip r:embed="rId3"/>
          <a:stretch>
            <a:fillRect/>
          </a:stretch>
        </p:blipFill>
        <p:spPr>
          <a:xfrm>
            <a:off x="8084849" y="1242291"/>
            <a:ext cx="2972665" cy="5033818"/>
          </a:xfrm>
          <a:prstGeom prst="rect">
            <a:avLst/>
          </a:prstGeom>
          <a:ln>
            <a:solidFill>
              <a:schemeClr val="tx1"/>
            </a:solidFill>
          </a:ln>
        </p:spPr>
      </p:pic>
    </p:spTree>
    <p:extLst>
      <p:ext uri="{BB962C8B-B14F-4D97-AF65-F5344CB8AC3E}">
        <p14:creationId xmlns:p14="http://schemas.microsoft.com/office/powerpoint/2010/main" val="1476864578"/>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4AF6A-B26E-4617-BDE4-85264F42D57C}"/>
              </a:ext>
            </a:extLst>
          </p:cNvPr>
          <p:cNvSpPr>
            <a:spLocks noGrp="1"/>
          </p:cNvSpPr>
          <p:nvPr>
            <p:ph type="title"/>
          </p:nvPr>
        </p:nvSpPr>
        <p:spPr/>
        <p:txBody>
          <a:bodyPr/>
          <a:lstStyle/>
          <a:p>
            <a:r>
              <a:rPr lang="en-US" dirty="0"/>
              <a:t>VPN Gateway Configuration</a:t>
            </a:r>
          </a:p>
        </p:txBody>
      </p:sp>
      <p:sp>
        <p:nvSpPr>
          <p:cNvPr id="3" name="Text Placeholder 2">
            <a:extLst>
              <a:ext uri="{FF2B5EF4-FFF2-40B4-BE49-F238E27FC236}">
                <a16:creationId xmlns:a16="http://schemas.microsoft.com/office/drawing/2014/main" id="{D60147CB-D99F-4F52-BF35-77F67C33BA1F}"/>
              </a:ext>
            </a:extLst>
          </p:cNvPr>
          <p:cNvSpPr>
            <a:spLocks noGrp="1"/>
          </p:cNvSpPr>
          <p:nvPr>
            <p:ph type="body" sz="quarter" idx="10"/>
          </p:nvPr>
        </p:nvSpPr>
        <p:spPr>
          <a:xfrm>
            <a:off x="588263" y="1570616"/>
            <a:ext cx="5846097" cy="3046988"/>
          </a:xfrm>
        </p:spPr>
        <p:txBody>
          <a:bodyPr/>
          <a:lstStyle/>
          <a:p>
            <a:pPr>
              <a:spcBef>
                <a:spcPts val="1200"/>
              </a:spcBef>
            </a:pPr>
            <a:r>
              <a:rPr lang="en-US" sz="2400" dirty="0"/>
              <a:t>Most VPN types are Route-based</a:t>
            </a:r>
          </a:p>
          <a:p>
            <a:pPr>
              <a:spcBef>
                <a:spcPts val="1200"/>
              </a:spcBef>
            </a:pPr>
            <a:r>
              <a:rPr lang="en-US" sz="2400" dirty="0"/>
              <a:t>Your choice of gateway SKU affects the number of connections you can have and the aggregate throughput benchmark</a:t>
            </a:r>
          </a:p>
          <a:p>
            <a:pPr>
              <a:spcBef>
                <a:spcPts val="1200"/>
              </a:spcBef>
            </a:pPr>
            <a:r>
              <a:rPr lang="en-US" sz="2400" dirty="0"/>
              <a:t>Associate a virtual network that includes the gateway subnet</a:t>
            </a:r>
          </a:p>
          <a:p>
            <a:pPr>
              <a:spcBef>
                <a:spcPts val="1200"/>
              </a:spcBef>
            </a:pPr>
            <a:r>
              <a:rPr lang="en-US" sz="2400" dirty="0"/>
              <a:t>The gateway needs a public IP address </a:t>
            </a:r>
          </a:p>
        </p:txBody>
      </p:sp>
      <p:pic>
        <p:nvPicPr>
          <p:cNvPr id="8" name="Picture 7" descr="Screenshot of the create virtual network gateway page. VPN and route-based are selected. ">
            <a:extLst>
              <a:ext uri="{FF2B5EF4-FFF2-40B4-BE49-F238E27FC236}">
                <a16:creationId xmlns:a16="http://schemas.microsoft.com/office/drawing/2014/main" id="{C5131D97-A438-437B-BF13-227AAFABFFC4}"/>
              </a:ext>
            </a:extLst>
          </p:cNvPr>
          <p:cNvPicPr>
            <a:picLocks noChangeAspect="1"/>
          </p:cNvPicPr>
          <p:nvPr/>
        </p:nvPicPr>
        <p:blipFill>
          <a:blip r:embed="rId3"/>
          <a:stretch>
            <a:fillRect/>
          </a:stretch>
        </p:blipFill>
        <p:spPr>
          <a:xfrm>
            <a:off x="6582736" y="1086626"/>
            <a:ext cx="5486400" cy="4800600"/>
          </a:xfrm>
          <a:prstGeom prst="rect">
            <a:avLst/>
          </a:prstGeom>
          <a:ln>
            <a:solidFill>
              <a:schemeClr val="tx1"/>
            </a:solidFill>
          </a:ln>
        </p:spPr>
      </p:pic>
      <p:sp>
        <p:nvSpPr>
          <p:cNvPr id="5" name="Rectangle 4">
            <a:extLst>
              <a:ext uri="{FF2B5EF4-FFF2-40B4-BE49-F238E27FC236}">
                <a16:creationId xmlns:a16="http://schemas.microsoft.com/office/drawing/2014/main" id="{D0E14CCB-C856-421D-BAA2-3CC9D4ABD22E}"/>
              </a:ext>
            </a:extLst>
          </p:cNvPr>
          <p:cNvSpPr/>
          <p:nvPr/>
        </p:nvSpPr>
        <p:spPr>
          <a:xfrm>
            <a:off x="588264" y="6050203"/>
            <a:ext cx="9890760" cy="461665"/>
          </a:xfrm>
          <a:prstGeom prst="rect">
            <a:avLst/>
          </a:prstGeom>
        </p:spPr>
        <p:txBody>
          <a:bodyPr wrap="square">
            <a:spAutoFit/>
          </a:bodyPr>
          <a:lstStyle/>
          <a:p>
            <a:r>
              <a:rPr lang="en-US" sz="2400" dirty="0">
                <a:solidFill>
                  <a:srgbClr val="00B050"/>
                </a:solidFill>
              </a:rPr>
              <a:t>✔️</a:t>
            </a:r>
            <a:r>
              <a:rPr lang="en-US" sz="2400" dirty="0"/>
              <a:t> </a:t>
            </a:r>
            <a:r>
              <a:rPr lang="en-US" sz="2400" dirty="0">
                <a:gradFill>
                  <a:gsLst>
                    <a:gs pos="1250">
                      <a:schemeClr val="tx1"/>
                    </a:gs>
                    <a:gs pos="100000">
                      <a:schemeClr val="tx1"/>
                    </a:gs>
                  </a:gsLst>
                  <a:lin ang="5400000" scaled="0"/>
                </a:gradFill>
                <a:latin typeface="Segoe UI Semilight" panose="020B0402040204020203" pitchFamily="34" charset="0"/>
                <a:cs typeface="Segoe UI Semilight" panose="020B0402040204020203" pitchFamily="34" charset="0"/>
              </a:rPr>
              <a:t>It can take up to 45 minutes to provision the VPN gateway</a:t>
            </a:r>
            <a:endParaRPr lang="en-US" sz="2800" dirty="0">
              <a:gradFill>
                <a:gsLst>
                  <a:gs pos="1250">
                    <a:schemeClr val="tx1"/>
                  </a:gs>
                  <a:gs pos="100000">
                    <a:schemeClr val="tx1"/>
                  </a:gs>
                </a:gsLst>
                <a:lin ang="5400000" scaled="0"/>
              </a:gradFill>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3803647773"/>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46A65-63F0-4D9F-8123-A9299FFDB0E8}"/>
              </a:ext>
            </a:extLst>
          </p:cNvPr>
          <p:cNvSpPr>
            <a:spLocks noGrp="1"/>
          </p:cNvSpPr>
          <p:nvPr>
            <p:ph type="title"/>
          </p:nvPr>
        </p:nvSpPr>
        <p:spPr/>
        <p:txBody>
          <a:bodyPr/>
          <a:lstStyle/>
          <a:p>
            <a:r>
              <a:rPr lang="en-US" dirty="0"/>
              <a:t>VPN Gateway Types</a:t>
            </a:r>
          </a:p>
        </p:txBody>
      </p:sp>
      <p:sp>
        <p:nvSpPr>
          <p:cNvPr id="3" name="Text Placeholder 2">
            <a:extLst>
              <a:ext uri="{FF2B5EF4-FFF2-40B4-BE49-F238E27FC236}">
                <a16:creationId xmlns:a16="http://schemas.microsoft.com/office/drawing/2014/main" id="{50D0DDBF-7E59-4BA1-9152-8ED2121D480D}"/>
              </a:ext>
            </a:extLst>
          </p:cNvPr>
          <p:cNvSpPr>
            <a:spLocks noGrp="1"/>
          </p:cNvSpPr>
          <p:nvPr>
            <p:ph type="body" sz="quarter" idx="10"/>
          </p:nvPr>
        </p:nvSpPr>
        <p:spPr>
          <a:xfrm>
            <a:off x="584200" y="1435497"/>
            <a:ext cx="7069328" cy="4382738"/>
          </a:xfrm>
        </p:spPr>
        <p:txBody>
          <a:bodyPr/>
          <a:lstStyle/>
          <a:p>
            <a:r>
              <a:rPr lang="en-US" b="1" dirty="0"/>
              <a:t>Route-based VPNs </a:t>
            </a:r>
            <a:r>
              <a:rPr lang="en-US" dirty="0"/>
              <a:t>use </a:t>
            </a:r>
            <a:r>
              <a:rPr lang="en-US" i="1" dirty="0"/>
              <a:t>routes</a:t>
            </a:r>
            <a:r>
              <a:rPr lang="en-US" dirty="0"/>
              <a:t> in the IP forwarding or routing table to direct packets</a:t>
            </a:r>
          </a:p>
          <a:p>
            <a:pPr lvl="1"/>
            <a:r>
              <a:rPr lang="en-US" sz="2400" dirty="0">
                <a:latin typeface="Segoe UI Semilight" panose="020B0402040204020203" pitchFamily="34" charset="0"/>
                <a:cs typeface="Segoe UI Semilight" panose="020B0402040204020203" pitchFamily="34" charset="0"/>
              </a:rPr>
              <a:t>Supports for IKEv2</a:t>
            </a:r>
          </a:p>
          <a:p>
            <a:pPr lvl="1"/>
            <a:r>
              <a:rPr lang="en-US" sz="2400" dirty="0">
                <a:latin typeface="Segoe UI Semilight" panose="020B0402040204020203" pitchFamily="34" charset="0"/>
                <a:cs typeface="Segoe UI Semilight" panose="020B0402040204020203" pitchFamily="34" charset="0"/>
              </a:rPr>
              <a:t>Can use dynamic routing protocols</a:t>
            </a:r>
          </a:p>
          <a:p>
            <a:pPr lvl="1"/>
            <a:endParaRPr lang="en-US" dirty="0"/>
          </a:p>
          <a:p>
            <a:r>
              <a:rPr lang="en-US" b="1" dirty="0"/>
              <a:t>Policy-based VPNs </a:t>
            </a:r>
            <a:r>
              <a:rPr lang="en-US" dirty="0"/>
              <a:t>encrypt and direct packets through IPsec tunnels based on the IPsec policies. </a:t>
            </a:r>
          </a:p>
          <a:p>
            <a:pPr lvl="1"/>
            <a:r>
              <a:rPr lang="en-US" sz="2400" dirty="0">
                <a:latin typeface="Segoe UI Semilight" panose="020B0402040204020203" pitchFamily="34" charset="0"/>
                <a:cs typeface="Segoe UI Semilight" panose="020B0402040204020203" pitchFamily="34" charset="0"/>
              </a:rPr>
              <a:t>Support for IKEv1 only</a:t>
            </a:r>
          </a:p>
          <a:p>
            <a:pPr lvl="1"/>
            <a:r>
              <a:rPr lang="en-US" sz="2400" dirty="0">
                <a:latin typeface="Segoe UI Semilight" panose="020B0402040204020203" pitchFamily="34" charset="0"/>
                <a:cs typeface="Segoe UI Semilight" panose="020B0402040204020203" pitchFamily="34" charset="0"/>
              </a:rPr>
              <a:t>Legacy on-premises VPN devices</a:t>
            </a:r>
          </a:p>
        </p:txBody>
      </p:sp>
      <p:pic>
        <p:nvPicPr>
          <p:cNvPr id="4" name="Picture 3" descr="Screenshot of the create virtual network gateway page. Route-based is selected. ">
            <a:extLst>
              <a:ext uri="{FF2B5EF4-FFF2-40B4-BE49-F238E27FC236}">
                <a16:creationId xmlns:a16="http://schemas.microsoft.com/office/drawing/2014/main" id="{FAC7A5FD-3483-4476-9C83-F41F7691A432}"/>
              </a:ext>
            </a:extLst>
          </p:cNvPr>
          <p:cNvPicPr>
            <a:picLocks noChangeAspect="1"/>
          </p:cNvPicPr>
          <p:nvPr/>
        </p:nvPicPr>
        <p:blipFill>
          <a:blip r:embed="rId2"/>
          <a:stretch>
            <a:fillRect/>
          </a:stretch>
        </p:blipFill>
        <p:spPr>
          <a:xfrm>
            <a:off x="8194438" y="2215626"/>
            <a:ext cx="3412345" cy="948690"/>
          </a:xfrm>
          <a:prstGeom prst="rect">
            <a:avLst/>
          </a:prstGeom>
          <a:ln>
            <a:solidFill>
              <a:schemeClr val="tx1"/>
            </a:solidFill>
          </a:ln>
        </p:spPr>
      </p:pic>
      <p:sp>
        <p:nvSpPr>
          <p:cNvPr id="5" name="Rectangle 4">
            <a:extLst>
              <a:ext uri="{FF2B5EF4-FFF2-40B4-BE49-F238E27FC236}">
                <a16:creationId xmlns:a16="http://schemas.microsoft.com/office/drawing/2014/main" id="{A3397D67-BE1C-4926-A170-D9D4E54C24C7}"/>
              </a:ext>
            </a:extLst>
          </p:cNvPr>
          <p:cNvSpPr/>
          <p:nvPr/>
        </p:nvSpPr>
        <p:spPr>
          <a:xfrm>
            <a:off x="8194438" y="3185853"/>
            <a:ext cx="3325368" cy="1015663"/>
          </a:xfrm>
          <a:prstGeom prst="rect">
            <a:avLst/>
          </a:prstGeom>
        </p:spPr>
        <p:txBody>
          <a:bodyPr wrap="square">
            <a:spAutoFit/>
          </a:bodyPr>
          <a:lstStyle/>
          <a:p>
            <a:pPr algn="ctr"/>
            <a:r>
              <a:rPr lang="en-US" sz="2000" dirty="0"/>
              <a:t>Most VPN Gateway configurations require a Route-based VPN</a:t>
            </a:r>
          </a:p>
        </p:txBody>
      </p:sp>
    </p:spTree>
    <p:extLst>
      <p:ext uri="{BB962C8B-B14F-4D97-AF65-F5344CB8AC3E}">
        <p14:creationId xmlns:p14="http://schemas.microsoft.com/office/powerpoint/2010/main" val="3498916563"/>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F705B-E787-45A1-BD2F-9E25579CF67E}"/>
              </a:ext>
            </a:extLst>
          </p:cNvPr>
          <p:cNvSpPr>
            <a:spLocks noGrp="1"/>
          </p:cNvSpPr>
          <p:nvPr>
            <p:ph type="title"/>
          </p:nvPr>
        </p:nvSpPr>
        <p:spPr>
          <a:xfrm>
            <a:off x="588263" y="457200"/>
            <a:ext cx="11018520" cy="553998"/>
          </a:xfrm>
        </p:spPr>
        <p:txBody>
          <a:bodyPr/>
          <a:lstStyle/>
          <a:p>
            <a:r>
              <a:rPr lang="en-US" dirty="0"/>
              <a:t>Gateway SKU and Generation</a:t>
            </a:r>
          </a:p>
        </p:txBody>
      </p:sp>
      <p:sp>
        <p:nvSpPr>
          <p:cNvPr id="7" name="Rectangle 6">
            <a:extLst>
              <a:ext uri="{FF2B5EF4-FFF2-40B4-BE49-F238E27FC236}">
                <a16:creationId xmlns:a16="http://schemas.microsoft.com/office/drawing/2014/main" id="{2E5CAF5A-BC59-4E27-9D9C-575BA8C2A09C}"/>
              </a:ext>
              <a:ext uri="{C183D7F6-B498-43B3-948B-1728B52AA6E4}">
                <adec:decorative xmlns:adec="http://schemas.microsoft.com/office/drawing/2017/decorative" val="1"/>
              </a:ext>
            </a:extLst>
          </p:cNvPr>
          <p:cNvSpPr/>
          <p:nvPr/>
        </p:nvSpPr>
        <p:spPr>
          <a:xfrm>
            <a:off x="6048707" y="1002701"/>
            <a:ext cx="3127266" cy="369332"/>
          </a:xfrm>
          <a:prstGeom prst="rect">
            <a:avLst/>
          </a:prstGeom>
        </p:spPr>
        <p:txBody>
          <a:bodyPr wrap="none">
            <a:spAutoFit/>
          </a:bodyPr>
          <a:lstStyle/>
          <a:p>
            <a:r>
              <a:rPr lang="en-US" b="1" dirty="0"/>
              <a:t>Sampling of available SKUs</a:t>
            </a:r>
          </a:p>
        </p:txBody>
      </p:sp>
      <p:graphicFrame>
        <p:nvGraphicFramePr>
          <p:cNvPr id="4" name="Table 3">
            <a:extLst>
              <a:ext uri="{FF2B5EF4-FFF2-40B4-BE49-F238E27FC236}">
                <a16:creationId xmlns:a16="http://schemas.microsoft.com/office/drawing/2014/main" id="{2DE14374-8F94-4B80-819F-499EA1BD3708}"/>
              </a:ext>
              <a:ext uri="{C183D7F6-B498-43B3-948B-1728B52AA6E4}">
                <adec:decorative xmlns:adec="http://schemas.microsoft.com/office/drawing/2017/decorative" val="1"/>
              </a:ext>
            </a:extLst>
          </p:cNvPr>
          <p:cNvGraphicFramePr>
            <a:graphicFrameLocks noGrp="1"/>
          </p:cNvGraphicFramePr>
          <p:nvPr>
            <p:extLst>
              <p:ext uri="{D42A27DB-BD31-4B8C-83A1-F6EECF244321}">
                <p14:modId xmlns:p14="http://schemas.microsoft.com/office/powerpoint/2010/main" val="928899948"/>
              </p:ext>
            </p:extLst>
          </p:nvPr>
        </p:nvGraphicFramePr>
        <p:xfrm>
          <a:off x="3527247" y="1459049"/>
          <a:ext cx="8243219" cy="3239728"/>
        </p:xfrm>
        <a:graphic>
          <a:graphicData uri="http://schemas.openxmlformats.org/drawingml/2006/table">
            <a:tbl>
              <a:tblPr firstRow="1">
                <a:tableStyleId>{69012ECD-51FC-41F1-AA8D-1B2483CD663E}</a:tableStyleId>
              </a:tblPr>
              <a:tblGrid>
                <a:gridCol w="772376">
                  <a:extLst>
                    <a:ext uri="{9D8B030D-6E8A-4147-A177-3AD203B41FA5}">
                      <a16:colId xmlns:a16="http://schemas.microsoft.com/office/drawing/2014/main" val="1007866674"/>
                    </a:ext>
                  </a:extLst>
                </a:gridCol>
                <a:gridCol w="1819073">
                  <a:extLst>
                    <a:ext uri="{9D8B030D-6E8A-4147-A177-3AD203B41FA5}">
                      <a16:colId xmlns:a16="http://schemas.microsoft.com/office/drawing/2014/main" val="1033762339"/>
                    </a:ext>
                  </a:extLst>
                </a:gridCol>
                <a:gridCol w="2033080">
                  <a:extLst>
                    <a:ext uri="{9D8B030D-6E8A-4147-A177-3AD203B41FA5}">
                      <a16:colId xmlns:a16="http://schemas.microsoft.com/office/drawing/2014/main" val="3445487214"/>
                    </a:ext>
                  </a:extLst>
                </a:gridCol>
                <a:gridCol w="1673158">
                  <a:extLst>
                    <a:ext uri="{9D8B030D-6E8A-4147-A177-3AD203B41FA5}">
                      <a16:colId xmlns:a16="http://schemas.microsoft.com/office/drawing/2014/main" val="3869190408"/>
                    </a:ext>
                  </a:extLst>
                </a:gridCol>
                <a:gridCol w="1945532">
                  <a:extLst>
                    <a:ext uri="{9D8B030D-6E8A-4147-A177-3AD203B41FA5}">
                      <a16:colId xmlns:a16="http://schemas.microsoft.com/office/drawing/2014/main" val="1344639747"/>
                    </a:ext>
                  </a:extLst>
                </a:gridCol>
              </a:tblGrid>
              <a:tr h="623103">
                <a:tc>
                  <a:txBody>
                    <a:bodyPr/>
                    <a:lstStyle/>
                    <a:p>
                      <a:pPr algn="ctr"/>
                      <a:r>
                        <a:rPr lang="en-US" sz="2000" kern="1200" spc="0" baseline="0" dirty="0">
                          <a:solidFill>
                            <a:schemeClr val="bg1"/>
                          </a:solidFill>
                          <a:latin typeface="Segoe UI" panose="020B0502040204020203" pitchFamily="34" charset="0"/>
                          <a:ea typeface="+mn-ea"/>
                          <a:cs typeface="Segoe UI" panose="020B0502040204020203" pitchFamily="34" charset="0"/>
                        </a:rPr>
                        <a:t>Gen</a:t>
                      </a:r>
                    </a:p>
                  </a:txBody>
                  <a:tcPr marL="57276" marR="57276" marT="45821" marB="458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lang="en-US" sz="2000" kern="1200" spc="0" baseline="0" dirty="0">
                          <a:solidFill>
                            <a:schemeClr val="bg1"/>
                          </a:solidFill>
                          <a:latin typeface="Segoe UI" panose="020B0502040204020203" pitchFamily="34" charset="0"/>
                          <a:ea typeface="+mn-ea"/>
                          <a:cs typeface="Segoe UI" panose="020B0502040204020203" pitchFamily="34" charset="0"/>
                        </a:rPr>
                        <a:t>SKU</a:t>
                      </a:r>
                    </a:p>
                  </a:txBody>
                  <a:tcPr marL="57276" marR="57276" marT="45821" marB="458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lang="en-US" sz="2000" kern="1200" spc="0" baseline="0" dirty="0">
                          <a:solidFill>
                            <a:schemeClr val="bg1"/>
                          </a:solidFill>
                          <a:latin typeface="Segoe UI" panose="020B0502040204020203" pitchFamily="34" charset="0"/>
                          <a:ea typeface="+mn-ea"/>
                          <a:cs typeface="Segoe UI" panose="020B0502040204020203" pitchFamily="34" charset="0"/>
                        </a:rPr>
                        <a:t>S2S/VNet-to-VNet Tunnels</a:t>
                      </a:r>
                    </a:p>
                  </a:txBody>
                  <a:tcPr marL="57276" marR="57276" marT="45821" marB="458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lang="en-US" sz="2000" kern="1200" spc="0" baseline="0" dirty="0">
                          <a:solidFill>
                            <a:schemeClr val="bg1"/>
                          </a:solidFill>
                          <a:latin typeface="Segoe UI" panose="020B0502040204020203" pitchFamily="34" charset="0"/>
                          <a:ea typeface="+mn-ea"/>
                          <a:cs typeface="Segoe UI" panose="020B0502040204020203" pitchFamily="34" charset="0"/>
                        </a:rPr>
                        <a:t>P2S IKEv2 Connections</a:t>
                      </a:r>
                    </a:p>
                  </a:txBody>
                  <a:tcPr marL="57276" marR="57276" marT="45821" marB="458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lang="en-US" sz="2000" kern="1200" spc="0" baseline="0" dirty="0">
                          <a:solidFill>
                            <a:schemeClr val="bg1"/>
                          </a:solidFill>
                          <a:latin typeface="Segoe UI" panose="020B0502040204020203" pitchFamily="34" charset="0"/>
                          <a:ea typeface="+mn-ea"/>
                          <a:cs typeface="Segoe UI" panose="020B0502040204020203" pitchFamily="34" charset="0"/>
                        </a:rPr>
                        <a:t>Throughput Benchmark</a:t>
                      </a:r>
                    </a:p>
                  </a:txBody>
                  <a:tcPr marL="57276" marR="57276" marT="45821" marB="458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737813623"/>
                  </a:ext>
                </a:extLst>
              </a:tr>
              <a:tr h="423081">
                <a:tc>
                  <a:txBody>
                    <a:bodyPr/>
                    <a:lstStyle/>
                    <a:p>
                      <a:pPr algn="ctr"/>
                      <a:r>
                        <a:rPr lang="en-US" sz="2000" kern="1200" spc="0" baseline="0" dirty="0">
                          <a:gradFill>
                            <a:gsLst>
                              <a:gs pos="1250">
                                <a:schemeClr val="tx1"/>
                              </a:gs>
                              <a:gs pos="100000">
                                <a:schemeClr val="tx1"/>
                              </a:gs>
                            </a:gsLst>
                            <a:lin ang="5400000" scaled="0"/>
                          </a:gradFill>
                          <a:latin typeface="Segoe UI" panose="020B0502040204020203" pitchFamily="34" charset="0"/>
                          <a:ea typeface="+mn-ea"/>
                          <a:cs typeface="Segoe UI" panose="020B0502040204020203" pitchFamily="34" charset="0"/>
                        </a:rPr>
                        <a:t>1</a:t>
                      </a:r>
                    </a:p>
                  </a:txBody>
                  <a:tcPr marL="57276" marR="57276" marT="45821" marB="458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BD6EF"/>
                    </a:solidFill>
                  </a:tcPr>
                </a:tc>
                <a:tc>
                  <a:txBody>
                    <a:bodyPr/>
                    <a:lstStyle/>
                    <a:p>
                      <a:pPr algn="ctr"/>
                      <a:r>
                        <a:rPr lang="en-US" sz="2000" kern="1200" spc="0" baseline="0" dirty="0">
                          <a:gradFill>
                            <a:gsLst>
                              <a:gs pos="1250">
                                <a:schemeClr val="tx1"/>
                              </a:gs>
                              <a:gs pos="100000">
                                <a:schemeClr val="tx1"/>
                              </a:gs>
                            </a:gsLst>
                            <a:lin ang="5400000" scaled="0"/>
                          </a:gradFill>
                          <a:latin typeface="Segoe UI" panose="020B0502040204020203" pitchFamily="34" charset="0"/>
                          <a:ea typeface="+mn-ea"/>
                          <a:cs typeface="Segoe UI" panose="020B0502040204020203" pitchFamily="34" charset="0"/>
                        </a:rPr>
                        <a:t>VpnGw1/Az</a:t>
                      </a:r>
                    </a:p>
                  </a:txBody>
                  <a:tcPr marL="57276" marR="57276" marT="45821" marB="458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BD6EF"/>
                    </a:solidFill>
                  </a:tcPr>
                </a:tc>
                <a:tc>
                  <a:txBody>
                    <a:bodyPr/>
                    <a:lstStyle/>
                    <a:p>
                      <a:pPr algn="ctr"/>
                      <a:r>
                        <a:rPr lang="en-US" sz="2000" kern="1200" spc="0" baseline="0" dirty="0">
                          <a:gradFill>
                            <a:gsLst>
                              <a:gs pos="1250">
                                <a:schemeClr val="tx1"/>
                              </a:gs>
                              <a:gs pos="100000">
                                <a:schemeClr val="tx1"/>
                              </a:gs>
                            </a:gsLst>
                            <a:lin ang="5400000" scaled="0"/>
                          </a:gradFill>
                          <a:latin typeface="Segoe UI" panose="020B0502040204020203" pitchFamily="34" charset="0"/>
                          <a:ea typeface="+mn-ea"/>
                          <a:cs typeface="Segoe UI" panose="020B0502040204020203" pitchFamily="34" charset="0"/>
                        </a:rPr>
                        <a:t>Max. 30</a:t>
                      </a:r>
                    </a:p>
                  </a:txBody>
                  <a:tcPr marL="57276" marR="57276" marT="45821" marB="458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BD6EF"/>
                    </a:solidFill>
                  </a:tcPr>
                </a:tc>
                <a:tc>
                  <a:txBody>
                    <a:bodyPr/>
                    <a:lstStyle/>
                    <a:p>
                      <a:pPr algn="ctr"/>
                      <a:r>
                        <a:rPr lang="en-US" sz="2000" kern="1200" spc="0" baseline="0" dirty="0">
                          <a:gradFill>
                            <a:gsLst>
                              <a:gs pos="1250">
                                <a:schemeClr val="tx1"/>
                              </a:gs>
                              <a:gs pos="100000">
                                <a:schemeClr val="tx1"/>
                              </a:gs>
                            </a:gsLst>
                            <a:lin ang="5400000" scaled="0"/>
                          </a:gradFill>
                          <a:latin typeface="Segoe UI" panose="020B0502040204020203" pitchFamily="34" charset="0"/>
                          <a:ea typeface="+mn-ea"/>
                          <a:cs typeface="Segoe UI" panose="020B0502040204020203" pitchFamily="34" charset="0"/>
                        </a:rPr>
                        <a:t>Max. 250</a:t>
                      </a:r>
                    </a:p>
                  </a:txBody>
                  <a:tcPr marL="57276" marR="57276" marT="45821" marB="458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BD6EF"/>
                    </a:solidFill>
                  </a:tcPr>
                </a:tc>
                <a:tc>
                  <a:txBody>
                    <a:bodyPr/>
                    <a:lstStyle/>
                    <a:p>
                      <a:pPr algn="ctr"/>
                      <a:r>
                        <a:rPr lang="en-US" sz="2000" kern="1200" spc="0" baseline="0" dirty="0">
                          <a:gradFill>
                            <a:gsLst>
                              <a:gs pos="1250">
                                <a:schemeClr val="tx1"/>
                              </a:gs>
                              <a:gs pos="100000">
                                <a:schemeClr val="tx1"/>
                              </a:gs>
                            </a:gsLst>
                            <a:lin ang="5400000" scaled="0"/>
                          </a:gradFill>
                          <a:latin typeface="Segoe UI" panose="020B0502040204020203" pitchFamily="34" charset="0"/>
                          <a:ea typeface="+mn-ea"/>
                          <a:cs typeface="Segoe UI" panose="020B0502040204020203" pitchFamily="34" charset="0"/>
                        </a:rPr>
                        <a:t>650 Mbps</a:t>
                      </a:r>
                    </a:p>
                  </a:txBody>
                  <a:tcPr marL="57276" marR="57276" marT="45821" marB="458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BD6EF"/>
                    </a:solidFill>
                  </a:tcPr>
                </a:tc>
                <a:extLst>
                  <a:ext uri="{0D108BD9-81ED-4DB2-BD59-A6C34878D82A}">
                    <a16:rowId xmlns:a16="http://schemas.microsoft.com/office/drawing/2014/main" val="3370391181"/>
                  </a:ext>
                </a:extLst>
              </a:tr>
              <a:tr h="423081">
                <a:tc>
                  <a:txBody>
                    <a:bodyPr/>
                    <a:lstStyle/>
                    <a:p>
                      <a:pPr algn="ctr"/>
                      <a:r>
                        <a:rPr lang="en-US" sz="2000" kern="1200" spc="0" baseline="0" dirty="0">
                          <a:gradFill>
                            <a:gsLst>
                              <a:gs pos="1250">
                                <a:schemeClr val="tx1"/>
                              </a:gs>
                              <a:gs pos="100000">
                                <a:schemeClr val="tx1"/>
                              </a:gs>
                            </a:gsLst>
                            <a:lin ang="5400000" scaled="0"/>
                          </a:gradFill>
                          <a:latin typeface="Segoe UI" panose="020B0502040204020203" pitchFamily="34" charset="0"/>
                          <a:ea typeface="+mn-ea"/>
                          <a:cs typeface="Segoe UI" panose="020B0502040204020203" pitchFamily="34" charset="0"/>
                        </a:rPr>
                        <a:t>1</a:t>
                      </a:r>
                    </a:p>
                  </a:txBody>
                  <a:tcPr marL="57276" marR="57276" marT="45821" marB="458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7ECF7"/>
                    </a:solidFill>
                  </a:tcPr>
                </a:tc>
                <a:tc>
                  <a:txBody>
                    <a:bodyPr/>
                    <a:lstStyle/>
                    <a:p>
                      <a:pPr algn="ctr"/>
                      <a:r>
                        <a:rPr lang="en-US" sz="2000" kern="1200" spc="0" baseline="0" dirty="0">
                          <a:gradFill>
                            <a:gsLst>
                              <a:gs pos="1250">
                                <a:schemeClr val="tx1"/>
                              </a:gs>
                              <a:gs pos="100000">
                                <a:schemeClr val="tx1"/>
                              </a:gs>
                            </a:gsLst>
                            <a:lin ang="5400000" scaled="0"/>
                          </a:gradFill>
                          <a:latin typeface="Segoe UI" panose="020B0502040204020203" pitchFamily="34" charset="0"/>
                          <a:ea typeface="+mn-ea"/>
                          <a:cs typeface="Segoe UI" panose="020B0502040204020203" pitchFamily="34" charset="0"/>
                        </a:rPr>
                        <a:t>VpnGw2/Az</a:t>
                      </a:r>
                    </a:p>
                  </a:txBody>
                  <a:tcPr marL="57276" marR="57276" marT="45821" marB="458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7ECF7"/>
                    </a:solidFill>
                  </a:tcPr>
                </a:tc>
                <a:tc>
                  <a:txBody>
                    <a:bodyPr/>
                    <a:lstStyle/>
                    <a:p>
                      <a:pPr algn="ctr"/>
                      <a:r>
                        <a:rPr lang="en-US" sz="2000" kern="1200" spc="0" baseline="0" dirty="0">
                          <a:gradFill>
                            <a:gsLst>
                              <a:gs pos="1250">
                                <a:schemeClr val="tx1"/>
                              </a:gs>
                              <a:gs pos="100000">
                                <a:schemeClr val="tx1"/>
                              </a:gs>
                            </a:gsLst>
                            <a:lin ang="5400000" scaled="0"/>
                          </a:gradFill>
                          <a:latin typeface="Segoe UI" panose="020B0502040204020203" pitchFamily="34" charset="0"/>
                          <a:ea typeface="+mn-ea"/>
                          <a:cs typeface="Segoe UI" panose="020B0502040204020203" pitchFamily="34" charset="0"/>
                        </a:rPr>
                        <a:t>Max. 30</a:t>
                      </a:r>
                    </a:p>
                  </a:txBody>
                  <a:tcPr marL="57276" marR="57276" marT="45821" marB="458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7ECF7"/>
                    </a:solidFill>
                  </a:tcPr>
                </a:tc>
                <a:tc>
                  <a:txBody>
                    <a:bodyPr/>
                    <a:lstStyle/>
                    <a:p>
                      <a:pPr algn="ctr"/>
                      <a:r>
                        <a:rPr lang="en-US" sz="2000" kern="1200" spc="0" baseline="0" dirty="0">
                          <a:gradFill>
                            <a:gsLst>
                              <a:gs pos="1250">
                                <a:schemeClr val="tx1"/>
                              </a:gs>
                              <a:gs pos="100000">
                                <a:schemeClr val="tx1"/>
                              </a:gs>
                            </a:gsLst>
                            <a:lin ang="5400000" scaled="0"/>
                          </a:gradFill>
                          <a:latin typeface="Segoe UI" panose="020B0502040204020203" pitchFamily="34" charset="0"/>
                          <a:ea typeface="+mn-ea"/>
                          <a:cs typeface="Segoe UI" panose="020B0502040204020203" pitchFamily="34" charset="0"/>
                        </a:rPr>
                        <a:t>Max. 500</a:t>
                      </a:r>
                    </a:p>
                  </a:txBody>
                  <a:tcPr marL="57276" marR="57276" marT="45821" marB="458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7ECF7"/>
                    </a:solidFill>
                  </a:tcPr>
                </a:tc>
                <a:tc>
                  <a:txBody>
                    <a:bodyPr/>
                    <a:lstStyle/>
                    <a:p>
                      <a:pPr algn="ctr"/>
                      <a:r>
                        <a:rPr lang="en-US" sz="2000" kern="1200" spc="0" baseline="0" dirty="0">
                          <a:gradFill>
                            <a:gsLst>
                              <a:gs pos="1250">
                                <a:schemeClr val="tx1"/>
                              </a:gs>
                              <a:gs pos="100000">
                                <a:schemeClr val="tx1"/>
                              </a:gs>
                            </a:gsLst>
                            <a:lin ang="5400000" scaled="0"/>
                          </a:gradFill>
                          <a:latin typeface="Segoe UI" panose="020B0502040204020203" pitchFamily="34" charset="0"/>
                          <a:ea typeface="+mn-ea"/>
                          <a:cs typeface="Segoe UI" panose="020B0502040204020203" pitchFamily="34" charset="0"/>
                        </a:rPr>
                        <a:t>1.0 Gbps</a:t>
                      </a:r>
                    </a:p>
                  </a:txBody>
                  <a:tcPr marL="57276" marR="57276" marT="45821" marB="458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7ECF7"/>
                    </a:solidFill>
                  </a:tcPr>
                </a:tc>
                <a:extLst>
                  <a:ext uri="{0D108BD9-81ED-4DB2-BD59-A6C34878D82A}">
                    <a16:rowId xmlns:a16="http://schemas.microsoft.com/office/drawing/2014/main" val="2751636258"/>
                  </a:ext>
                </a:extLst>
              </a:tr>
              <a:tr h="423081">
                <a:tc>
                  <a:txBody>
                    <a:bodyPr/>
                    <a:lstStyle/>
                    <a:p>
                      <a:pPr algn="ctr"/>
                      <a:r>
                        <a:rPr lang="en-US" sz="2000" kern="1200" spc="0" baseline="0" dirty="0">
                          <a:gradFill>
                            <a:gsLst>
                              <a:gs pos="1250">
                                <a:schemeClr val="tx1"/>
                              </a:gs>
                              <a:gs pos="100000">
                                <a:schemeClr val="tx1"/>
                              </a:gs>
                            </a:gsLst>
                            <a:lin ang="5400000" scaled="0"/>
                          </a:gradFill>
                          <a:latin typeface="Segoe UI" panose="020B0502040204020203" pitchFamily="34" charset="0"/>
                          <a:ea typeface="+mn-ea"/>
                          <a:cs typeface="Segoe UI" panose="020B0502040204020203" pitchFamily="34" charset="0"/>
                        </a:rPr>
                        <a:t>2</a:t>
                      </a:r>
                    </a:p>
                  </a:txBody>
                  <a:tcPr marL="57276" marR="57276" marT="45821" marB="458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BD6EF"/>
                    </a:solidFill>
                  </a:tcPr>
                </a:tc>
                <a:tc>
                  <a:txBody>
                    <a:bodyPr/>
                    <a:lstStyle/>
                    <a:p>
                      <a:pPr algn="ctr"/>
                      <a:r>
                        <a:rPr lang="en-US" sz="2000" kern="1200" spc="0" baseline="0" dirty="0">
                          <a:gradFill>
                            <a:gsLst>
                              <a:gs pos="1250">
                                <a:schemeClr val="tx1"/>
                              </a:gs>
                              <a:gs pos="100000">
                                <a:schemeClr val="tx1"/>
                              </a:gs>
                            </a:gsLst>
                            <a:lin ang="5400000" scaled="0"/>
                          </a:gradFill>
                          <a:latin typeface="Segoe UI" panose="020B0502040204020203" pitchFamily="34" charset="0"/>
                          <a:ea typeface="+mn-ea"/>
                          <a:cs typeface="Segoe UI" panose="020B0502040204020203" pitchFamily="34" charset="0"/>
                        </a:rPr>
                        <a:t>VpnGw2/Az</a:t>
                      </a:r>
                    </a:p>
                  </a:txBody>
                  <a:tcPr marL="57276" marR="57276" marT="45821" marB="458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BD6EF"/>
                    </a:solidFill>
                  </a:tcPr>
                </a:tc>
                <a:tc>
                  <a:txBody>
                    <a:bodyPr/>
                    <a:lstStyle/>
                    <a:p>
                      <a:pPr algn="ctr"/>
                      <a:r>
                        <a:rPr lang="en-US" sz="2000" kern="1200" spc="0" baseline="0" dirty="0">
                          <a:gradFill>
                            <a:gsLst>
                              <a:gs pos="1250">
                                <a:schemeClr val="tx1"/>
                              </a:gs>
                              <a:gs pos="100000">
                                <a:schemeClr val="tx1"/>
                              </a:gs>
                            </a:gsLst>
                            <a:lin ang="5400000" scaled="0"/>
                          </a:gradFill>
                          <a:latin typeface="Segoe UI" panose="020B0502040204020203" pitchFamily="34" charset="0"/>
                          <a:ea typeface="+mn-ea"/>
                          <a:cs typeface="Segoe UI" panose="020B0502040204020203" pitchFamily="34" charset="0"/>
                        </a:rPr>
                        <a:t>Max. 30</a:t>
                      </a:r>
                    </a:p>
                  </a:txBody>
                  <a:tcPr marL="57276" marR="57276" marT="45821" marB="458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BD6EF"/>
                    </a:solidFill>
                  </a:tcPr>
                </a:tc>
                <a:tc>
                  <a:txBody>
                    <a:bodyPr/>
                    <a:lstStyle/>
                    <a:p>
                      <a:pPr algn="ctr"/>
                      <a:r>
                        <a:rPr lang="en-US" sz="2000" kern="1200" spc="0" baseline="0" dirty="0">
                          <a:gradFill>
                            <a:gsLst>
                              <a:gs pos="1250">
                                <a:schemeClr val="tx1"/>
                              </a:gs>
                              <a:gs pos="100000">
                                <a:schemeClr val="tx1"/>
                              </a:gs>
                            </a:gsLst>
                            <a:lin ang="5400000" scaled="0"/>
                          </a:gradFill>
                          <a:latin typeface="Segoe UI" panose="020B0502040204020203" pitchFamily="34" charset="0"/>
                          <a:ea typeface="+mn-ea"/>
                          <a:cs typeface="Segoe UI" panose="020B0502040204020203" pitchFamily="34" charset="0"/>
                        </a:rPr>
                        <a:t>Max. 500</a:t>
                      </a:r>
                    </a:p>
                  </a:txBody>
                  <a:tcPr marL="57276" marR="57276" marT="45821" marB="458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BD6EF"/>
                    </a:solidFill>
                  </a:tcPr>
                </a:tc>
                <a:tc>
                  <a:txBody>
                    <a:bodyPr/>
                    <a:lstStyle/>
                    <a:p>
                      <a:pPr algn="ctr"/>
                      <a:r>
                        <a:rPr lang="en-US" sz="2000" kern="1200" spc="0" baseline="0" dirty="0">
                          <a:gradFill>
                            <a:gsLst>
                              <a:gs pos="1250">
                                <a:schemeClr val="tx1"/>
                              </a:gs>
                              <a:gs pos="100000">
                                <a:schemeClr val="tx1"/>
                              </a:gs>
                            </a:gsLst>
                            <a:lin ang="5400000" scaled="0"/>
                          </a:gradFill>
                          <a:latin typeface="Segoe UI" panose="020B0502040204020203" pitchFamily="34" charset="0"/>
                          <a:ea typeface="+mn-ea"/>
                          <a:cs typeface="Segoe UI" panose="020B0502040204020203" pitchFamily="34" charset="0"/>
                        </a:rPr>
                        <a:t>1.25 Gbps</a:t>
                      </a:r>
                    </a:p>
                  </a:txBody>
                  <a:tcPr marL="57276" marR="57276" marT="45821" marB="458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BD6EF"/>
                    </a:solidFill>
                  </a:tcPr>
                </a:tc>
                <a:extLst>
                  <a:ext uri="{0D108BD9-81ED-4DB2-BD59-A6C34878D82A}">
                    <a16:rowId xmlns:a16="http://schemas.microsoft.com/office/drawing/2014/main" val="3591346628"/>
                  </a:ext>
                </a:extLst>
              </a:tr>
              <a:tr h="423081">
                <a:tc>
                  <a:txBody>
                    <a:bodyPr/>
                    <a:lstStyle/>
                    <a:p>
                      <a:pPr algn="ctr"/>
                      <a:r>
                        <a:rPr lang="en-US" sz="2000" kern="1200" spc="0" baseline="0" dirty="0">
                          <a:gradFill>
                            <a:gsLst>
                              <a:gs pos="1250">
                                <a:schemeClr val="tx1"/>
                              </a:gs>
                              <a:gs pos="100000">
                                <a:schemeClr val="tx1"/>
                              </a:gs>
                            </a:gsLst>
                            <a:lin ang="5400000" scaled="0"/>
                          </a:gradFill>
                          <a:latin typeface="Segoe UI" panose="020B0502040204020203" pitchFamily="34" charset="0"/>
                          <a:ea typeface="+mn-ea"/>
                          <a:cs typeface="Segoe UI" panose="020B0502040204020203" pitchFamily="34" charset="0"/>
                        </a:rPr>
                        <a:t>1</a:t>
                      </a:r>
                    </a:p>
                  </a:txBody>
                  <a:tcPr marL="57276" marR="57276" marT="45821" marB="458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7ECF7"/>
                    </a:solidFill>
                  </a:tcPr>
                </a:tc>
                <a:tc>
                  <a:txBody>
                    <a:bodyPr/>
                    <a:lstStyle/>
                    <a:p>
                      <a:pPr algn="ctr"/>
                      <a:r>
                        <a:rPr lang="en-US" sz="2000" kern="1200" spc="0" baseline="0" dirty="0">
                          <a:gradFill>
                            <a:gsLst>
                              <a:gs pos="1250">
                                <a:schemeClr val="tx1"/>
                              </a:gs>
                              <a:gs pos="100000">
                                <a:schemeClr val="tx1"/>
                              </a:gs>
                            </a:gsLst>
                            <a:lin ang="5400000" scaled="0"/>
                          </a:gradFill>
                          <a:latin typeface="Segoe UI" panose="020B0502040204020203" pitchFamily="34" charset="0"/>
                          <a:ea typeface="+mn-ea"/>
                          <a:cs typeface="Segoe UI" panose="020B0502040204020203" pitchFamily="34" charset="0"/>
                        </a:rPr>
                        <a:t>VpnGw3/Az</a:t>
                      </a:r>
                    </a:p>
                  </a:txBody>
                  <a:tcPr marL="57276" marR="57276" marT="45821" marB="458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7ECF7"/>
                    </a:solidFill>
                  </a:tcPr>
                </a:tc>
                <a:tc>
                  <a:txBody>
                    <a:bodyPr/>
                    <a:lstStyle/>
                    <a:p>
                      <a:pPr algn="ctr"/>
                      <a:r>
                        <a:rPr lang="en-US" sz="2000" kern="1200" spc="0" baseline="0" dirty="0">
                          <a:gradFill>
                            <a:gsLst>
                              <a:gs pos="1250">
                                <a:schemeClr val="tx1"/>
                              </a:gs>
                              <a:gs pos="100000">
                                <a:schemeClr val="tx1"/>
                              </a:gs>
                            </a:gsLst>
                            <a:lin ang="5400000" scaled="0"/>
                          </a:gradFill>
                          <a:latin typeface="Segoe UI" panose="020B0502040204020203" pitchFamily="34" charset="0"/>
                          <a:ea typeface="+mn-ea"/>
                          <a:cs typeface="Segoe UI" panose="020B0502040204020203" pitchFamily="34" charset="0"/>
                        </a:rPr>
                        <a:t>Max. 30</a:t>
                      </a:r>
                    </a:p>
                  </a:txBody>
                  <a:tcPr marL="57276" marR="57276" marT="45821" marB="458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7ECF7"/>
                    </a:solidFill>
                  </a:tcPr>
                </a:tc>
                <a:tc>
                  <a:txBody>
                    <a:bodyPr/>
                    <a:lstStyle/>
                    <a:p>
                      <a:pPr algn="ctr"/>
                      <a:r>
                        <a:rPr lang="en-US" sz="2000" kern="1200" spc="0" baseline="0" dirty="0">
                          <a:gradFill>
                            <a:gsLst>
                              <a:gs pos="1250">
                                <a:schemeClr val="tx1"/>
                              </a:gs>
                              <a:gs pos="100000">
                                <a:schemeClr val="tx1"/>
                              </a:gs>
                            </a:gsLst>
                            <a:lin ang="5400000" scaled="0"/>
                          </a:gradFill>
                          <a:latin typeface="Segoe UI" panose="020B0502040204020203" pitchFamily="34" charset="0"/>
                          <a:ea typeface="+mn-ea"/>
                          <a:cs typeface="Segoe UI" panose="020B0502040204020203" pitchFamily="34" charset="0"/>
                        </a:rPr>
                        <a:t>Max. 1000</a:t>
                      </a:r>
                    </a:p>
                  </a:txBody>
                  <a:tcPr marL="57276" marR="57276" marT="45821" marB="458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7ECF7"/>
                    </a:solidFill>
                  </a:tcPr>
                </a:tc>
                <a:tc>
                  <a:txBody>
                    <a:bodyPr/>
                    <a:lstStyle/>
                    <a:p>
                      <a:pPr algn="ctr"/>
                      <a:r>
                        <a:rPr lang="en-US" sz="2000" kern="1200" spc="0" baseline="0" dirty="0">
                          <a:gradFill>
                            <a:gsLst>
                              <a:gs pos="1250">
                                <a:schemeClr val="tx1"/>
                              </a:gs>
                              <a:gs pos="100000">
                                <a:schemeClr val="tx1"/>
                              </a:gs>
                            </a:gsLst>
                            <a:lin ang="5400000" scaled="0"/>
                          </a:gradFill>
                          <a:latin typeface="Segoe UI" panose="020B0502040204020203" pitchFamily="34" charset="0"/>
                          <a:ea typeface="+mn-ea"/>
                          <a:cs typeface="Segoe UI" panose="020B0502040204020203" pitchFamily="34" charset="0"/>
                        </a:rPr>
                        <a:t>1.25 Gbps</a:t>
                      </a:r>
                    </a:p>
                  </a:txBody>
                  <a:tcPr marL="57276" marR="57276" marT="45821" marB="458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7ECF7"/>
                    </a:solidFill>
                  </a:tcPr>
                </a:tc>
                <a:extLst>
                  <a:ext uri="{0D108BD9-81ED-4DB2-BD59-A6C34878D82A}">
                    <a16:rowId xmlns:a16="http://schemas.microsoft.com/office/drawing/2014/main" val="3293289066"/>
                  </a:ext>
                </a:extLst>
              </a:tr>
              <a:tr h="423081">
                <a:tc>
                  <a:txBody>
                    <a:bodyPr/>
                    <a:lstStyle/>
                    <a:p>
                      <a:pPr algn="ctr"/>
                      <a:r>
                        <a:rPr lang="en-US" sz="2000" kern="1200" spc="0" baseline="0" dirty="0">
                          <a:gradFill>
                            <a:gsLst>
                              <a:gs pos="1250">
                                <a:schemeClr val="tx1"/>
                              </a:gs>
                              <a:gs pos="100000">
                                <a:schemeClr val="tx1"/>
                              </a:gs>
                            </a:gsLst>
                            <a:lin ang="5400000" scaled="0"/>
                          </a:gradFill>
                          <a:latin typeface="Segoe UI" panose="020B0502040204020203" pitchFamily="34" charset="0"/>
                          <a:ea typeface="+mn-ea"/>
                          <a:cs typeface="Segoe UI" panose="020B0502040204020203" pitchFamily="34" charset="0"/>
                        </a:rPr>
                        <a:t>2</a:t>
                      </a:r>
                    </a:p>
                  </a:txBody>
                  <a:tcPr marL="57276" marR="57276" marT="45821" marB="458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BD6EF"/>
                    </a:solidFill>
                  </a:tcPr>
                </a:tc>
                <a:tc>
                  <a:txBody>
                    <a:bodyPr/>
                    <a:lstStyle/>
                    <a:p>
                      <a:pPr algn="ctr"/>
                      <a:r>
                        <a:rPr lang="en-US" sz="2000" kern="1200" spc="0" baseline="0" dirty="0">
                          <a:gradFill>
                            <a:gsLst>
                              <a:gs pos="1250">
                                <a:schemeClr val="tx1"/>
                              </a:gs>
                              <a:gs pos="100000">
                                <a:schemeClr val="tx1"/>
                              </a:gs>
                            </a:gsLst>
                            <a:lin ang="5400000" scaled="0"/>
                          </a:gradFill>
                          <a:latin typeface="Segoe UI" panose="020B0502040204020203" pitchFamily="34" charset="0"/>
                          <a:ea typeface="+mn-ea"/>
                          <a:cs typeface="Segoe UI" panose="020B0502040204020203" pitchFamily="34" charset="0"/>
                        </a:rPr>
                        <a:t>VpnGw3/Az</a:t>
                      </a:r>
                    </a:p>
                  </a:txBody>
                  <a:tcPr marL="57276" marR="57276" marT="45821" marB="458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BD6EF"/>
                    </a:solidFill>
                  </a:tcPr>
                </a:tc>
                <a:tc>
                  <a:txBody>
                    <a:bodyPr/>
                    <a:lstStyle/>
                    <a:p>
                      <a:pPr algn="ctr"/>
                      <a:r>
                        <a:rPr lang="en-US" sz="2000" kern="1200" spc="0" baseline="0" dirty="0">
                          <a:gradFill>
                            <a:gsLst>
                              <a:gs pos="1250">
                                <a:schemeClr val="tx1"/>
                              </a:gs>
                              <a:gs pos="100000">
                                <a:schemeClr val="tx1"/>
                              </a:gs>
                            </a:gsLst>
                            <a:lin ang="5400000" scaled="0"/>
                          </a:gradFill>
                          <a:latin typeface="Segoe UI" panose="020B0502040204020203" pitchFamily="34" charset="0"/>
                          <a:ea typeface="+mn-ea"/>
                          <a:cs typeface="Segoe UI" panose="020B0502040204020203" pitchFamily="34" charset="0"/>
                        </a:rPr>
                        <a:t>Max. 30</a:t>
                      </a:r>
                    </a:p>
                  </a:txBody>
                  <a:tcPr marL="57276" marR="57276" marT="45821" marB="458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BD6EF"/>
                    </a:solidFill>
                  </a:tcPr>
                </a:tc>
                <a:tc>
                  <a:txBody>
                    <a:bodyPr/>
                    <a:lstStyle/>
                    <a:p>
                      <a:pPr algn="ctr"/>
                      <a:r>
                        <a:rPr lang="en-US" sz="2000" kern="1200" spc="0" baseline="0" dirty="0">
                          <a:gradFill>
                            <a:gsLst>
                              <a:gs pos="1250">
                                <a:schemeClr val="tx1"/>
                              </a:gs>
                              <a:gs pos="100000">
                                <a:schemeClr val="tx1"/>
                              </a:gs>
                            </a:gsLst>
                            <a:lin ang="5400000" scaled="0"/>
                          </a:gradFill>
                          <a:latin typeface="Segoe UI" panose="020B0502040204020203" pitchFamily="34" charset="0"/>
                          <a:ea typeface="+mn-ea"/>
                          <a:cs typeface="Segoe UI" panose="020B0502040204020203" pitchFamily="34" charset="0"/>
                        </a:rPr>
                        <a:t>Max. 1000</a:t>
                      </a:r>
                    </a:p>
                  </a:txBody>
                  <a:tcPr marL="57276" marR="57276" marT="45821" marB="458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BD6EF"/>
                    </a:solidFill>
                  </a:tcPr>
                </a:tc>
                <a:tc>
                  <a:txBody>
                    <a:bodyPr/>
                    <a:lstStyle/>
                    <a:p>
                      <a:pPr algn="ctr"/>
                      <a:r>
                        <a:rPr lang="en-US" sz="2000" kern="1200" spc="0" baseline="0" dirty="0">
                          <a:gradFill>
                            <a:gsLst>
                              <a:gs pos="1250">
                                <a:schemeClr val="tx1"/>
                              </a:gs>
                              <a:gs pos="100000">
                                <a:schemeClr val="tx1"/>
                              </a:gs>
                            </a:gsLst>
                            <a:lin ang="5400000" scaled="0"/>
                          </a:gradFill>
                          <a:latin typeface="Segoe UI" panose="020B0502040204020203" pitchFamily="34" charset="0"/>
                          <a:ea typeface="+mn-ea"/>
                          <a:cs typeface="Segoe UI" panose="020B0502040204020203" pitchFamily="34" charset="0"/>
                        </a:rPr>
                        <a:t>2.5 Gbps</a:t>
                      </a:r>
                    </a:p>
                  </a:txBody>
                  <a:tcPr marL="57276" marR="57276" marT="45821" marB="458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BD6EF"/>
                    </a:solidFill>
                  </a:tcPr>
                </a:tc>
                <a:extLst>
                  <a:ext uri="{0D108BD9-81ED-4DB2-BD59-A6C34878D82A}">
                    <a16:rowId xmlns:a16="http://schemas.microsoft.com/office/drawing/2014/main" val="2571337673"/>
                  </a:ext>
                </a:extLst>
              </a:tr>
              <a:tr h="423081">
                <a:tc>
                  <a:txBody>
                    <a:bodyPr/>
                    <a:lstStyle/>
                    <a:p>
                      <a:pPr algn="ctr"/>
                      <a:r>
                        <a:rPr lang="en-US" sz="2000" kern="1200" spc="0" baseline="0" dirty="0">
                          <a:gradFill>
                            <a:gsLst>
                              <a:gs pos="1250">
                                <a:schemeClr val="tx1"/>
                              </a:gs>
                              <a:gs pos="100000">
                                <a:schemeClr val="tx1"/>
                              </a:gs>
                            </a:gsLst>
                            <a:lin ang="5400000" scaled="0"/>
                          </a:gradFill>
                          <a:latin typeface="Segoe UI" panose="020B0502040204020203" pitchFamily="34" charset="0"/>
                          <a:ea typeface="+mn-ea"/>
                          <a:cs typeface="Segoe UI" panose="020B0502040204020203" pitchFamily="34" charset="0"/>
                        </a:rPr>
                        <a:t>2</a:t>
                      </a:r>
                    </a:p>
                  </a:txBody>
                  <a:tcPr marL="57276" marR="57276" marT="45821" marB="458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7ECF7"/>
                    </a:solidFill>
                  </a:tcPr>
                </a:tc>
                <a:tc>
                  <a:txBody>
                    <a:bodyPr/>
                    <a:lstStyle/>
                    <a:p>
                      <a:pPr algn="ctr"/>
                      <a:r>
                        <a:rPr lang="en-US" sz="2000" kern="1200" spc="0" baseline="0" dirty="0">
                          <a:gradFill>
                            <a:gsLst>
                              <a:gs pos="1250">
                                <a:schemeClr val="tx1"/>
                              </a:gs>
                              <a:gs pos="100000">
                                <a:schemeClr val="tx1"/>
                              </a:gs>
                            </a:gsLst>
                            <a:lin ang="5400000" scaled="0"/>
                          </a:gradFill>
                          <a:latin typeface="Segoe UI" panose="020B0502040204020203" pitchFamily="34" charset="0"/>
                          <a:ea typeface="+mn-ea"/>
                          <a:cs typeface="Segoe UI" panose="020B0502040204020203" pitchFamily="34" charset="0"/>
                        </a:rPr>
                        <a:t>VpnGw4/Az</a:t>
                      </a:r>
                    </a:p>
                  </a:txBody>
                  <a:tcPr marL="57276" marR="57276" marT="45821" marB="458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7ECF7"/>
                    </a:solidFill>
                  </a:tcPr>
                </a:tc>
                <a:tc>
                  <a:txBody>
                    <a:bodyPr/>
                    <a:lstStyle/>
                    <a:p>
                      <a:pPr algn="ctr"/>
                      <a:r>
                        <a:rPr lang="en-US" sz="2000" kern="1200" spc="0" baseline="0" dirty="0">
                          <a:gradFill>
                            <a:gsLst>
                              <a:gs pos="1250">
                                <a:schemeClr val="tx1"/>
                              </a:gs>
                              <a:gs pos="100000">
                                <a:schemeClr val="tx1"/>
                              </a:gs>
                            </a:gsLst>
                            <a:lin ang="5400000" scaled="0"/>
                          </a:gradFill>
                          <a:latin typeface="Segoe UI" panose="020B0502040204020203" pitchFamily="34" charset="0"/>
                          <a:ea typeface="+mn-ea"/>
                          <a:cs typeface="Segoe UI" panose="020B0502040204020203" pitchFamily="34" charset="0"/>
                        </a:rPr>
                        <a:t>Max. 30</a:t>
                      </a:r>
                    </a:p>
                  </a:txBody>
                  <a:tcPr marL="57276" marR="57276" marT="45821" marB="458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7ECF7"/>
                    </a:solidFill>
                  </a:tcPr>
                </a:tc>
                <a:tc>
                  <a:txBody>
                    <a:bodyPr/>
                    <a:lstStyle/>
                    <a:p>
                      <a:pPr algn="ctr"/>
                      <a:r>
                        <a:rPr lang="en-US" sz="2000" kern="1200" spc="0" baseline="0" dirty="0">
                          <a:gradFill>
                            <a:gsLst>
                              <a:gs pos="1250">
                                <a:schemeClr val="tx1"/>
                              </a:gs>
                              <a:gs pos="100000">
                                <a:schemeClr val="tx1"/>
                              </a:gs>
                            </a:gsLst>
                            <a:lin ang="5400000" scaled="0"/>
                          </a:gradFill>
                          <a:latin typeface="Segoe UI" panose="020B0502040204020203" pitchFamily="34" charset="0"/>
                          <a:ea typeface="+mn-ea"/>
                          <a:cs typeface="Segoe UI" panose="020B0502040204020203" pitchFamily="34" charset="0"/>
                        </a:rPr>
                        <a:t>Max. 5000</a:t>
                      </a:r>
                    </a:p>
                  </a:txBody>
                  <a:tcPr marL="57276" marR="57276" marT="45821" marB="458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7ECF7"/>
                    </a:solidFill>
                  </a:tcPr>
                </a:tc>
                <a:tc>
                  <a:txBody>
                    <a:bodyPr/>
                    <a:lstStyle/>
                    <a:p>
                      <a:pPr algn="ctr"/>
                      <a:r>
                        <a:rPr lang="en-US" sz="2000" kern="1200" spc="0" baseline="0" dirty="0">
                          <a:gradFill>
                            <a:gsLst>
                              <a:gs pos="1250">
                                <a:schemeClr val="tx1"/>
                              </a:gs>
                              <a:gs pos="100000">
                                <a:schemeClr val="tx1"/>
                              </a:gs>
                            </a:gsLst>
                            <a:lin ang="5400000" scaled="0"/>
                          </a:gradFill>
                          <a:latin typeface="Segoe UI" panose="020B0502040204020203" pitchFamily="34" charset="0"/>
                          <a:ea typeface="+mn-ea"/>
                          <a:cs typeface="Segoe UI" panose="020B0502040204020203" pitchFamily="34" charset="0"/>
                        </a:rPr>
                        <a:t>5.0 Gbps</a:t>
                      </a:r>
                    </a:p>
                  </a:txBody>
                  <a:tcPr marL="57276" marR="57276" marT="45821" marB="458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7ECF7"/>
                    </a:solidFill>
                  </a:tcPr>
                </a:tc>
                <a:extLst>
                  <a:ext uri="{0D108BD9-81ED-4DB2-BD59-A6C34878D82A}">
                    <a16:rowId xmlns:a16="http://schemas.microsoft.com/office/drawing/2014/main" val="481276128"/>
                  </a:ext>
                </a:extLst>
              </a:tr>
            </a:tbl>
          </a:graphicData>
        </a:graphic>
      </p:graphicFrame>
      <p:pic>
        <p:nvPicPr>
          <p:cNvPr id="3" name="Picture 2">
            <a:extLst>
              <a:ext uri="{FF2B5EF4-FFF2-40B4-BE49-F238E27FC236}">
                <a16:creationId xmlns:a16="http://schemas.microsoft.com/office/drawing/2014/main" id="{BC5A3360-0771-4D1A-B773-258546791200}"/>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383980" y="2797107"/>
            <a:ext cx="2952750" cy="952500"/>
          </a:xfrm>
          <a:prstGeom prst="rect">
            <a:avLst/>
          </a:prstGeom>
        </p:spPr>
      </p:pic>
      <p:sp>
        <p:nvSpPr>
          <p:cNvPr id="10" name="Text Placeholder 9">
            <a:extLst>
              <a:ext uri="{FF2B5EF4-FFF2-40B4-BE49-F238E27FC236}">
                <a16:creationId xmlns:a16="http://schemas.microsoft.com/office/drawing/2014/main" id="{E1E6F080-1512-40EC-A6A6-0C4D6D8FA8B7}"/>
              </a:ext>
            </a:extLst>
          </p:cNvPr>
          <p:cNvSpPr>
            <a:spLocks noGrp="1"/>
          </p:cNvSpPr>
          <p:nvPr>
            <p:ph type="body" sz="quarter" idx="10"/>
          </p:nvPr>
        </p:nvSpPr>
        <p:spPr>
          <a:xfrm>
            <a:off x="436395" y="5145072"/>
            <a:ext cx="11018520" cy="1255728"/>
          </a:xfrm>
        </p:spPr>
        <p:txBody>
          <a:bodyPr/>
          <a:lstStyle/>
          <a:p>
            <a:r>
              <a:rPr lang="en-US" sz="2400" dirty="0"/>
              <a:t>The Gateway SKU affects the connections and the throughput</a:t>
            </a:r>
          </a:p>
          <a:p>
            <a:r>
              <a:rPr lang="en-US" sz="2400" dirty="0"/>
              <a:t>Resizing is allowed within the generation</a:t>
            </a:r>
          </a:p>
          <a:p>
            <a:r>
              <a:rPr lang="en-US" sz="2400" dirty="0"/>
              <a:t>The Basic SKU (not shown) is legacy and should not be used</a:t>
            </a:r>
          </a:p>
        </p:txBody>
      </p:sp>
    </p:spTree>
    <p:extLst>
      <p:ext uri="{BB962C8B-B14F-4D97-AF65-F5344CB8AC3E}">
        <p14:creationId xmlns:p14="http://schemas.microsoft.com/office/powerpoint/2010/main" val="4156113326"/>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Create the Local Network Gateway</a:t>
            </a:r>
          </a:p>
        </p:txBody>
      </p:sp>
      <p:sp>
        <p:nvSpPr>
          <p:cNvPr id="8" name="Text Placeholder 5">
            <a:extLst>
              <a:ext uri="{FF2B5EF4-FFF2-40B4-BE49-F238E27FC236}">
                <a16:creationId xmlns:a16="http://schemas.microsoft.com/office/drawing/2014/main" id="{F9213B61-E67F-467E-9478-7BF7F06096D3}"/>
              </a:ext>
            </a:extLst>
          </p:cNvPr>
          <p:cNvSpPr txBox="1">
            <a:spLocks/>
          </p:cNvSpPr>
          <p:nvPr/>
        </p:nvSpPr>
        <p:spPr>
          <a:xfrm>
            <a:off x="584200" y="1435100"/>
            <a:ext cx="6472294" cy="4136517"/>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Defines the on-premises network configuration</a:t>
            </a:r>
          </a:p>
          <a:p>
            <a:r>
              <a:rPr lang="en-US" dirty="0"/>
              <a:t>Give the site a name by which Azure can refer to it</a:t>
            </a:r>
          </a:p>
          <a:p>
            <a:r>
              <a:rPr lang="en-US" dirty="0"/>
              <a:t>The local gateway needs a public IP address</a:t>
            </a:r>
          </a:p>
          <a:p>
            <a:r>
              <a:rPr lang="en-US" dirty="0"/>
              <a:t>Specify the IP address prefixes that will be routed through the gateway to the VPN device</a:t>
            </a:r>
          </a:p>
        </p:txBody>
      </p:sp>
      <p:pic>
        <p:nvPicPr>
          <p:cNvPr id="2" name="Picture 2" descr="A screenshot of a cell phone&#10;&#10;Description generated with very high confidence">
            <a:extLst>
              <a:ext uri="{FF2B5EF4-FFF2-40B4-BE49-F238E27FC236}">
                <a16:creationId xmlns:a16="http://schemas.microsoft.com/office/drawing/2014/main" id="{74727D9A-2CE0-4486-A0DA-825C5D10169F}"/>
              </a:ext>
            </a:extLst>
          </p:cNvPr>
          <p:cNvPicPr>
            <a:picLocks noChangeAspect="1"/>
          </p:cNvPicPr>
          <p:nvPr/>
        </p:nvPicPr>
        <p:blipFill>
          <a:blip r:embed="rId3"/>
          <a:stretch>
            <a:fillRect/>
          </a:stretch>
        </p:blipFill>
        <p:spPr>
          <a:xfrm>
            <a:off x="7874454" y="1501062"/>
            <a:ext cx="3581011" cy="3661487"/>
          </a:xfrm>
          <a:prstGeom prst="rect">
            <a:avLst/>
          </a:prstGeom>
          <a:ln>
            <a:solidFill>
              <a:schemeClr val="tx1"/>
            </a:solidFill>
          </a:ln>
        </p:spPr>
      </p:pic>
    </p:spTree>
    <p:extLst>
      <p:ext uri="{BB962C8B-B14F-4D97-AF65-F5344CB8AC3E}">
        <p14:creationId xmlns:p14="http://schemas.microsoft.com/office/powerpoint/2010/main" val="9394513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Configure the On-Premises VPN Device</a:t>
            </a:r>
          </a:p>
        </p:txBody>
      </p:sp>
      <p:sp>
        <p:nvSpPr>
          <p:cNvPr id="6" name="Text Placeholder 5"/>
          <p:cNvSpPr>
            <a:spLocks noGrp="1"/>
          </p:cNvSpPr>
          <p:nvPr>
            <p:ph type="body" sz="quarter" idx="10"/>
          </p:nvPr>
        </p:nvSpPr>
        <p:spPr>
          <a:xfrm>
            <a:off x="584201" y="3773583"/>
            <a:ext cx="11025188" cy="2412968"/>
          </a:xfrm>
        </p:spPr>
        <p:txBody>
          <a:bodyPr/>
          <a:lstStyle/>
          <a:p>
            <a:r>
              <a:rPr lang="en-US" dirty="0"/>
              <a:t>Consult the list of supported VPN devices (Cisco, Juniper, Ubiquiti, Barracuda Networks)</a:t>
            </a:r>
          </a:p>
          <a:p>
            <a:r>
              <a:rPr lang="en-US" dirty="0"/>
              <a:t>A VPN device configuration script may be available</a:t>
            </a:r>
          </a:p>
          <a:p>
            <a:r>
              <a:rPr lang="en-US" dirty="0"/>
              <a:t>Remember the shared key for the Azure connection (next step)</a:t>
            </a:r>
          </a:p>
          <a:p>
            <a:r>
              <a:rPr lang="en-US" dirty="0"/>
              <a:t>Specify the public IP address (previous step)</a:t>
            </a:r>
          </a:p>
        </p:txBody>
      </p:sp>
      <p:grpSp>
        <p:nvGrpSpPr>
          <p:cNvPr id="2" name="Group 1" descr="An on-premises network is being accessed through an IPsec tunnel by an Azure Gateway connection. ">
            <a:extLst>
              <a:ext uri="{FF2B5EF4-FFF2-40B4-BE49-F238E27FC236}">
                <a16:creationId xmlns:a16="http://schemas.microsoft.com/office/drawing/2014/main" id="{82C964FD-97D8-43EC-A0BF-1241543463BB}"/>
              </a:ext>
            </a:extLst>
          </p:cNvPr>
          <p:cNvGrpSpPr/>
          <p:nvPr/>
        </p:nvGrpSpPr>
        <p:grpSpPr>
          <a:xfrm>
            <a:off x="1343734" y="1521555"/>
            <a:ext cx="8997079" cy="1821720"/>
            <a:chOff x="2852609" y="2940780"/>
            <a:chExt cx="6021354" cy="1219198"/>
          </a:xfrm>
        </p:grpSpPr>
        <p:pic>
          <p:nvPicPr>
            <p:cNvPr id="7" name="Picture 6">
              <a:extLst>
                <a:ext uri="{FF2B5EF4-FFF2-40B4-BE49-F238E27FC236}">
                  <a16:creationId xmlns:a16="http://schemas.microsoft.com/office/drawing/2014/main" id="{2294784E-1A45-4B7F-BAFC-14E02F776AEC}"/>
                </a:ext>
              </a:extLst>
            </p:cNvPr>
            <p:cNvPicPr>
              <a:picLocks noChangeAspect="1"/>
            </p:cNvPicPr>
            <p:nvPr/>
          </p:nvPicPr>
          <p:blipFill>
            <a:blip r:embed="rId3"/>
            <a:stretch>
              <a:fillRect/>
            </a:stretch>
          </p:blipFill>
          <p:spPr>
            <a:xfrm>
              <a:off x="2852609" y="2940780"/>
              <a:ext cx="5695950" cy="1190625"/>
            </a:xfrm>
            <a:prstGeom prst="rect">
              <a:avLst/>
            </a:prstGeom>
          </p:spPr>
        </p:pic>
        <p:sp>
          <p:nvSpPr>
            <p:cNvPr id="8" name="TextBox 7">
              <a:extLst>
                <a:ext uri="{FF2B5EF4-FFF2-40B4-BE49-F238E27FC236}">
                  <a16:creationId xmlns:a16="http://schemas.microsoft.com/office/drawing/2014/main" id="{366BA188-909D-4786-AB2A-BD86F182DD49}"/>
                </a:ext>
              </a:extLst>
            </p:cNvPr>
            <p:cNvSpPr txBox="1"/>
            <p:nvPr/>
          </p:nvSpPr>
          <p:spPr>
            <a:xfrm>
              <a:off x="3337072" y="3183027"/>
              <a:ext cx="810928" cy="492443"/>
            </a:xfrm>
            <a:prstGeom prst="rect">
              <a:avLst/>
            </a:prstGeom>
            <a:noFill/>
          </p:spPr>
          <p:txBody>
            <a:bodyPr wrap="none" rtlCol="0">
              <a:spAutoFit/>
            </a:bodyPr>
            <a:lstStyle/>
            <a:p>
              <a:pPr algn="ctr"/>
              <a:r>
                <a:rPr lang="en-US" sz="1300" dirty="0">
                  <a:latin typeface="Segoe UI" panose="020B0502040204020203" pitchFamily="34" charset="0"/>
                  <a:cs typeface="Segoe UI" panose="020B0502040204020203" pitchFamily="34" charset="0"/>
                </a:rPr>
                <a:t> Virtual</a:t>
              </a:r>
            </a:p>
            <a:p>
              <a:pPr algn="ctr"/>
              <a:r>
                <a:rPr lang="en-US" sz="1300" dirty="0">
                  <a:latin typeface="Segoe UI" panose="020B0502040204020203" pitchFamily="34" charset="0"/>
                  <a:cs typeface="Segoe UI" panose="020B0502040204020203" pitchFamily="34" charset="0"/>
                </a:rPr>
                <a:t>Network</a:t>
              </a:r>
            </a:p>
          </p:txBody>
        </p:sp>
        <p:sp>
          <p:nvSpPr>
            <p:cNvPr id="9" name="Rectangle 8" descr="Diagram of an Azure virtual network with a gateway connection and VPN VIP. The VNet is connected to the on-premises network with an IPSec IKE S2S VPN tunnel. The on-premises network is highlighted.">
              <a:extLst>
                <a:ext uri="{FF2B5EF4-FFF2-40B4-BE49-F238E27FC236}">
                  <a16:creationId xmlns:a16="http://schemas.microsoft.com/office/drawing/2014/main" id="{E2DE8951-5F01-443D-944C-D5CD7ACA8DE1}"/>
                </a:ext>
              </a:extLst>
            </p:cNvPr>
            <p:cNvSpPr/>
            <p:nvPr/>
          </p:nvSpPr>
          <p:spPr>
            <a:xfrm>
              <a:off x="7705630" y="3667535"/>
              <a:ext cx="1168333" cy="492443"/>
            </a:xfrm>
            <a:prstGeom prst="rect">
              <a:avLst/>
            </a:prstGeom>
          </p:spPr>
          <p:txBody>
            <a:bodyPr wrap="none">
              <a:spAutoFit/>
            </a:bodyPr>
            <a:lstStyle/>
            <a:p>
              <a:pPr algn="ctr"/>
              <a:r>
                <a:rPr lang="en-US" sz="1300" dirty="0">
                  <a:latin typeface="Segoe UI" panose="020B0502040204020203" pitchFamily="34" charset="0"/>
                  <a:cs typeface="Segoe UI" panose="020B0502040204020203" pitchFamily="34" charset="0"/>
                </a:rPr>
                <a:t>On-premises </a:t>
              </a:r>
            </a:p>
            <a:p>
              <a:pPr algn="ctr"/>
              <a:r>
                <a:rPr lang="en-US" sz="1300" dirty="0">
                  <a:latin typeface="Segoe UI" panose="020B0502040204020203" pitchFamily="34" charset="0"/>
                  <a:cs typeface="Segoe UI" panose="020B0502040204020203" pitchFamily="34" charset="0"/>
                </a:rPr>
                <a:t>Network 2</a:t>
              </a:r>
            </a:p>
          </p:txBody>
        </p:sp>
        <p:sp>
          <p:nvSpPr>
            <p:cNvPr id="10" name="Rectangle 9">
              <a:extLst>
                <a:ext uri="{FF2B5EF4-FFF2-40B4-BE49-F238E27FC236}">
                  <a16:creationId xmlns:a16="http://schemas.microsoft.com/office/drawing/2014/main" id="{56607C2B-D474-4C9C-B975-001DBA39137E}"/>
                </a:ext>
              </a:extLst>
            </p:cNvPr>
            <p:cNvSpPr/>
            <p:nvPr/>
          </p:nvSpPr>
          <p:spPr>
            <a:xfrm>
              <a:off x="7386092" y="3129979"/>
              <a:ext cx="748923" cy="276999"/>
            </a:xfrm>
            <a:prstGeom prst="rect">
              <a:avLst/>
            </a:prstGeom>
          </p:spPr>
          <p:txBody>
            <a:bodyPr wrap="none">
              <a:spAutoFit/>
            </a:bodyPr>
            <a:lstStyle/>
            <a:p>
              <a:pPr algn="ctr"/>
              <a:r>
                <a:rPr lang="en-US" sz="1200" dirty="0">
                  <a:latin typeface="Segoe UI" panose="020B0502040204020203" pitchFamily="34" charset="0"/>
                  <a:cs typeface="Segoe UI" panose="020B0502040204020203" pitchFamily="34" charset="0"/>
                </a:rPr>
                <a:t>VPN VIP</a:t>
              </a:r>
            </a:p>
          </p:txBody>
        </p:sp>
        <p:sp>
          <p:nvSpPr>
            <p:cNvPr id="11" name="Rectangle 10">
              <a:extLst>
                <a:ext uri="{FF2B5EF4-FFF2-40B4-BE49-F238E27FC236}">
                  <a16:creationId xmlns:a16="http://schemas.microsoft.com/office/drawing/2014/main" id="{98E970AF-0064-486E-B697-8BA0026250AD}"/>
                </a:ext>
              </a:extLst>
            </p:cNvPr>
            <p:cNvSpPr/>
            <p:nvPr/>
          </p:nvSpPr>
          <p:spPr>
            <a:xfrm>
              <a:off x="4728791" y="3157689"/>
              <a:ext cx="748923" cy="276999"/>
            </a:xfrm>
            <a:prstGeom prst="rect">
              <a:avLst/>
            </a:prstGeom>
          </p:spPr>
          <p:txBody>
            <a:bodyPr wrap="none">
              <a:spAutoFit/>
            </a:bodyPr>
            <a:lstStyle/>
            <a:p>
              <a:pPr algn="ctr"/>
              <a:r>
                <a:rPr lang="en-US" sz="1200" dirty="0">
                  <a:latin typeface="Segoe UI" panose="020B0502040204020203" pitchFamily="34" charset="0"/>
                  <a:cs typeface="Segoe UI" panose="020B0502040204020203" pitchFamily="34" charset="0"/>
                </a:rPr>
                <a:t>VPN VIP</a:t>
              </a:r>
            </a:p>
          </p:txBody>
        </p:sp>
      </p:grpSp>
    </p:spTree>
    <p:extLst>
      <p:ext uri="{BB962C8B-B14F-4D97-AF65-F5344CB8AC3E}">
        <p14:creationId xmlns:p14="http://schemas.microsoft.com/office/powerpoint/2010/main" val="7324226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49CAE-CB3C-414C-A3FA-6C93E087EAAF}"/>
              </a:ext>
            </a:extLst>
          </p:cNvPr>
          <p:cNvSpPr>
            <a:spLocks noGrp="1"/>
          </p:cNvSpPr>
          <p:nvPr>
            <p:ph type="title"/>
          </p:nvPr>
        </p:nvSpPr>
        <p:spPr/>
        <p:txBody>
          <a:bodyPr/>
          <a:lstStyle/>
          <a:p>
            <a:r>
              <a:rPr lang="en-US" dirty="0"/>
              <a:t>Module Overview</a:t>
            </a:r>
          </a:p>
        </p:txBody>
      </p:sp>
      <p:sp>
        <p:nvSpPr>
          <p:cNvPr id="3" name="Text Placeholder 2">
            <a:extLst>
              <a:ext uri="{FF2B5EF4-FFF2-40B4-BE49-F238E27FC236}">
                <a16:creationId xmlns:a16="http://schemas.microsoft.com/office/drawing/2014/main" id="{274BC83F-9D25-4345-996B-7D952D0F751A}"/>
              </a:ext>
            </a:extLst>
          </p:cNvPr>
          <p:cNvSpPr>
            <a:spLocks noGrp="1"/>
          </p:cNvSpPr>
          <p:nvPr>
            <p:ph type="body" sz="quarter" idx="10"/>
          </p:nvPr>
        </p:nvSpPr>
        <p:spPr>
          <a:xfrm>
            <a:off x="584200" y="1435497"/>
            <a:ext cx="11018520" cy="1982081"/>
          </a:xfrm>
        </p:spPr>
        <p:txBody>
          <a:bodyPr/>
          <a:lstStyle/>
          <a:p>
            <a:r>
              <a:rPr lang="en-US" dirty="0"/>
              <a:t>Lesson 01: VNet Peering</a:t>
            </a:r>
          </a:p>
          <a:p>
            <a:r>
              <a:rPr lang="en-US" dirty="0"/>
              <a:t>Lesson 02: VPN Gateway Connections</a:t>
            </a:r>
          </a:p>
          <a:p>
            <a:r>
              <a:rPr lang="en-US" dirty="0"/>
              <a:t>Lesson 03: ExpressRoute and Virtual WAN</a:t>
            </a:r>
          </a:p>
          <a:p>
            <a:r>
              <a:rPr lang="en-US" dirty="0"/>
              <a:t>Lesson 04: Module 05 Lab and Review</a:t>
            </a:r>
          </a:p>
        </p:txBody>
      </p:sp>
    </p:spTree>
    <p:extLst>
      <p:ext uri="{BB962C8B-B14F-4D97-AF65-F5344CB8AC3E}">
        <p14:creationId xmlns:p14="http://schemas.microsoft.com/office/powerpoint/2010/main" val="1113856690"/>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Create the VPN Connection</a:t>
            </a:r>
          </a:p>
        </p:txBody>
      </p:sp>
      <p:sp>
        <p:nvSpPr>
          <p:cNvPr id="3" name="Text Placeholder 2">
            <a:extLst>
              <a:ext uri="{FF2B5EF4-FFF2-40B4-BE49-F238E27FC236}">
                <a16:creationId xmlns:a16="http://schemas.microsoft.com/office/drawing/2014/main" id="{90DF0538-87C6-4B17-B4CD-92E97C29355F}"/>
              </a:ext>
            </a:extLst>
          </p:cNvPr>
          <p:cNvSpPr>
            <a:spLocks noGrp="1"/>
          </p:cNvSpPr>
          <p:nvPr>
            <p:ph type="body" sz="quarter" idx="10"/>
          </p:nvPr>
        </p:nvSpPr>
        <p:spPr>
          <a:xfrm>
            <a:off x="584199" y="1435497"/>
            <a:ext cx="5672221" cy="4998291"/>
          </a:xfrm>
        </p:spPr>
        <p:txBody>
          <a:bodyPr vert="horz" wrap="square" lIns="0" tIns="0" rIns="0" bIns="0" rtlCol="0" anchor="t">
            <a:spAutoFit/>
          </a:bodyPr>
          <a:lstStyle/>
          <a:p>
            <a:r>
              <a:rPr lang="en-US" dirty="0">
                <a:latin typeface="Segoe UI Semilight"/>
                <a:cs typeface="Segoe UI Semilight"/>
              </a:rPr>
              <a:t>Once your VPN gateways is created and the on-premises device is configured, create a connection object</a:t>
            </a:r>
            <a:endParaRPr lang="en-US" dirty="0"/>
          </a:p>
          <a:p>
            <a:r>
              <a:rPr lang="en-US" dirty="0">
                <a:latin typeface="Segoe UI Semilight"/>
                <a:cs typeface="Segoe UI Semilight"/>
              </a:rPr>
              <a:t>Configure a name for the connection and specify the type as Site-to-site (IPsec)</a:t>
            </a:r>
          </a:p>
          <a:p>
            <a:r>
              <a:rPr lang="en-US" dirty="0">
                <a:latin typeface="Segoe UI Semilight"/>
                <a:cs typeface="Segoe UI Semilight"/>
              </a:rPr>
              <a:t>Select the VPN Gateway and the Local Network Gateway</a:t>
            </a:r>
          </a:p>
          <a:p>
            <a:r>
              <a:rPr lang="en-US" dirty="0">
                <a:latin typeface="Segoe UI Semilight"/>
                <a:cs typeface="Segoe UI Semilight"/>
              </a:rPr>
              <a:t>Enter the Shared key for the connection </a:t>
            </a:r>
            <a:endParaRPr lang="en-US" dirty="0"/>
          </a:p>
        </p:txBody>
      </p:sp>
      <p:pic>
        <p:nvPicPr>
          <p:cNvPr id="2" name="Picture 3" descr="A screenshot of the Add connection blade specifying a name of the connection, the connection type, the vpn gateway, the local network gateway, and the shared key.">
            <a:extLst>
              <a:ext uri="{FF2B5EF4-FFF2-40B4-BE49-F238E27FC236}">
                <a16:creationId xmlns:a16="http://schemas.microsoft.com/office/drawing/2014/main" id="{06389EC4-AF76-4FF8-90DE-A68761E71E07}"/>
              </a:ext>
            </a:extLst>
          </p:cNvPr>
          <p:cNvPicPr>
            <a:picLocks noChangeAspect="1"/>
          </p:cNvPicPr>
          <p:nvPr/>
        </p:nvPicPr>
        <p:blipFill>
          <a:blip r:embed="rId3"/>
          <a:stretch>
            <a:fillRect/>
          </a:stretch>
        </p:blipFill>
        <p:spPr>
          <a:xfrm>
            <a:off x="6291695" y="1755817"/>
            <a:ext cx="5564909" cy="3346943"/>
          </a:xfrm>
          <a:prstGeom prst="rect">
            <a:avLst/>
          </a:prstGeom>
          <a:ln>
            <a:solidFill>
              <a:schemeClr val="tx1"/>
            </a:solidFill>
          </a:ln>
        </p:spPr>
      </p:pic>
    </p:spTree>
    <p:extLst>
      <p:ext uri="{BB962C8B-B14F-4D97-AF65-F5344CB8AC3E}">
        <p14:creationId xmlns:p14="http://schemas.microsoft.com/office/powerpoint/2010/main" val="28491242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CFC1D9-0D7A-45AA-970C-9F3EAE7F5CF4}"/>
              </a:ext>
            </a:extLst>
          </p:cNvPr>
          <p:cNvSpPr>
            <a:spLocks noGrp="1"/>
          </p:cNvSpPr>
          <p:nvPr>
            <p:ph type="title"/>
          </p:nvPr>
        </p:nvSpPr>
        <p:spPr/>
        <p:txBody>
          <a:bodyPr/>
          <a:lstStyle/>
          <a:p>
            <a:r>
              <a:rPr lang="en-US" dirty="0">
                <a:solidFill>
                  <a:schemeClr val="tx1"/>
                </a:solidFill>
              </a:rPr>
              <a:t>High Availability Scenarios</a:t>
            </a:r>
          </a:p>
        </p:txBody>
      </p:sp>
      <p:sp>
        <p:nvSpPr>
          <p:cNvPr id="19" name="TextBox 18">
            <a:extLst>
              <a:ext uri="{FF2B5EF4-FFF2-40B4-BE49-F238E27FC236}">
                <a16:creationId xmlns:a16="http://schemas.microsoft.com/office/drawing/2014/main" id="{4CBB029C-E033-461A-8CD6-6C88BA798C26}"/>
              </a:ext>
            </a:extLst>
          </p:cNvPr>
          <p:cNvSpPr txBox="1"/>
          <p:nvPr/>
        </p:nvSpPr>
        <p:spPr>
          <a:xfrm>
            <a:off x="1848919" y="1332766"/>
            <a:ext cx="2947025" cy="307777"/>
          </a:xfrm>
          <a:prstGeom prst="rect">
            <a:avLst/>
          </a:prstGeom>
          <a:noFill/>
        </p:spPr>
        <p:txBody>
          <a:bodyPr wrap="none" lIns="0" tIns="0" rIns="0" bIns="0" rtlCol="0">
            <a:spAutoFit/>
          </a:bodyPr>
          <a:lstStyle/>
          <a:p>
            <a:pPr algn="l"/>
            <a:r>
              <a:rPr lang="en-US" sz="2000" b="1" u="sng" dirty="0">
                <a:gradFill>
                  <a:gsLst>
                    <a:gs pos="2917">
                      <a:schemeClr val="tx1"/>
                    </a:gs>
                    <a:gs pos="30000">
                      <a:schemeClr val="tx1"/>
                    </a:gs>
                  </a:gsLst>
                  <a:lin ang="5400000" scaled="0"/>
                </a:gradFill>
              </a:rPr>
              <a:t>Active/standby (default)</a:t>
            </a:r>
          </a:p>
        </p:txBody>
      </p:sp>
      <p:pic>
        <p:nvPicPr>
          <p:cNvPr id="21" name="Picture 20" descr="Diagram showing an active and standby VPN Gateway. The active gateway is connected to an on-premises VPN. ">
            <a:extLst>
              <a:ext uri="{FF2B5EF4-FFF2-40B4-BE49-F238E27FC236}">
                <a16:creationId xmlns:a16="http://schemas.microsoft.com/office/drawing/2014/main" id="{45A2B6D8-78FF-4427-8C77-CCBA2475902F}"/>
              </a:ext>
            </a:extLst>
          </p:cNvPr>
          <p:cNvPicPr>
            <a:picLocks noChangeAspect="1"/>
          </p:cNvPicPr>
          <p:nvPr/>
        </p:nvPicPr>
        <p:blipFill>
          <a:blip r:embed="rId2"/>
          <a:stretch>
            <a:fillRect/>
          </a:stretch>
        </p:blipFill>
        <p:spPr>
          <a:xfrm>
            <a:off x="1028700" y="1729270"/>
            <a:ext cx="4011812" cy="3038475"/>
          </a:xfrm>
          <a:prstGeom prst="rect">
            <a:avLst/>
          </a:prstGeom>
        </p:spPr>
      </p:pic>
      <p:sp>
        <p:nvSpPr>
          <p:cNvPr id="26" name="Arrow: Notched Right 25">
            <a:extLst>
              <a:ext uri="{FF2B5EF4-FFF2-40B4-BE49-F238E27FC236}">
                <a16:creationId xmlns:a16="http://schemas.microsoft.com/office/drawing/2014/main" id="{7DE5FF75-E188-4DAD-8D8D-500BFEA1E4C6}"/>
              </a:ext>
              <a:ext uri="{C183D7F6-B498-43B3-948B-1728B52AA6E4}">
                <adec:decorative xmlns:adec="http://schemas.microsoft.com/office/drawing/2017/decorative" val="1"/>
              </a:ext>
            </a:extLst>
          </p:cNvPr>
          <p:cNvSpPr/>
          <p:nvPr/>
        </p:nvSpPr>
        <p:spPr bwMode="auto">
          <a:xfrm>
            <a:off x="5137285" y="2738223"/>
            <a:ext cx="1009650" cy="762000"/>
          </a:xfrm>
          <a:prstGeom prst="notchedRightArrow">
            <a:avLst/>
          </a:prstGeom>
          <a:solidFill>
            <a:srgbClr val="79B5E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8" name="TextBox 17">
            <a:extLst>
              <a:ext uri="{FF2B5EF4-FFF2-40B4-BE49-F238E27FC236}">
                <a16:creationId xmlns:a16="http://schemas.microsoft.com/office/drawing/2014/main" id="{78FA430B-8A5E-4E3D-9269-A05ED92776B8}"/>
              </a:ext>
            </a:extLst>
          </p:cNvPr>
          <p:cNvSpPr txBox="1"/>
          <p:nvPr/>
        </p:nvSpPr>
        <p:spPr>
          <a:xfrm>
            <a:off x="7624787" y="1332766"/>
            <a:ext cx="1575560" cy="307777"/>
          </a:xfrm>
          <a:prstGeom prst="rect">
            <a:avLst/>
          </a:prstGeom>
          <a:noFill/>
        </p:spPr>
        <p:txBody>
          <a:bodyPr wrap="none" lIns="0" tIns="0" rIns="0" bIns="0" rtlCol="0">
            <a:spAutoFit/>
          </a:bodyPr>
          <a:lstStyle/>
          <a:p>
            <a:pPr algn="l"/>
            <a:r>
              <a:rPr lang="en-US" sz="2000" b="1" u="sng" dirty="0">
                <a:gradFill>
                  <a:gsLst>
                    <a:gs pos="2917">
                      <a:schemeClr val="tx1"/>
                    </a:gs>
                    <a:gs pos="30000">
                      <a:schemeClr val="tx1"/>
                    </a:gs>
                  </a:gsLst>
                  <a:lin ang="5400000" scaled="0"/>
                </a:gradFill>
              </a:rPr>
              <a:t>Active/active</a:t>
            </a:r>
            <a:endParaRPr lang="en-US" sz="2000" b="1" u="sng" dirty="0">
              <a:solidFill>
                <a:srgbClr val="FF0000"/>
              </a:solidFill>
            </a:endParaRPr>
          </a:p>
        </p:txBody>
      </p:sp>
      <p:pic>
        <p:nvPicPr>
          <p:cNvPr id="22" name="Picture 21" descr="Diagram showing two active VPN Gateways connecting through multiple paths to two on-premises VPN gateways. ">
            <a:extLst>
              <a:ext uri="{FF2B5EF4-FFF2-40B4-BE49-F238E27FC236}">
                <a16:creationId xmlns:a16="http://schemas.microsoft.com/office/drawing/2014/main" id="{FC85C91A-968A-49F4-98FD-99FD503A62D4}"/>
              </a:ext>
            </a:extLst>
          </p:cNvPr>
          <p:cNvPicPr>
            <a:picLocks noChangeAspect="1"/>
          </p:cNvPicPr>
          <p:nvPr/>
        </p:nvPicPr>
        <p:blipFill>
          <a:blip r:embed="rId3"/>
          <a:stretch>
            <a:fillRect/>
          </a:stretch>
        </p:blipFill>
        <p:spPr>
          <a:xfrm>
            <a:off x="6334125" y="1733825"/>
            <a:ext cx="3886019" cy="3029364"/>
          </a:xfrm>
          <a:prstGeom prst="rect">
            <a:avLst/>
          </a:prstGeom>
        </p:spPr>
      </p:pic>
      <p:sp>
        <p:nvSpPr>
          <p:cNvPr id="3" name="Text Placeholder 2">
            <a:extLst>
              <a:ext uri="{FF2B5EF4-FFF2-40B4-BE49-F238E27FC236}">
                <a16:creationId xmlns:a16="http://schemas.microsoft.com/office/drawing/2014/main" id="{E79A804F-E434-4DF7-B6E1-FA51C629F61F}"/>
              </a:ext>
            </a:extLst>
          </p:cNvPr>
          <p:cNvSpPr>
            <a:spLocks noGrp="1"/>
          </p:cNvSpPr>
          <p:nvPr>
            <p:ph type="body" sz="quarter" idx="10"/>
          </p:nvPr>
        </p:nvSpPr>
        <p:spPr>
          <a:xfrm>
            <a:off x="637675" y="5452848"/>
            <a:ext cx="11018520" cy="947952"/>
          </a:xfrm>
        </p:spPr>
        <p:txBody>
          <a:bodyPr/>
          <a:lstStyle/>
          <a:p>
            <a:r>
              <a:rPr lang="en-US" dirty="0"/>
              <a:t>VPN gateways are deployed as two instances </a:t>
            </a:r>
          </a:p>
          <a:p>
            <a:r>
              <a:rPr lang="en-US" dirty="0"/>
              <a:t>Enable </a:t>
            </a:r>
            <a:r>
              <a:rPr lang="en-US" b="1" dirty="0"/>
              <a:t>active/active mode </a:t>
            </a:r>
            <a:r>
              <a:rPr lang="en-US" dirty="0"/>
              <a:t>for higher availability</a:t>
            </a:r>
          </a:p>
        </p:txBody>
      </p:sp>
    </p:spTree>
    <p:extLst>
      <p:ext uri="{BB962C8B-B14F-4D97-AF65-F5344CB8AC3E}">
        <p14:creationId xmlns:p14="http://schemas.microsoft.com/office/powerpoint/2010/main" val="3025867368"/>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31DCB-EACE-415F-83EC-0934277E2AB6}"/>
              </a:ext>
            </a:extLst>
          </p:cNvPr>
          <p:cNvSpPr>
            <a:spLocks noGrp="1"/>
          </p:cNvSpPr>
          <p:nvPr>
            <p:ph type="title"/>
          </p:nvPr>
        </p:nvSpPr>
        <p:spPr/>
        <p:txBody>
          <a:bodyPr/>
          <a:lstStyle/>
          <a:p>
            <a:r>
              <a:rPr lang="en-US" dirty="0"/>
              <a:t>Demonstration – VPN Gateways</a:t>
            </a:r>
          </a:p>
        </p:txBody>
      </p:sp>
      <p:sp>
        <p:nvSpPr>
          <p:cNvPr id="3" name="Text Placeholder 2">
            <a:extLst>
              <a:ext uri="{FF2B5EF4-FFF2-40B4-BE49-F238E27FC236}">
                <a16:creationId xmlns:a16="http://schemas.microsoft.com/office/drawing/2014/main" id="{2258E1B7-42BF-4E3B-BA68-5B2372B52303}"/>
              </a:ext>
            </a:extLst>
          </p:cNvPr>
          <p:cNvSpPr>
            <a:spLocks noGrp="1"/>
          </p:cNvSpPr>
          <p:nvPr>
            <p:ph type="body" sz="quarter" idx="10"/>
          </p:nvPr>
        </p:nvSpPr>
        <p:spPr>
          <a:xfrm>
            <a:off x="584200" y="1435497"/>
            <a:ext cx="11018520" cy="1982081"/>
          </a:xfrm>
        </p:spPr>
        <p:txBody>
          <a:bodyPr/>
          <a:lstStyle/>
          <a:p>
            <a:r>
              <a:rPr lang="en-US" dirty="0"/>
              <a:t>Explore the Gateway subnet blade</a:t>
            </a:r>
          </a:p>
          <a:p>
            <a:r>
              <a:rPr lang="en-US" dirty="0"/>
              <a:t>Explore the Connected Devices blade</a:t>
            </a:r>
          </a:p>
          <a:p>
            <a:r>
              <a:rPr lang="en-US" dirty="0"/>
              <a:t>Explore adding a virtual network gateway</a:t>
            </a:r>
          </a:p>
          <a:p>
            <a:r>
              <a:rPr lang="en-US" dirty="0"/>
              <a:t>Explore adding a connection between the virtual networks</a:t>
            </a:r>
          </a:p>
        </p:txBody>
      </p:sp>
    </p:spTree>
    <p:extLst>
      <p:ext uri="{BB962C8B-B14F-4D97-AF65-F5344CB8AC3E}">
        <p14:creationId xmlns:p14="http://schemas.microsoft.com/office/powerpoint/2010/main" val="3345701813"/>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3035808"/>
            <a:ext cx="10764656" cy="498598"/>
          </a:xfrm>
        </p:spPr>
        <p:txBody>
          <a:bodyPr/>
          <a:lstStyle/>
          <a:p>
            <a:r>
              <a:rPr lang="en-US" dirty="0"/>
              <a:t>Lesson 03: ExpressRoute and Virtual WAN</a:t>
            </a:r>
          </a:p>
        </p:txBody>
      </p:sp>
    </p:spTree>
    <p:extLst>
      <p:ext uri="{BB962C8B-B14F-4D97-AF65-F5344CB8AC3E}">
        <p14:creationId xmlns:p14="http://schemas.microsoft.com/office/powerpoint/2010/main" val="24383623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49CAE-CB3C-414C-A3FA-6C93E087EAAF}"/>
              </a:ext>
            </a:extLst>
          </p:cNvPr>
          <p:cNvSpPr>
            <a:spLocks noGrp="1"/>
          </p:cNvSpPr>
          <p:nvPr>
            <p:ph type="title"/>
          </p:nvPr>
        </p:nvSpPr>
        <p:spPr/>
        <p:txBody>
          <a:bodyPr/>
          <a:lstStyle/>
          <a:p>
            <a:r>
              <a:rPr lang="en-US" dirty="0"/>
              <a:t>ExpressRoute and Virtual WAN Overview</a:t>
            </a:r>
          </a:p>
        </p:txBody>
      </p:sp>
      <p:sp>
        <p:nvSpPr>
          <p:cNvPr id="3" name="Text Placeholder 2">
            <a:extLst>
              <a:ext uri="{FF2B5EF4-FFF2-40B4-BE49-F238E27FC236}">
                <a16:creationId xmlns:a16="http://schemas.microsoft.com/office/drawing/2014/main" id="{274BC83F-9D25-4345-996B-7D952D0F751A}"/>
              </a:ext>
            </a:extLst>
          </p:cNvPr>
          <p:cNvSpPr>
            <a:spLocks noGrp="1"/>
          </p:cNvSpPr>
          <p:nvPr>
            <p:ph type="body" sz="quarter" idx="10"/>
          </p:nvPr>
        </p:nvSpPr>
        <p:spPr>
          <a:xfrm>
            <a:off x="584200" y="1435497"/>
            <a:ext cx="11018520" cy="3016210"/>
          </a:xfrm>
        </p:spPr>
        <p:txBody>
          <a:bodyPr/>
          <a:lstStyle/>
          <a:p>
            <a:r>
              <a:rPr lang="en-US" dirty="0"/>
              <a:t>ExpressRoute</a:t>
            </a:r>
          </a:p>
          <a:p>
            <a:r>
              <a:rPr lang="en-US" dirty="0"/>
              <a:t>ExpressRoute Capabilities</a:t>
            </a:r>
          </a:p>
          <a:p>
            <a:r>
              <a:rPr lang="en-US" dirty="0"/>
              <a:t>Coexisting Site-to-Site and ExpressRoute</a:t>
            </a:r>
          </a:p>
          <a:p>
            <a:r>
              <a:rPr lang="en-US" dirty="0"/>
              <a:t>Intersite Connection Comparisons</a:t>
            </a:r>
          </a:p>
          <a:p>
            <a:r>
              <a:rPr lang="en-US" dirty="0"/>
              <a:t>Virtual WANs</a:t>
            </a:r>
          </a:p>
          <a:p>
            <a:pPr marL="0" indent="0">
              <a:buNone/>
            </a:pPr>
            <a:endParaRPr lang="en-US" dirty="0"/>
          </a:p>
        </p:txBody>
      </p:sp>
    </p:spTree>
    <p:extLst>
      <p:ext uri="{BB962C8B-B14F-4D97-AF65-F5344CB8AC3E}">
        <p14:creationId xmlns:p14="http://schemas.microsoft.com/office/powerpoint/2010/main" val="1329017440"/>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dirty="0"/>
              <a:t>ExpressRoute</a:t>
            </a:r>
          </a:p>
        </p:txBody>
      </p:sp>
      <p:sp>
        <p:nvSpPr>
          <p:cNvPr id="6" name="Text Placeholder 5"/>
          <p:cNvSpPr>
            <a:spLocks noGrp="1"/>
          </p:cNvSpPr>
          <p:nvPr>
            <p:ph type="body" sz="quarter" idx="10"/>
          </p:nvPr>
        </p:nvSpPr>
        <p:spPr>
          <a:xfrm>
            <a:off x="584993" y="4206874"/>
            <a:ext cx="11018838" cy="1255728"/>
          </a:xfrm>
        </p:spPr>
        <p:txBody>
          <a:bodyPr/>
          <a:lstStyle/>
          <a:p>
            <a:r>
              <a:rPr lang="en-US" sz="2400" dirty="0"/>
              <a:t>Private connections between your on-premises network and Microsoft datacenters </a:t>
            </a:r>
          </a:p>
          <a:p>
            <a:r>
              <a:rPr lang="en-US" sz="2400" dirty="0"/>
              <a:t>Connections do not go over the public Internet – partner network</a:t>
            </a:r>
          </a:p>
          <a:p>
            <a:r>
              <a:rPr lang="en-US" sz="2400" dirty="0"/>
              <a:t>Secure, reliable, low latency, high speed connections </a:t>
            </a:r>
          </a:p>
        </p:txBody>
      </p:sp>
      <p:pic>
        <p:nvPicPr>
          <p:cNvPr id="3" name="Picture 2" descr="Illustration of Expressroute showing a customer's network with traffic through the partner edge through two ExpressRoute circuits to the Microsoft edge, then from there to the webapps, public IP addresses in Azure, to Office 365 and CRM Services, and to virtual networks.">
            <a:extLst>
              <a:ext uri="{FF2B5EF4-FFF2-40B4-BE49-F238E27FC236}">
                <a16:creationId xmlns:a16="http://schemas.microsoft.com/office/drawing/2014/main" id="{8B3FA26B-90C6-4BBE-8200-1C26BA4F01FD}"/>
              </a:ext>
            </a:extLst>
          </p:cNvPr>
          <p:cNvPicPr>
            <a:picLocks noChangeAspect="1"/>
          </p:cNvPicPr>
          <p:nvPr/>
        </p:nvPicPr>
        <p:blipFill>
          <a:blip r:embed="rId3"/>
          <a:stretch>
            <a:fillRect/>
          </a:stretch>
        </p:blipFill>
        <p:spPr>
          <a:xfrm>
            <a:off x="904318" y="1445871"/>
            <a:ext cx="10054397" cy="2215990"/>
          </a:xfrm>
          <a:prstGeom prst="rect">
            <a:avLst/>
          </a:prstGeom>
        </p:spPr>
      </p:pic>
    </p:spTree>
    <p:extLst>
      <p:ext uri="{BB962C8B-B14F-4D97-AF65-F5344CB8AC3E}">
        <p14:creationId xmlns:p14="http://schemas.microsoft.com/office/powerpoint/2010/main" val="4126209356"/>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98262C-1C72-4951-B194-B5503A267E60}"/>
              </a:ext>
            </a:extLst>
          </p:cNvPr>
          <p:cNvSpPr>
            <a:spLocks noGrp="1"/>
          </p:cNvSpPr>
          <p:nvPr>
            <p:ph type="title"/>
          </p:nvPr>
        </p:nvSpPr>
        <p:spPr/>
        <p:txBody>
          <a:bodyPr/>
          <a:lstStyle/>
          <a:p>
            <a:r>
              <a:rPr lang="en-US" dirty="0"/>
              <a:t>ExpressRoute Capabilities</a:t>
            </a:r>
          </a:p>
        </p:txBody>
      </p:sp>
      <p:sp>
        <p:nvSpPr>
          <p:cNvPr id="3" name="Text Placeholder 2">
            <a:extLst>
              <a:ext uri="{FF2B5EF4-FFF2-40B4-BE49-F238E27FC236}">
                <a16:creationId xmlns:a16="http://schemas.microsoft.com/office/drawing/2014/main" id="{C3BE5F18-5B9E-4D36-8293-53AADEDD09CA}"/>
              </a:ext>
            </a:extLst>
          </p:cNvPr>
          <p:cNvSpPr>
            <a:spLocks noGrp="1"/>
          </p:cNvSpPr>
          <p:nvPr>
            <p:ph type="body" sz="quarter" idx="10"/>
          </p:nvPr>
        </p:nvSpPr>
        <p:spPr>
          <a:xfrm>
            <a:off x="588263" y="1206897"/>
            <a:ext cx="6253922" cy="5193903"/>
          </a:xfrm>
        </p:spPr>
        <p:txBody>
          <a:bodyPr/>
          <a:lstStyle/>
          <a:p>
            <a:r>
              <a:rPr lang="en-US" dirty="0"/>
              <a:t>Layer 3 connectivity with redundancy</a:t>
            </a:r>
          </a:p>
          <a:p>
            <a:r>
              <a:rPr lang="en-US" dirty="0"/>
              <a:t>Connectivity to all regions within a geography</a:t>
            </a:r>
          </a:p>
          <a:p>
            <a:r>
              <a:rPr lang="en-US" dirty="0"/>
              <a:t>Global connectivity with ExpressRoute premium add-on</a:t>
            </a:r>
          </a:p>
          <a:p>
            <a:r>
              <a:rPr lang="en-US" dirty="0"/>
              <a:t>Across on-premises connectivity with ExpressRoute Global Reach</a:t>
            </a:r>
          </a:p>
          <a:p>
            <a:r>
              <a:rPr lang="en-US" dirty="0"/>
              <a:t>Bandwidth options – 50 Mbps to 100 Gbps</a:t>
            </a:r>
          </a:p>
          <a:p>
            <a:r>
              <a:rPr lang="en-US" dirty="0"/>
              <a:t>Billing models – unlimited, metered, premium</a:t>
            </a:r>
          </a:p>
          <a:p>
            <a:endParaRPr lang="en-US" dirty="0"/>
          </a:p>
        </p:txBody>
      </p:sp>
      <p:pic>
        <p:nvPicPr>
          <p:cNvPr id="4" name="Picture 3" descr="Global map with partner locations.">
            <a:extLst>
              <a:ext uri="{FF2B5EF4-FFF2-40B4-BE49-F238E27FC236}">
                <a16:creationId xmlns:a16="http://schemas.microsoft.com/office/drawing/2014/main" id="{59FDDE26-3A69-421F-8106-2D051AAD566A}"/>
              </a:ext>
            </a:extLst>
          </p:cNvPr>
          <p:cNvPicPr>
            <a:picLocks noChangeAspect="1"/>
          </p:cNvPicPr>
          <p:nvPr/>
        </p:nvPicPr>
        <p:blipFill>
          <a:blip r:embed="rId2"/>
          <a:stretch>
            <a:fillRect/>
          </a:stretch>
        </p:blipFill>
        <p:spPr>
          <a:xfrm>
            <a:off x="6585102" y="1966829"/>
            <a:ext cx="5606898" cy="2643672"/>
          </a:xfrm>
          <a:prstGeom prst="rect">
            <a:avLst/>
          </a:prstGeom>
        </p:spPr>
      </p:pic>
    </p:spTree>
    <p:extLst>
      <p:ext uri="{BB962C8B-B14F-4D97-AF65-F5344CB8AC3E}">
        <p14:creationId xmlns:p14="http://schemas.microsoft.com/office/powerpoint/2010/main" val="595248786"/>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Coexisting Site-to-Site and ExpressRoute</a:t>
            </a:r>
          </a:p>
        </p:txBody>
      </p:sp>
      <p:sp>
        <p:nvSpPr>
          <p:cNvPr id="6" name="Text Placeholder 5"/>
          <p:cNvSpPr>
            <a:spLocks noGrp="1"/>
          </p:cNvSpPr>
          <p:nvPr>
            <p:ph type="body" sz="quarter" idx="10"/>
          </p:nvPr>
        </p:nvSpPr>
        <p:spPr>
          <a:xfrm>
            <a:off x="429821" y="5157231"/>
            <a:ext cx="11018520" cy="1255728"/>
          </a:xfrm>
        </p:spPr>
        <p:txBody>
          <a:bodyPr/>
          <a:lstStyle/>
          <a:p>
            <a:r>
              <a:rPr lang="en-US" sz="2400" dirty="0"/>
              <a:t>Use S2S VPN as a secure failover path for ExpressRoute</a:t>
            </a:r>
          </a:p>
          <a:p>
            <a:r>
              <a:rPr lang="en-US" sz="2400" dirty="0"/>
              <a:t>Use S2S VPNs to connect to sites that are not connected with ExpressRoute</a:t>
            </a:r>
          </a:p>
          <a:p>
            <a:r>
              <a:rPr lang="en-US" sz="2400" dirty="0"/>
              <a:t>Notice two VNet gateways for the same virtual network</a:t>
            </a:r>
          </a:p>
        </p:txBody>
      </p:sp>
      <p:pic>
        <p:nvPicPr>
          <p:cNvPr id="2" name="Picture 1" descr="Diagram showing how you can have an ExpressRoute and a Site-to-Tite VPN configuration coexisting. VNet1 is configured with 2 virtual network gateways, one for the private ExpressRoute connection, and the other for the Site-to-Site traffic. The two S2S connections originate from an on-premises HQ and an on-premises branch site, whereas the dedicated private ExpressRoute originates from the on-premise HQ.">
            <a:extLst>
              <a:ext uri="{FF2B5EF4-FFF2-40B4-BE49-F238E27FC236}">
                <a16:creationId xmlns:a16="http://schemas.microsoft.com/office/drawing/2014/main" id="{61679998-A56C-493C-B991-4220C7A9199E}"/>
              </a:ext>
            </a:extLst>
          </p:cNvPr>
          <p:cNvPicPr>
            <a:picLocks noChangeAspect="1"/>
          </p:cNvPicPr>
          <p:nvPr/>
        </p:nvPicPr>
        <p:blipFill>
          <a:blip r:embed="rId3"/>
          <a:stretch>
            <a:fillRect/>
          </a:stretch>
        </p:blipFill>
        <p:spPr>
          <a:xfrm>
            <a:off x="1846406" y="1121640"/>
            <a:ext cx="7837344" cy="3797383"/>
          </a:xfrm>
          <a:prstGeom prst="rect">
            <a:avLst/>
          </a:prstGeom>
        </p:spPr>
      </p:pic>
    </p:spTree>
    <p:extLst>
      <p:ext uri="{BB962C8B-B14F-4D97-AF65-F5344CB8AC3E}">
        <p14:creationId xmlns:p14="http://schemas.microsoft.com/office/powerpoint/2010/main" val="6129366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E8A7B6-2527-4656-9899-BF6849EC1F9D}"/>
              </a:ext>
            </a:extLst>
          </p:cNvPr>
          <p:cNvSpPr>
            <a:spLocks noGrp="1"/>
          </p:cNvSpPr>
          <p:nvPr>
            <p:ph type="title"/>
          </p:nvPr>
        </p:nvSpPr>
        <p:spPr/>
        <p:txBody>
          <a:bodyPr/>
          <a:lstStyle/>
          <a:p>
            <a:r>
              <a:rPr lang="en-US" dirty="0"/>
              <a:t>Intersite Connections Comparison</a:t>
            </a:r>
          </a:p>
        </p:txBody>
      </p:sp>
      <p:graphicFrame>
        <p:nvGraphicFramePr>
          <p:cNvPr id="4" name="Table 3">
            <a:extLst>
              <a:ext uri="{FF2B5EF4-FFF2-40B4-BE49-F238E27FC236}">
                <a16:creationId xmlns:a16="http://schemas.microsoft.com/office/drawing/2014/main" id="{702867A2-F6F2-4ED4-A4A1-71D2216FC1F7}"/>
              </a:ext>
            </a:extLst>
          </p:cNvPr>
          <p:cNvGraphicFramePr>
            <a:graphicFrameLocks noGrp="1"/>
          </p:cNvGraphicFramePr>
          <p:nvPr>
            <p:extLst>
              <p:ext uri="{D42A27DB-BD31-4B8C-83A1-F6EECF244321}">
                <p14:modId xmlns:p14="http://schemas.microsoft.com/office/powerpoint/2010/main" val="430930713"/>
              </p:ext>
            </p:extLst>
          </p:nvPr>
        </p:nvGraphicFramePr>
        <p:xfrm>
          <a:off x="608249" y="1245912"/>
          <a:ext cx="10814780" cy="5154888"/>
        </p:xfrm>
        <a:graphic>
          <a:graphicData uri="http://schemas.openxmlformats.org/drawingml/2006/table">
            <a:tbl>
              <a:tblPr firstRow="1">
                <a:tableStyleId>{5C22544A-7EE6-4342-B048-85BDC9FD1C3A}</a:tableStyleId>
              </a:tblPr>
              <a:tblGrid>
                <a:gridCol w="2162956">
                  <a:extLst>
                    <a:ext uri="{9D8B030D-6E8A-4147-A177-3AD203B41FA5}">
                      <a16:colId xmlns:a16="http://schemas.microsoft.com/office/drawing/2014/main" val="3464628356"/>
                    </a:ext>
                  </a:extLst>
                </a:gridCol>
                <a:gridCol w="2162956">
                  <a:extLst>
                    <a:ext uri="{9D8B030D-6E8A-4147-A177-3AD203B41FA5}">
                      <a16:colId xmlns:a16="http://schemas.microsoft.com/office/drawing/2014/main" val="3968108436"/>
                    </a:ext>
                  </a:extLst>
                </a:gridCol>
                <a:gridCol w="2162956">
                  <a:extLst>
                    <a:ext uri="{9D8B030D-6E8A-4147-A177-3AD203B41FA5}">
                      <a16:colId xmlns:a16="http://schemas.microsoft.com/office/drawing/2014/main" val="1676527029"/>
                    </a:ext>
                  </a:extLst>
                </a:gridCol>
                <a:gridCol w="2162956">
                  <a:extLst>
                    <a:ext uri="{9D8B030D-6E8A-4147-A177-3AD203B41FA5}">
                      <a16:colId xmlns:a16="http://schemas.microsoft.com/office/drawing/2014/main" val="3520970269"/>
                    </a:ext>
                  </a:extLst>
                </a:gridCol>
                <a:gridCol w="2162956">
                  <a:extLst>
                    <a:ext uri="{9D8B030D-6E8A-4147-A177-3AD203B41FA5}">
                      <a16:colId xmlns:a16="http://schemas.microsoft.com/office/drawing/2014/main" val="2057607316"/>
                    </a:ext>
                  </a:extLst>
                </a:gridCol>
              </a:tblGrid>
              <a:tr h="441185">
                <a:tc>
                  <a:txBody>
                    <a:bodyPr/>
                    <a:lstStyle/>
                    <a:p>
                      <a:pPr algn="ctr" fontAlgn="b"/>
                      <a:r>
                        <a:rPr lang="en-US" sz="2000" dirty="0">
                          <a:effectLst/>
                        </a:rPr>
                        <a:t>Connection</a:t>
                      </a:r>
                    </a:p>
                  </a:txBody>
                  <a:tcPr marL="46348" marR="46348" marT="34761" marB="34761"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2000" dirty="0">
                          <a:effectLst/>
                        </a:rPr>
                        <a:t>Azure services supported</a:t>
                      </a:r>
                    </a:p>
                  </a:txBody>
                  <a:tcPr marL="46348" marR="46348" marT="34761" marB="34761"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2000" dirty="0">
                          <a:effectLst/>
                        </a:rPr>
                        <a:t>Bandwidth</a:t>
                      </a:r>
                    </a:p>
                  </a:txBody>
                  <a:tcPr marL="46348" marR="46348" marT="34761" marB="34761"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2000" dirty="0">
                          <a:effectLst/>
                        </a:rPr>
                        <a:t>Protocols</a:t>
                      </a:r>
                    </a:p>
                  </a:txBody>
                  <a:tcPr marL="46348" marR="46348" marT="34761" marB="34761"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2000" dirty="0">
                          <a:effectLst/>
                        </a:rPr>
                        <a:t>Typical use case</a:t>
                      </a:r>
                    </a:p>
                  </a:txBody>
                  <a:tcPr marL="46348" marR="46348" marT="34761" marB="34761"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44724946"/>
                  </a:ext>
                </a:extLst>
              </a:tr>
              <a:tr h="752610">
                <a:tc>
                  <a:txBody>
                    <a:bodyPr/>
                    <a:lstStyle/>
                    <a:p>
                      <a:pPr algn="ctr" fontAlgn="t"/>
                      <a:r>
                        <a:rPr lang="en-US" sz="2000" dirty="0">
                          <a:effectLst/>
                        </a:rPr>
                        <a:t>Virtual network, point-to-site</a:t>
                      </a:r>
                    </a:p>
                  </a:txBody>
                  <a:tcPr marL="46348" marR="46348" marT="34761" marB="3476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BD6EF"/>
                    </a:solidFill>
                  </a:tcPr>
                </a:tc>
                <a:tc>
                  <a:txBody>
                    <a:bodyPr/>
                    <a:lstStyle/>
                    <a:p>
                      <a:pPr algn="ctr" fontAlgn="t"/>
                      <a:r>
                        <a:rPr lang="en-US" sz="2000" dirty="0">
                          <a:effectLst/>
                        </a:rPr>
                        <a:t>Azure IaaS services, Azure Virtual Machines</a:t>
                      </a:r>
                    </a:p>
                  </a:txBody>
                  <a:tcPr marL="46348" marR="46348" marT="34761" marB="3476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BD6EF"/>
                    </a:solidFill>
                  </a:tcPr>
                </a:tc>
                <a:tc>
                  <a:txBody>
                    <a:bodyPr/>
                    <a:lstStyle/>
                    <a:p>
                      <a:pPr algn="ctr" fontAlgn="t"/>
                      <a:r>
                        <a:rPr lang="en-US" sz="2000" dirty="0">
                          <a:effectLst/>
                        </a:rPr>
                        <a:t>Based on the gateway SKU</a:t>
                      </a:r>
                    </a:p>
                  </a:txBody>
                  <a:tcPr marL="46348" marR="46348" marT="34761" marB="3476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BD6EF"/>
                    </a:solidFill>
                  </a:tcPr>
                </a:tc>
                <a:tc>
                  <a:txBody>
                    <a:bodyPr/>
                    <a:lstStyle/>
                    <a:p>
                      <a:pPr algn="ctr" fontAlgn="t"/>
                      <a:r>
                        <a:rPr lang="en-US" sz="2000" dirty="0">
                          <a:effectLst/>
                        </a:rPr>
                        <a:t>Active/passive</a:t>
                      </a:r>
                    </a:p>
                  </a:txBody>
                  <a:tcPr marL="46348" marR="46348" marT="34761" marB="3476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BD6EF"/>
                    </a:solidFill>
                  </a:tcPr>
                </a:tc>
                <a:tc>
                  <a:txBody>
                    <a:bodyPr/>
                    <a:lstStyle/>
                    <a:p>
                      <a:pPr algn="ctr" fontAlgn="t"/>
                      <a:r>
                        <a:rPr lang="en-US" sz="2000" dirty="0">
                          <a:effectLst/>
                        </a:rPr>
                        <a:t>Dev, test, and lab environments for cloud services and virtual machines.</a:t>
                      </a:r>
                    </a:p>
                  </a:txBody>
                  <a:tcPr marL="46348" marR="46348" marT="34761" marB="3476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BD6EF"/>
                    </a:solidFill>
                  </a:tcPr>
                </a:tc>
                <a:extLst>
                  <a:ext uri="{0D108BD9-81ED-4DB2-BD59-A6C34878D82A}">
                    <a16:rowId xmlns:a16="http://schemas.microsoft.com/office/drawing/2014/main" val="2398190405"/>
                  </a:ext>
                </a:extLst>
              </a:tr>
              <a:tr h="1064035">
                <a:tc>
                  <a:txBody>
                    <a:bodyPr/>
                    <a:lstStyle/>
                    <a:p>
                      <a:pPr algn="ctr" fontAlgn="t"/>
                      <a:r>
                        <a:rPr lang="en-US" sz="2000" dirty="0">
                          <a:effectLst/>
                        </a:rPr>
                        <a:t>Virtual network, site-to-site</a:t>
                      </a:r>
                    </a:p>
                  </a:txBody>
                  <a:tcPr marL="46348" marR="46348" marT="34761" marB="3476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7ECF7"/>
                    </a:solidFill>
                  </a:tcPr>
                </a:tc>
                <a:tc>
                  <a:txBody>
                    <a:bodyPr/>
                    <a:lstStyle/>
                    <a:p>
                      <a:pPr algn="ctr" fontAlgn="t"/>
                      <a:r>
                        <a:rPr lang="en-US" sz="2000" dirty="0">
                          <a:effectLst/>
                        </a:rPr>
                        <a:t>Azure IaaS services, Azure Virtual Machines</a:t>
                      </a:r>
                    </a:p>
                  </a:txBody>
                  <a:tcPr marL="46348" marR="46348" marT="34761" marB="3476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7ECF7"/>
                    </a:solidFill>
                  </a:tcPr>
                </a:tc>
                <a:tc>
                  <a:txBody>
                    <a:bodyPr/>
                    <a:lstStyle/>
                    <a:p>
                      <a:pPr algn="ctr" fontAlgn="t"/>
                      <a:r>
                        <a:rPr lang="en-US" sz="2000" dirty="0">
                          <a:effectLst/>
                        </a:rPr>
                        <a:t>Typically &lt; 1 Gbps aggregate</a:t>
                      </a:r>
                    </a:p>
                  </a:txBody>
                  <a:tcPr marL="46348" marR="46348" marT="34761" marB="3476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7ECF7"/>
                    </a:solidFill>
                  </a:tcPr>
                </a:tc>
                <a:tc>
                  <a:txBody>
                    <a:bodyPr/>
                    <a:lstStyle/>
                    <a:p>
                      <a:pPr algn="ctr" fontAlgn="t"/>
                      <a:r>
                        <a:rPr lang="en-US" sz="2000" dirty="0">
                          <a:effectLst/>
                        </a:rPr>
                        <a:t>Active/passive</a:t>
                      </a:r>
                    </a:p>
                    <a:p>
                      <a:pPr algn="ctr" fontAlgn="t"/>
                      <a:r>
                        <a:rPr lang="en-US" sz="2000" dirty="0">
                          <a:effectLst/>
                        </a:rPr>
                        <a:t>Active/active</a:t>
                      </a:r>
                    </a:p>
                  </a:txBody>
                  <a:tcPr marL="46348" marR="46348" marT="34761" marB="3476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7ECF7"/>
                    </a:solidFill>
                  </a:tcPr>
                </a:tc>
                <a:tc>
                  <a:txBody>
                    <a:bodyPr/>
                    <a:lstStyle/>
                    <a:p>
                      <a:pPr algn="ctr" fontAlgn="t"/>
                      <a:r>
                        <a:rPr lang="en-US" sz="2000" dirty="0">
                          <a:effectLst/>
                        </a:rPr>
                        <a:t>Dev, test, and lab environments. Small-scale production workloads and virtual machines.</a:t>
                      </a:r>
                    </a:p>
                  </a:txBody>
                  <a:tcPr marL="46348" marR="46348" marT="34761" marB="3476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7ECF7"/>
                    </a:solidFill>
                  </a:tcPr>
                </a:tc>
                <a:extLst>
                  <a:ext uri="{0D108BD9-81ED-4DB2-BD59-A6C34878D82A}">
                    <a16:rowId xmlns:a16="http://schemas.microsoft.com/office/drawing/2014/main" val="3235317446"/>
                  </a:ext>
                </a:extLst>
              </a:tr>
              <a:tr h="0">
                <a:tc>
                  <a:txBody>
                    <a:bodyPr/>
                    <a:lstStyle/>
                    <a:p>
                      <a:pPr algn="ctr" fontAlgn="t"/>
                      <a:r>
                        <a:rPr lang="en-US" sz="2000" dirty="0">
                          <a:effectLst/>
                        </a:rPr>
                        <a:t>ExpressRoute</a:t>
                      </a:r>
                    </a:p>
                  </a:txBody>
                  <a:tcPr marL="46348" marR="46348" marT="34761" marB="3476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BD6EF"/>
                    </a:solidFill>
                  </a:tcPr>
                </a:tc>
                <a:tc>
                  <a:txBody>
                    <a:bodyPr/>
                    <a:lstStyle/>
                    <a:p>
                      <a:pPr algn="ctr" fontAlgn="t"/>
                      <a:r>
                        <a:rPr lang="en-US" sz="2000" dirty="0">
                          <a:effectLst/>
                        </a:rPr>
                        <a:t>Azure IaaS and PaaS services, Microsoft Office 365 services</a:t>
                      </a:r>
                    </a:p>
                  </a:txBody>
                  <a:tcPr marL="46348" marR="46348" marT="34761" marB="3476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BD6EF"/>
                    </a:solidFill>
                  </a:tcPr>
                </a:tc>
                <a:tc>
                  <a:txBody>
                    <a:bodyPr/>
                    <a:lstStyle/>
                    <a:p>
                      <a:pPr algn="ctr" fontAlgn="t"/>
                      <a:r>
                        <a:rPr lang="en-US" sz="2000" dirty="0">
                          <a:effectLst/>
                        </a:rPr>
                        <a:t>50 Mbps up to 100 Gbps</a:t>
                      </a:r>
                    </a:p>
                  </a:txBody>
                  <a:tcPr marL="46348" marR="46348" marT="34761" marB="3476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BD6EF"/>
                    </a:solidFill>
                  </a:tcPr>
                </a:tc>
                <a:tc>
                  <a:txBody>
                    <a:bodyPr/>
                    <a:lstStyle/>
                    <a:p>
                      <a:pPr algn="ctr" fontAlgn="t"/>
                      <a:r>
                        <a:rPr lang="en-US" sz="2000" dirty="0">
                          <a:effectLst/>
                        </a:rPr>
                        <a:t>Active/active</a:t>
                      </a:r>
                    </a:p>
                  </a:txBody>
                  <a:tcPr marL="46348" marR="46348" marT="34761" marB="3476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BD6EF"/>
                    </a:solidFill>
                  </a:tcPr>
                </a:tc>
                <a:tc>
                  <a:txBody>
                    <a:bodyPr/>
                    <a:lstStyle/>
                    <a:p>
                      <a:pPr algn="ctr" fontAlgn="t"/>
                      <a:r>
                        <a:rPr lang="en-US" sz="2000" dirty="0">
                          <a:effectLst/>
                        </a:rPr>
                        <a:t>Enterprise-class and mission-critical workloads. Big data solutions.</a:t>
                      </a:r>
                    </a:p>
                  </a:txBody>
                  <a:tcPr marL="46348" marR="46348" marT="34761" marB="3476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BD6EF"/>
                    </a:solidFill>
                  </a:tcPr>
                </a:tc>
                <a:extLst>
                  <a:ext uri="{0D108BD9-81ED-4DB2-BD59-A6C34878D82A}">
                    <a16:rowId xmlns:a16="http://schemas.microsoft.com/office/drawing/2014/main" val="521051727"/>
                  </a:ext>
                </a:extLst>
              </a:tr>
            </a:tbl>
          </a:graphicData>
        </a:graphic>
      </p:graphicFrame>
    </p:spTree>
    <p:extLst>
      <p:ext uri="{BB962C8B-B14F-4D97-AF65-F5344CB8AC3E}">
        <p14:creationId xmlns:p14="http://schemas.microsoft.com/office/powerpoint/2010/main" val="2253697688"/>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57814-42E4-4CF8-AFEE-9DDE54BE572B}"/>
              </a:ext>
            </a:extLst>
          </p:cNvPr>
          <p:cNvSpPr>
            <a:spLocks noGrp="1"/>
          </p:cNvSpPr>
          <p:nvPr>
            <p:ph type="title"/>
          </p:nvPr>
        </p:nvSpPr>
        <p:spPr>
          <a:xfrm>
            <a:off x="588263" y="457200"/>
            <a:ext cx="11018520" cy="553998"/>
          </a:xfrm>
        </p:spPr>
        <p:txBody>
          <a:bodyPr/>
          <a:lstStyle/>
          <a:p>
            <a:r>
              <a:rPr lang="en-US" dirty="0"/>
              <a:t>Virtual WANs</a:t>
            </a:r>
          </a:p>
        </p:txBody>
      </p:sp>
      <p:sp>
        <p:nvSpPr>
          <p:cNvPr id="3" name="Text Placeholder 2">
            <a:extLst>
              <a:ext uri="{FF2B5EF4-FFF2-40B4-BE49-F238E27FC236}">
                <a16:creationId xmlns:a16="http://schemas.microsoft.com/office/drawing/2014/main" id="{C7D28ADC-48DE-49EB-92A1-459DED3F2F5A}"/>
              </a:ext>
            </a:extLst>
          </p:cNvPr>
          <p:cNvSpPr>
            <a:spLocks noGrp="1"/>
          </p:cNvSpPr>
          <p:nvPr>
            <p:ph type="body" sz="quarter" idx="10"/>
          </p:nvPr>
        </p:nvSpPr>
        <p:spPr>
          <a:xfrm>
            <a:off x="584199" y="1435100"/>
            <a:ext cx="5773022" cy="5170646"/>
          </a:xfrm>
        </p:spPr>
        <p:txBody>
          <a:bodyPr/>
          <a:lstStyle/>
          <a:p>
            <a:r>
              <a:rPr lang="en-US" dirty="0"/>
              <a:t>Brings together S2S, P2S, and ExpressRoute</a:t>
            </a:r>
          </a:p>
          <a:p>
            <a:r>
              <a:rPr lang="en-US" dirty="0"/>
              <a:t>Integrated connectivity using a hub-and-spoke connectivity model</a:t>
            </a:r>
          </a:p>
          <a:p>
            <a:r>
              <a:rPr lang="en-US" dirty="0"/>
              <a:t>Connect virtual networks and workloads to the Azure hub automatically</a:t>
            </a:r>
          </a:p>
          <a:p>
            <a:r>
              <a:rPr lang="en-US" dirty="0"/>
              <a:t>Visualize the end-to-end flow within Azure</a:t>
            </a:r>
          </a:p>
          <a:p>
            <a:r>
              <a:rPr lang="en-US" dirty="0"/>
              <a:t>Two types: Basic and Standard</a:t>
            </a:r>
          </a:p>
          <a:p>
            <a:endParaRPr lang="en-US" dirty="0"/>
          </a:p>
        </p:txBody>
      </p:sp>
      <p:pic>
        <p:nvPicPr>
          <p:cNvPr id="5" name="Picture 4" descr="ExpressRoute, S2S, and P2S connections are using a Virtual WAN to access Azure virtual networks. ">
            <a:extLst>
              <a:ext uri="{FF2B5EF4-FFF2-40B4-BE49-F238E27FC236}">
                <a16:creationId xmlns:a16="http://schemas.microsoft.com/office/drawing/2014/main" id="{18AAA36B-C4EC-4FA3-9983-6DAD1E83C53D}"/>
              </a:ext>
            </a:extLst>
          </p:cNvPr>
          <p:cNvPicPr>
            <a:picLocks noChangeAspect="1"/>
          </p:cNvPicPr>
          <p:nvPr/>
        </p:nvPicPr>
        <p:blipFill>
          <a:blip r:embed="rId2"/>
          <a:stretch>
            <a:fillRect/>
          </a:stretch>
        </p:blipFill>
        <p:spPr>
          <a:xfrm>
            <a:off x="6360384" y="1839768"/>
            <a:ext cx="5343532" cy="3423228"/>
          </a:xfrm>
          <a:prstGeom prst="rect">
            <a:avLst/>
          </a:prstGeom>
        </p:spPr>
      </p:pic>
    </p:spTree>
    <p:extLst>
      <p:ext uri="{BB962C8B-B14F-4D97-AF65-F5344CB8AC3E}">
        <p14:creationId xmlns:p14="http://schemas.microsoft.com/office/powerpoint/2010/main" val="3616526025"/>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3035808"/>
            <a:ext cx="10764656" cy="498598"/>
          </a:xfrm>
        </p:spPr>
        <p:txBody>
          <a:bodyPr/>
          <a:lstStyle/>
          <a:p>
            <a:r>
              <a:rPr lang="en-US" dirty="0"/>
              <a:t>Lesson 01: VNet Peering</a:t>
            </a:r>
          </a:p>
        </p:txBody>
      </p:sp>
    </p:spTree>
    <p:extLst>
      <p:ext uri="{BB962C8B-B14F-4D97-AF65-F5344CB8AC3E}">
        <p14:creationId xmlns:p14="http://schemas.microsoft.com/office/powerpoint/2010/main" val="37467660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605313" y="2969388"/>
            <a:ext cx="9308592" cy="498598"/>
          </a:xfrm>
        </p:spPr>
        <p:txBody>
          <a:bodyPr/>
          <a:lstStyle/>
          <a:p>
            <a:r>
              <a:rPr lang="en-US" dirty="0"/>
              <a:t>Lesson 04: Module 05 Lab and Review</a:t>
            </a:r>
          </a:p>
        </p:txBody>
      </p:sp>
    </p:spTree>
    <p:extLst>
      <p:ext uri="{BB962C8B-B14F-4D97-AF65-F5344CB8AC3E}">
        <p14:creationId xmlns:p14="http://schemas.microsoft.com/office/powerpoint/2010/main" val="3194727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D2504-CD52-4530-95A0-64324BCD7B4B}"/>
              </a:ext>
            </a:extLst>
          </p:cNvPr>
          <p:cNvSpPr>
            <a:spLocks noGrp="1"/>
          </p:cNvSpPr>
          <p:nvPr>
            <p:ph type="title"/>
          </p:nvPr>
        </p:nvSpPr>
        <p:spPr/>
        <p:txBody>
          <a:bodyPr/>
          <a:lstStyle/>
          <a:p>
            <a:r>
              <a:rPr lang="en-US" dirty="0">
                <a:solidFill>
                  <a:schemeClr val="tx1"/>
                </a:solidFill>
                <a:cs typeface="Segoe UI"/>
              </a:rPr>
              <a:t>Lab 05 - Implement Intersite Connectivity</a:t>
            </a:r>
          </a:p>
        </p:txBody>
      </p:sp>
      <p:sp>
        <p:nvSpPr>
          <p:cNvPr id="3" name="Text Placeholder 2">
            <a:extLst>
              <a:ext uri="{FF2B5EF4-FFF2-40B4-BE49-F238E27FC236}">
                <a16:creationId xmlns:a16="http://schemas.microsoft.com/office/drawing/2014/main" id="{D463C3F3-1C03-40AA-A1FF-C685CB71C05F}"/>
              </a:ext>
            </a:extLst>
          </p:cNvPr>
          <p:cNvSpPr>
            <a:spLocks noGrp="1"/>
          </p:cNvSpPr>
          <p:nvPr>
            <p:ph type="body" sz="quarter" idx="10"/>
          </p:nvPr>
        </p:nvSpPr>
        <p:spPr>
          <a:xfrm>
            <a:off x="586390" y="1434370"/>
            <a:ext cx="11018520" cy="4136517"/>
          </a:xfrm>
        </p:spPr>
        <p:txBody>
          <a:bodyPr vert="horz" wrap="square" lIns="0" tIns="0" rIns="0" bIns="0" rtlCol="0" anchor="t">
            <a:spAutoFit/>
          </a:bodyPr>
          <a:lstStyle/>
          <a:p>
            <a:r>
              <a:rPr lang="en-US" sz="2400" b="1" dirty="0">
                <a:latin typeface="Segoe UI Semilight"/>
                <a:cs typeface="Segoe UI Semilight"/>
              </a:rPr>
              <a:t>Lab scenario</a:t>
            </a:r>
            <a:endParaRPr lang="en-US" dirty="0"/>
          </a:p>
          <a:p>
            <a:r>
              <a:rPr lang="en-US" sz="2400" dirty="0">
                <a:latin typeface="Segoe UI Semilight"/>
                <a:cs typeface="Segoe UI Semilight"/>
              </a:rPr>
              <a:t>Contoso has its datacenters in Boston, New York, and Seattle offices connected via a mesh wide-area network links, with full connectivity between them. You need to implement a lab environment that will reflect the topology of the Contoso's on-premises networks and verify its functionality.  </a:t>
            </a:r>
            <a:endParaRPr lang="en-US" dirty="0"/>
          </a:p>
          <a:p>
            <a:endParaRPr lang="en-US" sz="2400" b="1" dirty="0"/>
          </a:p>
          <a:p>
            <a:r>
              <a:rPr lang="en-US" sz="2400" b="1" dirty="0">
                <a:latin typeface="Segoe UI Semilight"/>
                <a:cs typeface="Segoe UI Semilight"/>
              </a:rPr>
              <a:t>Objectives</a:t>
            </a:r>
            <a:endParaRPr lang="en-US" dirty="0"/>
          </a:p>
          <a:p>
            <a:r>
              <a:rPr lang="en-US" sz="2400" dirty="0">
                <a:latin typeface="Segoe UI Semilight"/>
                <a:cs typeface="Segoe UI Semilight"/>
              </a:rPr>
              <a:t>Task 1: Provision the lab environment</a:t>
            </a:r>
            <a:endParaRPr lang="en-US" dirty="0"/>
          </a:p>
          <a:p>
            <a:r>
              <a:rPr lang="en-US" sz="2400" dirty="0">
                <a:latin typeface="Segoe UI Semilight"/>
                <a:cs typeface="Segoe UI Semilight"/>
              </a:rPr>
              <a:t>Task 2: Configure local and global virtual network peering</a:t>
            </a:r>
            <a:endParaRPr lang="en-US" sz="2400" dirty="0">
              <a:latin typeface="Segoe UI"/>
              <a:cs typeface="Segoe UI"/>
            </a:endParaRPr>
          </a:p>
          <a:p>
            <a:r>
              <a:rPr lang="en-US" sz="2400" dirty="0">
                <a:latin typeface="Segoe UI Semilight"/>
                <a:cs typeface="Segoe UI Semilight"/>
              </a:rPr>
              <a:t>Task 3: Test intersite connectivity </a:t>
            </a:r>
            <a:endParaRPr lang="en-US" dirty="0"/>
          </a:p>
        </p:txBody>
      </p:sp>
      <p:sp>
        <p:nvSpPr>
          <p:cNvPr id="7" name="TextBox 6">
            <a:extLst>
              <a:ext uri="{FF2B5EF4-FFF2-40B4-BE49-F238E27FC236}">
                <a16:creationId xmlns:a16="http://schemas.microsoft.com/office/drawing/2014/main" id="{92ABEEFB-D7CE-40A9-8B05-507B844DE816}"/>
              </a:ext>
            </a:extLst>
          </p:cNvPr>
          <p:cNvSpPr txBox="1"/>
          <p:nvPr/>
        </p:nvSpPr>
        <p:spPr>
          <a:xfrm>
            <a:off x="8682135" y="5999584"/>
            <a:ext cx="2541037" cy="553998"/>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lgn="ctr"/>
            <a:r>
              <a:rPr lang="en-US" dirty="0">
                <a:gradFill>
                  <a:gsLst>
                    <a:gs pos="2917">
                      <a:schemeClr val="tx1"/>
                    </a:gs>
                    <a:gs pos="30000">
                      <a:schemeClr val="tx1"/>
                    </a:gs>
                  </a:gsLst>
                  <a:lin ang="5400000" scaled="0"/>
                </a:gradFill>
              </a:rPr>
              <a:t>Next slide for an architecture diagram</a:t>
            </a:r>
            <a:r>
              <a:rPr lang="en-US" dirty="0">
                <a:cs typeface="Segoe UI"/>
              </a:rPr>
              <a:t>​</a:t>
            </a:r>
            <a:endParaRPr lang="en-US" dirty="0"/>
          </a:p>
        </p:txBody>
      </p:sp>
      <p:sp>
        <p:nvSpPr>
          <p:cNvPr id="6" name="Arrow: Right 5" descr="Arrow right. ">
            <a:extLst>
              <a:ext uri="{FF2B5EF4-FFF2-40B4-BE49-F238E27FC236}">
                <a16:creationId xmlns:a16="http://schemas.microsoft.com/office/drawing/2014/main" id="{577BF5DF-6E24-4124-B072-68726E838C58}"/>
              </a:ext>
            </a:extLst>
          </p:cNvPr>
          <p:cNvSpPr/>
          <p:nvPr/>
        </p:nvSpPr>
        <p:spPr bwMode="auto">
          <a:xfrm>
            <a:off x="11376224" y="5884785"/>
            <a:ext cx="395245" cy="818979"/>
          </a:xfrm>
          <a:prstGeom prst="rightArrow">
            <a:avLst/>
          </a:prstGeom>
          <a:solidFill>
            <a:schemeClr val="accent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a:spcBef>
                <a:spcPct val="0"/>
              </a:spcBef>
              <a:spcAft>
                <a:spcPct val="0"/>
              </a:spcAft>
            </a:pPr>
            <a:endParaRPr lang="en-US" sz="1600" dirty="0">
              <a:solidFill>
                <a:srgbClr val="1A1A1A"/>
              </a:solidFill>
              <a:ea typeface="+mn-lt"/>
              <a:cs typeface="Segoe UI" pitchFamily="34" charset="0"/>
            </a:endParaRPr>
          </a:p>
        </p:txBody>
      </p:sp>
    </p:spTree>
    <p:extLst>
      <p:ext uri="{BB962C8B-B14F-4D97-AF65-F5344CB8AC3E}">
        <p14:creationId xmlns:p14="http://schemas.microsoft.com/office/powerpoint/2010/main" val="3091649004"/>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86D009-E706-47D0-8B48-0DC85787336D}"/>
              </a:ext>
            </a:extLst>
          </p:cNvPr>
          <p:cNvSpPr>
            <a:spLocks noGrp="1"/>
          </p:cNvSpPr>
          <p:nvPr>
            <p:ph type="title"/>
          </p:nvPr>
        </p:nvSpPr>
        <p:spPr/>
        <p:txBody>
          <a:bodyPr/>
          <a:lstStyle/>
          <a:p>
            <a:r>
              <a:rPr lang="en-US" dirty="0">
                <a:cs typeface="Segoe UI"/>
              </a:rPr>
              <a:t>Lab 05 – Architecture Diagram</a:t>
            </a:r>
            <a:endParaRPr lang="en-US" dirty="0"/>
          </a:p>
        </p:txBody>
      </p:sp>
      <p:pic>
        <p:nvPicPr>
          <p:cNvPr id="3" name="Picture 3" descr="Architecture diagram as described in the lab guide. ">
            <a:extLst>
              <a:ext uri="{FF2B5EF4-FFF2-40B4-BE49-F238E27FC236}">
                <a16:creationId xmlns:a16="http://schemas.microsoft.com/office/drawing/2014/main" id="{D63103EC-20FF-4147-9BAC-1EBC9C794D90}"/>
              </a:ext>
            </a:extLst>
          </p:cNvPr>
          <p:cNvPicPr>
            <a:picLocks noChangeAspect="1"/>
          </p:cNvPicPr>
          <p:nvPr/>
        </p:nvPicPr>
        <p:blipFill>
          <a:blip r:embed="rId2"/>
          <a:stretch>
            <a:fillRect/>
          </a:stretch>
        </p:blipFill>
        <p:spPr>
          <a:xfrm>
            <a:off x="1348509" y="1219945"/>
            <a:ext cx="8769927" cy="5207819"/>
          </a:xfrm>
          <a:prstGeom prst="rect">
            <a:avLst/>
          </a:prstGeom>
        </p:spPr>
      </p:pic>
    </p:spTree>
    <p:extLst>
      <p:ext uri="{BB962C8B-B14F-4D97-AF65-F5344CB8AC3E}">
        <p14:creationId xmlns:p14="http://schemas.microsoft.com/office/powerpoint/2010/main" val="4241292761"/>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AEBD2-4AD6-4182-BF38-A3DE71D14CCF}"/>
              </a:ext>
            </a:extLst>
          </p:cNvPr>
          <p:cNvSpPr>
            <a:spLocks noGrp="1"/>
          </p:cNvSpPr>
          <p:nvPr>
            <p:ph type="title"/>
          </p:nvPr>
        </p:nvSpPr>
        <p:spPr/>
        <p:txBody>
          <a:bodyPr/>
          <a:lstStyle/>
          <a:p>
            <a:r>
              <a:rPr lang="en-US" dirty="0">
                <a:solidFill>
                  <a:schemeClr val="tx1"/>
                </a:solidFill>
              </a:rPr>
              <a:t>Module Review</a:t>
            </a:r>
          </a:p>
        </p:txBody>
      </p:sp>
      <p:sp>
        <p:nvSpPr>
          <p:cNvPr id="3" name="Text Placeholder 2">
            <a:extLst>
              <a:ext uri="{FF2B5EF4-FFF2-40B4-BE49-F238E27FC236}">
                <a16:creationId xmlns:a16="http://schemas.microsoft.com/office/drawing/2014/main" id="{4E573D8F-FF98-40B8-8F53-FA4CB8828267}"/>
              </a:ext>
            </a:extLst>
          </p:cNvPr>
          <p:cNvSpPr>
            <a:spLocks noGrp="1"/>
          </p:cNvSpPr>
          <p:nvPr>
            <p:ph type="body" sz="quarter" idx="10"/>
          </p:nvPr>
        </p:nvSpPr>
        <p:spPr>
          <a:xfrm>
            <a:off x="586390" y="1434370"/>
            <a:ext cx="11018520" cy="3016210"/>
          </a:xfrm>
        </p:spPr>
        <p:txBody>
          <a:bodyPr/>
          <a:lstStyle/>
          <a:p>
            <a:pPr marL="457200" indent="-457200">
              <a:buFont typeface="Arial" panose="020B0604020202020204" pitchFamily="34" charset="0"/>
              <a:buChar char="•"/>
            </a:pPr>
            <a:r>
              <a:rPr lang="en-US" dirty="0"/>
              <a:t>Module Review Questions</a:t>
            </a:r>
          </a:p>
          <a:p>
            <a:pPr marL="457200" indent="-457200">
              <a:buFont typeface="Arial" panose="020B0604020202020204" pitchFamily="34" charset="0"/>
              <a:buChar char="•"/>
            </a:pPr>
            <a:r>
              <a:rPr lang="en-US" dirty="0"/>
              <a:t>Microsoft Learn Modules (docs.microsoft.com/Learn)</a:t>
            </a:r>
          </a:p>
          <a:p>
            <a:pPr marL="685800" lvl="1" indent="-457200">
              <a:buFont typeface="Arial" panose="020B0604020202020204" pitchFamily="34" charset="0"/>
              <a:buChar char="•"/>
            </a:pPr>
            <a:r>
              <a:rPr lang="en-US" sz="2400" dirty="0"/>
              <a:t>Distribute your services across Azure virtual networks and integrate them by using virtual network peering</a:t>
            </a:r>
          </a:p>
          <a:p>
            <a:pPr marL="685800" lvl="1" indent="-457200">
              <a:buFont typeface="Arial" panose="020B0604020202020204" pitchFamily="34" charset="0"/>
              <a:buChar char="•"/>
            </a:pPr>
            <a:r>
              <a:rPr lang="en-US" sz="2400" dirty="0"/>
              <a:t>Connect your on-premises network to Azure with VPN Gateway</a:t>
            </a:r>
          </a:p>
          <a:p>
            <a:pPr marL="685800" lvl="1" indent="-457200">
              <a:buFont typeface="Arial" panose="020B0604020202020204" pitchFamily="34" charset="0"/>
              <a:buChar char="•"/>
            </a:pPr>
            <a:r>
              <a:rPr lang="en-US" sz="2400" dirty="0"/>
              <a:t>Connect your on-premises network to the Microsoft global network by using ExpressRoute</a:t>
            </a:r>
          </a:p>
        </p:txBody>
      </p:sp>
    </p:spTree>
    <p:extLst>
      <p:ext uri="{BB962C8B-B14F-4D97-AF65-F5344CB8AC3E}">
        <p14:creationId xmlns:p14="http://schemas.microsoft.com/office/powerpoint/2010/main" val="2453630756"/>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49CAE-CB3C-414C-A3FA-6C93E087EAAF}"/>
              </a:ext>
            </a:extLst>
          </p:cNvPr>
          <p:cNvSpPr>
            <a:spLocks noGrp="1"/>
          </p:cNvSpPr>
          <p:nvPr>
            <p:ph type="title"/>
          </p:nvPr>
        </p:nvSpPr>
        <p:spPr/>
        <p:txBody>
          <a:bodyPr/>
          <a:lstStyle/>
          <a:p>
            <a:r>
              <a:rPr lang="en-US" dirty="0"/>
              <a:t>VNet Peering Overview</a:t>
            </a:r>
          </a:p>
        </p:txBody>
      </p:sp>
      <p:sp>
        <p:nvSpPr>
          <p:cNvPr id="3" name="Text Placeholder 2">
            <a:extLst>
              <a:ext uri="{FF2B5EF4-FFF2-40B4-BE49-F238E27FC236}">
                <a16:creationId xmlns:a16="http://schemas.microsoft.com/office/drawing/2014/main" id="{274BC83F-9D25-4345-996B-7D952D0F751A}"/>
              </a:ext>
            </a:extLst>
          </p:cNvPr>
          <p:cNvSpPr>
            <a:spLocks noGrp="1"/>
          </p:cNvSpPr>
          <p:nvPr>
            <p:ph type="body" sz="quarter" idx="10"/>
          </p:nvPr>
        </p:nvSpPr>
        <p:spPr>
          <a:xfrm>
            <a:off x="584200" y="1435497"/>
            <a:ext cx="11018520" cy="2499146"/>
          </a:xfrm>
        </p:spPr>
        <p:txBody>
          <a:bodyPr/>
          <a:lstStyle/>
          <a:p>
            <a:r>
              <a:rPr lang="en-US" dirty="0"/>
              <a:t>VNet Peering</a:t>
            </a:r>
          </a:p>
          <a:p>
            <a:r>
              <a:rPr lang="en-US" dirty="0"/>
              <a:t>Gateway Transit and Connectivity</a:t>
            </a:r>
          </a:p>
          <a:p>
            <a:r>
              <a:rPr lang="en-US" dirty="0"/>
              <a:t>Configure VNet Peering</a:t>
            </a:r>
          </a:p>
          <a:p>
            <a:r>
              <a:rPr lang="en-US" dirty="0"/>
              <a:t>Service Chaining</a:t>
            </a:r>
          </a:p>
          <a:p>
            <a:r>
              <a:rPr lang="en-US" dirty="0"/>
              <a:t>Demonstration – VNet Peering</a:t>
            </a:r>
          </a:p>
        </p:txBody>
      </p:sp>
    </p:spTree>
    <p:extLst>
      <p:ext uri="{BB962C8B-B14F-4D97-AF65-F5344CB8AC3E}">
        <p14:creationId xmlns:p14="http://schemas.microsoft.com/office/powerpoint/2010/main" val="3312984481"/>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VNet Peering</a:t>
            </a:r>
          </a:p>
        </p:txBody>
      </p:sp>
      <p:sp>
        <p:nvSpPr>
          <p:cNvPr id="3" name="Text Placeholder 2">
            <a:extLst>
              <a:ext uri="{FF2B5EF4-FFF2-40B4-BE49-F238E27FC236}">
                <a16:creationId xmlns:a16="http://schemas.microsoft.com/office/drawing/2014/main" id="{5429FA2B-6E39-4C3B-A68E-A8A9C22D1E38}"/>
              </a:ext>
            </a:extLst>
          </p:cNvPr>
          <p:cNvSpPr>
            <a:spLocks noGrp="1"/>
          </p:cNvSpPr>
          <p:nvPr>
            <p:ph type="body" sz="quarter" idx="10"/>
          </p:nvPr>
        </p:nvSpPr>
        <p:spPr>
          <a:xfrm>
            <a:off x="566093" y="3671321"/>
            <a:ext cx="11025188" cy="2499146"/>
          </a:xfrm>
        </p:spPr>
        <p:txBody>
          <a:bodyPr/>
          <a:lstStyle/>
          <a:p>
            <a:r>
              <a:rPr lang="en-US" dirty="0"/>
              <a:t>VNet peering connects two Azure virtual networks </a:t>
            </a:r>
          </a:p>
          <a:p>
            <a:r>
              <a:rPr lang="en-US" dirty="0"/>
              <a:t>Two types of peering: Regional and Global</a:t>
            </a:r>
          </a:p>
          <a:p>
            <a:r>
              <a:rPr lang="en-US" dirty="0"/>
              <a:t>Peered networks use the Azure backbone for privacy and isolation</a:t>
            </a:r>
          </a:p>
          <a:p>
            <a:r>
              <a:rPr lang="en-US" dirty="0"/>
              <a:t>You can peer across subscriptions</a:t>
            </a:r>
          </a:p>
          <a:p>
            <a:r>
              <a:rPr lang="en-US" dirty="0"/>
              <a:t>Easy to setup, seamless data transfer, and great performance</a:t>
            </a:r>
          </a:p>
        </p:txBody>
      </p:sp>
      <p:pic>
        <p:nvPicPr>
          <p:cNvPr id="2" name="Picture 1" descr="Illustration showing VNet1 in Region 1, and VNet2 and VNet3 in Region 2. VNet2 and VNet3 are connected with regional VNet peering. VNet1 and VNet2 are connected with a global VNet peering. ">
            <a:extLst>
              <a:ext uri="{FF2B5EF4-FFF2-40B4-BE49-F238E27FC236}">
                <a16:creationId xmlns:a16="http://schemas.microsoft.com/office/drawing/2014/main" id="{EE9D4337-6111-4937-BB21-A32D0021C379}"/>
              </a:ext>
            </a:extLst>
          </p:cNvPr>
          <p:cNvPicPr>
            <a:picLocks noChangeAspect="1"/>
          </p:cNvPicPr>
          <p:nvPr/>
        </p:nvPicPr>
        <p:blipFill>
          <a:blip r:embed="rId3"/>
          <a:stretch>
            <a:fillRect/>
          </a:stretch>
        </p:blipFill>
        <p:spPr>
          <a:xfrm>
            <a:off x="1854417" y="1600531"/>
            <a:ext cx="7419475" cy="1481456"/>
          </a:xfrm>
          <a:prstGeom prst="rect">
            <a:avLst/>
          </a:prstGeom>
        </p:spPr>
      </p:pic>
    </p:spTree>
    <p:extLst>
      <p:ext uri="{BB962C8B-B14F-4D97-AF65-F5344CB8AC3E}">
        <p14:creationId xmlns:p14="http://schemas.microsoft.com/office/powerpoint/2010/main" val="29231383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Gateway Transit and Connectivity</a:t>
            </a:r>
          </a:p>
        </p:txBody>
      </p:sp>
      <p:sp>
        <p:nvSpPr>
          <p:cNvPr id="3" name="Text Placeholder 2">
            <a:extLst>
              <a:ext uri="{FF2B5EF4-FFF2-40B4-BE49-F238E27FC236}">
                <a16:creationId xmlns:a16="http://schemas.microsoft.com/office/drawing/2014/main" id="{C4246229-4BEE-4835-A8BB-8D8AA9EF66D9}"/>
              </a:ext>
            </a:extLst>
          </p:cNvPr>
          <p:cNvSpPr>
            <a:spLocks noGrp="1"/>
          </p:cNvSpPr>
          <p:nvPr>
            <p:ph type="body" sz="quarter" idx="10"/>
          </p:nvPr>
        </p:nvSpPr>
        <p:spPr>
          <a:xfrm>
            <a:off x="584200" y="1435100"/>
            <a:ext cx="4775740" cy="4050340"/>
          </a:xfrm>
        </p:spPr>
        <p:txBody>
          <a:bodyPr/>
          <a:lstStyle/>
          <a:p>
            <a:pPr lvl="0"/>
            <a:r>
              <a:rPr lang="en-US" dirty="0"/>
              <a:t>Gateway transit allows peered virtual networks to share the gateway and get access to resources</a:t>
            </a:r>
          </a:p>
          <a:p>
            <a:pPr lvl="0"/>
            <a:r>
              <a:rPr lang="en-US" dirty="0"/>
              <a:t>No VPN gateway is required in the peered virtual network</a:t>
            </a:r>
          </a:p>
          <a:p>
            <a:pPr lvl="0"/>
            <a:r>
              <a:rPr lang="en-US" dirty="0"/>
              <a:t>Default VNet peering provides full connectivity</a:t>
            </a:r>
          </a:p>
        </p:txBody>
      </p:sp>
      <p:pic>
        <p:nvPicPr>
          <p:cNvPr id="2" name="Picture 1" descr="Diagram showing three VNets (VNet A, VNet B, and a Hub VNet). VNet A and the Hub VNet are peered. VNet B and the Hub VNet are peered. The Hub VNet has a NVA for VNet A and a VPN Gateway for VNet B. ">
            <a:extLst>
              <a:ext uri="{FF2B5EF4-FFF2-40B4-BE49-F238E27FC236}">
                <a16:creationId xmlns:a16="http://schemas.microsoft.com/office/drawing/2014/main" id="{676E3145-4E88-4DBF-83DB-D0D73C62F453}"/>
              </a:ext>
            </a:extLst>
          </p:cNvPr>
          <p:cNvPicPr>
            <a:picLocks noChangeAspect="1"/>
          </p:cNvPicPr>
          <p:nvPr/>
        </p:nvPicPr>
        <p:blipFill>
          <a:blip r:embed="rId3"/>
          <a:stretch>
            <a:fillRect/>
          </a:stretch>
        </p:blipFill>
        <p:spPr>
          <a:xfrm>
            <a:off x="5434880" y="1764648"/>
            <a:ext cx="5944115" cy="3328704"/>
          </a:xfrm>
          <a:prstGeom prst="rect">
            <a:avLst/>
          </a:prstGeom>
        </p:spPr>
      </p:pic>
      <p:sp>
        <p:nvSpPr>
          <p:cNvPr id="4" name="Rectangle 3">
            <a:extLst>
              <a:ext uri="{FF2B5EF4-FFF2-40B4-BE49-F238E27FC236}">
                <a16:creationId xmlns:a16="http://schemas.microsoft.com/office/drawing/2014/main" id="{A2EDA424-9DCD-445A-8501-8FC5AF783BD7}"/>
              </a:ext>
            </a:extLst>
          </p:cNvPr>
          <p:cNvSpPr/>
          <p:nvPr/>
        </p:nvSpPr>
        <p:spPr>
          <a:xfrm>
            <a:off x="584200" y="5846802"/>
            <a:ext cx="10265926" cy="461665"/>
          </a:xfrm>
          <a:prstGeom prst="rect">
            <a:avLst/>
          </a:prstGeom>
        </p:spPr>
        <p:txBody>
          <a:bodyPr wrap="square">
            <a:spAutoFit/>
          </a:bodyPr>
          <a:lstStyle/>
          <a:p>
            <a:r>
              <a:rPr lang="en-US" sz="2400" dirty="0">
                <a:solidFill>
                  <a:srgbClr val="92D050"/>
                </a:solidFill>
              </a:rPr>
              <a:t>✔️ </a:t>
            </a:r>
            <a:r>
              <a:rPr lang="en-US" sz="2400" dirty="0"/>
              <a:t>IP address spaces of connected networks can't overlap </a:t>
            </a:r>
          </a:p>
        </p:txBody>
      </p:sp>
    </p:spTree>
    <p:extLst>
      <p:ext uri="{BB962C8B-B14F-4D97-AF65-F5344CB8AC3E}">
        <p14:creationId xmlns:p14="http://schemas.microsoft.com/office/powerpoint/2010/main" val="241702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Configure VNet Peering</a:t>
            </a:r>
          </a:p>
        </p:txBody>
      </p:sp>
      <p:sp>
        <p:nvSpPr>
          <p:cNvPr id="3" name="Text Placeholder 2">
            <a:extLst>
              <a:ext uri="{FF2B5EF4-FFF2-40B4-BE49-F238E27FC236}">
                <a16:creationId xmlns:a16="http://schemas.microsoft.com/office/drawing/2014/main" id="{3F48888B-898A-4B35-849C-37FAEDC3A9C0}"/>
              </a:ext>
            </a:extLst>
          </p:cNvPr>
          <p:cNvSpPr>
            <a:spLocks noGrp="1"/>
          </p:cNvSpPr>
          <p:nvPr>
            <p:ph type="body" sz="quarter" idx="10"/>
          </p:nvPr>
        </p:nvSpPr>
        <p:spPr>
          <a:xfrm>
            <a:off x="584200" y="1435496"/>
            <a:ext cx="6345989" cy="4136517"/>
          </a:xfrm>
        </p:spPr>
        <p:txBody>
          <a:bodyPr/>
          <a:lstStyle/>
          <a:p>
            <a:pPr lvl="0"/>
            <a:r>
              <a:rPr lang="en-US" b="1" dirty="0"/>
              <a:t>Allow forwarded traffic - </a:t>
            </a:r>
            <a:r>
              <a:rPr lang="en-US" dirty="0"/>
              <a:t>from within the peer virtual network into your virtual network</a:t>
            </a:r>
          </a:p>
          <a:p>
            <a:pPr lvl="0"/>
            <a:r>
              <a:rPr lang="en-US" b="1" dirty="0"/>
              <a:t>Allow gateway transit</a:t>
            </a:r>
            <a:r>
              <a:rPr lang="en-US" dirty="0"/>
              <a:t> - Allows the peer virtual network to use your virtual network gateway </a:t>
            </a:r>
          </a:p>
          <a:p>
            <a:pPr lvl="0"/>
            <a:r>
              <a:rPr lang="en-US" b="1" dirty="0"/>
              <a:t>Use remote gateways</a:t>
            </a:r>
            <a:r>
              <a:rPr lang="en-US" dirty="0"/>
              <a:t> -only one virtual network can have this enabled </a:t>
            </a:r>
          </a:p>
          <a:p>
            <a:endParaRPr lang="en-US" dirty="0"/>
          </a:p>
        </p:txBody>
      </p:sp>
      <p:pic>
        <p:nvPicPr>
          <p:cNvPr id="4" name="Picture 3" descr="Screenshot of the peering configuration showing the allow forward traffic, allow gateway transit, and configure remote gateway settings. ">
            <a:extLst>
              <a:ext uri="{FF2B5EF4-FFF2-40B4-BE49-F238E27FC236}">
                <a16:creationId xmlns:a16="http://schemas.microsoft.com/office/drawing/2014/main" id="{9CABA365-A056-4E90-9408-7572D3343E0D}"/>
              </a:ext>
            </a:extLst>
          </p:cNvPr>
          <p:cNvPicPr>
            <a:picLocks noChangeAspect="1"/>
          </p:cNvPicPr>
          <p:nvPr/>
        </p:nvPicPr>
        <p:blipFill>
          <a:blip r:embed="rId3"/>
          <a:stretch>
            <a:fillRect/>
          </a:stretch>
        </p:blipFill>
        <p:spPr>
          <a:xfrm>
            <a:off x="7175770" y="1220098"/>
            <a:ext cx="4572000" cy="4343400"/>
          </a:xfrm>
          <a:prstGeom prst="rect">
            <a:avLst/>
          </a:prstGeom>
          <a:ln>
            <a:solidFill>
              <a:schemeClr val="tx1"/>
            </a:solidFill>
          </a:ln>
        </p:spPr>
      </p:pic>
      <p:sp>
        <p:nvSpPr>
          <p:cNvPr id="2" name="Rectangle 1">
            <a:extLst>
              <a:ext uri="{FF2B5EF4-FFF2-40B4-BE49-F238E27FC236}">
                <a16:creationId xmlns:a16="http://schemas.microsoft.com/office/drawing/2014/main" id="{6A3E32D2-0BF4-42F9-A5A6-5D72474890EA}"/>
              </a:ext>
            </a:extLst>
          </p:cNvPr>
          <p:cNvSpPr/>
          <p:nvPr/>
        </p:nvSpPr>
        <p:spPr>
          <a:xfrm>
            <a:off x="584200" y="5772399"/>
            <a:ext cx="10662440" cy="830997"/>
          </a:xfrm>
          <a:prstGeom prst="rect">
            <a:avLst/>
          </a:prstGeom>
        </p:spPr>
        <p:txBody>
          <a:bodyPr wrap="square">
            <a:spAutoFit/>
          </a:bodyPr>
          <a:lstStyle/>
          <a:p>
            <a:r>
              <a:rPr lang="en-US" dirty="0">
                <a:solidFill>
                  <a:srgbClr val="92D050"/>
                </a:solidFill>
              </a:rPr>
              <a:t>✔️</a:t>
            </a:r>
            <a:r>
              <a:rPr lang="en-US" dirty="0"/>
              <a:t> </a:t>
            </a:r>
            <a:r>
              <a:rPr lang="en-US" sz="2400" dirty="0"/>
              <a:t>If you select ‘Allow gateway transit’ on one virtual network; then you should select ‘Use remote gateways’ on the other virtual network.</a:t>
            </a:r>
          </a:p>
        </p:txBody>
      </p:sp>
    </p:spTree>
    <p:extLst>
      <p:ext uri="{BB962C8B-B14F-4D97-AF65-F5344CB8AC3E}">
        <p14:creationId xmlns:p14="http://schemas.microsoft.com/office/powerpoint/2010/main" val="1452599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B3BC3-6785-41BD-8F34-1680F2EEED2A}"/>
              </a:ext>
            </a:extLst>
          </p:cNvPr>
          <p:cNvSpPr>
            <a:spLocks noGrp="1"/>
          </p:cNvSpPr>
          <p:nvPr>
            <p:ph type="title"/>
          </p:nvPr>
        </p:nvSpPr>
        <p:spPr/>
        <p:txBody>
          <a:bodyPr/>
          <a:lstStyle/>
          <a:p>
            <a:r>
              <a:rPr lang="en-US" dirty="0"/>
              <a:t>Service Chaining</a:t>
            </a:r>
          </a:p>
        </p:txBody>
      </p:sp>
      <p:sp>
        <p:nvSpPr>
          <p:cNvPr id="3" name="Text Placeholder 2">
            <a:extLst>
              <a:ext uri="{FF2B5EF4-FFF2-40B4-BE49-F238E27FC236}">
                <a16:creationId xmlns:a16="http://schemas.microsoft.com/office/drawing/2014/main" id="{8EF4BDD0-5476-48AE-95F7-4D60A2D1D7BD}"/>
              </a:ext>
            </a:extLst>
          </p:cNvPr>
          <p:cNvSpPr>
            <a:spLocks noGrp="1"/>
          </p:cNvSpPr>
          <p:nvPr>
            <p:ph type="body" sz="quarter" idx="10"/>
          </p:nvPr>
        </p:nvSpPr>
        <p:spPr>
          <a:xfrm>
            <a:off x="584199" y="1435497"/>
            <a:ext cx="6186251" cy="4481227"/>
          </a:xfrm>
        </p:spPr>
        <p:txBody>
          <a:bodyPr/>
          <a:lstStyle/>
          <a:p>
            <a:r>
              <a:rPr lang="en-US" dirty="0"/>
              <a:t>Leverage user-defined routes and service chaining to implement custom routing</a:t>
            </a:r>
          </a:p>
          <a:p>
            <a:r>
              <a:rPr lang="en-US" dirty="0"/>
              <a:t>Implement a VNet hub with a network virtual appliance or a VPN gateway</a:t>
            </a:r>
          </a:p>
          <a:p>
            <a:r>
              <a:rPr lang="en-US" dirty="0"/>
              <a:t>Service chaining enables you to direct traffic from one virtual network to a virtual appliance, or virtual network gateway, in a peered virtual network, through user-defined routes</a:t>
            </a:r>
          </a:p>
        </p:txBody>
      </p:sp>
      <p:pic>
        <p:nvPicPr>
          <p:cNvPr id="4" name="Picture 3" descr="A hub VNet with network appliance or VPN gateway is connecting two VNets. ">
            <a:extLst>
              <a:ext uri="{FF2B5EF4-FFF2-40B4-BE49-F238E27FC236}">
                <a16:creationId xmlns:a16="http://schemas.microsoft.com/office/drawing/2014/main" id="{77CCC3F5-639C-4A06-AE42-2C3EE1CB1E02}"/>
              </a:ext>
            </a:extLst>
          </p:cNvPr>
          <p:cNvPicPr>
            <a:picLocks noChangeAspect="1"/>
          </p:cNvPicPr>
          <p:nvPr/>
        </p:nvPicPr>
        <p:blipFill>
          <a:blip r:embed="rId3"/>
          <a:stretch>
            <a:fillRect/>
          </a:stretch>
        </p:blipFill>
        <p:spPr>
          <a:xfrm>
            <a:off x="6926093" y="2461097"/>
            <a:ext cx="4963329" cy="2014829"/>
          </a:xfrm>
          <a:prstGeom prst="rect">
            <a:avLst/>
          </a:prstGeom>
        </p:spPr>
      </p:pic>
    </p:spTree>
    <p:extLst>
      <p:ext uri="{BB962C8B-B14F-4D97-AF65-F5344CB8AC3E}">
        <p14:creationId xmlns:p14="http://schemas.microsoft.com/office/powerpoint/2010/main" val="334886969"/>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31DCB-EACE-415F-83EC-0934277E2AB6}"/>
              </a:ext>
            </a:extLst>
          </p:cNvPr>
          <p:cNvSpPr>
            <a:spLocks noGrp="1"/>
          </p:cNvSpPr>
          <p:nvPr>
            <p:ph type="title"/>
          </p:nvPr>
        </p:nvSpPr>
        <p:spPr/>
        <p:txBody>
          <a:bodyPr/>
          <a:lstStyle/>
          <a:p>
            <a:r>
              <a:rPr lang="en-US" dirty="0"/>
              <a:t>Demonstration –  VNet Peering</a:t>
            </a:r>
          </a:p>
        </p:txBody>
      </p:sp>
      <p:sp>
        <p:nvSpPr>
          <p:cNvPr id="3" name="Text Placeholder 2">
            <a:extLst>
              <a:ext uri="{FF2B5EF4-FFF2-40B4-BE49-F238E27FC236}">
                <a16:creationId xmlns:a16="http://schemas.microsoft.com/office/drawing/2014/main" id="{2258E1B7-42BF-4E3B-BA68-5B2372B52303}"/>
              </a:ext>
            </a:extLst>
          </p:cNvPr>
          <p:cNvSpPr>
            <a:spLocks noGrp="1"/>
          </p:cNvSpPr>
          <p:nvPr>
            <p:ph type="body" sz="quarter" idx="10"/>
          </p:nvPr>
        </p:nvSpPr>
        <p:spPr>
          <a:xfrm>
            <a:off x="584200" y="1435497"/>
            <a:ext cx="11018520" cy="1982081"/>
          </a:xfrm>
        </p:spPr>
        <p:txBody>
          <a:bodyPr/>
          <a:lstStyle/>
          <a:p>
            <a:r>
              <a:rPr lang="en-US" dirty="0"/>
              <a:t>Configure VNet peering on the first virtual network</a:t>
            </a:r>
          </a:p>
          <a:p>
            <a:r>
              <a:rPr lang="en-US" dirty="0"/>
              <a:t>Configure a VPN gateway </a:t>
            </a:r>
          </a:p>
          <a:p>
            <a:r>
              <a:rPr lang="en-US" dirty="0"/>
              <a:t>Allow gateway transit</a:t>
            </a:r>
          </a:p>
          <a:p>
            <a:r>
              <a:rPr lang="en-US" dirty="0"/>
              <a:t>Confirm VNet peering on the second virtual network</a:t>
            </a:r>
          </a:p>
        </p:txBody>
      </p:sp>
    </p:spTree>
    <p:extLst>
      <p:ext uri="{BB962C8B-B14F-4D97-AF65-F5344CB8AC3E}">
        <p14:creationId xmlns:p14="http://schemas.microsoft.com/office/powerpoint/2010/main" val="211774835"/>
      </p:ext>
    </p:extLst>
  </p:cSld>
  <p:clrMapOvr>
    <a:masterClrMapping/>
  </p:clrMapOvr>
  <p:transition>
    <p:fade/>
  </p:transition>
</p:sld>
</file>

<file path=ppt/theme/theme1.xml><?xml version="1.0" encoding="utf-8"?>
<a:theme xmlns:a="http://schemas.openxmlformats.org/drawingml/2006/main" name="WHITE TEMPLATE">
  <a:themeElements>
    <a:clrScheme name="ST_Illustration_White_Blue">
      <a:dk1>
        <a:srgbClr val="1A1A1A"/>
      </a:dk1>
      <a:lt1>
        <a:srgbClr val="FFFFFF"/>
      </a:lt1>
      <a:dk2>
        <a:srgbClr val="0D0D0D"/>
      </a:dk2>
      <a:lt2>
        <a:srgbClr val="D2D2D2"/>
      </a:lt2>
      <a:accent1>
        <a:srgbClr val="0078D4"/>
      </a:accent1>
      <a:accent2>
        <a:srgbClr val="002050"/>
      </a:accent2>
      <a:accent3>
        <a:srgbClr val="107C10"/>
      </a:accent3>
      <a:accent4>
        <a:srgbClr val="D73B01"/>
      </a:accent4>
      <a:accent5>
        <a:srgbClr val="737373"/>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53DB83EF-4F78-4F48-A301-01610C79C1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1868</Words>
  <Application>Microsoft Office PowerPoint</Application>
  <PresentationFormat>Widescreen</PresentationFormat>
  <Paragraphs>271</Paragraphs>
  <Slides>33</Slides>
  <Notes>21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33</vt:i4>
      </vt:variant>
    </vt:vector>
  </HeadingPairs>
  <TitlesOfParts>
    <vt:vector size="41" baseType="lpstr">
      <vt:lpstr>Arial</vt:lpstr>
      <vt:lpstr>Calibri</vt:lpstr>
      <vt:lpstr>Consolas</vt:lpstr>
      <vt:lpstr>Segoe UI</vt:lpstr>
      <vt:lpstr>Segoe UI Semibold</vt:lpstr>
      <vt:lpstr>Segoe UI Semilight</vt:lpstr>
      <vt:lpstr>Wingdings</vt:lpstr>
      <vt:lpstr>WHITE TEMPLATE</vt:lpstr>
      <vt:lpstr>AZ-104T00A Module 05:  Intersite Connectivity</vt:lpstr>
      <vt:lpstr>Module Overview</vt:lpstr>
      <vt:lpstr>Lesson 01: VNet Peering</vt:lpstr>
      <vt:lpstr>VNet Peering Overview</vt:lpstr>
      <vt:lpstr>VNet Peering</vt:lpstr>
      <vt:lpstr>Gateway Transit and Connectivity</vt:lpstr>
      <vt:lpstr>Configure VNet Peering</vt:lpstr>
      <vt:lpstr>Service Chaining</vt:lpstr>
      <vt:lpstr>Demonstration –  VNet Peering</vt:lpstr>
      <vt:lpstr>Lesson 02: VPN Gateway Connections</vt:lpstr>
      <vt:lpstr>VPN Gateway Connections Overview</vt:lpstr>
      <vt:lpstr>VPN Gateways</vt:lpstr>
      <vt:lpstr>Implement Site-to-Site VPN Connections</vt:lpstr>
      <vt:lpstr>Create the Gateway Subnet</vt:lpstr>
      <vt:lpstr>VPN Gateway Configuration</vt:lpstr>
      <vt:lpstr>VPN Gateway Types</vt:lpstr>
      <vt:lpstr>Gateway SKU and Generation</vt:lpstr>
      <vt:lpstr>Create the Local Network Gateway</vt:lpstr>
      <vt:lpstr>Configure the On-Premises VPN Device</vt:lpstr>
      <vt:lpstr>Create the VPN Connection</vt:lpstr>
      <vt:lpstr>High Availability Scenarios</vt:lpstr>
      <vt:lpstr>Demonstration – VPN Gateways</vt:lpstr>
      <vt:lpstr>Lesson 03: ExpressRoute and Virtual WAN</vt:lpstr>
      <vt:lpstr>ExpressRoute and Virtual WAN Overview</vt:lpstr>
      <vt:lpstr>ExpressRoute</vt:lpstr>
      <vt:lpstr>ExpressRoute Capabilities</vt:lpstr>
      <vt:lpstr>Coexisting Site-to-Site and ExpressRoute</vt:lpstr>
      <vt:lpstr>Intersite Connections Comparison</vt:lpstr>
      <vt:lpstr>Virtual WANs</vt:lpstr>
      <vt:lpstr>Lesson 04: Module 05 Lab and Review</vt:lpstr>
      <vt:lpstr>Lab 05 - Implement Intersite Connectivity</vt:lpstr>
      <vt:lpstr>Lab 05 – Architecture Diagram</vt:lpstr>
      <vt:lpstr>Module Review</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revision>1</cp:revision>
  <dcterms:created xsi:type="dcterms:W3CDTF">2020-03-16T13:59:13Z</dcterms:created>
  <dcterms:modified xsi:type="dcterms:W3CDTF">2020-03-20T17:48:34Z</dcterms:modified>
</cp:coreProperties>
</file>