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40"/>
  </p:notesMasterIdLst>
  <p:sldIdLst>
    <p:sldId id="1719" r:id="rId2"/>
    <p:sldId id="2495" r:id="rId3"/>
    <p:sldId id="1865" r:id="rId4"/>
    <p:sldId id="2485" r:id="rId5"/>
    <p:sldId id="2356" r:id="rId6"/>
    <p:sldId id="2357" r:id="rId7"/>
    <p:sldId id="2358" r:id="rId8"/>
    <p:sldId id="2359" r:id="rId9"/>
    <p:sldId id="2497" r:id="rId10"/>
    <p:sldId id="2361" r:id="rId11"/>
    <p:sldId id="2496" r:id="rId12"/>
    <p:sldId id="2524" r:id="rId13"/>
    <p:sldId id="2525" r:id="rId14"/>
    <p:sldId id="2528" r:id="rId15"/>
    <p:sldId id="2010" r:id="rId16"/>
    <p:sldId id="2487" r:id="rId17"/>
    <p:sldId id="2456" r:id="rId18"/>
    <p:sldId id="2457" r:id="rId19"/>
    <p:sldId id="2458" r:id="rId20"/>
    <p:sldId id="1920" r:id="rId21"/>
    <p:sldId id="1921" r:id="rId22"/>
    <p:sldId id="2459" r:id="rId23"/>
    <p:sldId id="2461" r:id="rId24"/>
    <p:sldId id="1896" r:id="rId25"/>
    <p:sldId id="2011" r:id="rId26"/>
    <p:sldId id="2520" r:id="rId27"/>
    <p:sldId id="2488" r:id="rId28"/>
    <p:sldId id="2519" r:id="rId29"/>
    <p:sldId id="2521" r:id="rId30"/>
    <p:sldId id="2007" r:id="rId31"/>
    <p:sldId id="2527" r:id="rId32"/>
    <p:sldId id="2464" r:id="rId33"/>
    <p:sldId id="2523" r:id="rId34"/>
    <p:sldId id="2453" r:id="rId35"/>
    <p:sldId id="2522" r:id="rId36"/>
    <p:sldId id="2008" r:id="rId37"/>
    <p:sldId id="2526" r:id="rId38"/>
    <p:sldId id="2241" r:id="rId39"/>
  </p:sldIdLst>
  <p:sldSz cx="12192000" cy="6858000"/>
  <p:notesSz cx="6858000" cy="1238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CF7"/>
    <a:srgbClr val="CBD6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E488DD-0579-4BF3-9C7F-C4B02A1C6A06}" v="86" dt="2020-03-11T20:33:19.824"/>
    <p1510:client id="{1A128098-8455-4008-9FDD-776D56C4AC44}" v="7" dt="2020-02-24T15:53:34.716"/>
    <p1510:client id="{1AA05745-0AD8-45C1-BAE6-533DDE3E6DCC}" v="3" dt="2020-03-09T14:14:18.503"/>
    <p1510:client id="{1EC7BA31-5A13-4BE7-97D1-0CC2A80FFF26}" v="5" dt="2020-02-25T13:35:26.480"/>
    <p1510:client id="{60AE114A-EBB7-44CC-9B0C-5D4237AF778A}" v="69" dt="2020-02-24T16:55:27.795"/>
    <p1510:client id="{AA702ADE-8245-4DC4-8D4F-648EEF81F7D3}" v="66" dt="2020-02-25T15:34:17.802"/>
    <p1510:client id="{BB95585B-E439-4F37-BB6D-F2B1AA0C260B}" v="48" dt="2020-03-08T14:18:09.375"/>
    <p1510:client id="{C173F12C-5393-4ABD-9F6E-FFCD9BC41FBA}" v="132" dt="2020-03-11T10:57:48.938"/>
    <p1510:client id="{C354D59A-281C-2590-29B1-64B41230F2F9}" v="7" dt="2020-02-25T05:02:00.375"/>
    <p1510:client id="{CE7117D0-6727-4891-BE8E-880B499006D2}" v="61" dt="2020-03-11T20:40:39.171"/>
    <p1510:client id="{D344F1EE-74C7-46B9-BFA0-37E21B020D9E}" v="12" dt="2020-03-11T21:45:06.033"/>
    <p1510:client id="{D8AB5F99-D4A0-438C-8C74-4E04D5BB1F59}" v="3" dt="2020-03-11T13:02:17.356"/>
    <p1510:client id="{E7382346-1BF7-4833-829C-CD1DEAE5EBE6}" v="27" dt="2020-02-25T04:59:03.538"/>
    <p1510:client id="{E8B2E66D-CF19-4F3E-9166-AC7590723CC7}" v="8" dt="2020-02-26T02:11:37.528"/>
    <p1510:client id="{F0C094CD-2E51-4007-8851-689DC7B8F32F}" v="125" dt="2020-02-24T16:51:22.681"/>
    <p1510:client id="{F0FB8C13-BC73-4003-86EE-2320E28B21B5}" v="4" dt="2020-02-25T03:50:01.6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1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5/4/2020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virtual-network/virtual-network-service-endpoints-overview"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vpn-gateway/vpn-gateway-bgp-overview?toc=%2fazure%2fvirtual-network%2ftoc.jso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5/4/2020 2:49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see a use for service endpoints in your organization?</a:t>
            </a:r>
          </a:p>
          <a:p>
            <a:r>
              <a:rPr lang="en-US" dirty="0"/>
              <a:t>Virtual network service endpoints - </a:t>
            </a:r>
            <a:r>
              <a:rPr lang="en-US" dirty="0">
                <a:hlinkClick r:id="rId3"/>
              </a:rPr>
              <a:t>https://docs.microsoft.com/en-us/azure/virtual-network/virtual-network-service-endpoints-overview</a:t>
            </a: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dirty="0"/>
          </a:p>
        </p:txBody>
      </p:sp>
    </p:spTree>
    <p:extLst>
      <p:ext uri="{BB962C8B-B14F-4D97-AF65-F5344CB8AC3E}">
        <p14:creationId xmlns:p14="http://schemas.microsoft.com/office/powerpoint/2010/main" val="3132168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1537343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Keep this diagram in mind since it covers the four components that must be configured for your load balancer: Frontend IP configuration, Backend pools, Health probes, and Load balancing rules. </a:t>
            </a:r>
          </a:p>
          <a:p>
            <a:endParaRPr lang="en-US" dirty="0"/>
          </a:p>
          <a:p>
            <a:r>
              <a:rPr lang="en-US" dirty="0"/>
              <a:t>Load Balancer documentation - https://docs.microsoft.com/en-us/azure/load-balancer/</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945937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728164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see how a public load balancer could be placed in front of the internal load balancer to create a multi-tier application.</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131289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562995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the Standard SKU you can have up to 1000 instances in the backend pool. In the Basic SKU you can have up to 100 instances.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143078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see the difference between load balancing rules and NAT rules? Remember, this approach should only be used when you need connectivity from the Internet. Most normal communications would occur from on-premises to Azure connections such as site-to-site VPN and ExpressRoute.</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✔Keeping session persistence information is very important in applications that use a shopping cart. Can you think of any other applications?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87660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 is also a guest agent probe. This probe uses the guest agent inside the VM. It is not recommended when HTTP or TCP custom probe configurations are possible. Relate back to the original diagram to ensure all the components are covered.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766556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245515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180216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27</a:t>
            </a:fld>
            <a:endParaRPr lang="en-US" dirty="0"/>
          </a:p>
        </p:txBody>
      </p:sp>
    </p:spTree>
    <p:extLst>
      <p:ext uri="{BB962C8B-B14F-4D97-AF65-F5344CB8AC3E}">
        <p14:creationId xmlns:p14="http://schemas.microsoft.com/office/powerpoint/2010/main" val="38995037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31</a:t>
            </a:fld>
            <a:endParaRPr lang="en-US" dirty="0"/>
          </a:p>
        </p:txBody>
      </p:sp>
    </p:spTree>
    <p:extLst>
      <p:ext uri="{BB962C8B-B14F-4D97-AF65-F5344CB8AC3E}">
        <p14:creationId xmlns:p14="http://schemas.microsoft.com/office/powerpoint/2010/main" val="1816711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Traffic Manager - https://azure.microsoft.com/en-us/services/traffic-manager/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90260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36</a:t>
            </a:fld>
            <a:endParaRPr lang="en-US" dirty="0"/>
          </a:p>
        </p:txBody>
      </p:sp>
    </p:spTree>
    <p:extLst>
      <p:ext uri="{BB962C8B-B14F-4D97-AF65-F5344CB8AC3E}">
        <p14:creationId xmlns:p14="http://schemas.microsoft.com/office/powerpoint/2010/main" val="31437879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down the explanation by reviewing the components in each of the three virtual networks.</a:t>
            </a:r>
          </a:p>
        </p:txBody>
      </p:sp>
      <p:sp>
        <p:nvSpPr>
          <p:cNvPr id="4" name="Slide Number Placeholder 3"/>
          <p:cNvSpPr>
            <a:spLocks noGrp="1"/>
          </p:cNvSpPr>
          <p:nvPr>
            <p:ph type="sldNum" sz="quarter" idx="5"/>
          </p:nvPr>
        </p:nvSpPr>
        <p:spPr/>
        <p:txBody>
          <a:bodyPr/>
          <a:lstStyle/>
          <a:p>
            <a:fld id="{8507DC7E-BC41-4478-BA30-CBCC3A644F0A}" type="slidenum">
              <a:rPr lang="en-US" smtClean="0"/>
              <a:t>37</a:t>
            </a:fld>
            <a:endParaRPr lang="en-US" dirty="0"/>
          </a:p>
        </p:txBody>
      </p:sp>
    </p:spTree>
    <p:extLst>
      <p:ext uri="{BB962C8B-B14F-4D97-AF65-F5344CB8AC3E}">
        <p14:creationId xmlns:p14="http://schemas.microsoft.com/office/powerpoint/2010/main" val="2948341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38</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routes - https://docs.microsoft.com/en-us/azure/virtual-network/virtual-networks-udr-overview#system-routes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632575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Each route table can be associated to multiple subnets, but a subnet can only be associated to a single route table. There are no additional charges for creating route tables in Microsoft Azure. Do you think you will need to create custom routes?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34197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three topics will cover this information.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171694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Overview of BGP with Azure VPN Gateways - </a:t>
            </a:r>
            <a:r>
              <a:rPr lang="en-US" sz="1200" b="0" i="0" u="none" strike="noStrike" kern="1200" dirty="0">
                <a:solidFill>
                  <a:schemeClr val="tx1"/>
                </a:solidFill>
                <a:effectLst/>
                <a:latin typeface="+mn-lt"/>
                <a:ea typeface="+mn-ea"/>
                <a:cs typeface="+mn-cs"/>
                <a:hlinkClick r:id="rId3"/>
              </a:rPr>
              <a:t>https://docs.microsoft.com/en-us/azure/vpn-gateway/vpn-gateway-bgp-overview?toc=%2fazure%2fvirtual-network%2ftoc.json</a:t>
            </a:r>
            <a:r>
              <a:rPr lang="en-US" sz="1200" b="0" i="0" u="none" strike="noStrike" kern="1200" dirty="0">
                <a:solidFill>
                  <a:schemeClr val="tx1"/>
                </a:solidFill>
                <a:effectLst/>
                <a:latin typeface="+mn-lt"/>
                <a:ea typeface="+mn-ea"/>
                <a:cs typeface="+mn-cs"/>
              </a:rPr>
              <a:t> </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65219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23719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In this case the virtual appliance should not have a public IP address and IP forwarding should be enabled.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537947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0530063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19" y="2007918"/>
            <a:ext cx="4167887" cy="2215991"/>
          </a:xfrm>
        </p:spPr>
        <p:txBody>
          <a:bodyPr/>
          <a:lstStyle/>
          <a:p>
            <a:r>
              <a:rPr lang="en-US" dirty="0"/>
              <a:t>AZ-104T00A</a:t>
            </a:r>
            <a:br>
              <a:rPr lang="en-US" dirty="0"/>
            </a:br>
            <a:r>
              <a:rPr lang="en-US" dirty="0"/>
              <a:t>Module 06: </a:t>
            </a:r>
            <a:br>
              <a:rPr lang="en-US" dirty="0"/>
            </a:br>
            <a:r>
              <a:rPr lang="en-US" dirty="0"/>
              <a:t>Network Traffic</a:t>
            </a:r>
            <a:br>
              <a:rPr lang="en-US" dirty="0"/>
            </a:br>
            <a:r>
              <a:rPr lang="en-US" dirty="0"/>
              <a:t>Management</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Associate the Route Table</a:t>
            </a:r>
            <a:endParaRPr lang="en-US" dirty="0"/>
          </a:p>
        </p:txBody>
      </p:sp>
      <p:sp>
        <p:nvSpPr>
          <p:cNvPr id="3" name="Text Placeholder 2">
            <a:extLst>
              <a:ext uri="{FF2B5EF4-FFF2-40B4-BE49-F238E27FC236}">
                <a16:creationId xmlns:a16="http://schemas.microsoft.com/office/drawing/2014/main" id="{13999A32-F504-479E-9A9E-50160343265D}"/>
              </a:ext>
            </a:extLst>
          </p:cNvPr>
          <p:cNvSpPr>
            <a:spLocks noGrp="1"/>
          </p:cNvSpPr>
          <p:nvPr>
            <p:ph type="body" sz="quarter" idx="10"/>
          </p:nvPr>
        </p:nvSpPr>
        <p:spPr>
          <a:xfrm>
            <a:off x="590868" y="1435100"/>
            <a:ext cx="4704048" cy="3619452"/>
          </a:xfrm>
        </p:spPr>
        <p:txBody>
          <a:bodyPr/>
          <a:lstStyle/>
          <a:p>
            <a:r>
              <a:rPr lang="en-US" dirty="0"/>
              <a:t>Each subnet can have zero or one route table associated to it</a:t>
            </a:r>
          </a:p>
          <a:p>
            <a:r>
              <a:rPr lang="en-US" dirty="0"/>
              <a:t>In our example, the Public subnet will be associated with the routing table </a:t>
            </a:r>
          </a:p>
          <a:p>
            <a:endParaRPr lang="en-US" dirty="0"/>
          </a:p>
        </p:txBody>
      </p:sp>
      <p:pic>
        <p:nvPicPr>
          <p:cNvPr id="2" name="Picture 4" descr="Screenshot of the Add subnet page showing the route table that is associated with the subnet. ">
            <a:extLst>
              <a:ext uri="{FF2B5EF4-FFF2-40B4-BE49-F238E27FC236}">
                <a16:creationId xmlns:a16="http://schemas.microsoft.com/office/drawing/2014/main" id="{F418A5F9-1CAF-463D-82EE-A3A69BDD779B}"/>
              </a:ext>
            </a:extLst>
          </p:cNvPr>
          <p:cNvPicPr>
            <a:picLocks noChangeAspect="1"/>
          </p:cNvPicPr>
          <p:nvPr/>
        </p:nvPicPr>
        <p:blipFill>
          <a:blip r:embed="rId3"/>
          <a:stretch>
            <a:fillRect/>
          </a:stretch>
        </p:blipFill>
        <p:spPr>
          <a:xfrm>
            <a:off x="6530862" y="1250069"/>
            <a:ext cx="4095762" cy="4993530"/>
          </a:xfrm>
          <a:prstGeom prst="rect">
            <a:avLst/>
          </a:prstGeom>
          <a:ln>
            <a:solidFill>
              <a:schemeClr val="tx1"/>
            </a:solidFill>
          </a:ln>
        </p:spPr>
      </p:pic>
    </p:spTree>
    <p:extLst>
      <p:ext uri="{BB962C8B-B14F-4D97-AF65-F5344CB8AC3E}">
        <p14:creationId xmlns:p14="http://schemas.microsoft.com/office/powerpoint/2010/main" val="21347637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AD121-6B8C-4559-B2CA-F9501BD6C7E7}"/>
              </a:ext>
            </a:extLst>
          </p:cNvPr>
          <p:cNvSpPr>
            <a:spLocks noGrp="1"/>
          </p:cNvSpPr>
          <p:nvPr>
            <p:ph type="title"/>
          </p:nvPr>
        </p:nvSpPr>
        <p:spPr/>
        <p:txBody>
          <a:bodyPr/>
          <a:lstStyle/>
          <a:p>
            <a:r>
              <a:rPr lang="en-US" dirty="0"/>
              <a:t>Demonstration – Custom Routing Tables</a:t>
            </a:r>
          </a:p>
        </p:txBody>
      </p:sp>
      <p:sp>
        <p:nvSpPr>
          <p:cNvPr id="3" name="Text Placeholder 2">
            <a:extLst>
              <a:ext uri="{FF2B5EF4-FFF2-40B4-BE49-F238E27FC236}">
                <a16:creationId xmlns:a16="http://schemas.microsoft.com/office/drawing/2014/main" id="{AE7CA012-B60A-4816-8895-3E2AA667E045}"/>
              </a:ext>
            </a:extLst>
          </p:cNvPr>
          <p:cNvSpPr>
            <a:spLocks noGrp="1"/>
          </p:cNvSpPr>
          <p:nvPr>
            <p:ph type="body" sz="quarter" idx="10"/>
          </p:nvPr>
        </p:nvSpPr>
        <p:spPr>
          <a:xfrm>
            <a:off x="584200" y="1435497"/>
            <a:ext cx="11018520" cy="1982081"/>
          </a:xfrm>
        </p:spPr>
        <p:txBody>
          <a:bodyPr/>
          <a:lstStyle/>
          <a:p>
            <a:r>
              <a:rPr lang="en-US" dirty="0"/>
              <a:t>Create a route table</a:t>
            </a:r>
          </a:p>
          <a:p>
            <a:r>
              <a:rPr lang="en-US" dirty="0"/>
              <a:t>Add a route</a:t>
            </a:r>
          </a:p>
          <a:p>
            <a:r>
              <a:rPr lang="en-US" dirty="0"/>
              <a:t>Associate a route table to a subnet</a:t>
            </a:r>
          </a:p>
          <a:p>
            <a:r>
              <a:rPr lang="en-US" dirty="0"/>
              <a:t>Use PowerShell to view your routing information</a:t>
            </a:r>
          </a:p>
        </p:txBody>
      </p:sp>
    </p:spTree>
    <p:extLst>
      <p:ext uri="{BB962C8B-B14F-4D97-AF65-F5344CB8AC3E}">
        <p14:creationId xmlns:p14="http://schemas.microsoft.com/office/powerpoint/2010/main" val="31631294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FB8E0-B03B-4F79-B486-579B098B3916}"/>
              </a:ext>
            </a:extLst>
          </p:cNvPr>
          <p:cNvSpPr>
            <a:spLocks noGrp="1"/>
          </p:cNvSpPr>
          <p:nvPr>
            <p:ph type="title"/>
          </p:nvPr>
        </p:nvSpPr>
        <p:spPr/>
        <p:txBody>
          <a:bodyPr/>
          <a:lstStyle/>
          <a:p>
            <a:r>
              <a:rPr lang="en-US" dirty="0">
                <a:cs typeface="Segoe UI"/>
              </a:rPr>
              <a:t>Service Endpoints</a:t>
            </a:r>
            <a:endParaRPr lang="en-US" dirty="0"/>
          </a:p>
        </p:txBody>
      </p:sp>
      <p:sp>
        <p:nvSpPr>
          <p:cNvPr id="3" name="Text Placeholder 2">
            <a:extLst>
              <a:ext uri="{FF2B5EF4-FFF2-40B4-BE49-F238E27FC236}">
                <a16:creationId xmlns:a16="http://schemas.microsoft.com/office/drawing/2014/main" id="{206C87F3-93F7-46D9-A9C7-E3352FD171E2}"/>
              </a:ext>
            </a:extLst>
          </p:cNvPr>
          <p:cNvSpPr>
            <a:spLocks noGrp="1"/>
          </p:cNvSpPr>
          <p:nvPr>
            <p:ph type="body" sz="quarter" idx="10"/>
          </p:nvPr>
        </p:nvSpPr>
        <p:spPr>
          <a:xfrm>
            <a:off x="588263" y="1588886"/>
            <a:ext cx="5670033" cy="3988784"/>
          </a:xfrm>
        </p:spPr>
        <p:txBody>
          <a:bodyPr vert="horz" wrap="square" lIns="0" tIns="0" rIns="0" bIns="0" rtlCol="0" anchor="t">
            <a:spAutoFit/>
          </a:bodyPr>
          <a:lstStyle/>
          <a:p>
            <a:r>
              <a:rPr lang="en-US" sz="2400" dirty="0">
                <a:latin typeface="Segoe UI Semilight"/>
                <a:cs typeface="Segoe UI Semilight"/>
              </a:rPr>
              <a:t>Endpoints limit network access to specific subnets and IP addresses </a:t>
            </a:r>
            <a:endParaRPr lang="en-US" sz="2400" dirty="0"/>
          </a:p>
          <a:p>
            <a:r>
              <a:rPr lang="en-US" sz="2400" dirty="0">
                <a:latin typeface="Segoe UI Semilight"/>
                <a:cs typeface="Segoe UI Semilight"/>
              </a:rPr>
              <a:t>Improved security for your Azure service resources</a:t>
            </a:r>
          </a:p>
          <a:p>
            <a:r>
              <a:rPr lang="en-US" sz="2400" dirty="0">
                <a:latin typeface="Segoe UI Semilight"/>
                <a:cs typeface="Segoe UI Semilight"/>
              </a:rPr>
              <a:t>Optimal routing for Azure service traffic from your virtual network</a:t>
            </a:r>
          </a:p>
          <a:p>
            <a:r>
              <a:rPr lang="en-US" sz="2400" dirty="0">
                <a:latin typeface="Segoe UI Semilight"/>
                <a:cs typeface="Segoe UI Semilight"/>
              </a:rPr>
              <a:t>Endpoints use the Microsoft Azure backbone network</a:t>
            </a:r>
          </a:p>
          <a:p>
            <a:r>
              <a:rPr lang="en-US" sz="2400" dirty="0">
                <a:latin typeface="Segoe UI Semilight"/>
                <a:cs typeface="Segoe UI Semilight"/>
              </a:rPr>
              <a:t>Simple to set up with less management overhead</a:t>
            </a:r>
          </a:p>
        </p:txBody>
      </p:sp>
      <p:pic>
        <p:nvPicPr>
          <p:cNvPr id="6" name="Picture 5" descr="A virtual machine is using an endpoint to access a storage account. ">
            <a:extLst>
              <a:ext uri="{FF2B5EF4-FFF2-40B4-BE49-F238E27FC236}">
                <a16:creationId xmlns:a16="http://schemas.microsoft.com/office/drawing/2014/main" id="{7ECA9B78-B740-4F78-8AA3-515C37892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309" y="1233181"/>
            <a:ext cx="5039428" cy="4391638"/>
          </a:xfrm>
          <a:prstGeom prst="rect">
            <a:avLst/>
          </a:prstGeom>
        </p:spPr>
      </p:pic>
    </p:spTree>
    <p:extLst>
      <p:ext uri="{BB962C8B-B14F-4D97-AF65-F5344CB8AC3E}">
        <p14:creationId xmlns:p14="http://schemas.microsoft.com/office/powerpoint/2010/main" val="204361824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DC09-5266-4087-96CA-B5D189023FEA}"/>
              </a:ext>
            </a:extLst>
          </p:cNvPr>
          <p:cNvSpPr>
            <a:spLocks noGrp="1"/>
          </p:cNvSpPr>
          <p:nvPr>
            <p:ph type="title"/>
          </p:nvPr>
        </p:nvSpPr>
        <p:spPr/>
        <p:txBody>
          <a:bodyPr/>
          <a:lstStyle/>
          <a:p>
            <a:r>
              <a:rPr lang="en-US" dirty="0">
                <a:ea typeface="+mj-lt"/>
                <a:cs typeface="+mj-lt"/>
              </a:rPr>
              <a:t>Service Endpoint Services</a:t>
            </a:r>
            <a:endParaRPr lang="en-US" dirty="0"/>
          </a:p>
        </p:txBody>
      </p:sp>
      <p:sp>
        <p:nvSpPr>
          <p:cNvPr id="3" name="Text Placeholder 2">
            <a:extLst>
              <a:ext uri="{FF2B5EF4-FFF2-40B4-BE49-F238E27FC236}">
                <a16:creationId xmlns:a16="http://schemas.microsoft.com/office/drawing/2014/main" id="{60D0BE8E-38DE-49AD-B553-2ADAA5BAC84D}"/>
              </a:ext>
            </a:extLst>
          </p:cNvPr>
          <p:cNvSpPr>
            <a:spLocks noGrp="1"/>
          </p:cNvSpPr>
          <p:nvPr>
            <p:ph type="body" sz="quarter" idx="10"/>
          </p:nvPr>
        </p:nvSpPr>
        <p:spPr>
          <a:xfrm>
            <a:off x="792250" y="2510133"/>
            <a:ext cx="5303750" cy="1378839"/>
          </a:xfrm>
        </p:spPr>
        <p:txBody>
          <a:bodyPr vert="horz" wrap="square" lIns="0" tIns="0" rIns="0" bIns="0" rtlCol="0" anchor="t">
            <a:spAutoFit/>
          </a:bodyPr>
          <a:lstStyle/>
          <a:p>
            <a:pPr marL="0" indent="0">
              <a:buNone/>
            </a:pPr>
            <a:r>
              <a:rPr lang="en-US" dirty="0">
                <a:solidFill>
                  <a:srgbClr val="00B050"/>
                </a:solidFill>
                <a:latin typeface="Segoe UI Semilight"/>
                <a:cs typeface="Segoe UI Semilight"/>
              </a:rPr>
              <a:t>✔️</a:t>
            </a:r>
            <a:r>
              <a:rPr lang="en-US" dirty="0">
                <a:latin typeface="Segoe UI Semilight"/>
                <a:cs typeface="Segoe UI Semilight"/>
              </a:rPr>
              <a:t> Adding service endpoints can take up to 15 minutes to complete </a:t>
            </a:r>
          </a:p>
          <a:p>
            <a:pPr marL="0" indent="0">
              <a:buNone/>
            </a:pPr>
            <a:endParaRPr lang="en-US" dirty="0"/>
          </a:p>
        </p:txBody>
      </p:sp>
      <p:pic>
        <p:nvPicPr>
          <p:cNvPr id="5" name="Picture 4" descr="Screenshot of the add service endpoints pane.">
            <a:extLst>
              <a:ext uri="{FF2B5EF4-FFF2-40B4-BE49-F238E27FC236}">
                <a16:creationId xmlns:a16="http://schemas.microsoft.com/office/drawing/2014/main" id="{5C5AB429-4EB5-4F76-BAFF-2972339C34EB}"/>
              </a:ext>
            </a:extLst>
          </p:cNvPr>
          <p:cNvPicPr>
            <a:picLocks noChangeAspect="1"/>
          </p:cNvPicPr>
          <p:nvPr/>
        </p:nvPicPr>
        <p:blipFill>
          <a:blip r:embed="rId2"/>
          <a:stretch>
            <a:fillRect/>
          </a:stretch>
        </p:blipFill>
        <p:spPr>
          <a:xfrm>
            <a:off x="7155317" y="948876"/>
            <a:ext cx="3933042" cy="5451924"/>
          </a:xfrm>
          <a:prstGeom prst="rect">
            <a:avLst/>
          </a:prstGeom>
          <a:ln>
            <a:solidFill>
              <a:schemeClr val="tx1"/>
            </a:solidFill>
          </a:ln>
        </p:spPr>
      </p:pic>
    </p:spTree>
    <p:extLst>
      <p:ext uri="{BB962C8B-B14F-4D97-AF65-F5344CB8AC3E}">
        <p14:creationId xmlns:p14="http://schemas.microsoft.com/office/powerpoint/2010/main" val="152206684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DC09-5266-4087-96CA-B5D189023FEA}"/>
              </a:ext>
            </a:extLst>
          </p:cNvPr>
          <p:cNvSpPr>
            <a:spLocks noGrp="1"/>
          </p:cNvSpPr>
          <p:nvPr>
            <p:ph type="title"/>
          </p:nvPr>
        </p:nvSpPr>
        <p:spPr/>
        <p:txBody>
          <a:bodyPr/>
          <a:lstStyle/>
          <a:p>
            <a:r>
              <a:rPr lang="en-US" dirty="0">
                <a:ea typeface="+mj-lt"/>
                <a:cs typeface="+mj-lt"/>
              </a:rPr>
              <a:t>Private Link</a:t>
            </a:r>
            <a:endParaRPr lang="en-US" dirty="0"/>
          </a:p>
        </p:txBody>
      </p:sp>
      <p:sp>
        <p:nvSpPr>
          <p:cNvPr id="6" name="Text Placeholder 5">
            <a:extLst>
              <a:ext uri="{FF2B5EF4-FFF2-40B4-BE49-F238E27FC236}">
                <a16:creationId xmlns:a16="http://schemas.microsoft.com/office/drawing/2014/main" id="{356F77D2-1893-4BD3-B3E5-A18BFCCABEDC}"/>
              </a:ext>
            </a:extLst>
          </p:cNvPr>
          <p:cNvSpPr>
            <a:spLocks noGrp="1"/>
          </p:cNvSpPr>
          <p:nvPr>
            <p:ph type="body" sz="quarter" idx="10"/>
          </p:nvPr>
        </p:nvSpPr>
        <p:spPr>
          <a:xfrm>
            <a:off x="431800" y="4164842"/>
            <a:ext cx="11018520" cy="2326791"/>
          </a:xfrm>
        </p:spPr>
        <p:txBody>
          <a:bodyPr vert="horz" wrap="square" lIns="0" tIns="0" rIns="0" bIns="0" rtlCol="0" anchor="t">
            <a:spAutoFit/>
          </a:bodyPr>
          <a:lstStyle/>
          <a:p>
            <a:r>
              <a:rPr lang="en-US" dirty="0">
                <a:latin typeface="Segoe UI Semilight"/>
                <a:cs typeface="Segoe UI Semilight"/>
              </a:rPr>
              <a:t>Private connectivity to services on Azure. Traffic remains on the Microsoft network, with no public internet access</a:t>
            </a:r>
          </a:p>
          <a:p>
            <a:r>
              <a:rPr lang="en-US" dirty="0">
                <a:latin typeface="Segoe UI Semilight"/>
                <a:cs typeface="Segoe UI Semilight"/>
              </a:rPr>
              <a:t>Integration with on-premises and peered networks</a:t>
            </a:r>
          </a:p>
          <a:p>
            <a:r>
              <a:rPr lang="en-US" dirty="0">
                <a:latin typeface="Segoe UI Semilight"/>
                <a:cs typeface="Segoe UI Semilight"/>
              </a:rPr>
              <a:t>In the event of a security incident within your network, only the mapped resource would be accessible</a:t>
            </a:r>
          </a:p>
        </p:txBody>
      </p:sp>
      <p:pic>
        <p:nvPicPr>
          <p:cNvPr id="3" name="Picture 3" descr="An Azure Private Link connects a NSG Private endpoint with SQL database. A direct connection is x&amp;#39;d out. ">
            <a:extLst>
              <a:ext uri="{FF2B5EF4-FFF2-40B4-BE49-F238E27FC236}">
                <a16:creationId xmlns:a16="http://schemas.microsoft.com/office/drawing/2014/main" id="{79110D0E-800B-41D6-B813-B6162FAF7378}"/>
              </a:ext>
            </a:extLst>
          </p:cNvPr>
          <p:cNvPicPr>
            <a:picLocks noChangeAspect="1"/>
          </p:cNvPicPr>
          <p:nvPr/>
        </p:nvPicPr>
        <p:blipFill>
          <a:blip r:embed="rId2"/>
          <a:stretch>
            <a:fillRect/>
          </a:stretch>
        </p:blipFill>
        <p:spPr>
          <a:xfrm>
            <a:off x="1473843" y="1058257"/>
            <a:ext cx="8588415" cy="3063157"/>
          </a:xfrm>
          <a:prstGeom prst="rect">
            <a:avLst/>
          </a:prstGeom>
        </p:spPr>
      </p:pic>
    </p:spTree>
    <p:extLst>
      <p:ext uri="{BB962C8B-B14F-4D97-AF65-F5344CB8AC3E}">
        <p14:creationId xmlns:p14="http://schemas.microsoft.com/office/powerpoint/2010/main" val="235667359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Azure Load Balancer</a:t>
            </a:r>
          </a:p>
        </p:txBody>
      </p:sp>
    </p:spTree>
    <p:extLst>
      <p:ext uri="{BB962C8B-B14F-4D97-AF65-F5344CB8AC3E}">
        <p14:creationId xmlns:p14="http://schemas.microsoft.com/office/powerpoint/2010/main" val="222886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t>Azure Load Balancer Overview</a:t>
            </a:r>
          </a:p>
        </p:txBody>
      </p:sp>
      <p:sp>
        <p:nvSpPr>
          <p:cNvPr id="3" name="Text Placeholder 2">
            <a:extLst>
              <a:ext uri="{FF2B5EF4-FFF2-40B4-BE49-F238E27FC236}">
                <a16:creationId xmlns:a16="http://schemas.microsoft.com/office/drawing/2014/main" id="{AA0C651F-EF8D-4A96-BF69-5590DC92F281}"/>
              </a:ext>
            </a:extLst>
          </p:cNvPr>
          <p:cNvSpPr>
            <a:spLocks noGrp="1"/>
          </p:cNvSpPr>
          <p:nvPr>
            <p:ph type="body" sz="quarter" idx="10"/>
          </p:nvPr>
        </p:nvSpPr>
        <p:spPr>
          <a:xfrm>
            <a:off x="584200" y="1435497"/>
            <a:ext cx="11018520" cy="4050340"/>
          </a:xfrm>
        </p:spPr>
        <p:txBody>
          <a:bodyPr/>
          <a:lstStyle/>
          <a:p>
            <a:r>
              <a:rPr lang="en-US" dirty="0"/>
              <a:t>Azure Load Balancer</a:t>
            </a:r>
          </a:p>
          <a:p>
            <a:r>
              <a:rPr lang="en-US" dirty="0"/>
              <a:t>Public Load Balancer</a:t>
            </a:r>
          </a:p>
          <a:p>
            <a:r>
              <a:rPr lang="en-US" dirty="0"/>
              <a:t>Internal Load Balancer</a:t>
            </a:r>
          </a:p>
          <a:p>
            <a:r>
              <a:rPr lang="en-US" dirty="0"/>
              <a:t>Load Balancer SKUs</a:t>
            </a:r>
          </a:p>
          <a:p>
            <a:r>
              <a:rPr lang="en-US" dirty="0"/>
              <a:t>Backend Pools</a:t>
            </a:r>
          </a:p>
          <a:p>
            <a:r>
              <a:rPr lang="en-US" dirty="0"/>
              <a:t>Load Balancer Rules</a:t>
            </a:r>
          </a:p>
          <a:p>
            <a:r>
              <a:rPr lang="en-US" dirty="0"/>
              <a:t>Session Persistence</a:t>
            </a:r>
          </a:p>
          <a:p>
            <a:r>
              <a:rPr lang="en-US" dirty="0"/>
              <a:t>Health Probes</a:t>
            </a:r>
          </a:p>
        </p:txBody>
      </p:sp>
    </p:spTree>
    <p:extLst>
      <p:ext uri="{BB962C8B-B14F-4D97-AF65-F5344CB8AC3E}">
        <p14:creationId xmlns:p14="http://schemas.microsoft.com/office/powerpoint/2010/main" val="120256031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Load Balancer</a:t>
            </a:r>
          </a:p>
        </p:txBody>
      </p:sp>
      <p:sp>
        <p:nvSpPr>
          <p:cNvPr id="6" name="Text Placeholder 5"/>
          <p:cNvSpPr>
            <a:spLocks noGrp="1"/>
          </p:cNvSpPr>
          <p:nvPr>
            <p:ph type="body" sz="quarter" idx="10"/>
          </p:nvPr>
        </p:nvSpPr>
        <p:spPr>
          <a:xfrm>
            <a:off x="585203" y="3520794"/>
            <a:ext cx="10157219" cy="1895904"/>
          </a:xfrm>
        </p:spPr>
        <p:txBody>
          <a:bodyPr vert="horz" wrap="square" lIns="0" tIns="0" rIns="0" bIns="0" rtlCol="0" anchor="t">
            <a:spAutoFit/>
          </a:bodyPr>
          <a:lstStyle/>
          <a:p>
            <a:r>
              <a:rPr lang="en-US" dirty="0"/>
              <a:t>Distributes inbound traffic to backend resources using load-balancing rules and health probes</a:t>
            </a:r>
          </a:p>
          <a:p>
            <a:r>
              <a:rPr lang="en-US" dirty="0"/>
              <a:t>Can be used for both inbound/outbound scenarios</a:t>
            </a:r>
          </a:p>
          <a:p>
            <a:r>
              <a:rPr lang="en-US" dirty="0"/>
              <a:t>Two types: Public and Internal</a:t>
            </a:r>
          </a:p>
        </p:txBody>
      </p:sp>
      <p:pic>
        <p:nvPicPr>
          <p:cNvPr id="8" name="Picture 7" descr="Diagram showing how load balancer works. Left to right. The frontend is exchanging information with the Load Balancer. The Load Balancer is using rules and probes to communicate with the backend. ">
            <a:extLst>
              <a:ext uri="{FF2B5EF4-FFF2-40B4-BE49-F238E27FC236}">
                <a16:creationId xmlns:a16="http://schemas.microsoft.com/office/drawing/2014/main" id="{26081A2A-F3F5-4D79-AD0F-200DAA895C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94291" y="721107"/>
            <a:ext cx="7328452" cy="2651250"/>
          </a:xfrm>
          <a:prstGeom prst="rect">
            <a:avLst/>
          </a:prstGeom>
          <a:noFill/>
        </p:spPr>
      </p:pic>
    </p:spTree>
    <p:extLst>
      <p:ext uri="{BB962C8B-B14F-4D97-AF65-F5344CB8AC3E}">
        <p14:creationId xmlns:p14="http://schemas.microsoft.com/office/powerpoint/2010/main" val="420108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 showing how public load balancer works. Incoming requests on port 80 are sent to  the public load balancer. The LB sends requests on port 80 to three VMs in the web tier subnet. ">
            <a:extLst>
              <a:ext uri="{FF2B5EF4-FFF2-40B4-BE49-F238E27FC236}">
                <a16:creationId xmlns:a16="http://schemas.microsoft.com/office/drawing/2014/main" id="{0DA8EF73-74A4-49A1-85B0-9907A58A40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77367" y="934278"/>
            <a:ext cx="5473906" cy="3730487"/>
          </a:xfrm>
          <a:prstGeom prst="rect">
            <a:avLst/>
          </a:prstGeom>
          <a:noFill/>
          <a:ln>
            <a:noFill/>
          </a:ln>
        </p:spPr>
      </p:pic>
      <p:sp>
        <p:nvSpPr>
          <p:cNvPr id="17" name="Title 16"/>
          <p:cNvSpPr>
            <a:spLocks noGrp="1"/>
          </p:cNvSpPr>
          <p:nvPr>
            <p:ph type="title"/>
          </p:nvPr>
        </p:nvSpPr>
        <p:spPr/>
        <p:txBody>
          <a:bodyPr/>
          <a:lstStyle/>
          <a:p>
            <a:r>
              <a:rPr lang="en-US" dirty="0"/>
              <a:t>Public Load Balancer</a:t>
            </a:r>
          </a:p>
        </p:txBody>
      </p:sp>
      <p:sp>
        <p:nvSpPr>
          <p:cNvPr id="6" name="Text Placeholder 5"/>
          <p:cNvSpPr>
            <a:spLocks noGrp="1"/>
          </p:cNvSpPr>
          <p:nvPr>
            <p:ph type="body" sz="quarter" idx="10"/>
          </p:nvPr>
        </p:nvSpPr>
        <p:spPr>
          <a:xfrm>
            <a:off x="584200" y="4890199"/>
            <a:ext cx="10901855" cy="1378839"/>
          </a:xfrm>
        </p:spPr>
        <p:txBody>
          <a:bodyPr/>
          <a:lstStyle/>
          <a:p>
            <a:r>
              <a:rPr lang="en-US" dirty="0"/>
              <a:t>Maps public IP addresses and port number of incoming traffic to the VM’s private IP address and port number, and vice versa. </a:t>
            </a:r>
          </a:p>
          <a:p>
            <a:r>
              <a:rPr lang="en-US" dirty="0"/>
              <a:t>Apply load balancing rules to distribute traffic across VMs or services.</a:t>
            </a:r>
          </a:p>
        </p:txBody>
      </p:sp>
    </p:spTree>
    <p:extLst>
      <p:ext uri="{BB962C8B-B14F-4D97-AF65-F5344CB8AC3E}">
        <p14:creationId xmlns:p14="http://schemas.microsoft.com/office/powerpoint/2010/main" val="350576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Internal Load Balancer</a:t>
            </a:r>
          </a:p>
        </p:txBody>
      </p:sp>
      <p:sp>
        <p:nvSpPr>
          <p:cNvPr id="6" name="Text Placeholder 5"/>
          <p:cNvSpPr>
            <a:spLocks noGrp="1"/>
          </p:cNvSpPr>
          <p:nvPr>
            <p:ph type="body" sz="quarter" idx="10"/>
          </p:nvPr>
        </p:nvSpPr>
        <p:spPr>
          <a:xfrm>
            <a:off x="584200" y="1435496"/>
            <a:ext cx="6346687" cy="4481227"/>
          </a:xfrm>
        </p:spPr>
        <p:txBody>
          <a:bodyPr/>
          <a:lstStyle/>
          <a:p>
            <a:r>
              <a:rPr lang="en-US" dirty="0"/>
              <a:t>Directs traffic only to resources inside a virtual network or that use a VPN to access Azure infrastructure.</a:t>
            </a:r>
          </a:p>
          <a:p>
            <a:r>
              <a:rPr lang="en-US" dirty="0"/>
              <a:t>Frontend IP addresses and virtual networks are never directly exposed to an internet endpoint.</a:t>
            </a:r>
          </a:p>
          <a:p>
            <a:r>
              <a:rPr lang="en-US" dirty="0"/>
              <a:t>Enables load balancing within a virtual network, for cross-premises virtual networks, for multi-tier applications, and for line-of-business applications.</a:t>
            </a:r>
          </a:p>
        </p:txBody>
      </p:sp>
      <p:pic>
        <p:nvPicPr>
          <p:cNvPr id="9" name="Picture 8" descr="Diagram showing how an internal load balancer works. Three VMs are shown going through a load balancer to access SQL servers in the database tier subnet. The SQL servers are responding on port 1443. ">
            <a:extLst>
              <a:ext uri="{FF2B5EF4-FFF2-40B4-BE49-F238E27FC236}">
                <a16:creationId xmlns:a16="http://schemas.microsoft.com/office/drawing/2014/main" id="{817C95F0-5DA6-4C44-A4E7-A63F968D322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94126" y="1435100"/>
            <a:ext cx="4188713" cy="3347879"/>
          </a:xfrm>
          <a:prstGeom prst="rect">
            <a:avLst/>
          </a:prstGeom>
          <a:noFill/>
          <a:ln>
            <a:noFill/>
          </a:ln>
        </p:spPr>
      </p:pic>
    </p:spTree>
    <p:extLst>
      <p:ext uri="{BB962C8B-B14F-4D97-AF65-F5344CB8AC3E}">
        <p14:creationId xmlns:p14="http://schemas.microsoft.com/office/powerpoint/2010/main" val="305071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AA0C651F-EF8D-4A96-BF69-5590DC92F281}"/>
              </a:ext>
            </a:extLst>
          </p:cNvPr>
          <p:cNvSpPr>
            <a:spLocks noGrp="1"/>
          </p:cNvSpPr>
          <p:nvPr>
            <p:ph type="body" sz="quarter" idx="10"/>
          </p:nvPr>
        </p:nvSpPr>
        <p:spPr>
          <a:xfrm>
            <a:off x="584200" y="1435497"/>
            <a:ext cx="11018520" cy="3016210"/>
          </a:xfrm>
        </p:spPr>
        <p:txBody>
          <a:bodyPr vert="horz" wrap="square" lIns="0" tIns="0" rIns="0" bIns="0" rtlCol="0" anchor="t">
            <a:spAutoFit/>
          </a:bodyPr>
          <a:lstStyle/>
          <a:p>
            <a:r>
              <a:rPr lang="en-US" dirty="0">
                <a:latin typeface="Segoe UI Semilight"/>
                <a:cs typeface="Segoe UI Semilight"/>
              </a:rPr>
              <a:t>Lesson 01: Network Routing and Endpoints</a:t>
            </a:r>
            <a:endParaRPr lang="en-US" dirty="0"/>
          </a:p>
          <a:p>
            <a:r>
              <a:rPr lang="en-US" dirty="0">
                <a:latin typeface="Segoe UI Semilight"/>
                <a:cs typeface="Segoe UI Semilight"/>
              </a:rPr>
              <a:t>Lesson 02: Azure Load Balancer</a:t>
            </a:r>
          </a:p>
          <a:p>
            <a:r>
              <a:rPr lang="en-US" dirty="0">
                <a:latin typeface="Segoe UI Semilight"/>
                <a:cs typeface="Segoe UI Semilight"/>
              </a:rPr>
              <a:t>Lesson 03: Application Gateway</a:t>
            </a:r>
          </a:p>
          <a:p>
            <a:r>
              <a:rPr lang="en-US" dirty="0">
                <a:latin typeface="Segoe UI Semilight"/>
                <a:cs typeface="Segoe UI Semilight"/>
              </a:rPr>
              <a:t>Lesson 04: Traffic Manager</a:t>
            </a:r>
          </a:p>
          <a:p>
            <a:r>
              <a:rPr lang="en-US" dirty="0">
                <a:latin typeface="Segoe UI Semilight"/>
                <a:cs typeface="Segoe UI Semilight"/>
              </a:rPr>
              <a:t>Lesson 05: Module 06 Lab and Review</a:t>
            </a:r>
          </a:p>
          <a:p>
            <a:endParaRPr lang="en-US" dirty="0"/>
          </a:p>
        </p:txBody>
      </p:sp>
    </p:spTree>
    <p:extLst>
      <p:ext uri="{BB962C8B-B14F-4D97-AF65-F5344CB8AC3E}">
        <p14:creationId xmlns:p14="http://schemas.microsoft.com/office/powerpoint/2010/main" val="180088025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Load Balancer SKUs</a:t>
            </a:r>
          </a:p>
        </p:txBody>
      </p:sp>
      <p:sp>
        <p:nvSpPr>
          <p:cNvPr id="6" name="Text Placeholder 5"/>
          <p:cNvSpPr>
            <a:spLocks noGrp="1"/>
          </p:cNvSpPr>
          <p:nvPr>
            <p:ph type="body" sz="quarter" idx="10"/>
          </p:nvPr>
        </p:nvSpPr>
        <p:spPr>
          <a:xfrm>
            <a:off x="584200" y="1435100"/>
            <a:ext cx="5560391" cy="3274743"/>
          </a:xfrm>
        </p:spPr>
        <p:txBody>
          <a:bodyPr vert="horz" wrap="square" lIns="0" tIns="0" rIns="0" bIns="0" rtlCol="0" anchor="t">
            <a:spAutoFit/>
          </a:bodyPr>
          <a:lstStyle/>
          <a:p>
            <a:r>
              <a:rPr lang="en-US" dirty="0">
                <a:latin typeface="Segoe UI Semilight"/>
                <a:cs typeface="Segoe UI Semilight"/>
              </a:rPr>
              <a:t>Load balancer supports both Basic and Standard (newer) SKUs</a:t>
            </a:r>
          </a:p>
          <a:p>
            <a:r>
              <a:rPr lang="en-US" dirty="0">
                <a:latin typeface="Segoe UI Semilight"/>
                <a:cs typeface="Segoe UI Semilight"/>
              </a:rPr>
              <a:t>SKUs are not mutable</a:t>
            </a:r>
          </a:p>
          <a:p>
            <a:r>
              <a:rPr lang="en-US" dirty="0">
                <a:latin typeface="Segoe UI Semilight"/>
                <a:cs typeface="Segoe UI Semilight"/>
              </a:rPr>
              <a:t>Load Balancer rule cannot span two virtual networks</a:t>
            </a:r>
          </a:p>
          <a:p>
            <a:r>
              <a:rPr lang="en-US" dirty="0">
                <a:latin typeface="Segoe UI Semilight"/>
                <a:cs typeface="Segoe UI Semilight"/>
              </a:rPr>
              <a:t>No charge for the Basic Load Balancer SKU</a:t>
            </a:r>
          </a:p>
        </p:txBody>
      </p:sp>
      <p:pic>
        <p:nvPicPr>
          <p:cNvPr id="4" name="Picture 4" descr="Screenshot of the Create a load balancer page. The name is lb01. The Region is East US. The Type is Internal. The SKU is Basic. The Virtual Network is vnet01. The subnet is subnet01. The IP address assignment is Dynamic.">
            <a:extLst>
              <a:ext uri="{FF2B5EF4-FFF2-40B4-BE49-F238E27FC236}">
                <a16:creationId xmlns:a16="http://schemas.microsoft.com/office/drawing/2014/main" id="{EFDC0F98-2A9C-4935-A100-3BBCB3D8B7AA}"/>
              </a:ext>
            </a:extLst>
          </p:cNvPr>
          <p:cNvPicPr>
            <a:picLocks noChangeAspect="1"/>
          </p:cNvPicPr>
          <p:nvPr/>
        </p:nvPicPr>
        <p:blipFill>
          <a:blip r:embed="rId3"/>
          <a:stretch>
            <a:fillRect/>
          </a:stretch>
        </p:blipFill>
        <p:spPr>
          <a:xfrm>
            <a:off x="6433127" y="1437910"/>
            <a:ext cx="5173518" cy="4824997"/>
          </a:xfrm>
          <a:prstGeom prst="rect">
            <a:avLst/>
          </a:prstGeom>
          <a:ln>
            <a:solidFill>
              <a:schemeClr val="tx1"/>
            </a:solidFill>
          </a:ln>
        </p:spPr>
      </p:pic>
    </p:spTree>
    <p:extLst>
      <p:ext uri="{BB962C8B-B14F-4D97-AF65-F5344CB8AC3E}">
        <p14:creationId xmlns:p14="http://schemas.microsoft.com/office/powerpoint/2010/main" val="113646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Backend Pools</a:t>
            </a:r>
          </a:p>
        </p:txBody>
      </p:sp>
      <p:pic>
        <p:nvPicPr>
          <p:cNvPr id="2" name="Picture 1" descr="Screenshot of the backend pool page. The Associated to drop-down is shown with availability set, single virtual machine, and virtual machine scale set. ">
            <a:extLst>
              <a:ext uri="{FF2B5EF4-FFF2-40B4-BE49-F238E27FC236}">
                <a16:creationId xmlns:a16="http://schemas.microsoft.com/office/drawing/2014/main" id="{03D91D40-BE41-4A8B-AE7D-AFD300C1AA95}"/>
              </a:ext>
            </a:extLst>
          </p:cNvPr>
          <p:cNvPicPr>
            <a:picLocks noChangeAspect="1"/>
          </p:cNvPicPr>
          <p:nvPr/>
        </p:nvPicPr>
        <p:blipFill>
          <a:blip r:embed="rId3"/>
          <a:stretch>
            <a:fillRect/>
          </a:stretch>
        </p:blipFill>
        <p:spPr>
          <a:xfrm>
            <a:off x="1125283" y="1484185"/>
            <a:ext cx="3705225" cy="1914525"/>
          </a:xfrm>
          <a:prstGeom prst="rect">
            <a:avLst/>
          </a:prstGeom>
        </p:spPr>
      </p:pic>
      <p:graphicFrame>
        <p:nvGraphicFramePr>
          <p:cNvPr id="7" name="Table 6">
            <a:extLst>
              <a:ext uri="{FF2B5EF4-FFF2-40B4-BE49-F238E27FC236}">
                <a16:creationId xmlns:a16="http://schemas.microsoft.com/office/drawing/2014/main" id="{8DCFB727-F488-4332-83F5-C20A0462ED2B}"/>
              </a:ext>
            </a:extLst>
          </p:cNvPr>
          <p:cNvGraphicFramePr>
            <a:graphicFrameLocks noGrp="1"/>
          </p:cNvGraphicFramePr>
          <p:nvPr>
            <p:extLst>
              <p:ext uri="{D42A27DB-BD31-4B8C-83A1-F6EECF244321}">
                <p14:modId xmlns:p14="http://schemas.microsoft.com/office/powerpoint/2010/main" val="826068711"/>
              </p:ext>
            </p:extLst>
          </p:nvPr>
        </p:nvGraphicFramePr>
        <p:xfrm>
          <a:off x="5923069" y="1435100"/>
          <a:ext cx="5686319" cy="3170673"/>
        </p:xfrm>
        <a:graphic>
          <a:graphicData uri="http://schemas.openxmlformats.org/drawingml/2006/table">
            <a:tbl>
              <a:tblPr firstRow="1" firstCol="1" bandRow="1">
                <a:tableStyleId>{5C22544A-7EE6-4342-B048-85BDC9FD1C3A}</a:tableStyleId>
              </a:tblPr>
              <a:tblGrid>
                <a:gridCol w="2019572">
                  <a:extLst>
                    <a:ext uri="{9D8B030D-6E8A-4147-A177-3AD203B41FA5}">
                      <a16:colId xmlns:a16="http://schemas.microsoft.com/office/drawing/2014/main" val="3188652653"/>
                    </a:ext>
                  </a:extLst>
                </a:gridCol>
                <a:gridCol w="3666747">
                  <a:extLst>
                    <a:ext uri="{9D8B030D-6E8A-4147-A177-3AD203B41FA5}">
                      <a16:colId xmlns:a16="http://schemas.microsoft.com/office/drawing/2014/main" val="1801538278"/>
                    </a:ext>
                  </a:extLst>
                </a:gridCol>
              </a:tblGrid>
              <a:tr h="352297">
                <a:tc>
                  <a:txBody>
                    <a:bodyPr/>
                    <a:lstStyle/>
                    <a:p>
                      <a:pPr marL="0" marR="156845" algn="ctr"/>
                      <a:r>
                        <a:rPr lang="en-US" sz="2000" b="0" dirty="0">
                          <a:effectLst/>
                        </a:rPr>
                        <a:t> SKU</a:t>
                      </a:r>
                      <a:endParaRPr lang="en-US" sz="2000" b="0" dirty="0">
                        <a:solidFill>
                          <a:srgbClr val="3C3C3C"/>
                        </a:solidFill>
                        <a:effectLst/>
                        <a:latin typeface="Open Sans"/>
                        <a:ea typeface="Times New Roman" panose="02020603050405020304" pitchFamily="18" charset="0"/>
                      </a:endParaRP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156845"/>
                      <a:r>
                        <a:rPr lang="en-US" sz="2000" b="0" kern="1200" dirty="0">
                          <a:solidFill>
                            <a:schemeClr val="lt1"/>
                          </a:solidFill>
                          <a:effectLst/>
                          <a:latin typeface="+mn-lt"/>
                          <a:ea typeface="+mn-ea"/>
                          <a:cs typeface="+mn-cs"/>
                        </a:rPr>
                        <a:t>Backend pool endpoints</a:t>
                      </a: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8697460"/>
                  </a:ext>
                </a:extLst>
              </a:tr>
              <a:tr h="1409188">
                <a:tc>
                  <a:txBody>
                    <a:bodyPr/>
                    <a:lstStyle/>
                    <a:p>
                      <a:pPr marL="0" marR="156845"/>
                      <a:r>
                        <a:rPr lang="en-US" sz="2000" b="0" dirty="0">
                          <a:solidFill>
                            <a:schemeClr val="tx1"/>
                          </a:solidFill>
                          <a:effectLst/>
                          <a:latin typeface="Open Sans"/>
                          <a:ea typeface="Times New Roman" panose="02020603050405020304" pitchFamily="18" charset="0"/>
                        </a:rPr>
                        <a:t>Basic SKU</a:t>
                      </a: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156845" lvl="0" indent="0" algn="l" defTabSz="932742" rtl="0" eaLnBrk="1" fontAlgn="auto" latinLnBrk="0" hangingPunct="1">
                        <a:lnSpc>
                          <a:spcPct val="100000"/>
                        </a:lnSpc>
                        <a:spcBef>
                          <a:spcPts val="0"/>
                        </a:spcBef>
                        <a:spcAft>
                          <a:spcPts val="0"/>
                        </a:spcAft>
                        <a:buClrTx/>
                        <a:buSzTx/>
                        <a:buFontTx/>
                        <a:buNone/>
                        <a:tabLst/>
                        <a:defRPr/>
                      </a:pPr>
                      <a:r>
                        <a:rPr lang="en-US" sz="2000" dirty="0">
                          <a:effectLst/>
                        </a:rPr>
                        <a:t>VMs in a single availability set or VM scale set.</a:t>
                      </a:r>
                      <a:endParaRPr lang="en-US" sz="2000" dirty="0">
                        <a:solidFill>
                          <a:srgbClr val="3C3C3C"/>
                        </a:solidFill>
                        <a:effectLst/>
                        <a:latin typeface="Open Sans"/>
                        <a:ea typeface="Times New Roman" panose="02020603050405020304" pitchFamily="18" charset="0"/>
                      </a:endParaRPr>
                    </a:p>
                    <a:p>
                      <a:pPr marL="0" marR="156845"/>
                      <a:endParaRPr lang="en-US" sz="2000" dirty="0">
                        <a:solidFill>
                          <a:srgbClr val="3C3C3C"/>
                        </a:solidFill>
                        <a:effectLst/>
                        <a:latin typeface="Open Sans"/>
                        <a:ea typeface="Times New Roman" panose="02020603050405020304" pitchFamily="18" charset="0"/>
                      </a:endParaRP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2944636"/>
                  </a:ext>
                </a:extLst>
              </a:tr>
              <a:tr h="1409188">
                <a:tc>
                  <a:txBody>
                    <a:bodyPr/>
                    <a:lstStyle/>
                    <a:p>
                      <a:pPr marL="0" marR="156845"/>
                      <a:r>
                        <a:rPr lang="en-US" sz="2000" b="0" dirty="0">
                          <a:solidFill>
                            <a:schemeClr val="tx1"/>
                          </a:solidFill>
                          <a:effectLst/>
                          <a:latin typeface="Open Sans"/>
                          <a:ea typeface="Times New Roman" panose="02020603050405020304" pitchFamily="18" charset="0"/>
                        </a:rPr>
                        <a:t>Standard SKU</a:t>
                      </a: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156845"/>
                      <a:r>
                        <a:rPr lang="en-US" sz="2000" dirty="0">
                          <a:effectLst/>
                        </a:rPr>
                        <a:t>Any VM in a single virtual network, including a blend of VMs, availability sets, and VM scale sets.</a:t>
                      </a:r>
                      <a:endParaRPr lang="en-US" sz="2000" dirty="0">
                        <a:solidFill>
                          <a:srgbClr val="3C3C3C"/>
                        </a:solidFill>
                        <a:effectLst/>
                        <a:latin typeface="Open Sans"/>
                        <a:ea typeface="Times New Roman" panose="02020603050405020304" pitchFamily="18" charset="0"/>
                      </a:endParaRP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8724596"/>
                  </a:ext>
                </a:extLst>
              </a:tr>
            </a:tbl>
          </a:graphicData>
        </a:graphic>
      </p:graphicFrame>
      <p:sp>
        <p:nvSpPr>
          <p:cNvPr id="6" name="Text Placeholder 5"/>
          <p:cNvSpPr>
            <a:spLocks noGrp="1"/>
          </p:cNvSpPr>
          <p:nvPr>
            <p:ph type="body" sz="quarter" idx="10"/>
          </p:nvPr>
        </p:nvSpPr>
        <p:spPr>
          <a:xfrm>
            <a:off x="666496" y="3958453"/>
            <a:ext cx="5429504" cy="2240613"/>
          </a:xfrm>
        </p:spPr>
        <p:txBody>
          <a:bodyPr/>
          <a:lstStyle/>
          <a:p>
            <a:pPr marL="0" indent="0">
              <a:buNone/>
            </a:pPr>
            <a:r>
              <a:rPr lang="en-US" dirty="0"/>
              <a:t>To distribute traffic, a back-end address pool contains the IP addresses of the virtual NICs that are connected to the load balancer</a:t>
            </a:r>
          </a:p>
          <a:p>
            <a:endParaRPr lang="en-US" dirty="0"/>
          </a:p>
        </p:txBody>
      </p:sp>
    </p:spTree>
    <p:extLst>
      <p:ext uri="{BB962C8B-B14F-4D97-AF65-F5344CB8AC3E}">
        <p14:creationId xmlns:p14="http://schemas.microsoft.com/office/powerpoint/2010/main" val="129820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Load Balancer Rules</a:t>
            </a:r>
          </a:p>
        </p:txBody>
      </p:sp>
      <p:sp>
        <p:nvSpPr>
          <p:cNvPr id="6" name="Text Placeholder 5"/>
          <p:cNvSpPr>
            <a:spLocks noGrp="1"/>
          </p:cNvSpPr>
          <p:nvPr>
            <p:ph type="body" sz="quarter" idx="10"/>
          </p:nvPr>
        </p:nvSpPr>
        <p:spPr>
          <a:xfrm>
            <a:off x="584200" y="1324660"/>
            <a:ext cx="5114235" cy="4050340"/>
          </a:xfrm>
        </p:spPr>
        <p:txBody>
          <a:bodyPr/>
          <a:lstStyle/>
          <a:p>
            <a:r>
              <a:rPr lang="en-US" dirty="0"/>
              <a:t>Maps a frontend IP and port combination to a set of backend IP addresses and port combination</a:t>
            </a:r>
          </a:p>
          <a:p>
            <a:r>
              <a:rPr lang="en-US" dirty="0"/>
              <a:t>Rules can be used in combination with NAT rules</a:t>
            </a:r>
          </a:p>
          <a:p>
            <a:r>
              <a:rPr lang="en-US" dirty="0"/>
              <a:t>A NAT rule is explicitly attached to a VM (or network interface) to complete the path to the target</a:t>
            </a:r>
          </a:p>
        </p:txBody>
      </p:sp>
      <p:pic>
        <p:nvPicPr>
          <p:cNvPr id="2" name="Picture 2" descr="A screen shot of adding a load balancing rule. The name of the rule is lb01. The IP Version is IPv4. The Frontend IP address is 10.1.0.4. The protocol is TCP. The port is 80. The backend port is 80. The Backend pool is bep01. The Health probe is hp01. The Session persistence is none. The Idle timeout is 4. The Floating IP is Disabled.">
            <a:extLst>
              <a:ext uri="{FF2B5EF4-FFF2-40B4-BE49-F238E27FC236}">
                <a16:creationId xmlns:a16="http://schemas.microsoft.com/office/drawing/2014/main" id="{B57E8819-7AC0-47C6-B08A-AA158356ADBF}"/>
              </a:ext>
            </a:extLst>
          </p:cNvPr>
          <p:cNvPicPr>
            <a:picLocks noChangeAspect="1"/>
          </p:cNvPicPr>
          <p:nvPr/>
        </p:nvPicPr>
        <p:blipFill>
          <a:blip r:embed="rId3"/>
          <a:stretch>
            <a:fillRect/>
          </a:stretch>
        </p:blipFill>
        <p:spPr>
          <a:xfrm>
            <a:off x="6423891" y="800812"/>
            <a:ext cx="4664363" cy="5533464"/>
          </a:xfrm>
          <a:prstGeom prst="rect">
            <a:avLst/>
          </a:prstGeom>
          <a:ln>
            <a:solidFill>
              <a:schemeClr val="tx1"/>
            </a:solidFill>
          </a:ln>
        </p:spPr>
      </p:pic>
    </p:spTree>
    <p:extLst>
      <p:ext uri="{BB962C8B-B14F-4D97-AF65-F5344CB8AC3E}">
        <p14:creationId xmlns:p14="http://schemas.microsoft.com/office/powerpoint/2010/main" val="249114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Illustration of hash-based distribution with a load balancer and 3 virtual machines.">
            <a:extLst>
              <a:ext uri="{FF2B5EF4-FFF2-40B4-BE49-F238E27FC236}">
                <a16:creationId xmlns:a16="http://schemas.microsoft.com/office/drawing/2014/main" id="{697F01D7-7159-4CDF-BEF4-7D01856D607D}"/>
              </a:ext>
            </a:extLst>
          </p:cNvPr>
          <p:cNvPicPr/>
          <p:nvPr/>
        </p:nvPicPr>
        <p:blipFill>
          <a:blip r:embed="rId3">
            <a:extLst>
              <a:ext uri="{28A0092B-C50C-407E-A947-70E740481C1C}">
                <a14:useLocalDpi xmlns:a14="http://schemas.microsoft.com/office/drawing/2010/main" val="0"/>
              </a:ext>
            </a:extLst>
          </a:blip>
          <a:stretch>
            <a:fillRect/>
          </a:stretch>
        </p:blipFill>
        <p:spPr>
          <a:xfrm>
            <a:off x="3818634" y="897735"/>
            <a:ext cx="7513982" cy="3405808"/>
          </a:xfrm>
          <a:prstGeom prst="rect">
            <a:avLst/>
          </a:prstGeom>
        </p:spPr>
      </p:pic>
      <p:sp>
        <p:nvSpPr>
          <p:cNvPr id="17" name="Title 16"/>
          <p:cNvSpPr>
            <a:spLocks noGrp="1"/>
          </p:cNvSpPr>
          <p:nvPr>
            <p:ph type="title"/>
          </p:nvPr>
        </p:nvSpPr>
        <p:spPr/>
        <p:txBody>
          <a:bodyPr/>
          <a:lstStyle/>
          <a:p>
            <a:r>
              <a:rPr lang="en-US" dirty="0"/>
              <a:t>Session Persistence</a:t>
            </a:r>
          </a:p>
        </p:txBody>
      </p:sp>
      <p:sp>
        <p:nvSpPr>
          <p:cNvPr id="6" name="Text Placeholder 5"/>
          <p:cNvSpPr>
            <a:spLocks noGrp="1"/>
          </p:cNvSpPr>
          <p:nvPr>
            <p:ph type="body" sz="quarter" idx="10"/>
          </p:nvPr>
        </p:nvSpPr>
        <p:spPr>
          <a:xfrm>
            <a:off x="586740" y="4468549"/>
            <a:ext cx="11018520" cy="2068259"/>
          </a:xfrm>
        </p:spPr>
        <p:txBody>
          <a:bodyPr/>
          <a:lstStyle/>
          <a:p>
            <a:r>
              <a:rPr lang="en-US" sz="2400" dirty="0"/>
              <a:t>Session persistence specifies how client traffic is handled </a:t>
            </a:r>
          </a:p>
          <a:p>
            <a:r>
              <a:rPr lang="en-US" sz="2400" b="1" dirty="0"/>
              <a:t>None </a:t>
            </a:r>
            <a:r>
              <a:rPr lang="en-US" sz="2400" dirty="0"/>
              <a:t>(default) requests can be handled by any virtual machine </a:t>
            </a:r>
          </a:p>
          <a:p>
            <a:r>
              <a:rPr lang="en-US" sz="2400" b="1" dirty="0"/>
              <a:t>Client IP </a:t>
            </a:r>
            <a:r>
              <a:rPr lang="en-US" sz="2400" dirty="0"/>
              <a:t>requests will be handled by the same virtual machine</a:t>
            </a:r>
          </a:p>
          <a:p>
            <a:pPr lvl="0"/>
            <a:r>
              <a:rPr lang="en-US" sz="2400" b="1" dirty="0"/>
              <a:t>Client IP and protocol </a:t>
            </a:r>
            <a:r>
              <a:rPr lang="en-US" sz="2400" dirty="0"/>
              <a:t>specifies that successive requests from the same address and protocol will be handled by the same virtual machine</a:t>
            </a:r>
          </a:p>
        </p:txBody>
      </p:sp>
      <p:pic>
        <p:nvPicPr>
          <p:cNvPr id="4" name="Picture 4" descr="A screen shot of the Session persistence setttings.">
            <a:extLst>
              <a:ext uri="{FF2B5EF4-FFF2-40B4-BE49-F238E27FC236}">
                <a16:creationId xmlns:a16="http://schemas.microsoft.com/office/drawing/2014/main" id="{2D78A9BE-5257-48B3-A967-F51BBDC5BB58}"/>
              </a:ext>
            </a:extLst>
          </p:cNvPr>
          <p:cNvPicPr>
            <a:picLocks noChangeAspect="1"/>
          </p:cNvPicPr>
          <p:nvPr/>
        </p:nvPicPr>
        <p:blipFill>
          <a:blip r:embed="rId4"/>
          <a:stretch>
            <a:fillRect/>
          </a:stretch>
        </p:blipFill>
        <p:spPr>
          <a:xfrm>
            <a:off x="725054" y="1612197"/>
            <a:ext cx="2743200" cy="1980298"/>
          </a:xfrm>
          <a:prstGeom prst="rect">
            <a:avLst/>
          </a:prstGeom>
          <a:ln>
            <a:solidFill>
              <a:schemeClr val="tx1"/>
            </a:solidFill>
          </a:ln>
        </p:spPr>
      </p:pic>
    </p:spTree>
    <p:extLst>
      <p:ext uri="{BB962C8B-B14F-4D97-AF65-F5344CB8AC3E}">
        <p14:creationId xmlns:p14="http://schemas.microsoft.com/office/powerpoint/2010/main" val="130988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Health Probes</a:t>
            </a:r>
          </a:p>
        </p:txBody>
      </p:sp>
      <p:sp>
        <p:nvSpPr>
          <p:cNvPr id="6" name="Text Placeholder 5"/>
          <p:cNvSpPr>
            <a:spLocks noGrp="1"/>
          </p:cNvSpPr>
          <p:nvPr>
            <p:ph type="body" sz="quarter" idx="10"/>
          </p:nvPr>
        </p:nvSpPr>
        <p:spPr>
          <a:xfrm>
            <a:off x="584200" y="1435100"/>
            <a:ext cx="5226346" cy="4136517"/>
          </a:xfrm>
        </p:spPr>
        <p:txBody>
          <a:bodyPr/>
          <a:lstStyle/>
          <a:p>
            <a:r>
              <a:rPr lang="en-US" dirty="0"/>
              <a:t>Allows the load balancer to monitor the status of an app</a:t>
            </a:r>
          </a:p>
          <a:p>
            <a:r>
              <a:rPr lang="en-US" dirty="0"/>
              <a:t>Dynamically adds or removes VMs from the load balancer rotation based on their response to health checks</a:t>
            </a:r>
          </a:p>
          <a:p>
            <a:r>
              <a:rPr lang="en-US" dirty="0"/>
              <a:t>HTTP custom probe (preferred) pings every 15 seconds</a:t>
            </a:r>
          </a:p>
          <a:p>
            <a:r>
              <a:rPr lang="en-US" dirty="0"/>
              <a:t>TCP custom probe tries to establish a successful TCP session </a:t>
            </a:r>
          </a:p>
        </p:txBody>
      </p:sp>
      <p:pic>
        <p:nvPicPr>
          <p:cNvPr id="2" name="Picture 2" descr="Screenshot of the HTTP custom probe page. The port is 80. The path is /. The interval is 5. The unhealthy threshold is 2. ">
            <a:extLst>
              <a:ext uri="{FF2B5EF4-FFF2-40B4-BE49-F238E27FC236}">
                <a16:creationId xmlns:a16="http://schemas.microsoft.com/office/drawing/2014/main" id="{C8716DE8-E4C0-46C6-8517-7EB89D4E2B76}"/>
              </a:ext>
            </a:extLst>
          </p:cNvPr>
          <p:cNvPicPr>
            <a:picLocks noChangeAspect="1"/>
          </p:cNvPicPr>
          <p:nvPr/>
        </p:nvPicPr>
        <p:blipFill>
          <a:blip r:embed="rId3"/>
          <a:stretch>
            <a:fillRect/>
          </a:stretch>
        </p:blipFill>
        <p:spPr>
          <a:xfrm>
            <a:off x="6253018" y="1434843"/>
            <a:ext cx="5394036" cy="4297731"/>
          </a:xfrm>
          <a:prstGeom prst="rect">
            <a:avLst/>
          </a:prstGeom>
          <a:ln>
            <a:solidFill>
              <a:schemeClr val="tx1"/>
            </a:solidFill>
          </a:ln>
        </p:spPr>
      </p:pic>
    </p:spTree>
    <p:extLst>
      <p:ext uri="{BB962C8B-B14F-4D97-AF65-F5344CB8AC3E}">
        <p14:creationId xmlns:p14="http://schemas.microsoft.com/office/powerpoint/2010/main" val="104186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Azure Application Gateway</a:t>
            </a:r>
          </a:p>
        </p:txBody>
      </p:sp>
    </p:spTree>
    <p:extLst>
      <p:ext uri="{BB962C8B-B14F-4D97-AF65-F5344CB8AC3E}">
        <p14:creationId xmlns:p14="http://schemas.microsoft.com/office/powerpoint/2010/main" val="226839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solidFill>
                  <a:schemeClr val="tx1"/>
                </a:solidFill>
              </a:rPr>
              <a:t>Application Gateway Overview</a:t>
            </a:r>
          </a:p>
        </p:txBody>
      </p:sp>
      <p:sp>
        <p:nvSpPr>
          <p:cNvPr id="3" name="Text Placeholder 2">
            <a:extLst>
              <a:ext uri="{FF2B5EF4-FFF2-40B4-BE49-F238E27FC236}">
                <a16:creationId xmlns:a16="http://schemas.microsoft.com/office/drawing/2014/main" id="{AA0C651F-EF8D-4A96-BF69-5590DC92F281}"/>
              </a:ext>
            </a:extLst>
          </p:cNvPr>
          <p:cNvSpPr>
            <a:spLocks noGrp="1"/>
          </p:cNvSpPr>
          <p:nvPr>
            <p:ph type="body" sz="quarter" idx="10"/>
          </p:nvPr>
        </p:nvSpPr>
        <p:spPr>
          <a:xfrm>
            <a:off x="584200" y="1435497"/>
            <a:ext cx="11018520" cy="1982081"/>
          </a:xfrm>
        </p:spPr>
        <p:txBody>
          <a:bodyPr/>
          <a:lstStyle/>
          <a:p>
            <a:r>
              <a:rPr lang="en-US" dirty="0"/>
              <a:t>Application Gateway</a:t>
            </a:r>
          </a:p>
          <a:p>
            <a:r>
              <a:rPr lang="en-US" dirty="0"/>
              <a:t>Application Gateway Routing</a:t>
            </a:r>
          </a:p>
          <a:p>
            <a:r>
              <a:rPr lang="en-US" dirty="0"/>
              <a:t>Application Gateway Configuration</a:t>
            </a:r>
          </a:p>
          <a:p>
            <a:pPr marL="0" indent="0">
              <a:buNone/>
            </a:pPr>
            <a:endParaRPr lang="en-US" dirty="0"/>
          </a:p>
        </p:txBody>
      </p:sp>
    </p:spTree>
    <p:extLst>
      <p:ext uri="{BB962C8B-B14F-4D97-AF65-F5344CB8AC3E}">
        <p14:creationId xmlns:p14="http://schemas.microsoft.com/office/powerpoint/2010/main" val="282511056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solidFill>
                  <a:schemeClr val="tx1"/>
                </a:solidFill>
              </a:rPr>
              <a:t>Application Gateway</a:t>
            </a:r>
          </a:p>
        </p:txBody>
      </p:sp>
      <p:sp>
        <p:nvSpPr>
          <p:cNvPr id="3" name="Text Placeholder 2">
            <a:extLst>
              <a:ext uri="{FF2B5EF4-FFF2-40B4-BE49-F238E27FC236}">
                <a16:creationId xmlns:a16="http://schemas.microsoft.com/office/drawing/2014/main" id="{AA0C651F-EF8D-4A96-BF69-5590DC92F281}"/>
              </a:ext>
            </a:extLst>
          </p:cNvPr>
          <p:cNvSpPr>
            <a:spLocks noGrp="1"/>
          </p:cNvSpPr>
          <p:nvPr>
            <p:ph type="body" sz="quarter" idx="10"/>
          </p:nvPr>
        </p:nvSpPr>
        <p:spPr>
          <a:xfrm>
            <a:off x="588263" y="3977339"/>
            <a:ext cx="11018520" cy="1895904"/>
          </a:xfrm>
        </p:spPr>
        <p:txBody>
          <a:bodyPr/>
          <a:lstStyle/>
          <a:p>
            <a:r>
              <a:rPr lang="en-US" dirty="0"/>
              <a:t>Manages web app requests</a:t>
            </a:r>
          </a:p>
          <a:p>
            <a:r>
              <a:rPr lang="en-US" dirty="0"/>
              <a:t>Routes traffic to a pool of web servers based on the URL of a request </a:t>
            </a:r>
          </a:p>
          <a:p>
            <a:r>
              <a:rPr lang="en-US" dirty="0"/>
              <a:t>The web servers can be Azure virtual machines, Azure virtual machine scale sets, Azure App Service, and even on-premises servers</a:t>
            </a:r>
          </a:p>
        </p:txBody>
      </p:sp>
      <p:pic>
        <p:nvPicPr>
          <p:cNvPr id="4" name="Picture 3" descr="A flowchart from left to right: browser, app gateway frontend IP, listener, Rule, and backed pool.">
            <a:extLst>
              <a:ext uri="{FF2B5EF4-FFF2-40B4-BE49-F238E27FC236}">
                <a16:creationId xmlns:a16="http://schemas.microsoft.com/office/drawing/2014/main" id="{7DBBBD2C-88CB-4969-AC36-9A1139E3B8DE}"/>
              </a:ext>
            </a:extLst>
          </p:cNvPr>
          <p:cNvPicPr>
            <a:picLocks noChangeAspect="1"/>
          </p:cNvPicPr>
          <p:nvPr/>
        </p:nvPicPr>
        <p:blipFill>
          <a:blip r:embed="rId3"/>
          <a:stretch>
            <a:fillRect/>
          </a:stretch>
        </p:blipFill>
        <p:spPr>
          <a:xfrm>
            <a:off x="1916073" y="1087804"/>
            <a:ext cx="8210550" cy="2705100"/>
          </a:xfrm>
          <a:prstGeom prst="rect">
            <a:avLst/>
          </a:prstGeom>
        </p:spPr>
      </p:pic>
    </p:spTree>
    <p:extLst>
      <p:ext uri="{BB962C8B-B14F-4D97-AF65-F5344CB8AC3E}">
        <p14:creationId xmlns:p14="http://schemas.microsoft.com/office/powerpoint/2010/main" val="85114981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17D6EC6-6568-4FE6-8F87-864D2F62ED85}"/>
              </a:ext>
              <a:ext uri="{C183D7F6-B498-43B3-948B-1728B52AA6E4}">
                <adec:decorative xmlns:adec="http://schemas.microsoft.com/office/drawing/2017/decorative" val="1"/>
              </a:ext>
            </a:extLst>
          </p:cNvPr>
          <p:cNvSpPr/>
          <p:nvPr/>
        </p:nvSpPr>
        <p:spPr bwMode="auto">
          <a:xfrm>
            <a:off x="6358933" y="1330924"/>
            <a:ext cx="5734259" cy="67874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0B17C322-3095-40E2-BF95-01D274D4C823}"/>
              </a:ext>
              <a:ext uri="{C183D7F6-B498-43B3-948B-1728B52AA6E4}">
                <adec:decorative xmlns:adec="http://schemas.microsoft.com/office/drawing/2017/decorative" val="1"/>
              </a:ext>
            </a:extLst>
          </p:cNvPr>
          <p:cNvSpPr/>
          <p:nvPr/>
        </p:nvSpPr>
        <p:spPr bwMode="auto">
          <a:xfrm>
            <a:off x="361741" y="1330924"/>
            <a:ext cx="5734259" cy="67874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2F9B50-5D67-4608-B464-AEAEA00296B7}"/>
              </a:ext>
            </a:extLst>
          </p:cNvPr>
          <p:cNvSpPr>
            <a:spLocks noGrp="1"/>
          </p:cNvSpPr>
          <p:nvPr>
            <p:ph type="title"/>
          </p:nvPr>
        </p:nvSpPr>
        <p:spPr/>
        <p:txBody>
          <a:bodyPr/>
          <a:lstStyle/>
          <a:p>
            <a:r>
              <a:rPr lang="en-US" dirty="0">
                <a:solidFill>
                  <a:schemeClr val="tx1"/>
                </a:solidFill>
              </a:rPr>
              <a:t>Application Gateway Routing</a:t>
            </a:r>
          </a:p>
        </p:txBody>
      </p:sp>
      <p:sp>
        <p:nvSpPr>
          <p:cNvPr id="3" name="Text Placeholder 2">
            <a:extLst>
              <a:ext uri="{FF2B5EF4-FFF2-40B4-BE49-F238E27FC236}">
                <a16:creationId xmlns:a16="http://schemas.microsoft.com/office/drawing/2014/main" id="{94D8D6BC-BEC2-4ED8-90CC-ECB60769A0E2}"/>
              </a:ext>
            </a:extLst>
          </p:cNvPr>
          <p:cNvSpPr>
            <a:spLocks noGrp="1"/>
          </p:cNvSpPr>
          <p:nvPr>
            <p:ph type="body" sz="quarter" idx="10"/>
          </p:nvPr>
        </p:nvSpPr>
        <p:spPr>
          <a:xfrm>
            <a:off x="584200" y="1467147"/>
            <a:ext cx="5511800" cy="430887"/>
          </a:xfrm>
        </p:spPr>
        <p:txBody>
          <a:bodyPr/>
          <a:lstStyle/>
          <a:p>
            <a:pPr marL="0" indent="0" algn="ctr">
              <a:buNone/>
            </a:pPr>
            <a:r>
              <a:rPr lang="en-US" dirty="0">
                <a:solidFill>
                  <a:schemeClr val="bg1"/>
                </a:solidFill>
              </a:rPr>
              <a:t>Path-based routing</a:t>
            </a:r>
          </a:p>
        </p:txBody>
      </p:sp>
      <p:pic>
        <p:nvPicPr>
          <p:cNvPr id="4" name="Picture 3" descr="Flowchart from left to right: user, application gateway, image server pool. Traffic is directed to the image server pool based on *images or *video. ">
            <a:extLst>
              <a:ext uri="{FF2B5EF4-FFF2-40B4-BE49-F238E27FC236}">
                <a16:creationId xmlns:a16="http://schemas.microsoft.com/office/drawing/2014/main" id="{CBFDC944-EE57-48CC-BAA8-AD77CA629DE6}"/>
              </a:ext>
            </a:extLst>
          </p:cNvPr>
          <p:cNvPicPr>
            <a:picLocks noChangeAspect="1"/>
          </p:cNvPicPr>
          <p:nvPr/>
        </p:nvPicPr>
        <p:blipFill>
          <a:blip r:embed="rId2"/>
          <a:stretch>
            <a:fillRect/>
          </a:stretch>
        </p:blipFill>
        <p:spPr>
          <a:xfrm>
            <a:off x="584200" y="2291646"/>
            <a:ext cx="5084061" cy="3379544"/>
          </a:xfrm>
          <a:prstGeom prst="rect">
            <a:avLst/>
          </a:prstGeom>
          <a:ln>
            <a:noFill/>
          </a:ln>
        </p:spPr>
      </p:pic>
      <p:sp>
        <p:nvSpPr>
          <p:cNvPr id="5" name="Text Placeholder 2">
            <a:extLst>
              <a:ext uri="{FF2B5EF4-FFF2-40B4-BE49-F238E27FC236}">
                <a16:creationId xmlns:a16="http://schemas.microsoft.com/office/drawing/2014/main" id="{B84CCF65-7025-48CF-9BCC-80C4E5FF3A6E}"/>
              </a:ext>
            </a:extLst>
          </p:cNvPr>
          <p:cNvSpPr txBox="1">
            <a:spLocks/>
          </p:cNvSpPr>
          <p:nvPr/>
        </p:nvSpPr>
        <p:spPr>
          <a:xfrm>
            <a:off x="6584740" y="1467147"/>
            <a:ext cx="5511800"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Multiple-site</a:t>
            </a:r>
            <a:r>
              <a:rPr lang="en-US" dirty="0"/>
              <a:t> </a:t>
            </a:r>
            <a:r>
              <a:rPr lang="en-US" dirty="0">
                <a:solidFill>
                  <a:schemeClr val="bg1"/>
                </a:solidFill>
              </a:rPr>
              <a:t>routing</a:t>
            </a:r>
          </a:p>
        </p:txBody>
      </p:sp>
      <p:pic>
        <p:nvPicPr>
          <p:cNvPr id="6" name="Picture 5" descr="Flowchart left to right: user, application gateway, backend pool. Traffic is directed to the backend pool based on company, contoso or fabrikam.">
            <a:extLst>
              <a:ext uri="{FF2B5EF4-FFF2-40B4-BE49-F238E27FC236}">
                <a16:creationId xmlns:a16="http://schemas.microsoft.com/office/drawing/2014/main" id="{A1641C57-4705-449B-A73A-B720E402E1AA}"/>
              </a:ext>
            </a:extLst>
          </p:cNvPr>
          <p:cNvPicPr>
            <a:picLocks noChangeAspect="1"/>
          </p:cNvPicPr>
          <p:nvPr/>
        </p:nvPicPr>
        <p:blipFill>
          <a:blip r:embed="rId3"/>
          <a:stretch>
            <a:fillRect/>
          </a:stretch>
        </p:blipFill>
        <p:spPr>
          <a:xfrm>
            <a:off x="6318459" y="2291646"/>
            <a:ext cx="5246176" cy="3487308"/>
          </a:xfrm>
          <a:prstGeom prst="rect">
            <a:avLst/>
          </a:prstGeom>
        </p:spPr>
      </p:pic>
      <p:sp>
        <p:nvSpPr>
          <p:cNvPr id="7" name="Rectangle 6">
            <a:extLst>
              <a:ext uri="{FF2B5EF4-FFF2-40B4-BE49-F238E27FC236}">
                <a16:creationId xmlns:a16="http://schemas.microsoft.com/office/drawing/2014/main" id="{DC4D6DA2-9A67-412F-8BAD-E6345E0DD029}"/>
              </a:ext>
              <a:ext uri="{C183D7F6-B498-43B3-948B-1728B52AA6E4}">
                <adec:decorative xmlns:adec="http://schemas.microsoft.com/office/drawing/2017/decorative" val="1"/>
              </a:ext>
            </a:extLst>
          </p:cNvPr>
          <p:cNvSpPr/>
          <p:nvPr/>
        </p:nvSpPr>
        <p:spPr bwMode="auto">
          <a:xfrm>
            <a:off x="361741" y="1330924"/>
            <a:ext cx="5734259" cy="462224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07679B4-BA84-4669-91EA-8C039FC3455F}"/>
              </a:ext>
              <a:ext uri="{C183D7F6-B498-43B3-948B-1728B52AA6E4}">
                <adec:decorative xmlns:adec="http://schemas.microsoft.com/office/drawing/2017/decorative" val="1"/>
              </a:ext>
            </a:extLst>
          </p:cNvPr>
          <p:cNvSpPr/>
          <p:nvPr/>
        </p:nvSpPr>
        <p:spPr bwMode="auto">
          <a:xfrm>
            <a:off x="6360607" y="1330924"/>
            <a:ext cx="5734259" cy="462224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1678327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3FE2-5230-45AC-8B59-F650A65773FB}"/>
              </a:ext>
            </a:extLst>
          </p:cNvPr>
          <p:cNvSpPr>
            <a:spLocks noGrp="1"/>
          </p:cNvSpPr>
          <p:nvPr>
            <p:ph type="title"/>
          </p:nvPr>
        </p:nvSpPr>
        <p:spPr/>
        <p:txBody>
          <a:bodyPr/>
          <a:lstStyle/>
          <a:p>
            <a:r>
              <a:rPr lang="en-US" dirty="0">
                <a:solidFill>
                  <a:schemeClr val="tx1"/>
                </a:solidFill>
              </a:rPr>
              <a:t>Application Gateway Components</a:t>
            </a:r>
          </a:p>
        </p:txBody>
      </p:sp>
      <p:sp>
        <p:nvSpPr>
          <p:cNvPr id="3" name="Text Placeholder 2">
            <a:extLst>
              <a:ext uri="{FF2B5EF4-FFF2-40B4-BE49-F238E27FC236}">
                <a16:creationId xmlns:a16="http://schemas.microsoft.com/office/drawing/2014/main" id="{9383E57C-4F63-40E9-A648-75FE367B6017}"/>
              </a:ext>
            </a:extLst>
          </p:cNvPr>
          <p:cNvSpPr>
            <a:spLocks noGrp="1"/>
          </p:cNvSpPr>
          <p:nvPr>
            <p:ph type="body" sz="quarter" idx="10"/>
          </p:nvPr>
        </p:nvSpPr>
        <p:spPr>
          <a:xfrm>
            <a:off x="586740" y="1499622"/>
            <a:ext cx="3492891" cy="3016210"/>
          </a:xfrm>
        </p:spPr>
        <p:txBody>
          <a:bodyPr/>
          <a:lstStyle/>
          <a:p>
            <a:r>
              <a:rPr lang="en-US" dirty="0"/>
              <a:t>Frontend IP</a:t>
            </a:r>
          </a:p>
          <a:p>
            <a:r>
              <a:rPr lang="en-US" dirty="0"/>
              <a:t>Listeners</a:t>
            </a:r>
          </a:p>
          <a:p>
            <a:r>
              <a:rPr lang="en-US" dirty="0"/>
              <a:t>Routing rules</a:t>
            </a:r>
          </a:p>
          <a:p>
            <a:r>
              <a:rPr lang="en-US" dirty="0"/>
              <a:t>Backend pools</a:t>
            </a:r>
          </a:p>
          <a:p>
            <a:r>
              <a:rPr lang="en-US" dirty="0"/>
              <a:t>Web application firewall (optional)</a:t>
            </a:r>
          </a:p>
          <a:p>
            <a:r>
              <a:rPr lang="en-US" dirty="0"/>
              <a:t>Health probes</a:t>
            </a:r>
          </a:p>
        </p:txBody>
      </p:sp>
      <p:pic>
        <p:nvPicPr>
          <p:cNvPr id="4" name="Picture 3" descr="Flowchart top to bottom: frontend IP, listener, rule, and backend instances.">
            <a:extLst>
              <a:ext uri="{FF2B5EF4-FFF2-40B4-BE49-F238E27FC236}">
                <a16:creationId xmlns:a16="http://schemas.microsoft.com/office/drawing/2014/main" id="{0AB68DEE-20F8-4339-87B3-BADEC988ED02}"/>
              </a:ext>
            </a:extLst>
          </p:cNvPr>
          <p:cNvPicPr>
            <a:picLocks noChangeAspect="1"/>
          </p:cNvPicPr>
          <p:nvPr/>
        </p:nvPicPr>
        <p:blipFill>
          <a:blip r:embed="rId2"/>
          <a:stretch>
            <a:fillRect/>
          </a:stretch>
        </p:blipFill>
        <p:spPr>
          <a:xfrm>
            <a:off x="3869767" y="1499622"/>
            <a:ext cx="8210550" cy="4667250"/>
          </a:xfrm>
          <a:prstGeom prst="rect">
            <a:avLst/>
          </a:prstGeom>
        </p:spPr>
      </p:pic>
    </p:spTree>
    <p:extLst>
      <p:ext uri="{BB962C8B-B14F-4D97-AF65-F5344CB8AC3E}">
        <p14:creationId xmlns:p14="http://schemas.microsoft.com/office/powerpoint/2010/main" val="269055743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01: Network Routing and Endpoints</a:t>
            </a:r>
            <a:endParaRPr lang="en-US" dirty="0"/>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Azure Traffic Manager</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solidFill>
                  <a:schemeClr val="tx1"/>
                </a:solidFill>
              </a:rPr>
              <a:t>Traffic Manager Overview</a:t>
            </a:r>
          </a:p>
        </p:txBody>
      </p:sp>
      <p:sp>
        <p:nvSpPr>
          <p:cNvPr id="3" name="Text Placeholder 2">
            <a:extLst>
              <a:ext uri="{FF2B5EF4-FFF2-40B4-BE49-F238E27FC236}">
                <a16:creationId xmlns:a16="http://schemas.microsoft.com/office/drawing/2014/main" id="{AA0C651F-EF8D-4A96-BF69-5590DC92F281}"/>
              </a:ext>
            </a:extLst>
          </p:cNvPr>
          <p:cNvSpPr>
            <a:spLocks noGrp="1"/>
          </p:cNvSpPr>
          <p:nvPr>
            <p:ph type="body" sz="quarter" idx="10"/>
          </p:nvPr>
        </p:nvSpPr>
        <p:spPr>
          <a:xfrm>
            <a:off x="584200" y="1435497"/>
            <a:ext cx="11018520" cy="1982081"/>
          </a:xfrm>
        </p:spPr>
        <p:txBody>
          <a:bodyPr/>
          <a:lstStyle/>
          <a:p>
            <a:r>
              <a:rPr lang="en-US" dirty="0"/>
              <a:t>Azure Traffic Manager</a:t>
            </a:r>
          </a:p>
          <a:p>
            <a:r>
              <a:rPr lang="en-US" dirty="0"/>
              <a:t>Traffic Manager Routing Methods</a:t>
            </a:r>
          </a:p>
          <a:p>
            <a:r>
              <a:rPr lang="en-US" dirty="0"/>
              <a:t>Distributing Network Traffic</a:t>
            </a:r>
          </a:p>
          <a:p>
            <a:pPr marL="0" indent="0">
              <a:buNone/>
            </a:pPr>
            <a:endParaRPr lang="en-US" dirty="0"/>
          </a:p>
        </p:txBody>
      </p:sp>
    </p:spTree>
    <p:extLst>
      <p:ext uri="{BB962C8B-B14F-4D97-AF65-F5344CB8AC3E}">
        <p14:creationId xmlns:p14="http://schemas.microsoft.com/office/powerpoint/2010/main" val="44881764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Traffic Manager</a:t>
            </a:r>
          </a:p>
        </p:txBody>
      </p:sp>
      <p:sp>
        <p:nvSpPr>
          <p:cNvPr id="6" name="Text Placeholder 5"/>
          <p:cNvSpPr>
            <a:spLocks noGrp="1"/>
          </p:cNvSpPr>
          <p:nvPr>
            <p:ph type="body" sz="quarter" idx="10"/>
          </p:nvPr>
        </p:nvSpPr>
        <p:spPr>
          <a:xfrm>
            <a:off x="554101" y="1295210"/>
            <a:ext cx="6151500" cy="4136517"/>
          </a:xfrm>
        </p:spPr>
        <p:txBody>
          <a:bodyPr/>
          <a:lstStyle/>
          <a:p>
            <a:r>
              <a:rPr lang="en-US" dirty="0"/>
              <a:t>Allows you to control distribution of user traffic to service endpoints around the world</a:t>
            </a:r>
          </a:p>
          <a:p>
            <a:r>
              <a:rPr lang="en-US" dirty="0"/>
              <a:t>Uses DNS to direct end-user requests to the most appropriate endpoint</a:t>
            </a:r>
          </a:p>
          <a:p>
            <a:r>
              <a:rPr lang="en-US" dirty="0"/>
              <a:t>Selects an endpoint based on the configuring traffic-routing method</a:t>
            </a:r>
          </a:p>
          <a:p>
            <a:r>
              <a:rPr lang="en-US" dirty="0"/>
              <a:t>Provides endpoint health checks and automatic endpoint failover</a:t>
            </a:r>
          </a:p>
        </p:txBody>
      </p:sp>
      <p:pic>
        <p:nvPicPr>
          <p:cNvPr id="5" name="Picture 4" descr="Diagram illustrating how Azure Traffic Manager controls traffic, with 4 steps shown. Step 1 is the DNS query. Step 2 is Traffic Manager using  a routing method to determine the best endpoint. Step 3 is the DNS response back to the user. Step 4 is the clients connects directly to the selected endpoint, not through Traffic Manager. ">
            <a:extLst>
              <a:ext uri="{FF2B5EF4-FFF2-40B4-BE49-F238E27FC236}">
                <a16:creationId xmlns:a16="http://schemas.microsoft.com/office/drawing/2014/main" id="{E8CAC7E1-5A94-4DFA-880D-D304F32498C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80313" y="1435100"/>
            <a:ext cx="5129075" cy="4077804"/>
          </a:xfrm>
          <a:prstGeom prst="rect">
            <a:avLst/>
          </a:prstGeom>
          <a:noFill/>
          <a:ln>
            <a:noFill/>
          </a:ln>
        </p:spPr>
      </p:pic>
    </p:spTree>
    <p:extLst>
      <p:ext uri="{BB962C8B-B14F-4D97-AF65-F5344CB8AC3E}">
        <p14:creationId xmlns:p14="http://schemas.microsoft.com/office/powerpoint/2010/main" val="3536756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8DE2-D21B-42AC-9D3D-876C8C3EA344}"/>
              </a:ext>
            </a:extLst>
          </p:cNvPr>
          <p:cNvSpPr>
            <a:spLocks noGrp="1"/>
          </p:cNvSpPr>
          <p:nvPr>
            <p:ph type="title"/>
          </p:nvPr>
        </p:nvSpPr>
        <p:spPr/>
        <p:txBody>
          <a:bodyPr/>
          <a:lstStyle/>
          <a:p>
            <a:r>
              <a:rPr lang="en-US" dirty="0"/>
              <a:t>Traffic Manager Routing Methods</a:t>
            </a:r>
          </a:p>
        </p:txBody>
      </p:sp>
      <p:sp>
        <p:nvSpPr>
          <p:cNvPr id="3" name="Text Placeholder 2">
            <a:extLst>
              <a:ext uri="{FF2B5EF4-FFF2-40B4-BE49-F238E27FC236}">
                <a16:creationId xmlns:a16="http://schemas.microsoft.com/office/drawing/2014/main" id="{AC8FCDDE-1C41-4680-BA7B-E4D48781100A}"/>
              </a:ext>
            </a:extLst>
          </p:cNvPr>
          <p:cNvSpPr>
            <a:spLocks noGrp="1"/>
          </p:cNvSpPr>
          <p:nvPr>
            <p:ph type="body" sz="quarter" idx="10"/>
          </p:nvPr>
        </p:nvSpPr>
        <p:spPr>
          <a:xfrm>
            <a:off x="584200" y="1435497"/>
            <a:ext cx="6469743" cy="4801314"/>
          </a:xfrm>
        </p:spPr>
        <p:txBody>
          <a:bodyPr vert="horz" wrap="square" lIns="0" tIns="0" rIns="0" bIns="0" rtlCol="0" anchor="t">
            <a:spAutoFit/>
          </a:bodyPr>
          <a:lstStyle/>
          <a:p>
            <a:r>
              <a:rPr lang="en-US" sz="2400" b="1" dirty="0">
                <a:latin typeface="Segoe UI Semilight"/>
                <a:cs typeface="Segoe UI Semilight"/>
              </a:rPr>
              <a:t>Priority</a:t>
            </a:r>
            <a:r>
              <a:rPr lang="en-US" sz="2400" dirty="0">
                <a:latin typeface="Segoe UI Semilight"/>
                <a:cs typeface="Segoe UI Semilight"/>
              </a:rPr>
              <a:t> routing routes traffic to a  prioritized list of service endpoints </a:t>
            </a:r>
            <a:endParaRPr lang="en-US" sz="2400" dirty="0"/>
          </a:p>
          <a:p>
            <a:r>
              <a:rPr lang="en-US" sz="2400" b="1" dirty="0">
                <a:latin typeface="Segoe UI Semilight"/>
                <a:cs typeface="Segoe UI Semilight"/>
              </a:rPr>
              <a:t>Performance</a:t>
            </a:r>
            <a:r>
              <a:rPr lang="en-US" sz="2400" dirty="0">
                <a:latin typeface="Segoe UI Semilight"/>
                <a:cs typeface="Segoe UI Semilight"/>
              </a:rPr>
              <a:t> routing Routes traffic to the location closest to the user</a:t>
            </a:r>
          </a:p>
          <a:p>
            <a:r>
              <a:rPr lang="en-US" sz="2400" b="1" dirty="0">
                <a:latin typeface="Segoe UI Semilight"/>
                <a:cs typeface="Segoe UI Semilight"/>
              </a:rPr>
              <a:t>Geographic</a:t>
            </a:r>
            <a:r>
              <a:rPr lang="en-US" sz="2400" dirty="0">
                <a:latin typeface="Segoe UI Semilight"/>
                <a:cs typeface="Segoe UI Semilight"/>
              </a:rPr>
              <a:t> routing routes traffic to a set of geographic locations </a:t>
            </a:r>
            <a:endParaRPr lang="en-US" sz="2400" dirty="0"/>
          </a:p>
          <a:p>
            <a:r>
              <a:rPr lang="en-US" sz="2400" b="1" dirty="0">
                <a:latin typeface="Segoe UI Semilight"/>
                <a:cs typeface="Segoe UI Semilight"/>
              </a:rPr>
              <a:t>Weighted</a:t>
            </a:r>
            <a:r>
              <a:rPr lang="en-US" sz="2400" dirty="0">
                <a:latin typeface="Segoe UI Semilight"/>
                <a:cs typeface="Segoe UI Semilight"/>
              </a:rPr>
              <a:t> routing distributes traffic evenly using a pre-defined weighting</a:t>
            </a:r>
          </a:p>
          <a:p>
            <a:r>
              <a:rPr lang="en-US" sz="2400" b="1" dirty="0">
                <a:latin typeface="Segoe UI Semilight"/>
                <a:cs typeface="Segoe UI Semilight"/>
              </a:rPr>
              <a:t>MultiValue</a:t>
            </a:r>
            <a:r>
              <a:rPr lang="en-US" sz="2400" dirty="0">
                <a:latin typeface="Segoe UI Semilight"/>
                <a:cs typeface="Segoe UI Semilight"/>
              </a:rPr>
              <a:t> routing distributes traffic only to IPv4 and IPv6 endpoints</a:t>
            </a:r>
          </a:p>
          <a:p>
            <a:r>
              <a:rPr lang="en-US" sz="2400" b="1" dirty="0">
                <a:latin typeface="Segoe UI Semilight"/>
                <a:cs typeface="Segoe UI Semilight"/>
              </a:rPr>
              <a:t>Subnet</a:t>
            </a:r>
            <a:r>
              <a:rPr lang="en-US" sz="2400" dirty="0">
                <a:latin typeface="Segoe UI Semilight"/>
                <a:cs typeface="Segoe UI Semilight"/>
              </a:rPr>
              <a:t> routing distributes traffic based on source IP ranges</a:t>
            </a:r>
          </a:p>
        </p:txBody>
      </p:sp>
      <p:pic>
        <p:nvPicPr>
          <p:cNvPr id="7" name="Picture 7" descr="Screenshot of the Create Traffic manager page. The routing method drop-down selections are shown including weighted, priority, geographic, multivalue, and subnet. ">
            <a:extLst>
              <a:ext uri="{FF2B5EF4-FFF2-40B4-BE49-F238E27FC236}">
                <a16:creationId xmlns:a16="http://schemas.microsoft.com/office/drawing/2014/main" id="{1F78D627-67D7-4798-BF73-031B2110E69E}"/>
              </a:ext>
            </a:extLst>
          </p:cNvPr>
          <p:cNvPicPr>
            <a:picLocks noChangeAspect="1"/>
          </p:cNvPicPr>
          <p:nvPr/>
        </p:nvPicPr>
        <p:blipFill>
          <a:blip r:embed="rId2"/>
          <a:stretch>
            <a:fillRect/>
          </a:stretch>
        </p:blipFill>
        <p:spPr>
          <a:xfrm>
            <a:off x="8246118" y="1327713"/>
            <a:ext cx="2979998" cy="4202574"/>
          </a:xfrm>
          <a:prstGeom prst="rect">
            <a:avLst/>
          </a:prstGeom>
          <a:ln>
            <a:solidFill>
              <a:schemeClr val="tx1"/>
            </a:solidFill>
          </a:ln>
        </p:spPr>
      </p:pic>
    </p:spTree>
    <p:extLst>
      <p:ext uri="{BB962C8B-B14F-4D97-AF65-F5344CB8AC3E}">
        <p14:creationId xmlns:p14="http://schemas.microsoft.com/office/powerpoint/2010/main" val="302407430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Distributing Network Traffic</a:t>
            </a:r>
          </a:p>
        </p:txBody>
      </p:sp>
      <p:sp>
        <p:nvSpPr>
          <p:cNvPr id="5" name="Text Placeholder 4">
            <a:extLst>
              <a:ext uri="{FF2B5EF4-FFF2-40B4-BE49-F238E27FC236}">
                <a16:creationId xmlns:a16="http://schemas.microsoft.com/office/drawing/2014/main" id="{428F47AE-8823-480F-9A8E-46AACCA40447}"/>
              </a:ext>
            </a:extLst>
          </p:cNvPr>
          <p:cNvSpPr>
            <a:spLocks noGrp="1"/>
          </p:cNvSpPr>
          <p:nvPr>
            <p:ph type="body" sz="quarter" idx="10"/>
          </p:nvPr>
        </p:nvSpPr>
        <p:spPr>
          <a:xfrm>
            <a:off x="584200" y="5407264"/>
            <a:ext cx="10780486" cy="947952"/>
          </a:xfrm>
        </p:spPr>
        <p:txBody>
          <a:bodyPr/>
          <a:lstStyle/>
          <a:p>
            <a:r>
              <a:rPr lang="en-US" dirty="0"/>
              <a:t>Azure has several options to distribute network traffic</a:t>
            </a:r>
          </a:p>
          <a:p>
            <a:r>
              <a:rPr lang="en-US" dirty="0"/>
              <a:t>They can each be used in isolation or in combination</a:t>
            </a:r>
          </a:p>
        </p:txBody>
      </p:sp>
      <p:graphicFrame>
        <p:nvGraphicFramePr>
          <p:cNvPr id="2" name="Table 1">
            <a:extLst>
              <a:ext uri="{FF2B5EF4-FFF2-40B4-BE49-F238E27FC236}">
                <a16:creationId xmlns:a16="http://schemas.microsoft.com/office/drawing/2014/main" id="{2993296F-8BFF-40F9-92B1-9A0C0EF84840}"/>
              </a:ext>
            </a:extLst>
          </p:cNvPr>
          <p:cNvGraphicFramePr>
            <a:graphicFrameLocks noGrp="1"/>
          </p:cNvGraphicFramePr>
          <p:nvPr>
            <p:extLst>
              <p:ext uri="{D42A27DB-BD31-4B8C-83A1-F6EECF244321}">
                <p14:modId xmlns:p14="http://schemas.microsoft.com/office/powerpoint/2010/main" val="457901843"/>
              </p:ext>
            </p:extLst>
          </p:nvPr>
        </p:nvGraphicFramePr>
        <p:xfrm>
          <a:off x="650043" y="1210248"/>
          <a:ext cx="10104307" cy="3892970"/>
        </p:xfrm>
        <a:graphic>
          <a:graphicData uri="http://schemas.openxmlformats.org/drawingml/2006/table">
            <a:tbl>
              <a:tblPr firstRow="1" firstCol="1" bandRow="1">
                <a:tableStyleId>{5C22544A-7EE6-4342-B048-85BDC9FD1C3A}</a:tableStyleId>
              </a:tblPr>
              <a:tblGrid>
                <a:gridCol w="1823074">
                  <a:extLst>
                    <a:ext uri="{9D8B030D-6E8A-4147-A177-3AD203B41FA5}">
                      <a16:colId xmlns:a16="http://schemas.microsoft.com/office/drawing/2014/main" val="4103797862"/>
                    </a:ext>
                  </a:extLst>
                </a:gridCol>
                <a:gridCol w="2771889">
                  <a:extLst>
                    <a:ext uri="{9D8B030D-6E8A-4147-A177-3AD203B41FA5}">
                      <a16:colId xmlns:a16="http://schemas.microsoft.com/office/drawing/2014/main" val="4258134149"/>
                    </a:ext>
                  </a:extLst>
                </a:gridCol>
                <a:gridCol w="2754672">
                  <a:extLst>
                    <a:ext uri="{9D8B030D-6E8A-4147-A177-3AD203B41FA5}">
                      <a16:colId xmlns:a16="http://schemas.microsoft.com/office/drawing/2014/main" val="2570625045"/>
                    </a:ext>
                  </a:extLst>
                </a:gridCol>
                <a:gridCol w="2754672">
                  <a:extLst>
                    <a:ext uri="{9D8B030D-6E8A-4147-A177-3AD203B41FA5}">
                      <a16:colId xmlns:a16="http://schemas.microsoft.com/office/drawing/2014/main" val="1419478650"/>
                    </a:ext>
                  </a:extLst>
                </a:gridCol>
              </a:tblGrid>
              <a:tr h="443942">
                <a:tc>
                  <a:txBody>
                    <a:bodyPr/>
                    <a:lstStyle/>
                    <a:p>
                      <a:pPr marL="0" marR="156845" algn="ctr"/>
                      <a:r>
                        <a:rPr lang="en-US" sz="1800" b="0" dirty="0">
                          <a:effectLst/>
                        </a:rPr>
                        <a:t>Service</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ctr"/>
                      <a:r>
                        <a:rPr lang="en-US" sz="1800" b="0" dirty="0">
                          <a:effectLst/>
                        </a:rPr>
                        <a:t>Azure Load Balancer</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a:buNone/>
                      </a:pPr>
                      <a:r>
                        <a:rPr lang="en-US" sz="1800" b="0" dirty="0">
                          <a:effectLst/>
                        </a:rPr>
                        <a:t>Application Gateway</a:t>
                      </a: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ctr"/>
                      <a:r>
                        <a:rPr lang="en-US" sz="1800" b="0" dirty="0">
                          <a:effectLst/>
                        </a:rPr>
                        <a:t>Traffic Manager</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2780995"/>
                  </a:ext>
                </a:extLst>
              </a:tr>
              <a:tr h="416798">
                <a:tc>
                  <a:txBody>
                    <a:bodyPr/>
                    <a:lstStyle/>
                    <a:p>
                      <a:pPr marL="0" marR="156845"/>
                      <a:r>
                        <a:rPr lang="en-US" sz="1800" b="0" dirty="0">
                          <a:solidFill>
                            <a:schemeClr val="tx1"/>
                          </a:solidFill>
                          <a:effectLst/>
                        </a:rPr>
                        <a:t>Technology</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marL="0" marR="156845"/>
                      <a:r>
                        <a:rPr lang="en-US" sz="1800" b="0" dirty="0">
                          <a:solidFill>
                            <a:schemeClr val="tx1"/>
                          </a:solidFill>
                          <a:effectLst/>
                        </a:rPr>
                        <a:t>Transport Layer (level 4)</a:t>
                      </a:r>
                      <a:endParaRPr lang="en-US" sz="1800" b="0" dirty="0">
                        <a:solidFill>
                          <a:schemeClr val="tx1"/>
                        </a:solidFill>
                        <a:effectLst/>
                        <a:latin typeface="Segoe UI Semilight"/>
                        <a:ea typeface="Times New Roman" panose="02020603050405020304" pitchFamily="18" charset="0"/>
                        <a:cs typeface="Segoe UI Semilight"/>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buNone/>
                      </a:pPr>
                      <a:r>
                        <a:rPr lang="en-US" sz="1800" b="0" dirty="0">
                          <a:solidFill>
                            <a:schemeClr val="tx1"/>
                          </a:solidFill>
                          <a:effectLst/>
                        </a:rPr>
                        <a:t>Application Layer (level 7)</a:t>
                      </a: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solidFill>
                            <a:schemeClr val="tx1"/>
                          </a:solidFill>
                          <a:effectLst/>
                        </a:rPr>
                        <a:t>DNS Resolver</a:t>
                      </a:r>
                      <a:endParaRPr lang="en-US" sz="1800" b="0" dirty="0">
                        <a:solidFill>
                          <a:schemeClr val="tx1"/>
                        </a:solidFill>
                        <a:effectLst/>
                        <a:latin typeface="Segoe UI Semilight"/>
                        <a:ea typeface="Times New Roman" panose="02020603050405020304" pitchFamily="18" charset="0"/>
                        <a:cs typeface="Segoe UI Semilight"/>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310459"/>
                  </a:ext>
                </a:extLst>
              </a:tr>
              <a:tr h="833597">
                <a:tc>
                  <a:txBody>
                    <a:bodyPr/>
                    <a:lstStyle/>
                    <a:p>
                      <a:pPr marL="0" marR="156845"/>
                      <a:r>
                        <a:rPr lang="en-US" sz="1800" b="0" dirty="0">
                          <a:solidFill>
                            <a:schemeClr val="tx1"/>
                          </a:solidFill>
                          <a:effectLst/>
                        </a:rPr>
                        <a:t>Protocols</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marL="0" marR="156845"/>
                      <a:r>
                        <a:rPr lang="en-US" sz="1800" b="0" dirty="0">
                          <a:solidFill>
                            <a:schemeClr val="tx1"/>
                          </a:solidFill>
                          <a:effectLst/>
                        </a:rPr>
                        <a:t>Any TCP or UDP Protocol</a:t>
                      </a:r>
                      <a:endParaRPr lang="en-US" sz="1800" b="0" dirty="0">
                        <a:solidFill>
                          <a:schemeClr val="tx1"/>
                        </a:solidFill>
                        <a:effectLst/>
                        <a:latin typeface="Segoe UI Semilight"/>
                        <a:ea typeface="Times New Roman" panose="02020603050405020304" pitchFamily="18" charset="0"/>
                        <a:cs typeface="Segoe UI Semilight"/>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buNone/>
                      </a:pPr>
                      <a:r>
                        <a:rPr lang="en-US" sz="1800" b="0" i="0" u="none" strike="noStrike" noProof="0" dirty="0">
                          <a:solidFill>
                            <a:schemeClr val="tx1"/>
                          </a:solidFill>
                          <a:effectLst/>
                          <a:latin typeface="Segoe UI"/>
                        </a:rPr>
                        <a:t>HTTP, HTTPS, HTTP/2, &amp; WebSockets</a:t>
                      </a:r>
                      <a:endParaRPr lang="en-US" dirty="0">
                        <a:solidFill>
                          <a:schemeClr val="tx1"/>
                        </a:solidFill>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solidFill>
                            <a:schemeClr val="tx1"/>
                          </a:solidFill>
                          <a:effectLst/>
                        </a:rPr>
                        <a:t>DNS Resolution</a:t>
                      </a: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8540193"/>
                  </a:ext>
                </a:extLst>
              </a:tr>
              <a:tr h="1033791">
                <a:tc>
                  <a:txBody>
                    <a:bodyPr/>
                    <a:lstStyle/>
                    <a:p>
                      <a:pPr marL="0" marR="156845"/>
                      <a:r>
                        <a:rPr lang="en-US" sz="1800" b="0" dirty="0">
                          <a:solidFill>
                            <a:schemeClr val="tx1"/>
                          </a:solidFill>
                          <a:effectLst/>
                        </a:rPr>
                        <a:t>Backends or Endpoints</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marL="0" marR="156845"/>
                      <a:r>
                        <a:rPr lang="en-US" sz="1800" b="0" dirty="0">
                          <a:solidFill>
                            <a:schemeClr val="tx1"/>
                          </a:solidFill>
                          <a:effectLst/>
                        </a:rPr>
                        <a:t>Azure Virtual Machines, and Azure Virtual Machine Scale Sets</a:t>
                      </a: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buNone/>
                      </a:pPr>
                      <a:r>
                        <a:rPr lang="en-US" sz="1800" b="0" dirty="0">
                          <a:solidFill>
                            <a:schemeClr val="tx1"/>
                          </a:solidFill>
                          <a:effectLst/>
                        </a:rPr>
                        <a:t>Azure Virtual Machines, Azure Virtual Machine Scale Sets, Azure App Services, IP Addresses, and Hostnames</a:t>
                      </a: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solidFill>
                            <a:schemeClr val="tx1"/>
                          </a:solidFill>
                          <a:effectLst/>
                        </a:rPr>
                        <a:t>Azure Cloud Services, Azure App Services, Azure App Service Slots, and Public IP Addresses</a:t>
                      </a: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5229977"/>
                  </a:ext>
                </a:extLst>
              </a:tr>
              <a:tr h="827033">
                <a:tc>
                  <a:txBody>
                    <a:bodyPr/>
                    <a:lstStyle/>
                    <a:p>
                      <a:pPr marL="0" marR="156845"/>
                      <a:r>
                        <a:rPr lang="en-US" sz="1800" b="0" dirty="0">
                          <a:solidFill>
                            <a:schemeClr val="tx1"/>
                          </a:solidFill>
                          <a:effectLst/>
                        </a:rPr>
                        <a:t>Network Connectivity</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marL="0" marR="156845"/>
                      <a:r>
                        <a:rPr lang="en-US" sz="1800" b="0" dirty="0">
                          <a:solidFill>
                            <a:schemeClr val="tx1"/>
                          </a:solidFill>
                          <a:effectLst/>
                        </a:rPr>
                        <a:t>External and Internal</a:t>
                      </a: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marL="0" lvl="0">
                        <a:buNone/>
                      </a:pPr>
                      <a:r>
                        <a:rPr lang="en-US" sz="1800" b="0" i="0" u="none" strike="noStrike" noProof="0" dirty="0">
                          <a:solidFill>
                            <a:schemeClr val="tx1"/>
                          </a:solidFill>
                          <a:effectLst/>
                          <a:latin typeface="Segoe UI"/>
                        </a:rPr>
                        <a:t>External and Internal</a:t>
                      </a: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solidFill>
                            <a:schemeClr val="tx1"/>
                          </a:solidFill>
                          <a:effectLst/>
                        </a:rPr>
                        <a:t>External</a:t>
                      </a:r>
                      <a:endParaRPr lang="en-US" sz="1800" b="0" dirty="0">
                        <a:solidFill>
                          <a:schemeClr val="tx1"/>
                        </a:solidFill>
                        <a:effectLst/>
                        <a:latin typeface="Segoe UI Semilight"/>
                        <a:ea typeface="Times New Roman" panose="02020603050405020304" pitchFamily="18" charset="0"/>
                        <a:cs typeface="Segoe UI Semilight"/>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8005993"/>
                  </a:ext>
                </a:extLst>
              </a:tr>
            </a:tbl>
          </a:graphicData>
        </a:graphic>
      </p:graphicFrame>
    </p:spTree>
    <p:extLst>
      <p:ext uri="{BB962C8B-B14F-4D97-AF65-F5344CB8AC3E}">
        <p14:creationId xmlns:p14="http://schemas.microsoft.com/office/powerpoint/2010/main" val="395917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05: Module 06 Lab and Review</a:t>
            </a:r>
          </a:p>
        </p:txBody>
      </p:sp>
    </p:spTree>
    <p:extLst>
      <p:ext uri="{BB962C8B-B14F-4D97-AF65-F5344CB8AC3E}">
        <p14:creationId xmlns:p14="http://schemas.microsoft.com/office/powerpoint/2010/main" val="1671104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p:txBody>
          <a:bodyPr/>
          <a:lstStyle/>
          <a:p>
            <a:r>
              <a:rPr lang="en-US" dirty="0"/>
              <a:t>Lab 06 – Implement Traffic Management</a:t>
            </a:r>
          </a:p>
        </p:txBody>
      </p:sp>
      <p:sp>
        <p:nvSpPr>
          <p:cNvPr id="3" name="Text Placeholder 2">
            <a:extLst>
              <a:ext uri="{FF2B5EF4-FFF2-40B4-BE49-F238E27FC236}">
                <a16:creationId xmlns:a16="http://schemas.microsoft.com/office/drawing/2014/main" id="{76AA030A-0331-4BAD-B57E-71AE2526CC18}"/>
              </a:ext>
            </a:extLst>
          </p:cNvPr>
          <p:cNvSpPr>
            <a:spLocks noGrp="1"/>
          </p:cNvSpPr>
          <p:nvPr>
            <p:ph type="body" sz="quarter" idx="10"/>
          </p:nvPr>
        </p:nvSpPr>
        <p:spPr>
          <a:xfrm>
            <a:off x="584200" y="1435497"/>
            <a:ext cx="10505831" cy="4468916"/>
          </a:xfrm>
        </p:spPr>
        <p:txBody>
          <a:bodyPr vert="horz" wrap="square" lIns="0" tIns="0" rIns="0" bIns="0" rtlCol="0" anchor="t">
            <a:spAutoFit/>
          </a:bodyPr>
          <a:lstStyle/>
          <a:p>
            <a:pPr marL="0" indent="0">
              <a:buNone/>
            </a:pPr>
            <a:r>
              <a:rPr lang="en-US" sz="2400" b="1" dirty="0">
                <a:latin typeface="Segoe UI Semilight"/>
                <a:cs typeface="Segoe UI Semilight"/>
              </a:rPr>
              <a:t>Scenario</a:t>
            </a:r>
            <a:endParaRPr lang="en-US" sz="2400" b="1" dirty="0">
              <a:latin typeface="Segoe UI Semilight"/>
              <a:cs typeface="Segoe UI"/>
            </a:endParaRPr>
          </a:p>
          <a:p>
            <a:pPr marL="0" indent="0">
              <a:buNone/>
            </a:pPr>
            <a:r>
              <a:rPr lang="en-US" sz="2400" dirty="0">
                <a:latin typeface="Segoe UI Semilight"/>
                <a:ea typeface="+mn-lt"/>
                <a:cs typeface="+mn-lt"/>
              </a:rPr>
              <a:t>You are tasked with implementing a hub spoke topology for network traffic. The topology should include an Azure Load Balancer and Azure Application Gateway.</a:t>
            </a:r>
          </a:p>
          <a:p>
            <a:pPr marL="0" indent="0">
              <a:buNone/>
            </a:pPr>
            <a:endParaRPr lang="en-US" sz="1200" dirty="0">
              <a:latin typeface="Segoe UI Semilight"/>
              <a:cs typeface="Segoe UI Semilight"/>
            </a:endParaRPr>
          </a:p>
          <a:p>
            <a:pPr marL="0" indent="0">
              <a:buNone/>
            </a:pPr>
            <a:r>
              <a:rPr lang="en-US" sz="2400" b="1" dirty="0">
                <a:latin typeface="Segoe UI Semilight"/>
                <a:cs typeface="Segoe UI Semilight"/>
              </a:rPr>
              <a:t>Objectives</a:t>
            </a:r>
            <a:br>
              <a:rPr lang="en-US" sz="2400" dirty="0">
                <a:latin typeface="Segoe UI Semilight"/>
                <a:cs typeface="Segoe UI Semilight"/>
              </a:rPr>
            </a:br>
            <a:r>
              <a:rPr lang="en-US" sz="2400" dirty="0">
                <a:latin typeface="Segoe UI Semilight"/>
                <a:cs typeface="Segoe UI Semilight"/>
              </a:rPr>
              <a:t>Task 1: Provision the lab environment</a:t>
            </a:r>
            <a:br>
              <a:rPr lang="en-US" sz="2400" dirty="0">
                <a:latin typeface="Segoe UI Semilight"/>
                <a:cs typeface="Segoe UI Semilight"/>
              </a:rPr>
            </a:br>
            <a:r>
              <a:rPr lang="en-US" sz="2400" dirty="0">
                <a:latin typeface="Segoe UI Semilight"/>
                <a:cs typeface="Segoe UI Semilight"/>
              </a:rPr>
              <a:t>Task 2: Configure the hub and spoke network topology</a:t>
            </a:r>
            <a:br>
              <a:rPr lang="en-US" sz="2400" dirty="0">
                <a:latin typeface="Segoe UI Semilight"/>
                <a:cs typeface="Segoe UI Semilight"/>
              </a:rPr>
            </a:br>
            <a:r>
              <a:rPr lang="en-US" sz="2400" dirty="0">
                <a:latin typeface="Segoe UI Semilight"/>
                <a:cs typeface="Segoe UI Semilight"/>
              </a:rPr>
              <a:t>Task 3: Test transitivity of virtual network peering</a:t>
            </a:r>
            <a:br>
              <a:rPr lang="en-US" sz="2400" dirty="0">
                <a:latin typeface="Segoe UI Semilight"/>
                <a:cs typeface="Segoe UI Semilight"/>
              </a:rPr>
            </a:br>
            <a:r>
              <a:rPr lang="en-US" sz="2400" dirty="0">
                <a:latin typeface="Segoe UI Semilight"/>
                <a:cs typeface="Segoe UI Semilight"/>
              </a:rPr>
              <a:t>Task 4: Configure routing in the hub and spoke topology</a:t>
            </a:r>
            <a:br>
              <a:rPr lang="en-US" sz="2400" dirty="0">
                <a:latin typeface="Segoe UI Semilight"/>
                <a:cs typeface="Segoe UI Semilight"/>
              </a:rPr>
            </a:br>
            <a:r>
              <a:rPr lang="en-US" sz="2400" dirty="0">
                <a:latin typeface="Segoe UI Semilight"/>
                <a:cs typeface="Segoe UI Semilight"/>
              </a:rPr>
              <a:t>Task 5: Implement Azure Load Balancer</a:t>
            </a:r>
            <a:br>
              <a:rPr lang="en-US" sz="2400" dirty="0">
                <a:latin typeface="Segoe UI Semilight"/>
                <a:cs typeface="Segoe UI Semilight"/>
              </a:rPr>
            </a:br>
            <a:r>
              <a:rPr lang="en-US" sz="2400" dirty="0">
                <a:latin typeface="Segoe UI Semilight"/>
                <a:cs typeface="Segoe UI Semilight"/>
              </a:rPr>
              <a:t>Task 6: Implement Azure Application Gateway</a:t>
            </a:r>
            <a:endParaRPr lang="en-US" sz="2400" dirty="0"/>
          </a:p>
        </p:txBody>
      </p:sp>
      <p:pic>
        <p:nvPicPr>
          <p:cNvPr id="4" name="Picture 4" descr="Next slide for architecture diagram. ">
            <a:extLst>
              <a:ext uri="{FF2B5EF4-FFF2-40B4-BE49-F238E27FC236}">
                <a16:creationId xmlns:a16="http://schemas.microsoft.com/office/drawing/2014/main" id="{D96196D4-DE60-481D-BEFC-102033CF26CB}"/>
              </a:ext>
            </a:extLst>
          </p:cNvPr>
          <p:cNvPicPr>
            <a:picLocks noChangeAspect="1"/>
          </p:cNvPicPr>
          <p:nvPr/>
        </p:nvPicPr>
        <p:blipFill>
          <a:blip r:embed="rId3"/>
          <a:stretch>
            <a:fillRect/>
          </a:stretch>
        </p:blipFill>
        <p:spPr>
          <a:xfrm>
            <a:off x="9322981" y="5780912"/>
            <a:ext cx="2743200" cy="895989"/>
          </a:xfrm>
          <a:prstGeom prst="rect">
            <a:avLst/>
          </a:prstGeom>
        </p:spPr>
      </p:pic>
    </p:spTree>
    <p:extLst>
      <p:ext uri="{BB962C8B-B14F-4D97-AF65-F5344CB8AC3E}">
        <p14:creationId xmlns:p14="http://schemas.microsoft.com/office/powerpoint/2010/main" val="383236508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D6D26-A3DB-43D4-8A67-99A2F174A4A2}"/>
              </a:ext>
            </a:extLst>
          </p:cNvPr>
          <p:cNvSpPr>
            <a:spLocks noGrp="1"/>
          </p:cNvSpPr>
          <p:nvPr>
            <p:ph type="title"/>
          </p:nvPr>
        </p:nvSpPr>
        <p:spPr/>
        <p:txBody>
          <a:bodyPr/>
          <a:lstStyle/>
          <a:p>
            <a:r>
              <a:rPr lang="en-US" dirty="0">
                <a:cs typeface="Segoe UI"/>
              </a:rPr>
              <a:t>Lab 06 – Architecture Diagram</a:t>
            </a:r>
            <a:endParaRPr lang="en-US" dirty="0"/>
          </a:p>
        </p:txBody>
      </p:sp>
      <p:grpSp>
        <p:nvGrpSpPr>
          <p:cNvPr id="12" name="Group 11" descr="Architecture diagram as explained in the lab guide. ">
            <a:extLst>
              <a:ext uri="{FF2B5EF4-FFF2-40B4-BE49-F238E27FC236}">
                <a16:creationId xmlns:a16="http://schemas.microsoft.com/office/drawing/2014/main" id="{AFAEEED3-1A3D-47EC-B384-870A4CFC62B6}"/>
              </a:ext>
            </a:extLst>
          </p:cNvPr>
          <p:cNvGrpSpPr/>
          <p:nvPr/>
        </p:nvGrpSpPr>
        <p:grpSpPr>
          <a:xfrm>
            <a:off x="1921164" y="1204919"/>
            <a:ext cx="7980218" cy="5307144"/>
            <a:chOff x="1921164" y="1204919"/>
            <a:chExt cx="7980218" cy="5307144"/>
          </a:xfrm>
        </p:grpSpPr>
        <p:pic>
          <p:nvPicPr>
            <p:cNvPr id="3" name="Picture 3" descr="A picture containing map, text&#10;&#10;Description generated with very high confidence">
              <a:extLst>
                <a:ext uri="{FF2B5EF4-FFF2-40B4-BE49-F238E27FC236}">
                  <a16:creationId xmlns:a16="http://schemas.microsoft.com/office/drawing/2014/main" id="{F20E3579-3757-483D-B20B-4F5F661E6AE4}"/>
                </a:ext>
              </a:extLst>
            </p:cNvPr>
            <p:cNvPicPr>
              <a:picLocks noChangeAspect="1"/>
            </p:cNvPicPr>
            <p:nvPr/>
          </p:nvPicPr>
          <p:blipFill>
            <a:blip r:embed="rId3"/>
            <a:stretch>
              <a:fillRect/>
            </a:stretch>
          </p:blipFill>
          <p:spPr>
            <a:xfrm>
              <a:off x="1921164" y="1204919"/>
              <a:ext cx="7980218" cy="5307144"/>
            </a:xfrm>
            <a:prstGeom prst="rect">
              <a:avLst/>
            </a:prstGeom>
          </p:spPr>
        </p:pic>
        <p:sp>
          <p:nvSpPr>
            <p:cNvPr id="7" name="Oval 6">
              <a:extLst>
                <a:ext uri="{FF2B5EF4-FFF2-40B4-BE49-F238E27FC236}">
                  <a16:creationId xmlns:a16="http://schemas.microsoft.com/office/drawing/2014/main" id="{7A773FE4-0CF3-41F6-9F86-659CAB2B0387}"/>
                </a:ext>
              </a:extLst>
            </p:cNvPr>
            <p:cNvSpPr/>
            <p:nvPr/>
          </p:nvSpPr>
          <p:spPr>
            <a:xfrm>
              <a:off x="2290618" y="2582945"/>
              <a:ext cx="281560" cy="220940"/>
            </a:xfrm>
            <a:prstGeom prst="ellipse">
              <a:avLst/>
            </a:prstGeom>
            <a:solidFill>
              <a:srgbClr val="FFFFCC"/>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n w="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1</a:t>
              </a:r>
            </a:p>
          </p:txBody>
        </p:sp>
        <p:sp>
          <p:nvSpPr>
            <p:cNvPr id="9" name="Oval 8">
              <a:extLst>
                <a:ext uri="{FF2B5EF4-FFF2-40B4-BE49-F238E27FC236}">
                  <a16:creationId xmlns:a16="http://schemas.microsoft.com/office/drawing/2014/main" id="{CA40E3D0-45E5-4306-9A0E-1517479253EC}"/>
                </a:ext>
              </a:extLst>
            </p:cNvPr>
            <p:cNvSpPr/>
            <p:nvPr/>
          </p:nvSpPr>
          <p:spPr>
            <a:xfrm>
              <a:off x="6522466" y="2584735"/>
              <a:ext cx="281560" cy="220940"/>
            </a:xfrm>
            <a:prstGeom prst="ellipse">
              <a:avLst/>
            </a:prstGeom>
            <a:solidFill>
              <a:srgbClr val="FFFFCC"/>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n w="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2</a:t>
              </a:r>
            </a:p>
          </p:txBody>
        </p:sp>
        <p:sp>
          <p:nvSpPr>
            <p:cNvPr id="11" name="Oval 10">
              <a:extLst>
                <a:ext uri="{FF2B5EF4-FFF2-40B4-BE49-F238E27FC236}">
                  <a16:creationId xmlns:a16="http://schemas.microsoft.com/office/drawing/2014/main" id="{1EAD3192-110A-4EAD-9B71-EF020220A02E}"/>
                </a:ext>
              </a:extLst>
            </p:cNvPr>
            <p:cNvSpPr/>
            <p:nvPr/>
          </p:nvSpPr>
          <p:spPr>
            <a:xfrm>
              <a:off x="9080313" y="2582945"/>
              <a:ext cx="281560" cy="220940"/>
            </a:xfrm>
            <a:prstGeom prst="ellipse">
              <a:avLst/>
            </a:prstGeom>
            <a:solidFill>
              <a:srgbClr val="FFFFCC"/>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n w="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3</a:t>
              </a:r>
            </a:p>
          </p:txBody>
        </p:sp>
      </p:grpSp>
    </p:spTree>
    <p:extLst>
      <p:ext uri="{BB962C8B-B14F-4D97-AF65-F5344CB8AC3E}">
        <p14:creationId xmlns:p14="http://schemas.microsoft.com/office/powerpoint/2010/main" val="246004650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6390" y="1434370"/>
            <a:ext cx="11018520" cy="3090077"/>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571500" lvl="1" indent="-342900">
              <a:buFont typeface="Arial" panose="020B0604020202020204" pitchFamily="34" charset="0"/>
              <a:buChar char="•"/>
            </a:pPr>
            <a:r>
              <a:rPr lang="en-US" sz="2400" dirty="0"/>
              <a:t>Manage and control traffic flow in your Azure deployment with routes</a:t>
            </a:r>
          </a:p>
          <a:p>
            <a:pPr marL="571500" lvl="1" indent="-342900">
              <a:buFont typeface="Arial" panose="020B0604020202020204" pitchFamily="34" charset="0"/>
              <a:buChar char="•"/>
            </a:pPr>
            <a:r>
              <a:rPr lang="en-US" sz="2400" dirty="0"/>
              <a:t>Improve application scalability and resiliency by using Azure Load Balancer</a:t>
            </a:r>
          </a:p>
          <a:p>
            <a:pPr marL="571500" lvl="1" indent="-342900">
              <a:buFont typeface="Arial" panose="020B0604020202020204" pitchFamily="34" charset="0"/>
              <a:buChar char="•"/>
            </a:pPr>
            <a:r>
              <a:rPr lang="en-US" sz="2400" dirty="0"/>
              <a:t>Load balance your web service traffic with Application Gateway</a:t>
            </a:r>
          </a:p>
          <a:p>
            <a:pPr marL="571500" lvl="1" indent="-342900">
              <a:buFont typeface="Arial" panose="020B0604020202020204" pitchFamily="34" charset="0"/>
              <a:buChar char="•"/>
            </a:pPr>
            <a:r>
              <a:rPr lang="en-US" sz="2400" dirty="0"/>
              <a:t>Enhance your service availability and data locality by using Azure Traffic Manager</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t>Network Routing Overview</a:t>
            </a:r>
          </a:p>
        </p:txBody>
      </p:sp>
      <p:sp>
        <p:nvSpPr>
          <p:cNvPr id="3" name="Text Placeholder 2">
            <a:extLst>
              <a:ext uri="{FF2B5EF4-FFF2-40B4-BE49-F238E27FC236}">
                <a16:creationId xmlns:a16="http://schemas.microsoft.com/office/drawing/2014/main" id="{AA0C651F-EF8D-4A96-BF69-5590DC92F281}"/>
              </a:ext>
            </a:extLst>
          </p:cNvPr>
          <p:cNvSpPr>
            <a:spLocks noGrp="1"/>
          </p:cNvSpPr>
          <p:nvPr>
            <p:ph type="body" sz="quarter" idx="10"/>
          </p:nvPr>
        </p:nvSpPr>
        <p:spPr>
          <a:xfrm>
            <a:off x="575056" y="1307481"/>
            <a:ext cx="11018520" cy="5601533"/>
          </a:xfrm>
        </p:spPr>
        <p:txBody>
          <a:bodyPr vert="horz" wrap="square" lIns="0" tIns="0" rIns="0" bIns="0" rtlCol="0" anchor="t">
            <a:spAutoFit/>
          </a:bodyPr>
          <a:lstStyle/>
          <a:p>
            <a:r>
              <a:rPr lang="en-US" dirty="0">
                <a:latin typeface="Segoe UI Semilight"/>
                <a:cs typeface="Segoe UI Semilight"/>
              </a:rPr>
              <a:t>System Routes</a:t>
            </a:r>
          </a:p>
          <a:p>
            <a:r>
              <a:rPr lang="en-US" dirty="0">
                <a:latin typeface="Segoe UI Semilight"/>
                <a:cs typeface="Segoe UI Semilight"/>
              </a:rPr>
              <a:t>User Defined Routes</a:t>
            </a:r>
          </a:p>
          <a:p>
            <a:r>
              <a:rPr lang="en-US" dirty="0">
                <a:latin typeface="Segoe UI Semilight"/>
                <a:cs typeface="Segoe UI Semilight"/>
              </a:rPr>
              <a:t>Routing </a:t>
            </a:r>
            <a:r>
              <a:rPr lang="en-US" dirty="0">
                <a:solidFill>
                  <a:schemeClr val="tx1"/>
                </a:solidFill>
                <a:latin typeface="Segoe UI Semilight"/>
                <a:cs typeface="Segoe UI Semilight"/>
              </a:rPr>
              <a:t>Example</a:t>
            </a:r>
          </a:p>
          <a:p>
            <a:r>
              <a:rPr lang="en-US" dirty="0">
                <a:solidFill>
                  <a:schemeClr val="tx1"/>
                </a:solidFill>
                <a:latin typeface="Segoe UI Semilight"/>
                <a:cs typeface="Segoe UI Semilight"/>
              </a:rPr>
              <a:t>Create a Routing Table</a:t>
            </a:r>
          </a:p>
          <a:p>
            <a:r>
              <a:rPr lang="en-US" dirty="0">
                <a:solidFill>
                  <a:schemeClr val="tx1"/>
                </a:solidFill>
                <a:latin typeface="Segoe UI Semilight"/>
                <a:cs typeface="Segoe UI Semilight"/>
              </a:rPr>
              <a:t>Create a Custom Route</a:t>
            </a:r>
          </a:p>
          <a:p>
            <a:r>
              <a:rPr lang="en-US" dirty="0">
                <a:solidFill>
                  <a:schemeClr val="tx1"/>
                </a:solidFill>
                <a:latin typeface="Segoe UI Semilight"/>
                <a:cs typeface="Segoe UI Semilight"/>
              </a:rPr>
              <a:t>Associate the Route Table</a:t>
            </a:r>
          </a:p>
          <a:p>
            <a:r>
              <a:rPr lang="en-US" dirty="0">
                <a:solidFill>
                  <a:schemeClr val="tx1"/>
                </a:solidFill>
                <a:latin typeface="Segoe UI Semilight"/>
                <a:cs typeface="Segoe UI Semilight"/>
              </a:rPr>
              <a:t>Demonstration – Custom Routing Tables</a:t>
            </a:r>
          </a:p>
          <a:p>
            <a:r>
              <a:rPr lang="en-US" dirty="0">
                <a:solidFill>
                  <a:schemeClr val="tx1"/>
                </a:solidFill>
                <a:latin typeface="Segoe UI Semilight"/>
                <a:cs typeface="Segoe UI Semilight"/>
              </a:rPr>
              <a:t>Service Endpoints</a:t>
            </a:r>
            <a:endParaRPr lang="en-US" dirty="0">
              <a:solidFill>
                <a:schemeClr val="tx1"/>
              </a:solidFill>
            </a:endParaRPr>
          </a:p>
          <a:p>
            <a:r>
              <a:rPr lang="en-US" dirty="0">
                <a:solidFill>
                  <a:schemeClr val="tx1"/>
                </a:solidFill>
                <a:latin typeface="Segoe UI Semilight"/>
                <a:cs typeface="Segoe UI Semilight"/>
              </a:rPr>
              <a:t>Service Endpoint Services</a:t>
            </a:r>
            <a:endParaRPr lang="en-US" dirty="0">
              <a:solidFill>
                <a:schemeClr val="tx1"/>
              </a:solidFill>
            </a:endParaRPr>
          </a:p>
          <a:p>
            <a:r>
              <a:rPr lang="en-US" dirty="0">
                <a:solidFill>
                  <a:schemeClr val="tx1"/>
                </a:solidFill>
                <a:latin typeface="Segoe UI Semilight"/>
                <a:cs typeface="Segoe UI Semilight"/>
              </a:rPr>
              <a:t>Private Link</a:t>
            </a:r>
            <a:endParaRPr lang="en-US" dirty="0">
              <a:solidFill>
                <a:schemeClr val="tx1"/>
              </a:solidFill>
            </a:endParaRPr>
          </a:p>
          <a:p>
            <a:pPr marL="0" indent="0">
              <a:buNone/>
            </a:pPr>
            <a:endParaRPr lang="en-US" strike="sngStrike" dirty="0">
              <a:solidFill>
                <a:srgbClr val="FF0000"/>
              </a:solidFill>
            </a:endParaRPr>
          </a:p>
        </p:txBody>
      </p:sp>
    </p:spTree>
    <p:extLst>
      <p:ext uri="{BB962C8B-B14F-4D97-AF65-F5344CB8AC3E}">
        <p14:creationId xmlns:p14="http://schemas.microsoft.com/office/powerpoint/2010/main" val="179226705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System Routes</a:t>
            </a:r>
          </a:p>
        </p:txBody>
      </p:sp>
      <p:sp>
        <p:nvSpPr>
          <p:cNvPr id="10" name="Text Placeholder 5">
            <a:extLst>
              <a:ext uri="{FF2B5EF4-FFF2-40B4-BE49-F238E27FC236}">
                <a16:creationId xmlns:a16="http://schemas.microsoft.com/office/drawing/2014/main" id="{D6B86ACE-7EB3-48D6-BB84-628A9CF9B6C4}"/>
              </a:ext>
            </a:extLst>
          </p:cNvPr>
          <p:cNvSpPr>
            <a:spLocks noGrp="1"/>
          </p:cNvSpPr>
          <p:nvPr>
            <p:ph type="body" sz="quarter" idx="10"/>
          </p:nvPr>
        </p:nvSpPr>
        <p:spPr>
          <a:xfrm>
            <a:off x="588263" y="1444153"/>
            <a:ext cx="5950323" cy="4819781"/>
          </a:xfrm>
        </p:spPr>
        <p:txBody>
          <a:bodyPr/>
          <a:lstStyle/>
          <a:p>
            <a:pPr marL="0" indent="0">
              <a:buNone/>
            </a:pPr>
            <a:r>
              <a:rPr lang="en-US" dirty="0"/>
              <a:t>System routes direct network traffic between virtual machines, on-premises networks, and the Internet</a:t>
            </a:r>
          </a:p>
          <a:p>
            <a:pPr marL="0" indent="0">
              <a:buNone/>
            </a:pPr>
            <a:endParaRPr lang="en-US" sz="1100" dirty="0"/>
          </a:p>
          <a:p>
            <a:r>
              <a:rPr lang="en-US" sz="2400" dirty="0"/>
              <a:t>Traffic between VMs in the same subnet</a:t>
            </a:r>
          </a:p>
          <a:p>
            <a:r>
              <a:rPr lang="en-US" sz="2400" dirty="0"/>
              <a:t>Between VMs in different subnets in the same virtual network</a:t>
            </a:r>
          </a:p>
          <a:p>
            <a:r>
              <a:rPr lang="en-US" sz="2400" dirty="0"/>
              <a:t>Data flow from VMs to the Internet</a:t>
            </a:r>
          </a:p>
          <a:p>
            <a:r>
              <a:rPr lang="en-US" sz="2400" dirty="0"/>
              <a:t>Communication between VMs using a VNet-to-VNet VPN</a:t>
            </a:r>
          </a:p>
          <a:p>
            <a:r>
              <a:rPr lang="en-US" sz="2400" dirty="0"/>
              <a:t>Site-to-Site and ExpressRoute communication through the VPN gateway </a:t>
            </a:r>
          </a:p>
        </p:txBody>
      </p:sp>
      <p:pic>
        <p:nvPicPr>
          <p:cNvPr id="2" name="Picture 1" descr="Diagram of two subnets. One subnet is using a System route to access the internet. The other subnet is using a System route to access the first subnet. Both subnets are accessing a route table. ">
            <a:extLst>
              <a:ext uri="{FF2B5EF4-FFF2-40B4-BE49-F238E27FC236}">
                <a16:creationId xmlns:a16="http://schemas.microsoft.com/office/drawing/2014/main" id="{2D8B60A3-9068-45FC-B3CA-8896A4A56AC1}"/>
              </a:ext>
            </a:extLst>
          </p:cNvPr>
          <p:cNvPicPr>
            <a:picLocks noChangeAspect="1"/>
          </p:cNvPicPr>
          <p:nvPr/>
        </p:nvPicPr>
        <p:blipFill>
          <a:blip r:embed="rId3"/>
          <a:stretch>
            <a:fillRect/>
          </a:stretch>
        </p:blipFill>
        <p:spPr>
          <a:xfrm>
            <a:off x="6538586" y="1524262"/>
            <a:ext cx="5395428" cy="3889585"/>
          </a:xfrm>
          <a:prstGeom prst="rect">
            <a:avLst/>
          </a:prstGeom>
        </p:spPr>
      </p:pic>
    </p:spTree>
    <p:extLst>
      <p:ext uri="{BB962C8B-B14F-4D97-AF65-F5344CB8AC3E}">
        <p14:creationId xmlns:p14="http://schemas.microsoft.com/office/powerpoint/2010/main" val="99872804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User Defined Routes</a:t>
            </a:r>
          </a:p>
        </p:txBody>
      </p:sp>
      <p:sp>
        <p:nvSpPr>
          <p:cNvPr id="4" name="Text Placeholder 3">
            <a:extLst>
              <a:ext uri="{FF2B5EF4-FFF2-40B4-BE49-F238E27FC236}">
                <a16:creationId xmlns:a16="http://schemas.microsoft.com/office/drawing/2014/main" id="{45117791-B2FA-4BBA-A216-8A5879167CE1}"/>
              </a:ext>
            </a:extLst>
          </p:cNvPr>
          <p:cNvSpPr>
            <a:spLocks noGrp="1"/>
          </p:cNvSpPr>
          <p:nvPr>
            <p:ph type="body" sz="quarter" idx="10"/>
          </p:nvPr>
        </p:nvSpPr>
        <p:spPr>
          <a:xfrm>
            <a:off x="584200" y="1435497"/>
            <a:ext cx="5829126" cy="4912114"/>
          </a:xfrm>
        </p:spPr>
        <p:txBody>
          <a:bodyPr/>
          <a:lstStyle/>
          <a:p>
            <a:r>
              <a:rPr lang="en-US" dirty="0"/>
              <a:t>A route table contains a set of rules, called routes, that specifies how packets should be routed in a virtual network</a:t>
            </a:r>
          </a:p>
          <a:p>
            <a:r>
              <a:rPr lang="en-US" dirty="0"/>
              <a:t>User-defined routes are custom routes that control network traffic by defining routes that specify the next hop of the traffic flow </a:t>
            </a:r>
          </a:p>
          <a:p>
            <a:r>
              <a:rPr lang="en-US" dirty="0"/>
              <a:t>The next hop can be a virtual network gateway, virtual network, internet, or virtual appliance </a:t>
            </a:r>
          </a:p>
        </p:txBody>
      </p:sp>
      <p:pic>
        <p:nvPicPr>
          <p:cNvPr id="2" name="Picture 1" descr="Diagram of a subnet using a UDR to access an NVA and then the internet. The subnet is using another UDR and NVA to access the backend subnet. ">
            <a:extLst>
              <a:ext uri="{FF2B5EF4-FFF2-40B4-BE49-F238E27FC236}">
                <a16:creationId xmlns:a16="http://schemas.microsoft.com/office/drawing/2014/main" id="{125D10C4-F40E-4A93-BC4E-AFEBB848DACC}"/>
              </a:ext>
            </a:extLst>
          </p:cNvPr>
          <p:cNvPicPr>
            <a:picLocks noChangeAspect="1"/>
          </p:cNvPicPr>
          <p:nvPr/>
        </p:nvPicPr>
        <p:blipFill>
          <a:blip r:embed="rId3"/>
          <a:stretch>
            <a:fillRect/>
          </a:stretch>
        </p:blipFill>
        <p:spPr>
          <a:xfrm>
            <a:off x="6664000" y="1284034"/>
            <a:ext cx="5395428" cy="4109060"/>
          </a:xfrm>
          <a:prstGeom prst="rect">
            <a:avLst/>
          </a:prstGeom>
        </p:spPr>
      </p:pic>
    </p:spTree>
    <p:extLst>
      <p:ext uri="{BB962C8B-B14F-4D97-AF65-F5344CB8AC3E}">
        <p14:creationId xmlns:p14="http://schemas.microsoft.com/office/powerpoint/2010/main" val="29943038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Routing Example</a:t>
            </a:r>
          </a:p>
        </p:txBody>
      </p:sp>
      <p:sp>
        <p:nvSpPr>
          <p:cNvPr id="2" name="Text Placeholder 1">
            <a:extLst>
              <a:ext uri="{FF2B5EF4-FFF2-40B4-BE49-F238E27FC236}">
                <a16:creationId xmlns:a16="http://schemas.microsoft.com/office/drawing/2014/main" id="{A551D73F-6918-4FA2-841A-0AB7C632E772}"/>
              </a:ext>
            </a:extLst>
          </p:cNvPr>
          <p:cNvSpPr>
            <a:spLocks noGrp="1"/>
          </p:cNvSpPr>
          <p:nvPr>
            <p:ph type="body" sz="quarter" idx="10"/>
          </p:nvPr>
        </p:nvSpPr>
        <p:spPr>
          <a:xfrm>
            <a:off x="586740" y="4370167"/>
            <a:ext cx="11018520" cy="1895904"/>
          </a:xfrm>
        </p:spPr>
        <p:txBody>
          <a:bodyPr/>
          <a:lstStyle/>
          <a:p>
            <a:pPr marL="341313" indent="-341313">
              <a:buFont typeface="+mj-lt"/>
              <a:buAutoNum type="arabicPeriod"/>
            </a:pPr>
            <a:r>
              <a:rPr lang="en-US" dirty="0"/>
              <a:t>Create a routing table </a:t>
            </a:r>
          </a:p>
          <a:p>
            <a:pPr marL="341313" indent="-341313">
              <a:buFont typeface="+mj-lt"/>
              <a:buAutoNum type="arabicPeriod"/>
            </a:pPr>
            <a:r>
              <a:rPr lang="en-US" dirty="0"/>
              <a:t>Add a custom route that requires all private subnet traffic be directed to a network appliance </a:t>
            </a:r>
          </a:p>
          <a:p>
            <a:pPr marL="341313" indent="-341313">
              <a:buFont typeface="+mj-lt"/>
              <a:buAutoNum type="arabicPeriod"/>
            </a:pPr>
            <a:r>
              <a:rPr lang="en-US" dirty="0"/>
              <a:t>Associate the new route to the public subnet</a:t>
            </a:r>
          </a:p>
        </p:txBody>
      </p:sp>
      <p:sp>
        <p:nvSpPr>
          <p:cNvPr id="5" name="Rectangle 4">
            <a:extLst>
              <a:ext uri="{FF2B5EF4-FFF2-40B4-BE49-F238E27FC236}">
                <a16:creationId xmlns:a16="http://schemas.microsoft.com/office/drawing/2014/main" id="{EFA28C72-9C27-4C49-9BA8-03AE7C853F75}"/>
              </a:ext>
            </a:extLst>
          </p:cNvPr>
          <p:cNvSpPr/>
          <p:nvPr/>
        </p:nvSpPr>
        <p:spPr>
          <a:xfrm>
            <a:off x="713433" y="2105561"/>
            <a:ext cx="4197765" cy="1323439"/>
          </a:xfrm>
          <a:prstGeom prst="rect">
            <a:avLst/>
          </a:prstGeom>
        </p:spPr>
        <p:txBody>
          <a:bodyPr wrap="square">
            <a:spAutoFit/>
          </a:bodyPr>
          <a:lstStyle/>
          <a:p>
            <a:pPr algn="ctr"/>
            <a:r>
              <a:rPr lang="en-US" sz="2000" dirty="0"/>
              <a:t>All traffic coming into the public subnet and headed for the private subnet must be go through the virtual network appliance</a:t>
            </a:r>
          </a:p>
        </p:txBody>
      </p:sp>
      <p:pic>
        <p:nvPicPr>
          <p:cNvPr id="60" name="Picture 59" descr="Diagram of three subnets, left to right: public, DMZ, and private. A route table with custom route is associated with the public subnet. Traffic flows from the public subnet through the DMZ subnet to the private subnet.">
            <a:extLst>
              <a:ext uri="{FF2B5EF4-FFF2-40B4-BE49-F238E27FC236}">
                <a16:creationId xmlns:a16="http://schemas.microsoft.com/office/drawing/2014/main" id="{576E1CB3-52C6-4E31-9D3A-DB80C0A2B5B9}"/>
              </a:ext>
            </a:extLst>
          </p:cNvPr>
          <p:cNvPicPr>
            <a:picLocks noChangeAspect="1"/>
          </p:cNvPicPr>
          <p:nvPr/>
        </p:nvPicPr>
        <p:blipFill>
          <a:blip r:embed="rId3"/>
          <a:stretch>
            <a:fillRect/>
          </a:stretch>
        </p:blipFill>
        <p:spPr>
          <a:xfrm>
            <a:off x="5417284" y="1386416"/>
            <a:ext cx="6187976" cy="2761727"/>
          </a:xfrm>
          <a:prstGeom prst="rect">
            <a:avLst/>
          </a:prstGeom>
        </p:spPr>
      </p:pic>
    </p:spTree>
    <p:extLst>
      <p:ext uri="{BB962C8B-B14F-4D97-AF65-F5344CB8AC3E}">
        <p14:creationId xmlns:p14="http://schemas.microsoft.com/office/powerpoint/2010/main" val="42124672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Create a Routing Table</a:t>
            </a:r>
          </a:p>
        </p:txBody>
      </p:sp>
      <p:sp>
        <p:nvSpPr>
          <p:cNvPr id="3" name="Text Placeholder 2">
            <a:extLst>
              <a:ext uri="{FF2B5EF4-FFF2-40B4-BE49-F238E27FC236}">
                <a16:creationId xmlns:a16="http://schemas.microsoft.com/office/drawing/2014/main" id="{0C2447D8-0BF7-4882-B338-E3D8A7FC4B75}"/>
              </a:ext>
            </a:extLst>
          </p:cNvPr>
          <p:cNvSpPr>
            <a:spLocks noGrp="1"/>
          </p:cNvSpPr>
          <p:nvPr>
            <p:ph type="body" sz="quarter" idx="10"/>
          </p:nvPr>
        </p:nvSpPr>
        <p:spPr>
          <a:xfrm>
            <a:off x="584200" y="1435497"/>
            <a:ext cx="6546174" cy="4481227"/>
          </a:xfrm>
        </p:spPr>
        <p:txBody>
          <a:bodyPr/>
          <a:lstStyle/>
          <a:p>
            <a:r>
              <a:rPr lang="en-US" dirty="0"/>
              <a:t>A standard routing protocol is used to exchange routing and reachability information between two or more networks </a:t>
            </a:r>
          </a:p>
          <a:p>
            <a:r>
              <a:rPr lang="en-US" dirty="0"/>
              <a:t>Routes are automatically added to the route table of all subnets with virtual network gateway route propagation enabled</a:t>
            </a:r>
          </a:p>
          <a:p>
            <a:r>
              <a:rPr lang="en-US" dirty="0"/>
              <a:t>In most situations you will want to enable route propagation</a:t>
            </a:r>
          </a:p>
        </p:txBody>
      </p:sp>
      <p:pic>
        <p:nvPicPr>
          <p:cNvPr id="6" name="Picture 5" descr="Screenshot of the Create route table page. BGP route propagation is Enabled.">
            <a:extLst>
              <a:ext uri="{FF2B5EF4-FFF2-40B4-BE49-F238E27FC236}">
                <a16:creationId xmlns:a16="http://schemas.microsoft.com/office/drawing/2014/main" id="{4AF25EB4-7DFE-43CE-B3E0-2E131D50A1CD}"/>
              </a:ext>
            </a:extLst>
          </p:cNvPr>
          <p:cNvPicPr>
            <a:picLocks noChangeAspect="1"/>
          </p:cNvPicPr>
          <p:nvPr/>
        </p:nvPicPr>
        <p:blipFill>
          <a:blip r:embed="rId3"/>
          <a:stretch>
            <a:fillRect/>
          </a:stretch>
        </p:blipFill>
        <p:spPr>
          <a:xfrm>
            <a:off x="7705219" y="1011198"/>
            <a:ext cx="3590925" cy="4857750"/>
          </a:xfrm>
          <a:prstGeom prst="rect">
            <a:avLst/>
          </a:prstGeom>
          <a:ln>
            <a:solidFill>
              <a:schemeClr val="tx1"/>
            </a:solidFill>
          </a:ln>
        </p:spPr>
      </p:pic>
    </p:spTree>
    <p:extLst>
      <p:ext uri="{BB962C8B-B14F-4D97-AF65-F5344CB8AC3E}">
        <p14:creationId xmlns:p14="http://schemas.microsoft.com/office/powerpoint/2010/main" val="77850179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 Custom Route</a:t>
            </a:r>
          </a:p>
        </p:txBody>
      </p:sp>
      <p:sp>
        <p:nvSpPr>
          <p:cNvPr id="4" name="Text Placeholder 5">
            <a:extLst>
              <a:ext uri="{FF2B5EF4-FFF2-40B4-BE49-F238E27FC236}">
                <a16:creationId xmlns:a16="http://schemas.microsoft.com/office/drawing/2014/main" id="{464B6B0F-EC30-4AD4-96AA-84A648B2C2B0}"/>
              </a:ext>
            </a:extLst>
          </p:cNvPr>
          <p:cNvSpPr>
            <a:spLocks noGrp="1"/>
          </p:cNvSpPr>
          <p:nvPr>
            <p:ph type="body" sz="quarter" idx="10"/>
          </p:nvPr>
        </p:nvSpPr>
        <p:spPr>
          <a:xfrm>
            <a:off x="584200" y="1435497"/>
            <a:ext cx="6705948" cy="3619452"/>
          </a:xfrm>
        </p:spPr>
        <p:txBody>
          <a:bodyPr/>
          <a:lstStyle/>
          <a:p>
            <a:r>
              <a:rPr lang="en-US" dirty="0"/>
              <a:t>When you create a route there are several Next hop types </a:t>
            </a:r>
          </a:p>
          <a:p>
            <a:r>
              <a:rPr lang="en-US" dirty="0"/>
              <a:t>In this example, any private subnet IP addresses will be sent to the virtual appliance </a:t>
            </a:r>
          </a:p>
          <a:p>
            <a:r>
              <a:rPr lang="en-US" dirty="0"/>
              <a:t>Other choices are Virtual network gateway, Virtual network, Internet, and None</a:t>
            </a:r>
          </a:p>
        </p:txBody>
      </p:sp>
      <p:pic>
        <p:nvPicPr>
          <p:cNvPr id="6" name="Picture 7" descr="Screenshot of the Add route page. The next hop type is virtual appliance. ">
            <a:extLst>
              <a:ext uri="{FF2B5EF4-FFF2-40B4-BE49-F238E27FC236}">
                <a16:creationId xmlns:a16="http://schemas.microsoft.com/office/drawing/2014/main" id="{27DA3879-7908-43FB-98EF-49AD7A6FC410}"/>
              </a:ext>
            </a:extLst>
          </p:cNvPr>
          <p:cNvPicPr>
            <a:picLocks noChangeAspect="1"/>
          </p:cNvPicPr>
          <p:nvPr/>
        </p:nvPicPr>
        <p:blipFill>
          <a:blip r:embed="rId3"/>
          <a:stretch>
            <a:fillRect/>
          </a:stretch>
        </p:blipFill>
        <p:spPr>
          <a:xfrm>
            <a:off x="8246177" y="1174054"/>
            <a:ext cx="3027955" cy="4669350"/>
          </a:xfrm>
          <a:prstGeom prst="rect">
            <a:avLst/>
          </a:prstGeom>
          <a:ln>
            <a:solidFill>
              <a:schemeClr val="tx1"/>
            </a:solidFill>
          </a:ln>
        </p:spPr>
      </p:pic>
    </p:spTree>
    <p:extLst>
      <p:ext uri="{BB962C8B-B14F-4D97-AF65-F5344CB8AC3E}">
        <p14:creationId xmlns:p14="http://schemas.microsoft.com/office/powerpoint/2010/main" val="3413147812"/>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2394</Words>
  <Application>Microsoft Office PowerPoint</Application>
  <PresentationFormat>Widescreen</PresentationFormat>
  <Paragraphs>270</Paragraphs>
  <Slides>38</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Calibri</vt:lpstr>
      <vt:lpstr>Consolas</vt:lpstr>
      <vt:lpstr>Open Sans</vt:lpstr>
      <vt:lpstr>Segoe UI</vt:lpstr>
      <vt:lpstr>Segoe UI Light</vt:lpstr>
      <vt:lpstr>Segoe UI Semibold</vt:lpstr>
      <vt:lpstr>Segoe UI Semilight</vt:lpstr>
      <vt:lpstr>Wingdings</vt:lpstr>
      <vt:lpstr>WHITE TEMPLATE</vt:lpstr>
      <vt:lpstr>AZ-104T00A Module 06:  Network Traffic Management</vt:lpstr>
      <vt:lpstr>Module Overview</vt:lpstr>
      <vt:lpstr>Lesson 01: Network Routing and Endpoints</vt:lpstr>
      <vt:lpstr>Network Routing Overview</vt:lpstr>
      <vt:lpstr>System Routes</vt:lpstr>
      <vt:lpstr>User Defined Routes</vt:lpstr>
      <vt:lpstr>Routing Example</vt:lpstr>
      <vt:lpstr>Create a Routing Table</vt:lpstr>
      <vt:lpstr>Create a Custom Route</vt:lpstr>
      <vt:lpstr>Associate the Route Table</vt:lpstr>
      <vt:lpstr>Demonstration – Custom Routing Tables</vt:lpstr>
      <vt:lpstr>Service Endpoints</vt:lpstr>
      <vt:lpstr>Service Endpoint Services</vt:lpstr>
      <vt:lpstr>Private Link</vt:lpstr>
      <vt:lpstr>Lesson 02: Azure Load Balancer</vt:lpstr>
      <vt:lpstr>Azure Load Balancer Overview</vt:lpstr>
      <vt:lpstr>Azure Load Balancer</vt:lpstr>
      <vt:lpstr>Public Load Balancer</vt:lpstr>
      <vt:lpstr>Internal Load Balancer</vt:lpstr>
      <vt:lpstr>Load Balancer SKUs</vt:lpstr>
      <vt:lpstr>Backend Pools</vt:lpstr>
      <vt:lpstr>Load Balancer Rules</vt:lpstr>
      <vt:lpstr>Session Persistence</vt:lpstr>
      <vt:lpstr>Health Probes</vt:lpstr>
      <vt:lpstr>Lesson 03: Azure Application Gateway</vt:lpstr>
      <vt:lpstr>Application Gateway Overview</vt:lpstr>
      <vt:lpstr>Application Gateway</vt:lpstr>
      <vt:lpstr>Application Gateway Routing</vt:lpstr>
      <vt:lpstr>Application Gateway Components</vt:lpstr>
      <vt:lpstr>Lesson 04: Azure Traffic Manager</vt:lpstr>
      <vt:lpstr>Traffic Manager Overview</vt:lpstr>
      <vt:lpstr>Azure Traffic Manager</vt:lpstr>
      <vt:lpstr>Traffic Manager Routing Methods</vt:lpstr>
      <vt:lpstr>Distributing Network Traffic</vt:lpstr>
      <vt:lpstr>Lesson 05: Module 06 Lab and Review</vt:lpstr>
      <vt:lpstr>Lab 06 – Implement Traffic Management</vt:lpstr>
      <vt:lpstr>Lab 06 – Architecture Diagram</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2020-03-16T14:05:37Z</dcterms:created>
  <dcterms:modified xsi:type="dcterms:W3CDTF">2020-05-04T21:55:08Z</dcterms:modified>
</cp:coreProperties>
</file>