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1719" r:id="rId2"/>
    <p:sldId id="2462" r:id="rId3"/>
    <p:sldId id="2009" r:id="rId4"/>
    <p:sldId id="2452" r:id="rId5"/>
    <p:sldId id="2062" r:id="rId6"/>
    <p:sldId id="2063" r:id="rId7"/>
    <p:sldId id="2454" r:id="rId8"/>
    <p:sldId id="2455" r:id="rId9"/>
    <p:sldId id="2065" r:id="rId10"/>
    <p:sldId id="2456" r:id="rId11"/>
    <p:sldId id="2010" r:id="rId12"/>
    <p:sldId id="2457" r:id="rId13"/>
    <p:sldId id="2226" r:id="rId14"/>
    <p:sldId id="2225" r:id="rId15"/>
    <p:sldId id="2467" r:id="rId16"/>
    <p:sldId id="2459" r:id="rId17"/>
    <p:sldId id="2227" r:id="rId18"/>
    <p:sldId id="2228" r:id="rId19"/>
    <p:sldId id="2465" r:id="rId20"/>
    <p:sldId id="2464" r:id="rId21"/>
    <p:sldId id="2466" r:id="rId22"/>
    <p:sldId id="2422" r:id="rId23"/>
    <p:sldId id="2463" r:id="rId24"/>
    <p:sldId id="2007" r:id="rId25"/>
    <p:sldId id="2008" r:id="rId26"/>
    <p:sldId id="22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E4F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FB7B2-CB77-4FDD-988E-22B82E184913}" v="24" dt="2020-03-10T13:20:52.741"/>
    <p1510:client id="{4A586924-B0E4-4093-8867-93FBD4CE4E04}" v="14" dt="2020-03-13T14:04:41.381"/>
    <p1510:client id="{78E8BCD8-3F15-4A19-B000-420A03D22A32}" v="12" dt="2020-03-12T23:07:26.044"/>
    <p1510:client id="{9029901D-BB28-44E8-B765-17D1F8C0C2DD}" v="2" dt="2020-02-24T16:52:57.578"/>
    <p1510:client id="{9CFB05A9-8F41-49EE-8783-1D9879CB8BB8}" v="6" dt="2020-03-10T13:00:54.683"/>
    <p1510:client id="{A07F6D6D-16ED-4DB6-8ACD-DF05FAF6CDB2}" v="3" dt="2020-02-24T16:53:20.402"/>
    <p1510:client id="{A7FB2F05-425B-4E06-A2F4-F0E7E680954D}" v="37" dt="2020-02-13T17:56:04.847"/>
    <p1510:client id="{AB756572-6AC1-4912-9B43-3C254F44D91A}" v="15" dt="2020-03-12T22:28:01.204"/>
    <p1510:client id="{F81521CC-CA4F-4C04-A297-61BD70F7DDE7}" v="22" dt="2020-03-12T19:57:38.471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7:47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Have you tried any of these backup methods? Do you have a backup plan?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7:47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3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5/11/2020 7:47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3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Plan your VM backup infrastructure in Azure - https://docs.microsoft.com/en-us/azure/backup/backup-azure-vms-introduction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7:47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1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7:47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413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concentrate on replication within Azure and not migration scenarios from on-premises.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7:47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81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have time go through the Module Review questions in the student materials.</a:t>
            </a:r>
          </a:p>
          <a:p>
            <a:endParaRPr lang="en-US" dirty="0"/>
          </a:p>
          <a:p>
            <a:r>
              <a:rPr lang="en-US" dirty="0"/>
              <a:t>https://docs.microsoft.com/en-us/learn/modules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What are some of the reasons your organization might choose Azure Backup?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Why use Azure Backup? - https://docs.microsoft.com/en-us/azure/backup/backup-introduction-to-azure-backup#why-use-azure-backup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7:47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7:47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0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7:47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2443044"/>
            <a:ext cx="4167887" cy="1661993"/>
          </a:xfrm>
        </p:spPr>
        <p:txBody>
          <a:bodyPr/>
          <a:lstStyle/>
          <a:p>
            <a:r>
              <a:rPr lang="en-US" dirty="0"/>
              <a:t>AZ-104T00A</a:t>
            </a:r>
            <a:br>
              <a:rPr lang="en-US" dirty="0"/>
            </a:br>
            <a:r>
              <a:rPr lang="en-US" dirty="0"/>
              <a:t>Module 10: </a:t>
            </a:r>
            <a:br>
              <a:rPr lang="en-US" dirty="0"/>
            </a:br>
            <a:r>
              <a:rPr lang="en-US" dirty="0"/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18C-D460-4281-8715-EEEC41CC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Files and Folders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F1C5-1FD1-41B5-815E-30227CD35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/>
          <a:lstStyle/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the vault</a:t>
            </a:r>
          </a:p>
          <a:p>
            <a:r>
              <a:rPr lang="en-US" dirty="0"/>
              <a:t>Install and register the agent</a:t>
            </a:r>
          </a:p>
          <a:p>
            <a:r>
              <a:rPr lang="en-US" dirty="0"/>
              <a:t>Create the backup policy</a:t>
            </a:r>
          </a:p>
          <a:p>
            <a:r>
              <a:rPr lang="en-US" dirty="0"/>
              <a:t>Backup files and folders</a:t>
            </a:r>
          </a:p>
          <a:p>
            <a:r>
              <a:rPr lang="en-US" dirty="0"/>
              <a:t>Explore the recover settings</a:t>
            </a:r>
          </a:p>
          <a:p>
            <a:r>
              <a:rPr lang="en-US" dirty="0"/>
              <a:t>Explore the backup properties</a:t>
            </a:r>
          </a:p>
          <a:p>
            <a:r>
              <a:rPr lang="en-US" dirty="0"/>
              <a:t>Delete your backup schedule</a:t>
            </a:r>
          </a:p>
        </p:txBody>
      </p:sp>
    </p:spTree>
    <p:extLst>
      <p:ext uri="{BB962C8B-B14F-4D97-AF65-F5344CB8AC3E}">
        <p14:creationId xmlns:p14="http://schemas.microsoft.com/office/powerpoint/2010/main" val="23903031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Virtual Machine Backups</a:t>
            </a:r>
          </a:p>
        </p:txBody>
      </p:sp>
    </p:spTree>
    <p:extLst>
      <p:ext uri="{BB962C8B-B14F-4D97-AF65-F5344CB8AC3E}">
        <p14:creationId xmlns:p14="http://schemas.microsoft.com/office/powerpoint/2010/main" val="22866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22BA-A9AE-4921-BAF7-F996DC9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A18C-8D1C-4F0C-A05B-370FC969B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01314"/>
          </a:xfrm>
        </p:spPr>
        <p:txBody>
          <a:bodyPr vert="horz" wrap="square" lIns="0" tIns="0" rIns="0" bIns="0" rtlCol="0" anchor="t">
            <a:spAutoFit/>
          </a:bodyPr>
          <a:lstStyle/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Virtual Machine Data Protection​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Workload Protection Needs​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Segoe UI Semilight"/>
                <a:cs typeface="Segoe UI Semilight"/>
              </a:rPr>
              <a:t>Virtual Machine Snapshots​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Recovery Services Vault VM Backup Options​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Backups​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Restore​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Backup Server​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Backup Component Comparison​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Soft Delete​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Site Recovery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Azure to Azure Architecture​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43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Data Protection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7EDF1-3804-439E-8BEA-B8D79A7EC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11360"/>
            <a:ext cx="11018520" cy="2757678"/>
          </a:xfrm>
        </p:spPr>
        <p:txBody>
          <a:bodyPr/>
          <a:lstStyle/>
          <a:p>
            <a:r>
              <a:rPr lang="en-US" dirty="0"/>
              <a:t>Managed snapshots provide a quick and simple option for backing up VMs that use Managed Disks</a:t>
            </a:r>
          </a:p>
          <a:p>
            <a:r>
              <a:rPr lang="en-US" dirty="0"/>
              <a:t>Azure Backup supports application-consistent backups for both Windows and Linux VMs</a:t>
            </a:r>
          </a:p>
          <a:p>
            <a:r>
              <a:rPr lang="en-US" dirty="0"/>
              <a:t>Azure Site Recovery protects your VMs from a major disaster scenario when a whole region experiences an outage</a:t>
            </a:r>
          </a:p>
        </p:txBody>
      </p:sp>
      <p:pic>
        <p:nvPicPr>
          <p:cNvPr id="5" name="Picture 4" descr="Three textboxes: Snapshots, Azure Backup, and Azure Site Recovery. ">
            <a:extLst>
              <a:ext uri="{FF2B5EF4-FFF2-40B4-BE49-F238E27FC236}">
                <a16:creationId xmlns:a16="http://schemas.microsoft.com/office/drawing/2014/main" id="{06FD2F77-53B7-4308-80B9-3FC42499B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157" y="1771650"/>
            <a:ext cx="9850661" cy="11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Protection Needs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3D307-63B2-452B-AB2C-4DF73FA59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17" y="1264582"/>
            <a:ext cx="5529236" cy="4665893"/>
          </a:xfrm>
        </p:spPr>
        <p:txBody>
          <a:bodyPr/>
          <a:lstStyle/>
          <a:p>
            <a:r>
              <a:rPr lang="en-US" dirty="0"/>
              <a:t>Many backup options are available</a:t>
            </a:r>
          </a:p>
          <a:p>
            <a:r>
              <a:rPr lang="en-US" dirty="0"/>
              <a:t>How the workload is being protected today?</a:t>
            </a:r>
          </a:p>
          <a:p>
            <a:r>
              <a:rPr lang="en-US" dirty="0"/>
              <a:t>How often is the workload is backed up?</a:t>
            </a:r>
          </a:p>
          <a:p>
            <a:r>
              <a:rPr lang="en-US" dirty="0"/>
              <a:t>What types of backups are being done?</a:t>
            </a:r>
          </a:p>
          <a:p>
            <a:r>
              <a:rPr lang="en-US" dirty="0"/>
              <a:t>Is disaster recovery protection in place?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 descr="Screenshot of Azure Marketplace. Shows different Backup services options available.">
            <a:extLst>
              <a:ext uri="{FF2B5EF4-FFF2-40B4-BE49-F238E27FC236}">
                <a16:creationId xmlns:a16="http://schemas.microsoft.com/office/drawing/2014/main" id="{621D5AC3-D5E4-4469-A2D4-F28151739A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23" y="1228339"/>
            <a:ext cx="5606041" cy="47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63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CE1-589E-4886-BF4A-B925C4F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Virtual Machine 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FE3AB-9E92-4A97-B63E-B08836BEF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4289228"/>
            <a:ext cx="11018520" cy="1895904"/>
          </a:xfrm>
        </p:spPr>
        <p:txBody>
          <a:bodyPr/>
          <a:lstStyle/>
          <a:p>
            <a:r>
              <a:rPr lang="en-US" dirty="0"/>
              <a:t>Use snapshots taken as part of a backup job </a:t>
            </a:r>
          </a:p>
          <a:p>
            <a:r>
              <a:rPr lang="en-US" dirty="0"/>
              <a:t>Reduces recovery wait times – don’t wait for data transfer to the vault to finish</a:t>
            </a:r>
          </a:p>
          <a:p>
            <a:r>
              <a:rPr lang="en-US" dirty="0"/>
              <a:t>Configure Instant Restore retention (1 to 5 days)</a:t>
            </a:r>
          </a:p>
        </p:txBody>
      </p:sp>
      <p:pic>
        <p:nvPicPr>
          <p:cNvPr id="4" name="Picture 3" descr="A virtual machine snapshot is transferring data to an Azure Recovery Services vault.">
            <a:extLst>
              <a:ext uri="{FF2B5EF4-FFF2-40B4-BE49-F238E27FC236}">
                <a16:creationId xmlns:a16="http://schemas.microsoft.com/office/drawing/2014/main" id="{D56898CB-899D-4E45-BD32-1F8CE8DB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95" y="1487684"/>
            <a:ext cx="94392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57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7B9-7968-419C-A543-99FA6AD106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VM Backup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52DF-5237-455B-88E8-63A3BDA16C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26" y="1440188"/>
            <a:ext cx="3333793" cy="4308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Workloads</a:t>
            </a:r>
          </a:p>
        </p:txBody>
      </p:sp>
      <p:pic>
        <p:nvPicPr>
          <p:cNvPr id="10" name="Picture 10" descr="Screenshot of the backup page. The what do you want to backup drop-down selections are shown. Virtual machine is selected.">
            <a:extLst>
              <a:ext uri="{FF2B5EF4-FFF2-40B4-BE49-F238E27FC236}">
                <a16:creationId xmlns:a16="http://schemas.microsoft.com/office/drawing/2014/main" id="{A7662958-49AA-423E-9219-67C942D0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26" y="1998547"/>
            <a:ext cx="2609850" cy="24003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20C2E-8A5A-4AA6-B03F-C6CBB60C52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7312" y="1440187"/>
            <a:ext cx="3891060" cy="4308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On-Premises Workloads</a:t>
            </a:r>
          </a:p>
        </p:txBody>
      </p:sp>
      <p:pic>
        <p:nvPicPr>
          <p:cNvPr id="7" name="Picture 6" descr="Screenshot on-premises VM backup options including Hyper-V, VMware, System State, and Bare Metal Recovery.">
            <a:extLst>
              <a:ext uri="{FF2B5EF4-FFF2-40B4-BE49-F238E27FC236}">
                <a16:creationId xmlns:a16="http://schemas.microsoft.com/office/drawing/2014/main" id="{400A0BEC-C477-443C-BA19-E0E813E1C0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655" y="1998547"/>
            <a:ext cx="26098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E5467-A5EF-4BA2-B42E-6C87DFD94C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88936" y="5209812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2400" dirty="0">
                <a:solidFill>
                  <a:srgbClr val="00B050"/>
                </a:solidFill>
                <a:latin typeface="Segoe UI VSS (Regular)"/>
              </a:rPr>
              <a:t>✔️</a:t>
            </a:r>
            <a:r>
              <a:rPr lang="en-US" sz="2400" dirty="0">
                <a:latin typeface="Segoe UI VSS (Regular)"/>
              </a:rPr>
              <a:t> Multiple servers can be protected using the same Recovery Services vault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3384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8572-7B18-497A-93CA-53DFD97B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458607"/>
            <a:ext cx="11018520" cy="236372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Use a Recovery Services Vault in the region where you are performing your Virtual Machine backups and choose a replication strategy for the Vault.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Take snapshots (recovery points) of your data at defined intervals. These snapshots are stored in recovery services vaults.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For the Backup extension to work, the Azure VM Agent must be installed on the Azure virtual machine. </a:t>
            </a:r>
          </a:p>
        </p:txBody>
      </p:sp>
      <p:pic>
        <p:nvPicPr>
          <p:cNvPr id="4" name="Picture 3" descr="Flowchart of the steps described in the text: create a recovery services vault, use the portal to define the backup, and backup the virtual machine. ">
            <a:extLst>
              <a:ext uri="{FF2B5EF4-FFF2-40B4-BE49-F238E27FC236}">
                <a16:creationId xmlns:a16="http://schemas.microsoft.com/office/drawing/2014/main" id="{BACA762A-26C0-48DE-A6A0-A6E1666E1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030" y="1040130"/>
            <a:ext cx="5524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D8460-C17E-4815-BD43-C8C60E6C1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975" y="1435497"/>
            <a:ext cx="4952042" cy="4050340"/>
          </a:xfrm>
        </p:spPr>
        <p:txBody>
          <a:bodyPr/>
          <a:lstStyle/>
          <a:p>
            <a:r>
              <a:rPr lang="en-US" dirty="0"/>
              <a:t>Once you trigger the restore operation, the Backup service creates a job for tracking the restore operation</a:t>
            </a:r>
          </a:p>
          <a:p>
            <a:r>
              <a:rPr lang="en-US" dirty="0"/>
              <a:t>The Backup service also creates and temporarily displays notifications, so you monitor how the backup is proceeding</a:t>
            </a:r>
          </a:p>
          <a:p>
            <a:endParaRPr lang="en-US" dirty="0"/>
          </a:p>
        </p:txBody>
      </p:sp>
      <p:pic>
        <p:nvPicPr>
          <p:cNvPr id="5" name="Picture 5" descr="Screenshot of the VM restore page. Restore points are shown. ">
            <a:extLst>
              <a:ext uri="{FF2B5EF4-FFF2-40B4-BE49-F238E27FC236}">
                <a16:creationId xmlns:a16="http://schemas.microsoft.com/office/drawing/2014/main" id="{1C7AAABF-B6AE-4E77-9026-8C743AA9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90" y="1352099"/>
            <a:ext cx="5798975" cy="3819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FCB5-EC37-4F38-B1A0-1D321EA3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06CA9-D730-4004-9787-6D76F92BE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152" y="3173863"/>
            <a:ext cx="11018520" cy="2843855"/>
          </a:xfrm>
        </p:spPr>
        <p:txBody>
          <a:bodyPr/>
          <a:lstStyle/>
          <a:p>
            <a:r>
              <a:rPr lang="en-US" dirty="0"/>
              <a:t>App-aware backups, file/folder/volume backups, and machine state backups (bare-metal, system state)</a:t>
            </a:r>
          </a:p>
          <a:p>
            <a:r>
              <a:rPr lang="en-US" dirty="0"/>
              <a:t>Each machine runs the DPM/MABS protection agent, and the MARS agent runs on the MABS/DPM </a:t>
            </a:r>
          </a:p>
          <a:p>
            <a:r>
              <a:rPr lang="en-US" dirty="0"/>
              <a:t>Flexibility and granular scheduling options</a:t>
            </a:r>
          </a:p>
          <a:p>
            <a:r>
              <a:rPr lang="en-US" dirty="0"/>
              <a:t>Manage backups for multiple machines in a protection group</a:t>
            </a:r>
          </a:p>
        </p:txBody>
      </p:sp>
      <p:grpSp>
        <p:nvGrpSpPr>
          <p:cNvPr id="18" name="Group 17" descr="Specialized Workloads, Virtual Machines,&#10;Files/Folders/Volumes are shown going to disk. The disk using System Center DPM or Azure Backup Server to store data in Azure. &#10;">
            <a:extLst>
              <a:ext uri="{FF2B5EF4-FFF2-40B4-BE49-F238E27FC236}">
                <a16:creationId xmlns:a16="http://schemas.microsoft.com/office/drawing/2014/main" id="{D1E9CA2E-5C92-4711-988D-1063674DDDD8}"/>
              </a:ext>
            </a:extLst>
          </p:cNvPr>
          <p:cNvGrpSpPr/>
          <p:nvPr/>
        </p:nvGrpSpPr>
        <p:grpSpPr>
          <a:xfrm>
            <a:off x="1227540" y="1555522"/>
            <a:ext cx="9373473" cy="1137436"/>
            <a:chOff x="1227540" y="1555522"/>
            <a:chExt cx="9373473" cy="1053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497A3E-BA74-42F7-A4C2-C702CA310DF3}"/>
                </a:ext>
              </a:extLst>
            </p:cNvPr>
            <p:cNvSpPr/>
            <p:nvPr/>
          </p:nvSpPr>
          <p:spPr>
            <a:xfrm>
              <a:off x="1227540" y="1573563"/>
              <a:ext cx="3053144" cy="1026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Specialized Workloads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Virtual Machines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Files/Folders/Volumes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2D95FE-7F62-4774-840B-9547B184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015" y="1555522"/>
              <a:ext cx="868313" cy="10534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DF7F8-EBA2-47AD-AC1E-FB94038D2E8E}"/>
                </a:ext>
              </a:extLst>
            </p:cNvPr>
            <p:cNvSpPr/>
            <p:nvPr/>
          </p:nvSpPr>
          <p:spPr>
            <a:xfrm>
              <a:off x="5707333" y="1712594"/>
              <a:ext cx="3212739" cy="783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System Center DPM</a:t>
              </a:r>
            </a:p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Or Azure Backup Server</a:t>
              </a: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0D752EB9-9F45-4591-A859-6414C65AC780}"/>
                </a:ext>
              </a:extLst>
            </p:cNvPr>
            <p:cNvSpPr/>
            <p:nvPr/>
          </p:nvSpPr>
          <p:spPr>
            <a:xfrm>
              <a:off x="8901280" y="1585177"/>
              <a:ext cx="1699733" cy="98843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+mj-lt"/>
                </a:rPr>
                <a:t>Azure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D6A7DFB-58B5-4588-A346-F829F9ECC05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280684" y="2082236"/>
              <a:ext cx="502331" cy="440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0C5E355-D3A2-440D-82E6-1449CB5FC6A8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 flipV="1">
              <a:off x="5651328" y="2079396"/>
              <a:ext cx="3255224" cy="284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33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  <a:p>
            <a:r>
              <a:rPr lang="en-US" dirty="0"/>
              <a:t>Lesson 02: Virtual Machine Backups</a:t>
            </a:r>
          </a:p>
          <a:p>
            <a:r>
              <a:rPr lang="en-US" dirty="0"/>
              <a:t>Lesson 03: Module 10 Lab and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884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D8D-F14F-4ECF-97AD-E3DB7A44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Component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CE051-9CE0-461A-AE76-C1C367230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49677"/>
              </p:ext>
            </p:extLst>
          </p:nvPr>
        </p:nvGraphicFramePr>
        <p:xfrm>
          <a:off x="588263" y="1315917"/>
          <a:ext cx="11093380" cy="50072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29282">
                  <a:extLst>
                    <a:ext uri="{9D8B030D-6E8A-4147-A177-3AD203B41FA5}">
                      <a16:colId xmlns:a16="http://schemas.microsoft.com/office/drawing/2014/main" val="432228811"/>
                    </a:ext>
                  </a:extLst>
                </a:gridCol>
                <a:gridCol w="2508070">
                  <a:extLst>
                    <a:ext uri="{9D8B030D-6E8A-4147-A177-3AD203B41FA5}">
                      <a16:colId xmlns:a16="http://schemas.microsoft.com/office/drawing/2014/main" val="75774198"/>
                    </a:ext>
                  </a:extLst>
                </a:gridCol>
                <a:gridCol w="2218676">
                  <a:extLst>
                    <a:ext uri="{9D8B030D-6E8A-4147-A177-3AD203B41FA5}">
                      <a16:colId xmlns:a16="http://schemas.microsoft.com/office/drawing/2014/main" val="2296394419"/>
                    </a:ext>
                  </a:extLst>
                </a:gridCol>
                <a:gridCol w="1995601">
                  <a:extLst>
                    <a:ext uri="{9D8B030D-6E8A-4147-A177-3AD203B41FA5}">
                      <a16:colId xmlns:a16="http://schemas.microsoft.com/office/drawing/2014/main" val="3872385710"/>
                    </a:ext>
                  </a:extLst>
                </a:gridCol>
                <a:gridCol w="2441751">
                  <a:extLst>
                    <a:ext uri="{9D8B030D-6E8A-4147-A177-3AD203B41FA5}">
                      <a16:colId xmlns:a16="http://schemas.microsoft.com/office/drawing/2014/main" val="8381727"/>
                    </a:ext>
                  </a:extLst>
                </a:gridCol>
              </a:tblGrid>
              <a:tr h="549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Benefits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Limits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Protects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Backup Storage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62615"/>
                  </a:ext>
                </a:extLst>
              </a:tr>
              <a:tr h="14134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(MARS) agent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files and folders on physical or virtual Windows OS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separate backup server required.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3x per day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application aware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 folder, and volume-level restore only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Linux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 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services vault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30330"/>
                  </a:ext>
                </a:extLst>
              </a:tr>
              <a:tr h="2709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Server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App aware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snapshots</a:t>
                      </a:r>
                      <a:endParaRPr lang="en-US" sz="1600" dirty="0">
                        <a:effectLst/>
                      </a:endParaRP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Full flex for when to backups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granularity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Linux support on Hyper-V and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and restore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Doesn't require a System Center license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Cannot backup Oracle workloads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Always requires live Azure subscription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support for tape backup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Folders,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services vault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attached disk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3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449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2583-18D4-4230-90E4-DB44D10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763A-0DFF-4860-80A5-A3D8780C3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163457" cy="3188565"/>
          </a:xfrm>
        </p:spPr>
        <p:txBody>
          <a:bodyPr/>
          <a:lstStyle/>
          <a:p>
            <a:r>
              <a:rPr lang="en-US" dirty="0"/>
              <a:t>Backup data is retained for 14 additional days</a:t>
            </a:r>
          </a:p>
          <a:p>
            <a:r>
              <a:rPr lang="en-US" dirty="0"/>
              <a:t>Recover soft deleted backup items using an ‘Undelete’ operation</a:t>
            </a:r>
          </a:p>
          <a:p>
            <a:r>
              <a:rPr lang="en-US" dirty="0"/>
              <a:t>Natively built-in for all the recovery services vaults</a:t>
            </a:r>
          </a:p>
        </p:txBody>
      </p:sp>
      <p:pic>
        <p:nvPicPr>
          <p:cNvPr id="4" name="Picture 3" descr="Flowchart showing a soft deleted state for 14 days until the item is permanently deleted. ">
            <a:extLst>
              <a:ext uri="{FF2B5EF4-FFF2-40B4-BE49-F238E27FC236}">
                <a16:creationId xmlns:a16="http://schemas.microsoft.com/office/drawing/2014/main" id="{05FD2B24-36E3-49AA-9342-D6E8163C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66" y="1488087"/>
            <a:ext cx="6494909" cy="3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7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>
                <a:cs typeface="Segoe UI"/>
              </a:rPr>
              <a:t>Azure Site Recovery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9119" y="1642449"/>
            <a:ext cx="5254753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dirty="0">
                <a:latin typeface="Segoe UI Semilight"/>
                <a:cs typeface="Segoe UI Semilight"/>
              </a:rPr>
              <a:t>Replicate Azure VMs from one Azure region to another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VMs, physical servers (Windows and Linux), Azure Stack VMs to Azure</a:t>
            </a:r>
            <a:endParaRPr lang="en-US" dirty="0">
              <a:latin typeface="Segoe UI Semilight"/>
              <a:cs typeface="Segoe UI Semilight"/>
            </a:endParaRPr>
          </a:p>
          <a:p>
            <a:r>
              <a:rPr lang="en-US" sz="2400" dirty="0">
                <a:latin typeface="Segoe UI Semilight"/>
                <a:cs typeface="Segoe UI Semilight"/>
              </a:rPr>
              <a:t>Replicate AWS Windows instances to Azure</a:t>
            </a:r>
            <a:endParaRPr lang="en-US" dirty="0"/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 managed by System Center VMM, and physical servers to a secondary site</a:t>
            </a:r>
            <a:endParaRPr lang="en-US" dirty="0">
              <a:latin typeface="Segoe UI Semilight"/>
              <a:cs typeface="Segoe UI Semilight"/>
            </a:endParaRPr>
          </a:p>
          <a:p>
            <a:endParaRPr lang="en-US" sz="2400" dirty="0"/>
          </a:p>
        </p:txBody>
      </p:sp>
      <p:pic>
        <p:nvPicPr>
          <p:cNvPr id="2" name="Picture 3" descr="Screenshot of an Azure Site recovery architecture. Region 1 is using Traffic Manager to failover to Region 2. ">
            <a:extLst>
              <a:ext uri="{FF2B5EF4-FFF2-40B4-BE49-F238E27FC236}">
                <a16:creationId xmlns:a16="http://schemas.microsoft.com/office/drawing/2014/main" id="{685514B4-0969-40FA-B44E-6B904E7B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3" y="1716658"/>
            <a:ext cx="5823527" cy="40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0CF-4D51-422A-BBC3-397E87D5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to Azure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A3DB-B6E0-439A-A8E9-0C052DD45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344" y="4379865"/>
            <a:ext cx="11598656" cy="19820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VM is registered with Azure Site Recovery</a:t>
            </a:r>
          </a:p>
          <a:p>
            <a:pPr marL="514350" indent="-514350">
              <a:buAutoNum type="arabicPeriod"/>
            </a:pPr>
            <a:r>
              <a:rPr lang="en-US" dirty="0"/>
              <a:t>Data is continuously replicated to cache</a:t>
            </a:r>
          </a:p>
          <a:p>
            <a:pPr marL="514350" indent="-514350">
              <a:buAutoNum type="arabicPeriod"/>
            </a:pPr>
            <a:r>
              <a:rPr lang="en-US" dirty="0"/>
              <a:t>Cache is replicated to the target storage account</a:t>
            </a:r>
          </a:p>
          <a:p>
            <a:pPr marL="514350" indent="-514350">
              <a:buAutoNum type="arabicPeriod"/>
            </a:pPr>
            <a:r>
              <a:rPr lang="en-US" dirty="0"/>
              <a:t>During failover the virtual machine is added to the target environment</a:t>
            </a:r>
          </a:p>
        </p:txBody>
      </p:sp>
      <p:pic>
        <p:nvPicPr>
          <p:cNvPr id="26" name="Picture 25" descr="Diagram of a VM writing to cache then failing over to another region.">
            <a:extLst>
              <a:ext uri="{FF2B5EF4-FFF2-40B4-BE49-F238E27FC236}">
                <a16:creationId xmlns:a16="http://schemas.microsoft.com/office/drawing/2014/main" id="{2B2F1A3E-079D-4FE8-8193-8E0122F4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74" y="1250812"/>
            <a:ext cx="7577486" cy="27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11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03: Module 10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55C8-6368-4BBB-A9E6-0DE8836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Lab 10 - Backup virtual machines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C972-01D2-4D4E-A803-DC4E053C4B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92442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0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000" dirty="0">
                <a:latin typeface="Segoe UI Semilight"/>
                <a:cs typeface="Segoe UI Semilight"/>
              </a:rPr>
              <a:t>You have been tasked with evaluating the use of Azure Recovery Services for backup and restore of files hosted on Azure virtual machines and on-premises computers. In addition, you want to identify methods of protecting data stored in the Recovery Services vault from accidental or malicious data loss.</a:t>
            </a:r>
          </a:p>
          <a:p>
            <a:endParaRPr lang="en-US" sz="1800" dirty="0">
              <a:latin typeface="Segoe UI Semilight"/>
              <a:cs typeface="Segoe UI Semilight"/>
            </a:endParaRPr>
          </a:p>
          <a:p>
            <a:r>
              <a:rPr lang="en-US" sz="20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1: Provision the lab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2: Create a Recovery Services vault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3: Implement Azure virtual machine-level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4: Implement File and Folder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5: Perform file recovery by using Azure Recovery Services agent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6: Perform file recovery by using Azure virtual machine snapshots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7: Review the Azure Recovery Services soft delete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3236508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0900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virtual machines by using Azure Backup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Back up and restore your Azure SQL database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Azure infrastructure with Azure Site Recovery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on-premises infrastructure from disasters with Azure Site Recovery</a:t>
            </a: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</p:txBody>
      </p:sp>
    </p:spTree>
    <p:extLst>
      <p:ext uri="{BB962C8B-B14F-4D97-AF65-F5344CB8AC3E}">
        <p14:creationId xmlns:p14="http://schemas.microsoft.com/office/powerpoint/2010/main" val="25729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Azure Backup</a:t>
            </a:r>
          </a:p>
          <a:p>
            <a:r>
              <a:rPr lang="en-US" dirty="0"/>
              <a:t>Recovery Service Vault Backup Options</a:t>
            </a:r>
          </a:p>
          <a:p>
            <a:r>
              <a:rPr lang="en-US" dirty="0"/>
              <a:t>Demonstration – Backup Azure File Shares</a:t>
            </a:r>
          </a:p>
          <a:p>
            <a:r>
              <a:rPr lang="en-US" dirty="0"/>
              <a:t>Implementing On-Premises File and Folder Backups</a:t>
            </a:r>
          </a:p>
          <a:p>
            <a:r>
              <a:rPr lang="en-US" dirty="0"/>
              <a:t>Microsoft Azure Recovery Services Agent</a:t>
            </a:r>
          </a:p>
          <a:p>
            <a:r>
              <a:rPr lang="en-US" dirty="0"/>
              <a:t>Demonstration – Backup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4611213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018520" cy="3964162"/>
          </a:xfrm>
        </p:spPr>
        <p:txBody>
          <a:bodyPr/>
          <a:lstStyle/>
          <a:p>
            <a:r>
              <a:rPr lang="en-US" dirty="0"/>
              <a:t>Azure-based service used to back up and restore data in </a:t>
            </a:r>
            <a:br>
              <a:rPr lang="en-US" dirty="0"/>
            </a:br>
            <a:r>
              <a:rPr lang="en-US" dirty="0"/>
              <a:t>Microsoft cloud</a:t>
            </a:r>
          </a:p>
          <a:p>
            <a:r>
              <a:rPr lang="en-US" dirty="0"/>
              <a:t>Automatic Storage Management</a:t>
            </a:r>
          </a:p>
          <a:p>
            <a:r>
              <a:rPr lang="en-US" dirty="0"/>
              <a:t>Multiple storage options</a:t>
            </a:r>
          </a:p>
          <a:p>
            <a:r>
              <a:rPr lang="en-US" dirty="0"/>
              <a:t>Unlimited data transfer</a:t>
            </a:r>
          </a:p>
          <a:p>
            <a:r>
              <a:rPr lang="en-US" dirty="0"/>
              <a:t>Data encryption</a:t>
            </a:r>
          </a:p>
          <a:p>
            <a:r>
              <a:rPr lang="en-US" dirty="0"/>
              <a:t>Application consistent backup</a:t>
            </a:r>
          </a:p>
          <a:p>
            <a:r>
              <a:rPr lang="en-US" dirty="0"/>
              <a:t>Long-term retention</a:t>
            </a:r>
          </a:p>
        </p:txBody>
      </p:sp>
    </p:spTree>
    <p:extLst>
      <p:ext uri="{BB962C8B-B14F-4D97-AF65-F5344CB8AC3E}">
        <p14:creationId xmlns:p14="http://schemas.microsoft.com/office/powerpoint/2010/main" val="12275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Backup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C2DA-78C2-444F-B47A-FD0AD9D6D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3892550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pic>
        <p:nvPicPr>
          <p:cNvPr id="5" name="Picture 5" descr="Screenshot of the Azure backup page. The what do you want to backup drop-down selections are shown. Azure Fileshare is selected.">
            <a:extLst>
              <a:ext uri="{FF2B5EF4-FFF2-40B4-BE49-F238E27FC236}">
                <a16:creationId xmlns:a16="http://schemas.microsoft.com/office/drawing/2014/main" id="{D33D6452-392E-4439-BD51-62B1D60C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67" y="2135544"/>
            <a:ext cx="2609850" cy="24003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01A57-25AE-4121-B2F6-32E362E4B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042" y="1382617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10" name="Picture 9" descr="Screenshot of the Recovery Services vault. The workload is running on-premises. File and Folders is selected as the backup. ">
            <a:extLst>
              <a:ext uri="{FF2B5EF4-FFF2-40B4-BE49-F238E27FC236}">
                <a16:creationId xmlns:a16="http://schemas.microsoft.com/office/drawing/2014/main" id="{A775974F-919E-4AB8-911C-3A39A666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04" y="1993201"/>
            <a:ext cx="300037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5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A92-0A65-4CA5-94E3-663221A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Azure File Shares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E644-9B6D-4A3D-83A3-82416ECAA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8368881" cy="2185214"/>
          </a:xfrm>
        </p:spPr>
        <p:txBody>
          <a:bodyPr/>
          <a:lstStyle/>
          <a:p>
            <a:r>
              <a:rPr lang="en-US" dirty="0"/>
              <a:t>Configure a storage account with file share</a:t>
            </a:r>
          </a:p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file share backup</a:t>
            </a:r>
          </a:p>
          <a:p>
            <a:r>
              <a:rPr lang="en-US" dirty="0"/>
              <a:t>Verify the file share backup</a:t>
            </a:r>
          </a:p>
        </p:txBody>
      </p:sp>
    </p:spTree>
    <p:extLst>
      <p:ext uri="{BB962C8B-B14F-4D97-AF65-F5344CB8AC3E}">
        <p14:creationId xmlns:p14="http://schemas.microsoft.com/office/powerpoint/2010/main" val="18484886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DD4-486A-4777-967F-6E5A31A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On-Premises File and Folder 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E70F-BBC8-4DFD-9FF2-EFF54EFA6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28" y="2141569"/>
            <a:ext cx="5633720" cy="3046988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/>
              <a:t>Create the recovery services vault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Download the agent and credential file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Install and register agent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Configure the backup</a:t>
            </a:r>
          </a:p>
        </p:txBody>
      </p:sp>
      <p:pic>
        <p:nvPicPr>
          <p:cNvPr id="6" name="Picture 5" descr="An Azure recovery services vault is receiving data from an Azure backup agent. ">
            <a:extLst>
              <a:ext uri="{FF2B5EF4-FFF2-40B4-BE49-F238E27FC236}">
                <a16:creationId xmlns:a16="http://schemas.microsoft.com/office/drawing/2014/main" id="{71EAF5ED-213B-48CD-8B85-E9817FC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5" y="1142975"/>
            <a:ext cx="5191222" cy="53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3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Recovery Services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3489-518B-413D-9332-1D75D12A1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50" y="4373461"/>
            <a:ext cx="11018520" cy="2068259"/>
          </a:xfrm>
        </p:spPr>
        <p:txBody>
          <a:bodyPr/>
          <a:lstStyle/>
          <a:p>
            <a:r>
              <a:rPr lang="en-US" sz="2400" dirty="0"/>
              <a:t>Backup or recover files and folders on physical or virtual Windows OS (VMs can be on-premises or in Azure)</a:t>
            </a:r>
          </a:p>
          <a:p>
            <a:r>
              <a:rPr lang="en-US" sz="2400" dirty="0"/>
              <a:t>No separate backup server required</a:t>
            </a:r>
          </a:p>
          <a:p>
            <a:r>
              <a:rPr lang="en-US" sz="2400" dirty="0"/>
              <a:t>Not application aware; file, folder, and volume-level restore only</a:t>
            </a:r>
          </a:p>
          <a:p>
            <a:r>
              <a:rPr lang="en-US" sz="2400" dirty="0"/>
              <a:t>No support for Linux</a:t>
            </a:r>
          </a:p>
        </p:txBody>
      </p:sp>
      <p:pic>
        <p:nvPicPr>
          <p:cNvPr id="5" name="Picture 4" descr="Screenshot of the MARS agent dashboard. Several completed backup jobs are shown. ">
            <a:extLst>
              <a:ext uri="{FF2B5EF4-FFF2-40B4-BE49-F238E27FC236}">
                <a16:creationId xmlns:a16="http://schemas.microsoft.com/office/drawing/2014/main" id="{14EEFCAF-EAD3-451A-A004-FAB6504A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52" y="1266469"/>
            <a:ext cx="7429500" cy="2884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6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Microsoft Office PowerPoint</Application>
  <PresentationFormat>Widescreen</PresentationFormat>
  <Paragraphs>214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AZ-104T00A Module 10:  Data Protection</vt:lpstr>
      <vt:lpstr>Module Overview</vt:lpstr>
      <vt:lpstr>Lesson 01: File and Folder Backups</vt:lpstr>
      <vt:lpstr>File and Folder Backups Overview</vt:lpstr>
      <vt:lpstr>Azure Backup</vt:lpstr>
      <vt:lpstr>Recovery Services Vault Backup Options</vt:lpstr>
      <vt:lpstr>Demonstration – Backup Azure File Shares</vt:lpstr>
      <vt:lpstr>Implementing On-Premises File and Folder Backup</vt:lpstr>
      <vt:lpstr>Microsoft Azure Recovery Services Agent</vt:lpstr>
      <vt:lpstr>Demonstration – Backup Files and Folders</vt:lpstr>
      <vt:lpstr>Lesson 02: Virtual Machine Backups</vt:lpstr>
      <vt:lpstr>Virtual Machine Backups Overview</vt:lpstr>
      <vt:lpstr>Virtual Machine Data Protection</vt:lpstr>
      <vt:lpstr>Workload Protection Needs</vt:lpstr>
      <vt:lpstr>Virtual Machine Snapshots</vt:lpstr>
      <vt:lpstr>Recovery Services Vault VM Backup Options</vt:lpstr>
      <vt:lpstr>Implementing VM Backups</vt:lpstr>
      <vt:lpstr>Implementing VM Restore</vt:lpstr>
      <vt:lpstr>Azure Backup Server</vt:lpstr>
      <vt:lpstr>Backup Component Comparison</vt:lpstr>
      <vt:lpstr>Soft Delete</vt:lpstr>
      <vt:lpstr>Azure Site Recovery </vt:lpstr>
      <vt:lpstr>Azure to Azure Architecture</vt:lpstr>
      <vt:lpstr>Lesson 03: Module 10 Lab and Review</vt:lpstr>
      <vt:lpstr>Lab 10 - Backup virtual machines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2020-03-16T14:28:08Z</dcterms:created>
  <dcterms:modified xsi:type="dcterms:W3CDTF">2020-05-11T14:53:48Z</dcterms:modified>
</cp:coreProperties>
</file>